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tif" ContentType="image/t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26" d="100"/>
          <a:sy n="26" d="100"/>
        </p:scale>
        <p:origin x="-128" y="-528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0" name="Shape 16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772143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4833937" y="8947546"/>
            <a:ext cx="14716126" cy="660798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4833937" y="6000353"/>
            <a:ext cx="14716126" cy="9652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3043535" y="0"/>
            <a:ext cx="18288001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45912" y="13055203"/>
            <a:ext cx="892176" cy="981076"/>
          </a:xfrm>
          <a:prstGeom prst="rect">
            <a:avLst/>
          </a:prstGeom>
        </p:spPr>
        <p:txBody>
          <a:bodyPr/>
          <a:lstStyle>
            <a:lvl1pPr>
              <a:defRPr sz="5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Line"/>
          <p:cNvSpPr/>
          <p:nvPr/>
        </p:nvSpPr>
        <p:spPr>
          <a:xfrm>
            <a:off x="3958828" y="2768203"/>
            <a:ext cx="6858094" cy="128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2" name="Image"/>
          <p:cNvSpPr>
            <a:spLocks noGrp="1"/>
          </p:cNvSpPr>
          <p:nvPr>
            <p:ph type="pic" sz="half" idx="13"/>
          </p:nvPr>
        </p:nvSpPr>
        <p:spPr>
          <a:xfrm>
            <a:off x="12192000" y="0"/>
            <a:ext cx="9144000" cy="1384101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33" name="Title Text"/>
          <p:cNvSpPr txBox="1">
            <a:spLocks noGrp="1"/>
          </p:cNvSpPr>
          <p:nvPr>
            <p:ph type="title"/>
          </p:nvPr>
        </p:nvSpPr>
        <p:spPr>
          <a:xfrm>
            <a:off x="3851671" y="464343"/>
            <a:ext cx="7143751" cy="196453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851671" y="3268265"/>
            <a:ext cx="7143751" cy="9233298"/>
          </a:xfrm>
          <a:prstGeom prst="rect">
            <a:avLst/>
          </a:prstGeom>
        </p:spPr>
        <p:txBody>
          <a:bodyPr anchor="t">
            <a:noAutofit/>
          </a:bodyPr>
          <a:lstStyle>
            <a:lvl1pPr marL="369276" indent="-369276"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813776" indent="-369276"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258276" indent="-369276"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702776" indent="-369276"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147276" indent="-369276"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766232" y="12930187"/>
            <a:ext cx="409779" cy="415875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4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 algn="ctr">
              <a:spcBef>
                <a:spcPts val="0"/>
              </a:spcBef>
              <a:buSzTx/>
              <a:buNone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 algn="ctr">
              <a:spcBef>
                <a:spcPts val="0"/>
              </a:spcBef>
              <a:buSzTx/>
              <a:buNone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 algn="ctr">
              <a:spcBef>
                <a:spcPts val="0"/>
              </a:spcBef>
              <a:buSzTx/>
              <a:buNone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 algn="ctr">
              <a:spcBef>
                <a:spcPts val="0"/>
              </a:spcBef>
              <a:buSzTx/>
              <a:buNone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00000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 Text"/>
          <p:cNvSpPr txBox="1">
            <a:spLocks noGrp="1"/>
          </p:cNvSpPr>
          <p:nvPr>
            <p:ph type="title"/>
          </p:nvPr>
        </p:nvSpPr>
        <p:spPr>
          <a:xfrm>
            <a:off x="6673453" y="3442394"/>
            <a:ext cx="11037095" cy="3482579"/>
          </a:xfrm>
          <a:prstGeom prst="rect">
            <a:avLst/>
          </a:prstGeom>
        </p:spPr>
        <p:txBody>
          <a:bodyPr lIns="53578" tIns="53578" rIns="53578" bIns="53578" anchor="b"/>
          <a:lstStyle>
            <a:lvl1pPr>
              <a:defRPr sz="10800"/>
            </a:lvl1pPr>
          </a:lstStyle>
          <a:p>
            <a:r>
              <a:t>Title Text</a:t>
            </a:r>
          </a:p>
        </p:txBody>
      </p:sp>
      <p:sp>
        <p:nvSpPr>
          <p:cNvPr id="15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73453" y="7018734"/>
            <a:ext cx="11037095" cy="1192114"/>
          </a:xfrm>
          <a:prstGeom prst="rect">
            <a:avLst/>
          </a:prstGeom>
        </p:spPr>
        <p:txBody>
          <a:bodyPr lIns="53578" tIns="53578" rIns="53578" bIns="53578" anchor="t"/>
          <a:lstStyle>
            <a:lvl1pPr marL="0" indent="0" algn="ctr">
              <a:spcBef>
                <a:spcPts val="0"/>
              </a:spcBef>
              <a:buSzTx/>
              <a:buNone/>
              <a:defRPr sz="4200"/>
            </a:lvl1pPr>
            <a:lvl2pPr marL="0" indent="228600" algn="ctr">
              <a:spcBef>
                <a:spcPts val="0"/>
              </a:spcBef>
              <a:buSzTx/>
              <a:buNone/>
              <a:defRPr sz="4200"/>
            </a:lvl2pPr>
            <a:lvl3pPr marL="0" indent="457200" algn="ctr">
              <a:spcBef>
                <a:spcPts val="0"/>
              </a:spcBef>
              <a:buSzTx/>
              <a:buNone/>
              <a:defRPr sz="4200"/>
            </a:lvl3pPr>
            <a:lvl4pPr marL="0" indent="685800" algn="ctr">
              <a:spcBef>
                <a:spcPts val="0"/>
              </a:spcBef>
              <a:buSzTx/>
              <a:buNone/>
              <a:defRPr sz="4200"/>
            </a:lvl4pPr>
            <a:lvl5pPr marL="0" indent="914400" algn="ctr">
              <a:spcBef>
                <a:spcPts val="0"/>
              </a:spcBef>
              <a:buSzTx/>
              <a:buNone/>
              <a:defRPr sz="4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0028" y="11479113"/>
            <a:ext cx="430550" cy="437357"/>
          </a:xfrm>
          <a:prstGeom prst="rect">
            <a:avLst/>
          </a:prstGeom>
        </p:spPr>
        <p:txBody>
          <a:bodyPr lIns="53578" tIns="53578" rIns="53578" bIns="53578"/>
          <a:lstStyle>
            <a:lvl1pPr>
              <a:defRPr sz="22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sz="half" idx="13"/>
          </p:nvPr>
        </p:nvSpPr>
        <p:spPr>
          <a:xfrm>
            <a:off x="5325070" y="928687"/>
            <a:ext cx="13722210" cy="830461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11519296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12495609" y="898481"/>
            <a:ext cx="7489362" cy="1155501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387453" y="6697265"/>
            <a:ext cx="7500938" cy="578643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quarter" idx="13"/>
          </p:nvPr>
        </p:nvSpPr>
        <p:spPr>
          <a:xfrm>
            <a:off x="12495609" y="3643312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354364" indent="-465364">
              <a:spcBef>
                <a:spcPts val="4500"/>
              </a:spcBef>
              <a:defRPr sz="3800"/>
            </a:lvl3pPr>
            <a:lvl4pPr marL="1798864" indent="-465364">
              <a:spcBef>
                <a:spcPts val="4500"/>
              </a:spcBef>
              <a:defRPr sz="3800"/>
            </a:lvl4pPr>
            <a:lvl5pPr marL="2243364" indent="-465364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2513468" y="6983015"/>
            <a:ext cx="7500939" cy="548282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2513468" y="892968"/>
            <a:ext cx="7500939" cy="548282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4387453" y="892968"/>
            <a:ext cx="7500938" cy="1157287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9484"/>
            <a:ext cx="494513" cy="5111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xmlns:p14="http://schemas.microsoft.com/office/powerpoint/2010/main" spd="med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082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10527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4972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9417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3862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8307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2752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7197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1642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t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"/>
          <p:cNvSpPr/>
          <p:nvPr/>
        </p:nvSpPr>
        <p:spPr>
          <a:xfrm rot="13500000">
            <a:off x="1635665" y="4006392"/>
            <a:ext cx="3323660" cy="33236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250" y="0"/>
                </a:moveTo>
                <a:lnTo>
                  <a:pt x="8250" y="8250"/>
                </a:lnTo>
                <a:lnTo>
                  <a:pt x="0" y="8250"/>
                </a:lnTo>
                <a:lnTo>
                  <a:pt x="0" y="13350"/>
                </a:lnTo>
                <a:lnTo>
                  <a:pt x="8250" y="13350"/>
                </a:lnTo>
                <a:lnTo>
                  <a:pt x="8250" y="21600"/>
                </a:lnTo>
                <a:lnTo>
                  <a:pt x="13350" y="21600"/>
                </a:lnTo>
                <a:lnTo>
                  <a:pt x="13350" y="13350"/>
                </a:lnTo>
                <a:lnTo>
                  <a:pt x="21600" y="13350"/>
                </a:lnTo>
                <a:lnTo>
                  <a:pt x="21600" y="8250"/>
                </a:lnTo>
                <a:lnTo>
                  <a:pt x="13350" y="8250"/>
                </a:lnTo>
                <a:lnTo>
                  <a:pt x="13350" y="0"/>
                </a:lnTo>
                <a:lnTo>
                  <a:pt x="8250" y="0"/>
                </a:lnTo>
                <a:close/>
              </a:path>
            </a:pathLst>
          </a:custGeom>
          <a:solidFill>
            <a:srgbClr val="009A4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600"/>
            </a:lvl1pPr>
          </a:lstStyle>
          <a:p>
            <a:r>
              <a:t> </a:t>
            </a:r>
          </a:p>
        </p:txBody>
      </p:sp>
      <p:pic>
        <p:nvPicPr>
          <p:cNvPr id="16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2210" y="7820131"/>
            <a:ext cx="4935969" cy="16801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1958-edsel-front.jpg" descr="1958-edsel-front.jpg"/>
          <p:cNvPicPr>
            <a:picLocks noChangeAspect="1"/>
          </p:cNvPicPr>
          <p:nvPr/>
        </p:nvPicPr>
        <p:blipFill>
          <a:blip r:embed="rId3">
            <a:extLst/>
          </a:blip>
          <a:srcRect r="3372"/>
          <a:stretch>
            <a:fillRect/>
          </a:stretch>
        </p:blipFill>
        <p:spPr>
          <a:xfrm>
            <a:off x="6801752" y="-63356"/>
            <a:ext cx="17834474" cy="138427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_DSC5716.jpg" descr="_DSC57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4196" y="0"/>
            <a:ext cx="21546946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Screen Shot 2017-06-24 at 16.55.05 .png" descr="Screen Shot 2017-06-24 at 16.55.05 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387" y="-1035431"/>
            <a:ext cx="24293226" cy="16152407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Failure is a deviation from expected and desired results"/>
          <p:cNvSpPr txBox="1"/>
          <p:nvPr/>
        </p:nvSpPr>
        <p:spPr>
          <a:xfrm>
            <a:off x="41356" y="11962688"/>
            <a:ext cx="24301289" cy="177165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8625" tIns="428625" rIns="428625" bIns="428625" anchor="ctr">
            <a:spAutoFit/>
          </a:bodyPr>
          <a:lstStyle>
            <a:lvl1pPr>
              <a:defRPr sz="6000" b="1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Failure is a deviation from expected and desired results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newton-pen.jpg" descr="newton-pe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71980" y="8677837"/>
            <a:ext cx="7969417" cy="5341978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Vasa ship…"/>
          <p:cNvSpPr txBox="1"/>
          <p:nvPr/>
        </p:nvSpPr>
        <p:spPr>
          <a:xfrm>
            <a:off x="4718809" y="10910694"/>
            <a:ext cx="3262053" cy="1666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r">
              <a:defRPr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Vasa ship</a:t>
            </a:r>
          </a:p>
          <a:p>
            <a:pPr algn="r">
              <a:defRPr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1628</a:t>
            </a:r>
          </a:p>
        </p:txBody>
      </p:sp>
      <p:sp>
        <p:nvSpPr>
          <p:cNvPr id="203" name="Apple Newton…"/>
          <p:cNvSpPr txBox="1"/>
          <p:nvPr/>
        </p:nvSpPr>
        <p:spPr>
          <a:xfrm>
            <a:off x="5431077" y="9423899"/>
            <a:ext cx="4565229" cy="1666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r">
              <a:defRPr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Apple Newton</a:t>
            </a:r>
          </a:p>
          <a:p>
            <a:pPr algn="r">
              <a:defRPr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1993</a:t>
            </a:r>
          </a:p>
        </p:txBody>
      </p:sp>
      <p:pic>
        <p:nvPicPr>
          <p:cNvPr id="204" name="vasa-sinking-howat.jpg" descr="vasa-sinking-howat.jpg"/>
          <p:cNvPicPr>
            <a:picLocks noChangeAspect="1"/>
          </p:cNvPicPr>
          <p:nvPr/>
        </p:nvPicPr>
        <p:blipFill>
          <a:blip r:embed="rId3">
            <a:extLst/>
          </a:blip>
          <a:srcRect l="432"/>
          <a:stretch>
            <a:fillRect/>
          </a:stretch>
        </p:blipFill>
        <p:spPr>
          <a:xfrm>
            <a:off x="3520251" y="-99167"/>
            <a:ext cx="21001367" cy="13914334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The Vasa…"/>
          <p:cNvSpPr txBox="1"/>
          <p:nvPr/>
        </p:nvSpPr>
        <p:spPr>
          <a:xfrm>
            <a:off x="4708388" y="822873"/>
            <a:ext cx="5431024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>
              <a:defRPr sz="80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The Vasa </a:t>
            </a:r>
          </a:p>
          <a:p>
            <a:pPr algn="l">
              <a:defRPr sz="70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5200"/>
              <a:t>Stockholm 1628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Apple-Newton-MessagePad.jpg" descr="Apple-Newton-MessagePa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89728" y="962667"/>
            <a:ext cx="16461128" cy="12349466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Apple Newton…"/>
          <p:cNvSpPr txBox="1"/>
          <p:nvPr/>
        </p:nvSpPr>
        <p:spPr>
          <a:xfrm>
            <a:off x="3964430" y="4287440"/>
            <a:ext cx="5623546" cy="1844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>
              <a:defRPr sz="62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Apple Newton</a:t>
            </a:r>
          </a:p>
          <a:p>
            <a:pPr algn="l">
              <a:defRPr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1993</a:t>
            </a:r>
          </a:p>
        </p:txBody>
      </p:sp>
      <p:pic>
        <p:nvPicPr>
          <p:cNvPr id="209" name="apple-logo-rob-janoff-01.jpg" descr="apple-logo-rob-janoff-0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46370" y="1583605"/>
            <a:ext cx="2452307" cy="25724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Juicero…"/>
          <p:cNvSpPr txBox="1"/>
          <p:nvPr/>
        </p:nvSpPr>
        <p:spPr>
          <a:xfrm>
            <a:off x="1185704" y="5050137"/>
            <a:ext cx="3393990" cy="3190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>
              <a:defRPr b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l">
              <a:defRPr sz="6200" b="1">
                <a:latin typeface="Helvetica"/>
                <a:ea typeface="Helvetica"/>
                <a:cs typeface="Helvetica"/>
                <a:sym typeface="Helvetica"/>
              </a:defRPr>
            </a:pPr>
            <a:r>
              <a:t>Juicero </a:t>
            </a:r>
          </a:p>
          <a:p>
            <a:pPr algn="l">
              <a:defRPr sz="4400" b="1">
                <a:latin typeface="Helvetica"/>
                <a:ea typeface="Helvetica"/>
                <a:cs typeface="Helvetica"/>
                <a:sym typeface="Helvetica"/>
              </a:defRPr>
            </a:pPr>
            <a:r>
              <a:t>2016-2017</a:t>
            </a:r>
          </a:p>
        </p:txBody>
      </p:sp>
      <p:pic>
        <p:nvPicPr>
          <p:cNvPr id="212" name="Juicero.jpg" descr="Juicer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20073" y="-44048"/>
            <a:ext cx="20706144" cy="138040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olestra pringles.jpeg" descr="olestra pringles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00825" y="927764"/>
            <a:ext cx="11885871" cy="11885872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Olestra…"/>
          <p:cNvSpPr txBox="1"/>
          <p:nvPr/>
        </p:nvSpPr>
        <p:spPr>
          <a:xfrm>
            <a:off x="6608198" y="2161029"/>
            <a:ext cx="3087949" cy="1755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>
              <a:defRPr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6200"/>
              <a:t>Olestra</a:t>
            </a:r>
          </a:p>
          <a:p>
            <a:pPr algn="l">
              <a:defRPr sz="44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1996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olestra pringles.jpeg" descr="olestra pringles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00825" y="927764"/>
            <a:ext cx="11885871" cy="11885872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Olestra…"/>
          <p:cNvSpPr txBox="1"/>
          <p:nvPr/>
        </p:nvSpPr>
        <p:spPr>
          <a:xfrm>
            <a:off x="6608198" y="2161029"/>
            <a:ext cx="3087949" cy="1755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>
              <a:defRPr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6200"/>
              <a:t>Olestra</a:t>
            </a:r>
          </a:p>
          <a:p>
            <a:pPr algn="l">
              <a:defRPr sz="44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1996</a:t>
            </a:r>
          </a:p>
        </p:txBody>
      </p:sp>
      <p:pic>
        <p:nvPicPr>
          <p:cNvPr id="219" name="Poopoo.jpg" descr="Poopo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30578" y="6250781"/>
            <a:ext cx="4464844" cy="32504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23473" y="727773"/>
            <a:ext cx="9330635" cy="12260454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Failure. We’re hypocrites about it.…"/>
          <p:cNvSpPr txBox="1"/>
          <p:nvPr/>
        </p:nvSpPr>
        <p:spPr>
          <a:xfrm>
            <a:off x="12876814" y="2483024"/>
            <a:ext cx="7717278" cy="7661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sz="62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Failure. We’re hypocrites about it. </a:t>
            </a:r>
          </a:p>
          <a:p>
            <a:pPr algn="l">
              <a:defRPr sz="62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l">
              <a:defRPr sz="62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l">
              <a:defRPr sz="62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l">
              <a:defRPr sz="62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We’re afraid of it. </a:t>
            </a:r>
          </a:p>
          <a:p>
            <a:pPr algn="l">
              <a:defRPr sz="62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We avoid it.</a:t>
            </a:r>
          </a:p>
          <a:p>
            <a:pPr algn="l">
              <a:defRPr sz="62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We penalize it. 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Failure University lesson 101…"/>
          <p:cNvSpPr txBox="1"/>
          <p:nvPr/>
        </p:nvSpPr>
        <p:spPr>
          <a:xfrm>
            <a:off x="1156145" y="1726752"/>
            <a:ext cx="18218620" cy="1628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sz="4300"/>
            </a:pPr>
            <a:r>
              <a:t>Failure University lesson 101</a:t>
            </a:r>
          </a:p>
          <a:p>
            <a:pPr algn="l">
              <a:defRPr sz="5400">
                <a:latin typeface="Helvetica"/>
                <a:ea typeface="Helvetica"/>
                <a:cs typeface="Helvetica"/>
                <a:sym typeface="Helvetica"/>
              </a:defRPr>
            </a:pPr>
            <a:r>
              <a:t>Difference between bad failures and good failures</a:t>
            </a:r>
          </a:p>
        </p:txBody>
      </p:sp>
      <p:sp>
        <p:nvSpPr>
          <p:cNvPr id="225" name="Intelligent failures at the frontier"/>
          <p:cNvSpPr txBox="1"/>
          <p:nvPr/>
        </p:nvSpPr>
        <p:spPr>
          <a:xfrm>
            <a:off x="9067800" y="8970774"/>
            <a:ext cx="11740394" cy="108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z="6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Intelligent failures at the frontier</a:t>
            </a:r>
          </a:p>
        </p:txBody>
      </p:sp>
      <p:sp>
        <p:nvSpPr>
          <p:cNvPr id="226" name="Preventable and predictable"/>
          <p:cNvSpPr txBox="1"/>
          <p:nvPr/>
        </p:nvSpPr>
        <p:spPr>
          <a:xfrm>
            <a:off x="9031746" y="6485328"/>
            <a:ext cx="10179931" cy="108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 sz="6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Preventable and predictable </a:t>
            </a:r>
          </a:p>
        </p:txBody>
      </p:sp>
      <p:sp>
        <p:nvSpPr>
          <p:cNvPr id="227" name="Unavoidable due to complexity"/>
          <p:cNvSpPr txBox="1"/>
          <p:nvPr/>
        </p:nvSpPr>
        <p:spPr>
          <a:xfrm>
            <a:off x="9021490" y="7728051"/>
            <a:ext cx="11316817" cy="108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 sz="6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Unavoidable due to complexity  </a:t>
            </a:r>
          </a:p>
        </p:txBody>
      </p:sp>
      <p:sp>
        <p:nvSpPr>
          <p:cNvPr id="228" name="nope"/>
          <p:cNvSpPr txBox="1"/>
          <p:nvPr/>
        </p:nvSpPr>
        <p:spPr>
          <a:xfrm>
            <a:off x="5689042" y="6485328"/>
            <a:ext cx="2032674" cy="108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z="6200"/>
            </a:lvl1pPr>
          </a:lstStyle>
          <a:p>
            <a:r>
              <a:t>nope</a:t>
            </a:r>
          </a:p>
        </p:txBody>
      </p:sp>
      <p:sp>
        <p:nvSpPr>
          <p:cNvPr id="229" name="yeah.. ok"/>
          <p:cNvSpPr txBox="1"/>
          <p:nvPr/>
        </p:nvSpPr>
        <p:spPr>
          <a:xfrm>
            <a:off x="4198356" y="7728051"/>
            <a:ext cx="3523360" cy="108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z="6200"/>
            </a:lvl1pPr>
          </a:lstStyle>
          <a:p>
            <a:r>
              <a:t>yeah.. ok</a:t>
            </a:r>
          </a:p>
        </p:txBody>
      </p:sp>
      <p:sp>
        <p:nvSpPr>
          <p:cNvPr id="230" name="Yes!"/>
          <p:cNvSpPr txBox="1"/>
          <p:nvPr/>
        </p:nvSpPr>
        <p:spPr>
          <a:xfrm>
            <a:off x="5742356" y="8970774"/>
            <a:ext cx="1833259" cy="108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z="6200"/>
            </a:lvl1pPr>
          </a:lstStyle>
          <a:p>
            <a:r>
              <a:t>Yes!</a:t>
            </a:r>
          </a:p>
        </p:txBody>
      </p:sp>
      <p:sp>
        <p:nvSpPr>
          <p:cNvPr id="231" name="Line"/>
          <p:cNvSpPr/>
          <p:nvPr/>
        </p:nvSpPr>
        <p:spPr>
          <a:xfrm>
            <a:off x="1269562" y="3422868"/>
            <a:ext cx="17093282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600"/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Failure University lesson 201…"/>
          <p:cNvSpPr txBox="1"/>
          <p:nvPr/>
        </p:nvSpPr>
        <p:spPr>
          <a:xfrm>
            <a:off x="1156145" y="1726752"/>
            <a:ext cx="18218620" cy="1628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sz="4300"/>
            </a:pPr>
            <a:r>
              <a:t>Failure University lesson 201</a:t>
            </a:r>
          </a:p>
          <a:p>
            <a:pPr algn="l">
              <a:defRPr sz="5400">
                <a:latin typeface="Helvetica"/>
                <a:ea typeface="Helvetica"/>
                <a:cs typeface="Helvetica"/>
                <a:sym typeface="Helvetica"/>
              </a:defRPr>
            </a:pPr>
            <a:r>
              <a:t>Failure size </a:t>
            </a:r>
          </a:p>
        </p:txBody>
      </p:sp>
      <p:sp>
        <p:nvSpPr>
          <p:cNvPr id="234" name="Line"/>
          <p:cNvSpPr/>
          <p:nvPr/>
        </p:nvSpPr>
        <p:spPr>
          <a:xfrm>
            <a:off x="1269562" y="3422868"/>
            <a:ext cx="17093282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600"/>
            </a:pPr>
            <a:endParaRPr/>
          </a:p>
        </p:txBody>
      </p:sp>
      <p:sp>
        <p:nvSpPr>
          <p:cNvPr id="235" name="Small failures"/>
          <p:cNvSpPr txBox="1"/>
          <p:nvPr/>
        </p:nvSpPr>
        <p:spPr>
          <a:xfrm>
            <a:off x="5184899" y="6587674"/>
            <a:ext cx="5100279" cy="108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 sz="6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Small failures </a:t>
            </a:r>
          </a:p>
        </p:txBody>
      </p:sp>
      <p:sp>
        <p:nvSpPr>
          <p:cNvPr id="236" name="Large expensive"/>
          <p:cNvSpPr txBox="1"/>
          <p:nvPr/>
        </p:nvSpPr>
        <p:spPr>
          <a:xfrm>
            <a:off x="4006306" y="7999063"/>
            <a:ext cx="6152580" cy="108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 sz="6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Large expensive </a:t>
            </a:r>
          </a:p>
        </p:txBody>
      </p:sp>
      <p:sp>
        <p:nvSpPr>
          <p:cNvPr id="237" name="identify, accept, learn, communicate"/>
          <p:cNvSpPr txBox="1"/>
          <p:nvPr/>
        </p:nvSpPr>
        <p:spPr>
          <a:xfrm>
            <a:off x="11027466" y="6587674"/>
            <a:ext cx="13172552" cy="108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z="6200"/>
            </a:lvl1pPr>
          </a:lstStyle>
          <a:p>
            <a:r>
              <a:t>identify, accept, learn, communicate</a:t>
            </a:r>
          </a:p>
        </p:txBody>
      </p:sp>
      <p:sp>
        <p:nvSpPr>
          <p:cNvPr id="238" name="avoid"/>
          <p:cNvSpPr txBox="1"/>
          <p:nvPr/>
        </p:nvSpPr>
        <p:spPr>
          <a:xfrm>
            <a:off x="11027665" y="7999063"/>
            <a:ext cx="3523359" cy="108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z="6200"/>
            </a:lvl1pPr>
          </a:lstStyle>
          <a:p>
            <a:r>
              <a:t>avoid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age2.png" descr="image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19520" y="-117667"/>
            <a:ext cx="24850459" cy="13951334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Rectangle"/>
          <p:cNvSpPr/>
          <p:nvPr/>
        </p:nvSpPr>
        <p:spPr>
          <a:xfrm>
            <a:off x="18745384" y="3522"/>
            <a:ext cx="5836766" cy="15052445"/>
          </a:xfrm>
          <a:prstGeom prst="rect">
            <a:avLst/>
          </a:prstGeom>
          <a:solidFill>
            <a:srgbClr val="4EE4D9">
              <a:alpha val="55618"/>
            </a:srgb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600"/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Rectangle"/>
          <p:cNvSpPr/>
          <p:nvPr/>
        </p:nvSpPr>
        <p:spPr>
          <a:xfrm>
            <a:off x="-13226" y="-9263"/>
            <a:ext cx="12230626" cy="1386275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600"/>
            </a:pPr>
            <a:endParaRPr/>
          </a:p>
        </p:txBody>
      </p:sp>
      <p:sp>
        <p:nvSpPr>
          <p:cNvPr id="241" name="A team climate where it is safe to take interpersonal risks and be vulnerable in front of each other.…"/>
          <p:cNvSpPr txBox="1"/>
          <p:nvPr/>
        </p:nvSpPr>
        <p:spPr>
          <a:xfrm>
            <a:off x="13804448" y="3650275"/>
            <a:ext cx="9029154" cy="6543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642937">
              <a:defRPr sz="4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algn="l" defTabSz="642937">
              <a:defRPr sz="4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 team climate where it is safe to take interpersonal risks and be vulnerable in front of each other.</a:t>
            </a:r>
          </a:p>
          <a:p>
            <a:pPr algn="l" defTabSz="642937">
              <a:defRPr sz="4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l" defTabSz="642937">
              <a:defRPr sz="4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 sense of confidence that the team will not embarrass, reject or punish someone for speaking up.</a:t>
            </a:r>
          </a:p>
        </p:txBody>
      </p:sp>
      <p:sp>
        <p:nvSpPr>
          <p:cNvPr id="242" name="Psychological Safety"/>
          <p:cNvSpPr txBox="1"/>
          <p:nvPr/>
        </p:nvSpPr>
        <p:spPr>
          <a:xfrm>
            <a:off x="14095614" y="2478819"/>
            <a:ext cx="7969733" cy="1072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642937">
              <a:defRPr sz="62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Psychological Safety</a:t>
            </a:r>
          </a:p>
        </p:txBody>
      </p:sp>
      <p:pic>
        <p:nvPicPr>
          <p:cNvPr id="243" name="Screen Shot 2017-06-24 at 15.27.04 .png" descr="Screen Shot 2017-06-24 at 15.27.04 .png"/>
          <p:cNvPicPr>
            <a:picLocks noChangeAspect="1"/>
          </p:cNvPicPr>
          <p:nvPr/>
        </p:nvPicPr>
        <p:blipFill>
          <a:blip r:embed="rId2">
            <a:extLst/>
          </a:blip>
          <a:srcRect l="10870" t="56103" r="32356" b="22499"/>
          <a:stretch>
            <a:fillRect/>
          </a:stretch>
        </p:blipFill>
        <p:spPr>
          <a:xfrm>
            <a:off x="444540" y="3720300"/>
            <a:ext cx="11006208" cy="6275475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Line"/>
          <p:cNvSpPr/>
          <p:nvPr/>
        </p:nvSpPr>
        <p:spPr>
          <a:xfrm flipV="1">
            <a:off x="12192000" y="3591359"/>
            <a:ext cx="0" cy="6543676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600"/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fb logo.png" descr="fb 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310083" y="12279996"/>
            <a:ext cx="828929" cy="8289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instagram.png" descr="instagr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375550" y="12279996"/>
            <a:ext cx="828928" cy="8289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twitter.png" descr="twitter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42817" y="12279996"/>
            <a:ext cx="828929" cy="8289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Sina_Weibo.svg.png" descr="Sina_Weibo.svg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458875" y="12243124"/>
            <a:ext cx="1114235" cy="9026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wechat-new-logo-copy.png" descr="wechat-new-logo-copy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0969303" y="11812780"/>
            <a:ext cx="1763360" cy="1763360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Toronto…"/>
          <p:cNvSpPr txBox="1"/>
          <p:nvPr/>
        </p:nvSpPr>
        <p:spPr>
          <a:xfrm>
            <a:off x="5333379" y="6507777"/>
            <a:ext cx="5382807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Toronto</a:t>
            </a:r>
          </a:p>
          <a:p>
            <a:pPr algn="l"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Shanghai</a:t>
            </a:r>
          </a:p>
          <a:p>
            <a:pPr algn="l"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Munich</a:t>
            </a:r>
          </a:p>
        </p:txBody>
      </p:sp>
      <p:sp>
        <p:nvSpPr>
          <p:cNvPr id="252" name="Shape"/>
          <p:cNvSpPr/>
          <p:nvPr/>
        </p:nvSpPr>
        <p:spPr>
          <a:xfrm rot="13500000">
            <a:off x="1768279" y="984321"/>
            <a:ext cx="3369903" cy="336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250" y="0"/>
                </a:moveTo>
                <a:lnTo>
                  <a:pt x="8250" y="8250"/>
                </a:lnTo>
                <a:lnTo>
                  <a:pt x="0" y="8250"/>
                </a:lnTo>
                <a:lnTo>
                  <a:pt x="0" y="13350"/>
                </a:lnTo>
                <a:lnTo>
                  <a:pt x="8250" y="13350"/>
                </a:lnTo>
                <a:lnTo>
                  <a:pt x="8250" y="21600"/>
                </a:lnTo>
                <a:lnTo>
                  <a:pt x="13350" y="21600"/>
                </a:lnTo>
                <a:lnTo>
                  <a:pt x="13350" y="13350"/>
                </a:lnTo>
                <a:lnTo>
                  <a:pt x="21600" y="13350"/>
                </a:lnTo>
                <a:lnTo>
                  <a:pt x="21600" y="8250"/>
                </a:lnTo>
                <a:lnTo>
                  <a:pt x="13350" y="8250"/>
                </a:lnTo>
                <a:lnTo>
                  <a:pt x="13350" y="0"/>
                </a:lnTo>
                <a:lnTo>
                  <a:pt x="8250" y="0"/>
                </a:lnTo>
                <a:close/>
              </a:path>
            </a:pathLst>
          </a:custGeom>
          <a:solidFill>
            <a:srgbClr val="009A4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600"/>
            </a:lvl1pPr>
          </a:lstStyle>
          <a:p>
            <a:r>
              <a:t> </a:t>
            </a:r>
          </a:p>
        </p:txBody>
      </p:sp>
      <p:pic>
        <p:nvPicPr>
          <p:cNvPr id="253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362401" y="1823709"/>
            <a:ext cx="4935970" cy="1680148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Jeddah - Vienna - Amsterdam…"/>
          <p:cNvSpPr txBox="1"/>
          <p:nvPr/>
        </p:nvSpPr>
        <p:spPr>
          <a:xfrm>
            <a:off x="12589424" y="6434667"/>
            <a:ext cx="10059296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Jeddah - Vienna - Amsterdam</a:t>
            </a:r>
          </a:p>
          <a:p>
            <a:pPr algn="l"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Liverpool - Preston - Kortrijk London - Åndalsnes - Copenhagen</a:t>
            </a:r>
          </a:p>
        </p:txBody>
      </p:sp>
      <p:sp>
        <p:nvSpPr>
          <p:cNvPr id="255" name="Pop-ups"/>
          <p:cNvSpPr txBox="1"/>
          <p:nvPr/>
        </p:nvSpPr>
        <p:spPr>
          <a:xfrm>
            <a:off x="15491891" y="5464158"/>
            <a:ext cx="269526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Pop-ups</a:t>
            </a:r>
          </a:p>
        </p:txBody>
      </p:sp>
      <p:sp>
        <p:nvSpPr>
          <p:cNvPr id="256" name="Opening soon"/>
          <p:cNvSpPr txBox="1"/>
          <p:nvPr/>
        </p:nvSpPr>
        <p:spPr>
          <a:xfrm>
            <a:off x="5397600" y="5540127"/>
            <a:ext cx="4377056" cy="899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Opening soon</a:t>
            </a:r>
          </a:p>
        </p:txBody>
      </p:sp>
      <p:sp>
        <p:nvSpPr>
          <p:cNvPr id="257" name="Line"/>
          <p:cNvSpPr/>
          <p:nvPr/>
        </p:nvSpPr>
        <p:spPr>
          <a:xfrm flipV="1">
            <a:off x="11506755" y="5595124"/>
            <a:ext cx="1" cy="410796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600"/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age5.png" descr="image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2489" y="-3353"/>
            <a:ext cx="25431751" cy="13722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If people did not sometimes do silly things,…"/>
          <p:cNvSpPr/>
          <p:nvPr/>
        </p:nvSpPr>
        <p:spPr>
          <a:xfrm>
            <a:off x="1057831" y="1776734"/>
            <a:ext cx="16875849" cy="2453661"/>
          </a:xfrm>
          <a:prstGeom prst="rect">
            <a:avLst/>
          </a:prstGeom>
          <a:solidFill>
            <a:srgbClr val="FFFFFF">
              <a:alpha val="67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0" tIns="285750" rIns="285750" bIns="285750">
            <a:spAutoFit/>
          </a:bodyPr>
          <a:lstStyle/>
          <a:p>
            <a:pPr algn="l" defTabSz="642937">
              <a:defRPr sz="60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</a:t>
            </a:r>
            <a:r>
              <a:rPr sz="6200"/>
              <a:t>If people did not sometimes do silly things,  </a:t>
            </a:r>
          </a:p>
          <a:p>
            <a:pPr algn="l" defTabSz="642937">
              <a:defRPr sz="62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nothing intelligent would ever get done. </a:t>
            </a:r>
          </a:p>
        </p:txBody>
      </p:sp>
      <p:sp>
        <p:nvSpPr>
          <p:cNvPr id="171" name="- Ludwig Wittgenstein"/>
          <p:cNvSpPr txBox="1"/>
          <p:nvPr/>
        </p:nvSpPr>
        <p:spPr>
          <a:xfrm>
            <a:off x="1066274" y="4215902"/>
            <a:ext cx="7448614" cy="986215"/>
          </a:xfrm>
          <a:prstGeom prst="rect">
            <a:avLst/>
          </a:prstGeom>
          <a:solidFill>
            <a:srgbClr val="FFFFFF">
              <a:alpha val="67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642937">
              <a:defRPr sz="55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- Ludwig Wittgenstein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success klum.jpg" descr="success klu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37" y="-1"/>
            <a:ext cx="10608470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success trump.jpg" descr="success trump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36547" y="4406287"/>
            <a:ext cx="8929689" cy="11447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sucess zuckerberg.jpg" descr="sucess zuckerberg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625736" y="-964987"/>
            <a:ext cx="6837235" cy="88623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sucess musk.jpg" descr="sucess musk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591634" y="-125804"/>
            <a:ext cx="10782995" cy="139676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Screen Shot 2017-06-24 at 17.22.07 .png" descr="Screen Shot 2017-06-24 at 17.22.07 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1097528" y="-1"/>
            <a:ext cx="71706446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Screen Shot 2017-05-02 at 20.53.57 .png" descr="Screen Shot 2017-05-02 at 20.53.57 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59744" y="1428935"/>
            <a:ext cx="21264512" cy="120208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9.jpg" descr="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2057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9.jpg" descr="9.jpg"/>
          <p:cNvPicPr>
            <a:picLocks noChangeAspect="1"/>
          </p:cNvPicPr>
          <p:nvPr/>
        </p:nvPicPr>
        <p:blipFill>
          <a:blip r:embed="rId2">
            <a:extLst/>
          </a:blip>
          <a:srcRect r="90942"/>
          <a:stretch>
            <a:fillRect/>
          </a:stretch>
        </p:blipFill>
        <p:spPr>
          <a:xfrm>
            <a:off x="5230729" y="41"/>
            <a:ext cx="2208520" cy="137159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9.jpg" descr="9.jpg"/>
          <p:cNvPicPr>
            <a:picLocks noChangeAspect="1"/>
          </p:cNvPicPr>
          <p:nvPr/>
        </p:nvPicPr>
        <p:blipFill>
          <a:blip r:embed="rId2">
            <a:extLst/>
          </a:blip>
          <a:srcRect r="90942"/>
          <a:stretch>
            <a:fillRect/>
          </a:stretch>
        </p:blipFill>
        <p:spPr>
          <a:xfrm>
            <a:off x="3018238" y="41"/>
            <a:ext cx="2208521" cy="137159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9.jpg" descr="9.jpg"/>
          <p:cNvPicPr>
            <a:picLocks noChangeAspect="1"/>
          </p:cNvPicPr>
          <p:nvPr/>
        </p:nvPicPr>
        <p:blipFill>
          <a:blip r:embed="rId2">
            <a:extLst/>
          </a:blip>
          <a:srcRect r="90942"/>
          <a:stretch>
            <a:fillRect/>
          </a:stretch>
        </p:blipFill>
        <p:spPr>
          <a:xfrm>
            <a:off x="842302" y="41"/>
            <a:ext cx="2208521" cy="137159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9.jpg" descr="9.jpg"/>
          <p:cNvPicPr>
            <a:picLocks noChangeAspect="1"/>
          </p:cNvPicPr>
          <p:nvPr/>
        </p:nvPicPr>
        <p:blipFill>
          <a:blip r:embed="rId2">
            <a:extLst/>
          </a:blip>
          <a:srcRect r="90942"/>
          <a:stretch>
            <a:fillRect/>
          </a:stretch>
        </p:blipFill>
        <p:spPr>
          <a:xfrm>
            <a:off x="-17670" y="41"/>
            <a:ext cx="2208521" cy="13715941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Learning is the only way to turn failure into success"/>
          <p:cNvSpPr txBox="1"/>
          <p:nvPr/>
        </p:nvSpPr>
        <p:spPr>
          <a:xfrm>
            <a:off x="1297320" y="5197474"/>
            <a:ext cx="12386599" cy="296545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8625" tIns="428625" rIns="428625" bIns="428625" anchor="ctr">
            <a:spAutoFit/>
          </a:bodyPr>
          <a:lstStyle>
            <a:lvl1pPr algn="l">
              <a:defRPr sz="6900" b="1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Learning is the only way to turn failure into success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_DSC7783.jpg" descr="_DSC778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8769" y="97512"/>
            <a:ext cx="21326462" cy="13520976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Helsingborg"/>
          <p:cNvSpPr txBox="1"/>
          <p:nvPr/>
        </p:nvSpPr>
        <p:spPr>
          <a:xfrm>
            <a:off x="9503867" y="11857455"/>
            <a:ext cx="5376266" cy="177165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8625" tIns="428625" rIns="428625" bIns="428625" anchor="ctr">
            <a:spAutoFit/>
          </a:bodyPr>
          <a:lstStyle>
            <a:lvl1pPr>
              <a:defRPr sz="6000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Helsingborg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MOF_Finals-11.jpg" descr="MOF_Finals-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34447" y="34730"/>
            <a:ext cx="16333134" cy="14670067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Hollywood…"/>
          <p:cNvSpPr txBox="1"/>
          <p:nvPr/>
        </p:nvSpPr>
        <p:spPr>
          <a:xfrm>
            <a:off x="1333875" y="5514974"/>
            <a:ext cx="6133345" cy="268605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8625" tIns="428625" rIns="428625" bIns="428625" anchor="ctr">
            <a:spAutoFit/>
          </a:bodyPr>
          <a:lstStyle/>
          <a:p>
            <a:pPr algn="l">
              <a:defRPr sz="6000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Hollywood</a:t>
            </a:r>
          </a:p>
          <a:p>
            <a:pPr algn="l">
              <a:defRPr sz="6000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Los Angeles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_DSC5824.jpg" descr="_DSC58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8104" y="-118448"/>
            <a:ext cx="20907792" cy="139528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199</Words>
  <Application>Microsoft Macintosh PowerPoint</Application>
  <PresentationFormat>Anpassad</PresentationFormat>
  <Paragraphs>58</Paragraphs>
  <Slides>21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21</vt:i4>
      </vt:variant>
    </vt:vector>
  </HeadingPairs>
  <TitlesOfParts>
    <vt:vector size="22" baseType="lpstr">
      <vt:lpstr>Black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cp:lastModifiedBy>Helene Thorgrimsson</cp:lastModifiedBy>
  <cp:revision>1</cp:revision>
  <dcterms:modified xsi:type="dcterms:W3CDTF">2018-06-13T06:32:23Z</dcterms:modified>
</cp:coreProperties>
</file>