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83" r:id="rId2"/>
    <p:sldId id="450" r:id="rId3"/>
    <p:sldId id="426" r:id="rId4"/>
    <p:sldId id="449" r:id="rId5"/>
    <p:sldId id="451" r:id="rId6"/>
    <p:sldId id="452" r:id="rId7"/>
    <p:sldId id="423" r:id="rId8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90402-8E07-BB4F-A189-6AD7200B2129}" type="datetime1">
              <a:rPr lang="en-US" smtClean="0"/>
              <a:pPr/>
              <a:t>6/12/2018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91D49-AD30-AD49-8FCC-B045B8D02F0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29339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1C543-BE26-4AAC-B8E0-705F3DBF61EE}" type="datetimeFigureOut">
              <a:rPr lang="en-GB" smtClean="0"/>
              <a:t>12/06/2018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6F3B4-6809-4A41-9930-60E62497D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467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EU / storföretag: </a:t>
            </a:r>
            <a:r>
              <a:rPr lang="en-US" sz="1200" dirty="0" smtClean="0">
                <a:latin typeface="Georgia" panose="02040502050405020303" pitchFamily="18" charset="0"/>
              </a:rPr>
              <a:t>“Vi </a:t>
            </a:r>
            <a:r>
              <a:rPr lang="en-US" sz="1200" dirty="0" err="1" smtClean="0">
                <a:latin typeface="Georgia" panose="02040502050405020303" pitchFamily="18" charset="0"/>
              </a:rPr>
              <a:t>försöker</a:t>
            </a:r>
            <a:r>
              <a:rPr lang="en-US" sz="1200" dirty="0" smtClean="0">
                <a:latin typeface="Georgia" panose="02040502050405020303" pitchFamily="18" charset="0"/>
              </a:rPr>
              <a:t> </a:t>
            </a:r>
            <a:r>
              <a:rPr lang="en-US" sz="1200" dirty="0" err="1" smtClean="0">
                <a:latin typeface="Georgia" panose="02040502050405020303" pitchFamily="18" charset="0"/>
              </a:rPr>
              <a:t>uppmuntra</a:t>
            </a:r>
            <a:r>
              <a:rPr lang="en-US" sz="1200" dirty="0" smtClean="0">
                <a:latin typeface="Georgia" panose="02040502050405020303" pitchFamily="18" charset="0"/>
              </a:rPr>
              <a:t> </a:t>
            </a:r>
            <a:r>
              <a:rPr lang="en-US" sz="1200" dirty="0" err="1" smtClean="0">
                <a:latin typeface="Georgia" panose="02040502050405020303" pitchFamily="18" charset="0"/>
              </a:rPr>
              <a:t>misslyckande</a:t>
            </a:r>
            <a:r>
              <a:rPr lang="en-US" sz="1200" dirty="0" smtClean="0">
                <a:latin typeface="Georgia" panose="02040502050405020303" pitchFamily="18" charset="0"/>
              </a:rPr>
              <a:t>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6F3B4-6809-4A41-9930-60E62497DF2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968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 Blå">
    <p:bg>
      <p:bgPr>
        <a:solidFill>
          <a:srgbClr val="00B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371600" y="1812899"/>
            <a:ext cx="64008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00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Presentationens</a:t>
            </a:r>
            <a:br>
              <a:rPr lang="sv-SE" dirty="0" smtClean="0"/>
            </a:br>
            <a:r>
              <a:rPr lang="sv-SE" dirty="0" smtClean="0"/>
              <a:t>titel/rubrik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493962"/>
            <a:ext cx="6400800" cy="1175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Underrubrik/namn på talare e.d.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99" y="5929764"/>
            <a:ext cx="2369737" cy="59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0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k 8"/>
          <p:cNvCxnSpPr/>
          <p:nvPr userDrawn="1"/>
        </p:nvCxnSpPr>
        <p:spPr>
          <a:xfrm>
            <a:off x="678459" y="6120611"/>
            <a:ext cx="7744205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Bildobjekt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76" y="6255786"/>
            <a:ext cx="1475136" cy="369724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85076" y="999225"/>
            <a:ext cx="7737588" cy="831131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4"/>
          </p:nvPr>
        </p:nvSpPr>
        <p:spPr>
          <a:xfrm>
            <a:off x="4137025" y="1844506"/>
            <a:ext cx="4286250" cy="3945398"/>
          </a:xfrm>
          <a:prstGeom prst="rect">
            <a:avLst/>
          </a:prstGeom>
        </p:spPr>
        <p:txBody>
          <a:bodyPr vert="horz"/>
          <a:lstStyle/>
          <a:p>
            <a:endParaRPr lang="sv-SE" dirty="0"/>
          </a:p>
        </p:txBody>
      </p:sp>
      <p:sp>
        <p:nvSpPr>
          <p:cNvPr id="1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662093" y="360999"/>
            <a:ext cx="1431193" cy="264685"/>
          </a:xfrm>
          <a:prstGeom prst="rect">
            <a:avLst/>
          </a:prstGeom>
        </p:spPr>
        <p:txBody>
          <a:bodyPr/>
          <a:lstStyle>
            <a:lvl1pPr algn="r">
              <a:defRPr sz="1100" cap="all"/>
            </a:lvl1pPr>
          </a:lstStyle>
          <a:p>
            <a:fld id="{1C23CD80-32BE-0C4E-8FF6-4E1DA80D0A12}" type="datetime3">
              <a:rPr lang="sv-SE" smtClean="0"/>
              <a:t>18-06-12</a:t>
            </a:fld>
            <a:endParaRPr lang="sv-SE" dirty="0"/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962260" y="361654"/>
            <a:ext cx="553784" cy="26468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80A4C9D9-979F-D94A-9054-C3B7EAD37A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0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685076" y="1830357"/>
            <a:ext cx="3316211" cy="4066288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900"/>
              </a:spcBef>
              <a:defRPr sz="2400" b="0" i="0">
                <a:latin typeface="Georgia"/>
                <a:cs typeface="Georgia"/>
              </a:defRPr>
            </a:lvl1pPr>
            <a:lvl2pPr>
              <a:spcBef>
                <a:spcPts val="900"/>
              </a:spcBef>
              <a:defRPr sz="2400" b="0" i="0">
                <a:latin typeface="Georgia"/>
                <a:cs typeface="Georgia"/>
              </a:defRPr>
            </a:lvl2pPr>
            <a:lvl3pPr>
              <a:spcBef>
                <a:spcPts val="900"/>
              </a:spcBef>
              <a:defRPr sz="2400" b="0" i="0">
                <a:latin typeface="Georgia"/>
                <a:cs typeface="Georgia"/>
              </a:defRPr>
            </a:lvl3pPr>
            <a:lvl4pPr>
              <a:spcBef>
                <a:spcPts val="900"/>
              </a:spcBef>
              <a:defRPr sz="2400" b="0" i="0">
                <a:latin typeface="Georgia"/>
                <a:cs typeface="Georgia"/>
              </a:defRPr>
            </a:lvl4pPr>
            <a:lvl5pPr>
              <a:spcBef>
                <a:spcPts val="900"/>
              </a:spcBef>
              <a:defRPr sz="2400" b="0" i="0">
                <a:latin typeface="Georgia"/>
                <a:cs typeface="Georgia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73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k 8"/>
          <p:cNvCxnSpPr/>
          <p:nvPr userDrawn="1"/>
        </p:nvCxnSpPr>
        <p:spPr>
          <a:xfrm>
            <a:off x="678459" y="6120611"/>
            <a:ext cx="7744205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Bildobjekt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76" y="6255786"/>
            <a:ext cx="1475136" cy="369724"/>
          </a:xfrm>
          <a:prstGeom prst="rect">
            <a:avLst/>
          </a:prstGeom>
        </p:spPr>
      </p:pic>
      <p:sp>
        <p:nvSpPr>
          <p:cNvPr id="29" name="Rubrik 3"/>
          <p:cNvSpPr>
            <a:spLocks noGrp="1"/>
          </p:cNvSpPr>
          <p:nvPr>
            <p:ph type="title"/>
          </p:nvPr>
        </p:nvSpPr>
        <p:spPr>
          <a:xfrm>
            <a:off x="685076" y="999225"/>
            <a:ext cx="7737588" cy="831131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iagram 2"/>
          <p:cNvSpPr>
            <a:spLocks noGrp="1"/>
          </p:cNvSpPr>
          <p:nvPr>
            <p:ph type="chart" sz="quarter" idx="13"/>
          </p:nvPr>
        </p:nvSpPr>
        <p:spPr>
          <a:xfrm>
            <a:off x="685800" y="1905000"/>
            <a:ext cx="7737475" cy="3922713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900"/>
              </a:spcBef>
              <a:defRPr/>
            </a:lvl1pPr>
          </a:lstStyle>
          <a:p>
            <a:endParaRPr lang="sv-SE" dirty="0"/>
          </a:p>
        </p:txBody>
      </p:sp>
      <p:sp>
        <p:nvSpPr>
          <p:cNvPr id="1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662093" y="360999"/>
            <a:ext cx="1431193" cy="264685"/>
          </a:xfrm>
          <a:prstGeom prst="rect">
            <a:avLst/>
          </a:prstGeom>
        </p:spPr>
        <p:txBody>
          <a:bodyPr/>
          <a:lstStyle>
            <a:lvl1pPr algn="r">
              <a:defRPr sz="1100" cap="all"/>
            </a:lvl1pPr>
          </a:lstStyle>
          <a:p>
            <a:fld id="{03C65820-D719-C843-8317-D08BC73DE1C6}" type="datetime3">
              <a:rPr lang="sv-SE" smtClean="0"/>
              <a:t>18-06-12</a:t>
            </a:fld>
            <a:endParaRPr lang="sv-SE" dirty="0"/>
          </a:p>
        </p:txBody>
      </p:sp>
      <p:sp>
        <p:nvSpPr>
          <p:cNvPr id="1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962260" y="361654"/>
            <a:ext cx="553784" cy="26468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80A4C9D9-979F-D94A-9054-C3B7EAD37AE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4348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 Blå">
    <p:bg>
      <p:bgPr>
        <a:solidFill>
          <a:srgbClr val="00B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1818137" y="3670051"/>
            <a:ext cx="552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 err="1" smtClean="0">
                <a:solidFill>
                  <a:schemeClr val="bg1"/>
                </a:solidFill>
              </a:rPr>
              <a:t>www.liu.se</a:t>
            </a:r>
            <a:endParaRPr lang="sv-SE" sz="2800" dirty="0">
              <a:solidFill>
                <a:schemeClr val="bg1"/>
              </a:solidFill>
            </a:endParaRP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99" y="5929764"/>
            <a:ext cx="2369737" cy="595580"/>
          </a:xfrm>
          <a:prstGeom prst="rect">
            <a:avLst/>
          </a:prstGeom>
        </p:spPr>
      </p:pic>
      <p:sp>
        <p:nvSpPr>
          <p:cNvPr id="3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1320800" y="1814513"/>
            <a:ext cx="6651538" cy="12303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Text/namn på talare </a:t>
            </a:r>
          </a:p>
          <a:p>
            <a:r>
              <a:rPr lang="sv-SE" dirty="0" smtClean="0"/>
              <a:t>kontaktinformation e.d.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8496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 Turkos">
    <p:bg>
      <p:bgPr>
        <a:solidFill>
          <a:srgbClr val="17C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1818137" y="3670051"/>
            <a:ext cx="552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 err="1" smtClean="0">
                <a:solidFill>
                  <a:schemeClr val="bg1"/>
                </a:solidFill>
              </a:rPr>
              <a:t>www.liu.se</a:t>
            </a:r>
            <a:endParaRPr lang="sv-SE" sz="2800" dirty="0">
              <a:solidFill>
                <a:schemeClr val="bg1"/>
              </a:solidFill>
            </a:endParaRP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99" y="5929764"/>
            <a:ext cx="2369737" cy="595580"/>
          </a:xfrm>
          <a:prstGeom prst="rect">
            <a:avLst/>
          </a:prstGeom>
        </p:spPr>
      </p:pic>
      <p:sp>
        <p:nvSpPr>
          <p:cNvPr id="7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1320800" y="1814513"/>
            <a:ext cx="6651538" cy="12303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Text/namn på talare </a:t>
            </a:r>
          </a:p>
          <a:p>
            <a:r>
              <a:rPr lang="sv-SE" dirty="0" smtClean="0"/>
              <a:t>kontaktinformation e.d.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7755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 Grön">
    <p:bg>
      <p:bgPr>
        <a:solidFill>
          <a:srgbClr val="00C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1818137" y="3670051"/>
            <a:ext cx="552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 err="1" smtClean="0">
                <a:solidFill>
                  <a:schemeClr val="bg1"/>
                </a:solidFill>
              </a:rPr>
              <a:t>www.liu.se</a:t>
            </a:r>
            <a:endParaRPr lang="sv-SE" sz="2800" dirty="0">
              <a:solidFill>
                <a:schemeClr val="bg1"/>
              </a:solidFill>
            </a:endParaRP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99" y="5929764"/>
            <a:ext cx="2369737" cy="595580"/>
          </a:xfrm>
          <a:prstGeom prst="rect">
            <a:avLst/>
          </a:prstGeom>
        </p:spPr>
      </p:pic>
      <p:sp>
        <p:nvSpPr>
          <p:cNvPr id="7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1320800" y="1814513"/>
            <a:ext cx="6651538" cy="12303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Text/namn på talare </a:t>
            </a:r>
          </a:p>
          <a:p>
            <a:r>
              <a:rPr lang="sv-SE" dirty="0" smtClean="0"/>
              <a:t>kontaktinformation e.d.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7755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CB1C2720-B9F9-4C40-9792-3FC56BA65F00}" type="datetimeFigureOut">
              <a:rPr lang="sv-SE" smtClean="0"/>
              <a:t>2018-06-12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E235EA-3AA9-E34B-B402-F36A40BB7060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69384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Turkos">
    <p:bg>
      <p:bgPr>
        <a:solidFill>
          <a:srgbClr val="17C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99" y="5929764"/>
            <a:ext cx="2369737" cy="595580"/>
          </a:xfrm>
          <a:prstGeom prst="rect">
            <a:avLst/>
          </a:prstGeom>
        </p:spPr>
      </p:pic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371600" y="1812899"/>
            <a:ext cx="64008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00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Presentationens</a:t>
            </a:r>
            <a:br>
              <a:rPr lang="sv-SE" dirty="0" smtClean="0"/>
            </a:br>
            <a:r>
              <a:rPr lang="sv-SE" dirty="0" smtClean="0"/>
              <a:t>titel/rubrik</a:t>
            </a:r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493962"/>
            <a:ext cx="6400800" cy="1175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Underrubrik/namn på talare e.d.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2440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Grön">
    <p:bg>
      <p:bgPr>
        <a:solidFill>
          <a:srgbClr val="00C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99" y="5929764"/>
            <a:ext cx="2369737" cy="595580"/>
          </a:xfrm>
          <a:prstGeom prst="rect">
            <a:avLst/>
          </a:prstGeom>
        </p:spPr>
      </p:pic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371600" y="1812899"/>
            <a:ext cx="64008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00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Presentationens</a:t>
            </a:r>
            <a:br>
              <a:rPr lang="sv-SE" dirty="0" smtClean="0"/>
            </a:br>
            <a:r>
              <a:rPr lang="sv-SE" dirty="0" smtClean="0"/>
              <a:t>titel/rubrik</a:t>
            </a:r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493962"/>
            <a:ext cx="6400800" cy="1175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Underrubrik/namn på talare e.d.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1665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342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Blå">
    <p:bg>
      <p:bgPr>
        <a:solidFill>
          <a:srgbClr val="00B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089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Turkos">
    <p:bg>
      <p:bgPr>
        <a:solidFill>
          <a:srgbClr val="17C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120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Grön">
    <p:bg>
      <p:bgPr>
        <a:solidFill>
          <a:srgbClr val="00C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120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k 8"/>
          <p:cNvCxnSpPr/>
          <p:nvPr userDrawn="1"/>
        </p:nvCxnSpPr>
        <p:spPr>
          <a:xfrm>
            <a:off x="678459" y="6120611"/>
            <a:ext cx="7744205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Bildobjekt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76" y="6255786"/>
            <a:ext cx="1475136" cy="369724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85076" y="999225"/>
            <a:ext cx="7737588" cy="831131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662093" y="360999"/>
            <a:ext cx="1431193" cy="264685"/>
          </a:xfrm>
          <a:prstGeom prst="rect">
            <a:avLst/>
          </a:prstGeom>
        </p:spPr>
        <p:txBody>
          <a:bodyPr/>
          <a:lstStyle>
            <a:lvl1pPr algn="r">
              <a:defRPr sz="1100" cap="all"/>
            </a:lvl1pPr>
          </a:lstStyle>
          <a:p>
            <a:fld id="{8BF94AB1-568A-C049-BA2C-EBDED00F4DE4}" type="datetime3">
              <a:rPr lang="sv-SE" smtClean="0"/>
              <a:t>18-06-12</a:t>
            </a:fld>
            <a:endParaRPr lang="sv-SE" dirty="0"/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962260" y="361654"/>
            <a:ext cx="553784" cy="26468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80A4C9D9-979F-D94A-9054-C3B7EAD37AE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8505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k 8"/>
          <p:cNvCxnSpPr/>
          <p:nvPr userDrawn="1"/>
        </p:nvCxnSpPr>
        <p:spPr>
          <a:xfrm>
            <a:off x="678459" y="6120611"/>
            <a:ext cx="7744205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Bildobjekt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76" y="6255786"/>
            <a:ext cx="1475136" cy="369724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85076" y="999225"/>
            <a:ext cx="7737588" cy="831131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662093" y="360999"/>
            <a:ext cx="1431193" cy="264685"/>
          </a:xfrm>
          <a:prstGeom prst="rect">
            <a:avLst/>
          </a:prstGeom>
        </p:spPr>
        <p:txBody>
          <a:bodyPr/>
          <a:lstStyle>
            <a:lvl1pPr algn="r">
              <a:defRPr sz="1100" cap="all"/>
            </a:lvl1pPr>
          </a:lstStyle>
          <a:p>
            <a:fld id="{FFBC24EC-C9CC-FF44-9A27-6976EF266A8E}" type="datetime3">
              <a:rPr lang="sv-SE" smtClean="0"/>
              <a:t>18-06-12</a:t>
            </a:fld>
            <a:endParaRPr lang="sv-SE" dirty="0"/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962260" y="361654"/>
            <a:ext cx="553784" cy="26468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80A4C9D9-979F-D94A-9054-C3B7EAD37A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0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685076" y="1830357"/>
            <a:ext cx="7737587" cy="4066288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900"/>
              </a:spcBef>
              <a:defRPr sz="2400" b="0" i="0">
                <a:latin typeface="Georgia"/>
                <a:cs typeface="Georgia"/>
              </a:defRPr>
            </a:lvl1pPr>
            <a:lvl2pPr>
              <a:spcBef>
                <a:spcPts val="900"/>
              </a:spcBef>
              <a:defRPr sz="2400" b="0" i="0">
                <a:latin typeface="Georgia"/>
                <a:cs typeface="Georgia"/>
              </a:defRPr>
            </a:lvl2pPr>
            <a:lvl3pPr>
              <a:spcBef>
                <a:spcPts val="900"/>
              </a:spcBef>
              <a:defRPr sz="2400" b="0" i="0">
                <a:latin typeface="Georgia"/>
                <a:cs typeface="Georgia"/>
              </a:defRPr>
            </a:lvl3pPr>
            <a:lvl4pPr>
              <a:spcBef>
                <a:spcPts val="900"/>
              </a:spcBef>
              <a:defRPr sz="2400" b="0" i="0">
                <a:latin typeface="Georgia"/>
                <a:cs typeface="Georgia"/>
              </a:defRPr>
            </a:lvl4pPr>
            <a:lvl5pPr>
              <a:spcBef>
                <a:spcPts val="900"/>
              </a:spcBef>
              <a:defRPr sz="2400" b="0" i="0">
                <a:latin typeface="Georgia"/>
                <a:cs typeface="Georgia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759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09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8" r:id="rId4"/>
    <p:sldLayoutId id="2147483669" r:id="rId5"/>
    <p:sldLayoutId id="2147483670" r:id="rId6"/>
    <p:sldLayoutId id="2147483671" r:id="rId7"/>
    <p:sldLayoutId id="2147483673" r:id="rId8"/>
    <p:sldLayoutId id="2147483660" r:id="rId9"/>
    <p:sldLayoutId id="2147483661" r:id="rId10"/>
    <p:sldLayoutId id="2147483663" r:id="rId11"/>
    <p:sldLayoutId id="2147483662" r:id="rId12"/>
    <p:sldLayoutId id="2147483666" r:id="rId13"/>
    <p:sldLayoutId id="2147483667" r:id="rId14"/>
    <p:sldLayoutId id="2147483674" r:id="rId15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03648" y="4983311"/>
            <a:ext cx="6840760" cy="1470025"/>
          </a:xfrm>
        </p:spPr>
        <p:txBody>
          <a:bodyPr>
            <a:noAutofit/>
          </a:bodyPr>
          <a:lstStyle/>
          <a:p>
            <a:pPr marL="0" indent="0" algn="ctr"/>
            <a:r>
              <a:rPr lang="en-US" sz="4000" b="1" dirty="0" err="1" smtClean="0">
                <a:solidFill>
                  <a:schemeClr val="bg1"/>
                </a:solidFill>
              </a:rPr>
              <a:t>Entreprenöriellt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misslyckande</a:t>
            </a:r>
            <a:r>
              <a:rPr lang="en-US" sz="4000" b="1" dirty="0" smtClean="0">
                <a:solidFill>
                  <a:schemeClr val="bg1"/>
                </a:solidFill>
              </a:rPr>
              <a:t>:</a:t>
            </a:r>
            <a:r>
              <a:rPr lang="en-US" sz="4000" b="1" dirty="0">
                <a:solidFill>
                  <a:schemeClr val="bg1"/>
                </a:solidFill>
              </a:rPr>
              <a:t/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Bra, </a:t>
            </a:r>
            <a:r>
              <a:rPr lang="en-US" sz="4000" b="1" dirty="0" err="1" smtClean="0">
                <a:solidFill>
                  <a:schemeClr val="bg1"/>
                </a:solidFill>
              </a:rPr>
              <a:t>dåligt</a:t>
            </a:r>
            <a:r>
              <a:rPr lang="en-US" sz="4000" b="1" dirty="0" smtClean="0">
                <a:solidFill>
                  <a:schemeClr val="bg1"/>
                </a:solidFill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</a:rPr>
              <a:t>när</a:t>
            </a:r>
            <a:r>
              <a:rPr lang="en-US" sz="4000" b="1" dirty="0" smtClean="0">
                <a:solidFill>
                  <a:schemeClr val="bg1"/>
                </a:solidFill>
              </a:rPr>
              <a:t>, för </a:t>
            </a:r>
            <a:r>
              <a:rPr lang="en-US" sz="4000" b="1" dirty="0" err="1" smtClean="0">
                <a:solidFill>
                  <a:schemeClr val="bg1"/>
                </a:solidFill>
              </a:rPr>
              <a:t>vem</a:t>
            </a:r>
            <a:r>
              <a:rPr lang="en-US" sz="4000" b="1" dirty="0" smtClean="0">
                <a:solidFill>
                  <a:schemeClr val="bg1"/>
                </a:solidFill>
              </a:rPr>
              <a:t>?</a:t>
            </a:r>
            <a:r>
              <a:rPr lang="en-US" sz="4000" b="1" dirty="0">
                <a:solidFill>
                  <a:schemeClr val="bg1"/>
                </a:solidFill>
              </a:rPr>
              <a:t/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/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sv-SE" sz="2800" dirty="0">
                <a:solidFill>
                  <a:schemeClr val="bg1"/>
                </a:solidFill>
              </a:rPr>
              <a:t/>
            </a:r>
            <a:br>
              <a:rPr lang="sv-SE" sz="2800" dirty="0">
                <a:solidFill>
                  <a:schemeClr val="bg1"/>
                </a:solidFill>
              </a:rPr>
            </a:br>
            <a:r>
              <a:rPr lang="sv-SE" sz="400" dirty="0" smtClean="0">
                <a:solidFill>
                  <a:schemeClr val="bg1"/>
                </a:solidFill>
              </a:rPr>
              <a:t/>
            </a:r>
            <a:br>
              <a:rPr lang="sv-SE" sz="400" dirty="0" smtClean="0">
                <a:solidFill>
                  <a:schemeClr val="bg1"/>
                </a:solidFill>
              </a:rPr>
            </a:br>
            <a:r>
              <a:rPr lang="sv-SE" sz="2800" b="1" dirty="0" smtClean="0">
                <a:solidFill>
                  <a:schemeClr val="bg1"/>
                </a:solidFill>
              </a:rPr>
              <a:t>Karl Wennberg</a:t>
            </a:r>
            <a:br>
              <a:rPr lang="sv-SE" sz="2800" b="1" dirty="0" smtClean="0">
                <a:solidFill>
                  <a:schemeClr val="bg1"/>
                </a:solidFill>
              </a:rPr>
            </a:br>
            <a:r>
              <a:rPr lang="sv-SE" sz="2800" b="1" dirty="0" smtClean="0">
                <a:solidFill>
                  <a:schemeClr val="bg1"/>
                </a:solidFill>
              </a:rPr>
              <a:t>professor</a:t>
            </a:r>
            <a:r>
              <a:rPr lang="sv-SE" sz="2800" b="1" dirty="0">
                <a:solidFill>
                  <a:schemeClr val="bg1"/>
                </a:solidFill>
              </a:rPr>
              <a:t/>
            </a:r>
            <a:br>
              <a:rPr lang="sv-SE" sz="2800" b="1" dirty="0">
                <a:solidFill>
                  <a:schemeClr val="bg1"/>
                </a:solidFill>
              </a:rPr>
            </a:br>
            <a:r>
              <a:rPr lang="sv-SE" sz="2800" dirty="0" smtClean="0">
                <a:solidFill>
                  <a:schemeClr val="bg1"/>
                </a:solidFill>
              </a:rPr>
              <a:t>Linköpings Universitet</a:t>
            </a:r>
            <a:r>
              <a:rPr lang="sv-SE" sz="2800" dirty="0" smtClean="0">
                <a:solidFill>
                  <a:schemeClr val="bg1"/>
                </a:solidFill>
              </a:rPr>
              <a:t/>
            </a:r>
            <a:br>
              <a:rPr lang="sv-SE" sz="2800" dirty="0" smtClean="0">
                <a:solidFill>
                  <a:schemeClr val="bg1"/>
                </a:solidFill>
              </a:rPr>
            </a:br>
            <a:r>
              <a:rPr lang="sv-SE" sz="2800" dirty="0" smtClean="0">
                <a:solidFill>
                  <a:schemeClr val="bg1"/>
                </a:solidFill>
              </a:rPr>
              <a:t>Ratio</a:t>
            </a:r>
            <a:r>
              <a:rPr lang="sv-SE" sz="2800" dirty="0">
                <a:solidFill>
                  <a:schemeClr val="bg1"/>
                </a:solidFill>
              </a:rPr>
              <a:t/>
            </a:r>
            <a:br>
              <a:rPr lang="sv-SE" sz="2800" dirty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19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-36512" y="620688"/>
            <a:ext cx="81534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Georgia" panose="02040502050405020303" pitchFamily="18" charset="0"/>
              </a:rPr>
              <a:t>“90% of all new businesses fail”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0" y="2942456"/>
            <a:ext cx="8153400" cy="990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Georgia" panose="02040502050405020303" pitchFamily="18" charset="0"/>
              </a:rPr>
              <a:t>“</a:t>
            </a:r>
            <a:r>
              <a:rPr lang="en-US" sz="3200" dirty="0" err="1" smtClean="0">
                <a:latin typeface="Georgia" panose="02040502050405020303" pitchFamily="18" charset="0"/>
              </a:rPr>
              <a:t>misslyckande</a:t>
            </a:r>
            <a:r>
              <a:rPr lang="en-US" sz="3200" dirty="0" smtClean="0">
                <a:latin typeface="Georgia" panose="02040502050405020303" pitchFamily="18" charset="0"/>
              </a:rPr>
              <a:t> </a:t>
            </a:r>
            <a:r>
              <a:rPr lang="en-US" sz="3200" dirty="0" err="1" smtClean="0">
                <a:latin typeface="Georgia" panose="02040502050405020303" pitchFamily="18" charset="0"/>
              </a:rPr>
              <a:t>är</a:t>
            </a:r>
            <a:r>
              <a:rPr lang="en-US" sz="3200" dirty="0" smtClean="0">
                <a:latin typeface="Georgia" panose="02040502050405020303" pitchFamily="18" charset="0"/>
              </a:rPr>
              <a:t> </a:t>
            </a:r>
            <a:r>
              <a:rPr lang="en-US" sz="3200" dirty="0" err="1" smtClean="0">
                <a:latin typeface="Georgia" panose="02040502050405020303" pitchFamily="18" charset="0"/>
              </a:rPr>
              <a:t>nödvändigt</a:t>
            </a:r>
            <a:r>
              <a:rPr lang="en-US" sz="3200" dirty="0" smtClean="0">
                <a:latin typeface="Georgia" panose="02040502050405020303" pitchFamily="18" charset="0"/>
              </a:rPr>
              <a:t> för </a:t>
            </a:r>
            <a:r>
              <a:rPr lang="en-US" sz="3200" dirty="0" err="1" smtClean="0">
                <a:latin typeface="Georgia" panose="02040502050405020303" pitchFamily="18" charset="0"/>
              </a:rPr>
              <a:t>framgång</a:t>
            </a:r>
            <a:r>
              <a:rPr lang="en-US" sz="3200" dirty="0" smtClean="0">
                <a:latin typeface="Georgia" panose="02040502050405020303" pitchFamily="18" charset="0"/>
              </a:rPr>
              <a:t>”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152400" y="4310608"/>
            <a:ext cx="8153400" cy="990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Georgia" panose="02040502050405020303" pitchFamily="18" charset="0"/>
              </a:rPr>
              <a:t>“Vi </a:t>
            </a:r>
            <a:r>
              <a:rPr lang="en-US" sz="3200" dirty="0" err="1" smtClean="0">
                <a:latin typeface="Georgia" panose="02040502050405020303" pitchFamily="18" charset="0"/>
              </a:rPr>
              <a:t>försöker</a:t>
            </a:r>
            <a:r>
              <a:rPr lang="en-US" sz="3200" dirty="0" smtClean="0">
                <a:latin typeface="Georgia" panose="02040502050405020303" pitchFamily="18" charset="0"/>
              </a:rPr>
              <a:t> </a:t>
            </a:r>
            <a:r>
              <a:rPr lang="en-US" sz="3200" dirty="0" err="1" smtClean="0">
                <a:latin typeface="Georgia" panose="02040502050405020303" pitchFamily="18" charset="0"/>
              </a:rPr>
              <a:t>uppmuntra</a:t>
            </a:r>
            <a:r>
              <a:rPr lang="en-US" sz="3200" dirty="0" smtClean="0">
                <a:latin typeface="Georgia" panose="02040502050405020303" pitchFamily="18" charset="0"/>
              </a:rPr>
              <a:t> </a:t>
            </a:r>
            <a:r>
              <a:rPr lang="en-US" sz="3200" dirty="0" err="1" smtClean="0">
                <a:latin typeface="Georgia" panose="02040502050405020303" pitchFamily="18" charset="0"/>
              </a:rPr>
              <a:t>misslyckande</a:t>
            </a:r>
            <a:r>
              <a:rPr lang="en-US" sz="3200" dirty="0" smtClean="0">
                <a:latin typeface="Georgia" panose="02040502050405020303" pitchFamily="18" charset="0"/>
              </a:rPr>
              <a:t>”</a:t>
            </a:r>
            <a:endParaRPr lang="en-US" sz="3200" dirty="0">
              <a:latin typeface="Georgia" panose="02040502050405020303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13176"/>
            <a:ext cx="21526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13176"/>
            <a:ext cx="10096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80728"/>
            <a:ext cx="19431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013176"/>
            <a:ext cx="11334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73650"/>
            <a:ext cx="11239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63" y="1273650"/>
            <a:ext cx="1066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19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852" y="548680"/>
            <a:ext cx="14001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2648" y="188640"/>
            <a:ext cx="8153400" cy="9906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latin typeface="Georgia" panose="02040502050405020303" pitchFamily="18" charset="0"/>
              </a:rPr>
              <a:t>Metateori</a:t>
            </a:r>
            <a:r>
              <a:rPr lang="en-US" sz="3200" dirty="0" smtClean="0">
                <a:latin typeface="Georgia" panose="02040502050405020303" pitchFamily="18" charset="0"/>
              </a:rPr>
              <a:t> om </a:t>
            </a:r>
            <a:r>
              <a:rPr lang="en-US" sz="3200" dirty="0" err="1" smtClean="0">
                <a:latin typeface="Georgia" panose="02040502050405020303" pitchFamily="18" charset="0"/>
              </a:rPr>
              <a:t>misslyckande</a:t>
            </a:r>
            <a:r>
              <a:rPr lang="en-US" sz="3200" dirty="0" smtClean="0">
                <a:latin typeface="Georgia" panose="02040502050405020303" pitchFamily="18" charset="0"/>
              </a:rPr>
              <a:t> </a:t>
            </a:r>
            <a:r>
              <a:rPr lang="en-US" sz="3200" dirty="0" err="1" smtClean="0">
                <a:latin typeface="Georgia" panose="02040502050405020303" pitchFamily="18" charset="0"/>
              </a:rPr>
              <a:t>i</a:t>
            </a:r>
            <a:r>
              <a:rPr lang="en-US" sz="3200" dirty="0" smtClean="0">
                <a:latin typeface="Georgia" panose="02040502050405020303" pitchFamily="18" charset="0"/>
              </a:rPr>
              <a:t> innovation- och </a:t>
            </a:r>
            <a:r>
              <a:rPr lang="en-US" sz="3200" dirty="0" err="1" smtClean="0">
                <a:latin typeface="Georgia" panose="02040502050405020303" pitchFamily="18" charset="0"/>
              </a:rPr>
              <a:t>företagsverksamhet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6119592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000" b="1" dirty="0" smtClean="0">
                <a:latin typeface="Georgia" panose="02040502050405020303" pitchFamily="18" charset="0"/>
              </a:rPr>
              <a:t>Ekonomin drivs av experiment som oftast misslyckas</a:t>
            </a:r>
          </a:p>
          <a:p>
            <a:r>
              <a:rPr lang="sv-SE" sz="2000" dirty="0" smtClean="0">
                <a:latin typeface="Georgia" panose="02040502050405020303" pitchFamily="18" charset="0"/>
              </a:rPr>
              <a:t>Blind </a:t>
            </a:r>
            <a:r>
              <a:rPr lang="sv-SE" sz="2000" dirty="0" err="1" smtClean="0">
                <a:latin typeface="Georgia" panose="02040502050405020303" pitchFamily="18" charset="0"/>
              </a:rPr>
              <a:t>Varation</a:t>
            </a:r>
            <a:r>
              <a:rPr lang="sv-SE" sz="2000" dirty="0" smtClean="0">
                <a:latin typeface="Georgia" panose="02040502050405020303" pitchFamily="18" charset="0"/>
              </a:rPr>
              <a:t> - </a:t>
            </a:r>
            <a:r>
              <a:rPr lang="sv-SE" sz="2000" dirty="0" err="1" smtClean="0">
                <a:latin typeface="Georgia" panose="02040502050405020303" pitchFamily="18" charset="0"/>
              </a:rPr>
              <a:t>Selection</a:t>
            </a:r>
            <a:r>
              <a:rPr lang="sv-SE" sz="2000" dirty="0" smtClean="0">
                <a:latin typeface="Georgia" panose="02040502050405020303" pitchFamily="18" charset="0"/>
              </a:rPr>
              <a:t> - Retention</a:t>
            </a:r>
            <a:endParaRPr lang="sv-SE" sz="2000" dirty="0" smtClean="0">
              <a:latin typeface="Georgia" panose="02040502050405020303" pitchFamily="18" charset="0"/>
            </a:endParaRPr>
          </a:p>
          <a:p>
            <a:endParaRPr lang="sv-SE" sz="2000" dirty="0">
              <a:latin typeface="Georgia" panose="02040502050405020303" pitchFamily="18" charset="0"/>
            </a:endParaRPr>
          </a:p>
          <a:p>
            <a:endParaRPr lang="sv-SE" sz="2000" dirty="0" smtClean="0">
              <a:latin typeface="Georgia" panose="02040502050405020303" pitchFamily="18" charset="0"/>
            </a:endParaRPr>
          </a:p>
          <a:p>
            <a:endParaRPr lang="sv-SE" sz="2000" dirty="0">
              <a:latin typeface="Georgia" panose="02040502050405020303" pitchFamily="18" charset="0"/>
            </a:endParaRPr>
          </a:p>
          <a:p>
            <a:endParaRPr lang="sv-SE" sz="20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sv-SE" sz="2000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sv-SE" sz="2000" b="1" dirty="0" smtClean="0">
                <a:latin typeface="Georgia" panose="02040502050405020303" pitchFamily="18" charset="0"/>
              </a:rPr>
              <a:t>Individer </a:t>
            </a:r>
            <a:r>
              <a:rPr lang="sv-SE" sz="2000" b="1" dirty="0">
                <a:latin typeface="Georgia" panose="02040502050405020303" pitchFamily="18" charset="0"/>
              </a:rPr>
              <a:t>och företag </a:t>
            </a:r>
            <a:r>
              <a:rPr lang="sv-SE" sz="2000" b="1" dirty="0" smtClean="0">
                <a:latin typeface="Georgia" panose="02040502050405020303" pitchFamily="18" charset="0"/>
              </a:rPr>
              <a:t>experimenterar – och mår bra av det</a:t>
            </a:r>
            <a:endParaRPr lang="sv-SE" sz="2000" b="1" dirty="0">
              <a:latin typeface="Georgia" panose="02040502050405020303" pitchFamily="18" charset="0"/>
            </a:endParaRPr>
          </a:p>
          <a:p>
            <a:r>
              <a:rPr lang="sv-SE" sz="2000" dirty="0" smtClean="0">
                <a:latin typeface="Georgia" panose="02040502050405020303" pitchFamily="18" charset="0"/>
              </a:rPr>
              <a:t>Kreativitet, trygghet, frihet, självkontroll</a:t>
            </a:r>
            <a:endParaRPr lang="sv-SE" sz="2000" dirty="0" smtClean="0">
              <a:latin typeface="Georgia" panose="02040502050405020303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2" y="1331218"/>
            <a:ext cx="12763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32856"/>
            <a:ext cx="10668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084" y="1484784"/>
            <a:ext cx="12573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711" y="4581128"/>
            <a:ext cx="11144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845694"/>
            <a:ext cx="12287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656" y="2775742"/>
            <a:ext cx="823528" cy="10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5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2648" y="188640"/>
            <a:ext cx="8153400" cy="9906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latin typeface="Georgia" panose="02040502050405020303" pitchFamily="18" charset="0"/>
              </a:rPr>
              <a:t>Misslyckandets</a:t>
            </a:r>
            <a:r>
              <a:rPr lang="en-US" sz="3200" dirty="0" smtClean="0">
                <a:latin typeface="Georgia" panose="02040502050405020303" pitchFamily="18" charset="0"/>
              </a:rPr>
              <a:t> </a:t>
            </a:r>
            <a:r>
              <a:rPr lang="en-US" sz="3200" dirty="0" err="1" smtClean="0">
                <a:latin typeface="Georgia" panose="02040502050405020303" pitchFamily="18" charset="0"/>
              </a:rPr>
              <a:t>konsekvenser</a:t>
            </a:r>
            <a:r>
              <a:rPr lang="en-US" sz="3200" dirty="0" smtClean="0">
                <a:latin typeface="Georgia" panose="02040502050405020303" pitchFamily="18" charset="0"/>
              </a:rPr>
              <a:t> </a:t>
            </a:r>
            <a:r>
              <a:rPr lang="en-US" sz="3200" dirty="0" err="1" smtClean="0">
                <a:latin typeface="Georgia" panose="02040502050405020303" pitchFamily="18" charset="0"/>
              </a:rPr>
              <a:t>i</a:t>
            </a:r>
            <a:r>
              <a:rPr lang="en-US" sz="3200" dirty="0" smtClean="0">
                <a:latin typeface="Georgia" panose="02040502050405020303" pitchFamily="18" charset="0"/>
              </a:rPr>
              <a:t> </a:t>
            </a:r>
            <a:r>
              <a:rPr lang="en-US" sz="3200" dirty="0" err="1" smtClean="0">
                <a:latin typeface="Georgia" panose="02040502050405020303" pitchFamily="18" charset="0"/>
              </a:rPr>
              <a:t>företag</a:t>
            </a:r>
            <a:r>
              <a:rPr lang="en-US" sz="3200" dirty="0" smtClean="0">
                <a:latin typeface="Georgia" panose="02040502050405020303" pitchFamily="18" charset="0"/>
              </a:rPr>
              <a:t>?</a:t>
            </a:r>
            <a:endParaRPr lang="en-US" sz="3200" dirty="0">
              <a:latin typeface="Georgia" panose="02040502050405020303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160" y="1340768"/>
            <a:ext cx="45053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185553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77" y="3774629"/>
            <a:ext cx="1886999" cy="241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157192"/>
            <a:ext cx="20097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11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2648" y="188640"/>
            <a:ext cx="8153400" cy="9906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latin typeface="Georgia" panose="02040502050405020303" pitchFamily="18" charset="0"/>
              </a:rPr>
              <a:t>Konsekvenser</a:t>
            </a:r>
            <a:r>
              <a:rPr lang="en-US" sz="3200" dirty="0" smtClean="0">
                <a:latin typeface="Georgia" panose="02040502050405020303" pitchFamily="18" charset="0"/>
              </a:rPr>
              <a:t> </a:t>
            </a:r>
            <a:r>
              <a:rPr lang="en-US" sz="3200" dirty="0" err="1" smtClean="0">
                <a:latin typeface="Georgia" panose="02040502050405020303" pitchFamily="18" charset="0"/>
              </a:rPr>
              <a:t>av</a:t>
            </a:r>
            <a:r>
              <a:rPr lang="en-US" sz="3200" dirty="0" smtClean="0">
                <a:latin typeface="Georgia" panose="02040502050405020303" pitchFamily="18" charset="0"/>
              </a:rPr>
              <a:t> </a:t>
            </a:r>
            <a:r>
              <a:rPr lang="en-US" sz="3200" dirty="0" err="1" smtClean="0">
                <a:latin typeface="Georgia" panose="02040502050405020303" pitchFamily="18" charset="0"/>
              </a:rPr>
              <a:t>konkurs</a:t>
            </a:r>
            <a:r>
              <a:rPr lang="en-US" sz="3200" dirty="0" smtClean="0">
                <a:latin typeface="Georgia" panose="02040502050405020303" pitchFamily="18" charset="0"/>
              </a:rPr>
              <a:t> </a:t>
            </a:r>
            <a:r>
              <a:rPr lang="en-US" sz="3200" dirty="0" smtClean="0">
                <a:latin typeface="Georgia" panose="02040502050405020303" pitchFamily="18" charset="0"/>
              </a:rPr>
              <a:t>(</a:t>
            </a:r>
            <a:r>
              <a:rPr lang="en-US" sz="3200" dirty="0" err="1" smtClean="0">
                <a:latin typeface="Georgia" panose="02040502050405020303" pitchFamily="18" charset="0"/>
              </a:rPr>
              <a:t>i</a:t>
            </a:r>
            <a:r>
              <a:rPr lang="en-US" sz="3200" dirty="0" smtClean="0">
                <a:latin typeface="Georgia" panose="02040502050405020303" pitchFamily="18" charset="0"/>
              </a:rPr>
              <a:t> </a:t>
            </a:r>
            <a:r>
              <a:rPr lang="en-US" sz="3200" dirty="0" err="1" smtClean="0">
                <a:latin typeface="Georgia" panose="02040502050405020303" pitchFamily="18" charset="0"/>
              </a:rPr>
              <a:t>Sverige</a:t>
            </a:r>
            <a:r>
              <a:rPr lang="en-US" sz="3200" dirty="0" smtClean="0">
                <a:latin typeface="Georgia" panose="02040502050405020303" pitchFamily="18" charset="0"/>
              </a:rPr>
              <a:t>)</a:t>
            </a:r>
            <a:endParaRPr lang="en-US" sz="3200" dirty="0">
              <a:latin typeface="Georgia" panose="02040502050405020303" pitchFamily="18" charset="0"/>
            </a:endParaRPr>
          </a:p>
        </p:txBody>
      </p:sp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646" y="1988840"/>
            <a:ext cx="3619354" cy="221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717032"/>
            <a:ext cx="71723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9601"/>
            <a:ext cx="1963490" cy="269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96136" y="5230363"/>
            <a:ext cx="11192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Georgia" panose="02040502050405020303" pitchFamily="18" charset="0"/>
              </a:rPr>
              <a:t>OECD (2007)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29054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2648" y="188640"/>
            <a:ext cx="8153400" cy="9906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latin typeface="Georgia" panose="02040502050405020303" pitchFamily="18" charset="0"/>
              </a:rPr>
              <a:t>Metateori</a:t>
            </a:r>
            <a:r>
              <a:rPr lang="en-US" sz="3200" dirty="0" smtClean="0">
                <a:latin typeface="Georgia" panose="02040502050405020303" pitchFamily="18" charset="0"/>
              </a:rPr>
              <a:t> om </a:t>
            </a:r>
            <a:r>
              <a:rPr lang="en-US" sz="3200" dirty="0" err="1" smtClean="0">
                <a:latin typeface="Georgia" panose="02040502050405020303" pitchFamily="18" charset="0"/>
              </a:rPr>
              <a:t>misslyckande</a:t>
            </a:r>
            <a:r>
              <a:rPr lang="en-US" sz="3200" dirty="0" smtClean="0">
                <a:latin typeface="Georgia" panose="02040502050405020303" pitchFamily="18" charset="0"/>
              </a:rPr>
              <a:t> </a:t>
            </a:r>
            <a:r>
              <a:rPr lang="en-US" sz="3200" dirty="0" err="1" smtClean="0">
                <a:latin typeface="Georgia" panose="02040502050405020303" pitchFamily="18" charset="0"/>
              </a:rPr>
              <a:t>i</a:t>
            </a:r>
            <a:r>
              <a:rPr lang="en-US" sz="3200" dirty="0" smtClean="0">
                <a:latin typeface="Georgia" panose="02040502050405020303" pitchFamily="18" charset="0"/>
              </a:rPr>
              <a:t> innovation- och </a:t>
            </a:r>
            <a:r>
              <a:rPr lang="en-US" sz="3200" dirty="0" err="1" smtClean="0">
                <a:latin typeface="Georgia" panose="02040502050405020303" pitchFamily="18" charset="0"/>
              </a:rPr>
              <a:t>företagsverksamhet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6119592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000" b="1" dirty="0" smtClean="0">
                <a:latin typeface="Georgia" panose="02040502050405020303" pitchFamily="18" charset="0"/>
              </a:rPr>
              <a:t>Makro:</a:t>
            </a:r>
          </a:p>
          <a:p>
            <a:r>
              <a:rPr lang="sv-SE" sz="2000" dirty="0" smtClean="0">
                <a:solidFill>
                  <a:srgbClr val="00B050"/>
                </a:solidFill>
                <a:latin typeface="Georgia" panose="02040502050405020303" pitchFamily="18" charset="0"/>
              </a:rPr>
              <a:t>Blind </a:t>
            </a:r>
            <a:r>
              <a:rPr lang="sv-SE" sz="2000" dirty="0" err="1" smtClean="0">
                <a:solidFill>
                  <a:srgbClr val="00B050"/>
                </a:solidFill>
                <a:latin typeface="Georgia" panose="02040502050405020303" pitchFamily="18" charset="0"/>
              </a:rPr>
              <a:t>Varation</a:t>
            </a:r>
            <a:r>
              <a:rPr lang="sv-SE" sz="2000" dirty="0" smtClean="0">
                <a:latin typeface="Georgia" panose="02040502050405020303" pitchFamily="18" charset="0"/>
              </a:rPr>
              <a:t> - </a:t>
            </a:r>
            <a:r>
              <a:rPr lang="sv-SE" sz="2000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Selection</a:t>
            </a:r>
            <a:r>
              <a:rPr lang="sv-SE" sz="20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sv-SE" sz="2000" dirty="0" smtClean="0">
                <a:latin typeface="Georgia" panose="02040502050405020303" pitchFamily="18" charset="0"/>
              </a:rPr>
              <a:t>- Retention</a:t>
            </a:r>
            <a:endParaRPr lang="sv-SE" sz="2000" dirty="0" smtClean="0">
              <a:latin typeface="Georgia" panose="02040502050405020303" pitchFamily="18" charset="0"/>
            </a:endParaRPr>
          </a:p>
          <a:p>
            <a:pPr>
              <a:buFont typeface="Wingdings"/>
              <a:buChar char="à"/>
            </a:pPr>
            <a:r>
              <a:rPr lang="sv-SE" sz="2000" dirty="0" smtClean="0">
                <a:latin typeface="Georgia" panose="02040502050405020303" pitchFamily="18" charset="0"/>
              </a:rPr>
              <a:t>Uppmuntra experimenterande</a:t>
            </a:r>
          </a:p>
          <a:p>
            <a:pPr>
              <a:buFont typeface="Wingdings"/>
              <a:buChar char="à"/>
            </a:pPr>
            <a:r>
              <a:rPr lang="sv-SE" sz="2000" dirty="0" smtClean="0">
                <a:latin typeface="Georgia" panose="02040502050405020303" pitchFamily="18" charset="0"/>
              </a:rPr>
              <a:t>Undvik </a:t>
            </a:r>
            <a:r>
              <a:rPr lang="sv-SE" sz="2000" dirty="0">
                <a:latin typeface="Georgia" panose="02040502050405020303" pitchFamily="18" charset="0"/>
              </a:rPr>
              <a:t>’strategiska </a:t>
            </a:r>
            <a:r>
              <a:rPr lang="sv-SE" sz="2000" dirty="0" smtClean="0">
                <a:latin typeface="Georgia" panose="02040502050405020303" pitchFamily="18" charset="0"/>
              </a:rPr>
              <a:t>satsningar’</a:t>
            </a:r>
            <a:endParaRPr lang="sv-SE" sz="2000" dirty="0">
              <a:latin typeface="Georgia" panose="02040502050405020303" pitchFamily="18" charset="0"/>
            </a:endParaRPr>
          </a:p>
          <a:p>
            <a:pPr>
              <a:buFont typeface="Wingdings"/>
              <a:buChar char="à"/>
            </a:pPr>
            <a:r>
              <a:rPr lang="sv-SE" sz="2000" dirty="0" smtClean="0">
                <a:latin typeface="Georgia" panose="02040502050405020303" pitchFamily="18" charset="0"/>
              </a:rPr>
              <a:t>Effektiv &amp; ’rättvis’ selektion (IP &amp; konkurrenslagstiftning)</a:t>
            </a:r>
            <a:endParaRPr lang="sv-SE" sz="2000" dirty="0">
              <a:latin typeface="Georgia" panose="02040502050405020303" pitchFamily="18" charset="0"/>
            </a:endParaRPr>
          </a:p>
          <a:p>
            <a:endParaRPr lang="sv-SE" sz="2000" dirty="0">
              <a:latin typeface="Georgia" panose="02040502050405020303" pitchFamily="18" charset="0"/>
            </a:endParaRPr>
          </a:p>
          <a:p>
            <a:endParaRPr lang="sv-SE" sz="20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sv-SE" sz="2000" b="1" dirty="0" smtClean="0">
                <a:latin typeface="Georgia" panose="02040502050405020303" pitchFamily="18" charset="0"/>
              </a:rPr>
              <a:t>Mikro</a:t>
            </a:r>
            <a:endParaRPr lang="sv-SE" sz="2000" b="1" dirty="0">
              <a:latin typeface="Georgia" panose="02040502050405020303" pitchFamily="18" charset="0"/>
            </a:endParaRPr>
          </a:p>
          <a:p>
            <a:r>
              <a:rPr lang="sv-SE" sz="20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Kreativitet, trygghet, frihet, självkontroll</a:t>
            </a:r>
          </a:p>
          <a:p>
            <a:pPr>
              <a:buFont typeface="Wingdings"/>
              <a:buChar char="à"/>
            </a:pPr>
            <a:r>
              <a:rPr lang="sv-SE" sz="2000" dirty="0" smtClean="0">
                <a:latin typeface="Georgia" panose="02040502050405020303" pitchFamily="18" charset="0"/>
              </a:rPr>
              <a:t>Undvik budgethorisonten</a:t>
            </a:r>
          </a:p>
          <a:p>
            <a:pPr>
              <a:buFont typeface="Wingdings"/>
              <a:buChar char="à"/>
            </a:pPr>
            <a:r>
              <a:rPr lang="sv-SE" sz="2000" dirty="0" smtClean="0">
                <a:latin typeface="Georgia" panose="02040502050405020303" pitchFamily="18" charset="0"/>
              </a:rPr>
              <a:t>Kollektiva mål och belöningar</a:t>
            </a:r>
            <a:endParaRPr lang="sv-SE" sz="2000" dirty="0">
              <a:latin typeface="Georgia" panose="02040502050405020303" pitchFamily="18" charset="0"/>
            </a:endParaRPr>
          </a:p>
          <a:p>
            <a:pPr>
              <a:buFont typeface="Wingdings"/>
              <a:buChar char="à"/>
            </a:pPr>
            <a:r>
              <a:rPr lang="sv-SE" sz="2000" dirty="0" smtClean="0">
                <a:latin typeface="Georgia" panose="02040502050405020303" pitchFamily="18" charset="0"/>
              </a:rPr>
              <a:t>Individuell frihet</a:t>
            </a:r>
            <a:endParaRPr lang="sv-SE" sz="2000" dirty="0">
              <a:latin typeface="Georgia" panose="02040502050405020303" pitchFamily="18" charset="0"/>
            </a:endParaRPr>
          </a:p>
          <a:p>
            <a:endParaRPr lang="sv-SE" sz="2000" dirty="0" smtClean="0">
              <a:latin typeface="Georgia" panose="02040502050405020303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7069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213690"/>
            <a:ext cx="28670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088" y="1318270"/>
            <a:ext cx="24384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835">
            <a:off x="4974272" y="2426220"/>
            <a:ext cx="1269894" cy="196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7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karl.wennberg@liu.se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607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LIU Färger 3">
      <a:dk1>
        <a:sysClr val="windowText" lastClr="000000"/>
      </a:dk1>
      <a:lt1>
        <a:sysClr val="window" lastClr="FFFFFF"/>
      </a:lt1>
      <a:dk2>
        <a:srgbClr val="646464"/>
      </a:dk2>
      <a:lt2>
        <a:srgbClr val="C8C8C8"/>
      </a:lt2>
      <a:accent1>
        <a:srgbClr val="1BC8A6"/>
      </a:accent1>
      <a:accent2>
        <a:srgbClr val="43D9C0"/>
      </a:accent2>
      <a:accent3>
        <a:srgbClr val="70E4D2"/>
      </a:accent3>
      <a:accent4>
        <a:srgbClr val="A5F0E4"/>
      </a:accent4>
      <a:accent5>
        <a:srgbClr val="C3F3EC"/>
      </a:accent5>
      <a:accent6>
        <a:srgbClr val="1EBCC8"/>
      </a:accent6>
      <a:hlink>
        <a:srgbClr val="14A3E1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9E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>
            <a:latin typeface="Georgia"/>
            <a:cs typeface="Georgi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137</Words>
  <Application>Microsoft Office PowerPoint</Application>
  <PresentationFormat>On-screen Show (4:3)</PresentationFormat>
  <Paragraphs>33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Office-tema</vt:lpstr>
      <vt:lpstr>Entreprenöriellt misslyckande: Bra, dåligt, när, för vem?    Karl Wennberg professor Linköpings Universitet Ratio </vt:lpstr>
      <vt:lpstr>“90% of all new businesses fail”</vt:lpstr>
      <vt:lpstr>Metateori om misslyckande i innovation- och företagsverksamhet</vt:lpstr>
      <vt:lpstr>Misslyckandets konsekvenser i företag?</vt:lpstr>
      <vt:lpstr>Konsekvenser av konkurs (i Sverige)</vt:lpstr>
      <vt:lpstr>Metateori om misslyckande i innovation- och företagsverksamhet</vt:lpstr>
      <vt:lpstr>karl.wennberg@liu.se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LiU Nordforks application ”Nordic Entrepreneurship University”</dc:title>
  <dc:creator>Karl Wennberg</dc:creator>
  <cp:lastModifiedBy>Karl Wennberg</cp:lastModifiedBy>
  <cp:revision>38</cp:revision>
  <dcterms:modified xsi:type="dcterms:W3CDTF">2018-06-12T05:57:42Z</dcterms:modified>
</cp:coreProperties>
</file>