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38"/>
  </p:notesMasterIdLst>
  <p:handoutMasterIdLst>
    <p:handoutMasterId r:id="rId39"/>
  </p:handoutMasterIdLst>
  <p:sldIdLst>
    <p:sldId id="279" r:id="rId2"/>
    <p:sldId id="298" r:id="rId3"/>
    <p:sldId id="300" r:id="rId4"/>
    <p:sldId id="346" r:id="rId5"/>
    <p:sldId id="316" r:id="rId6"/>
    <p:sldId id="317" r:id="rId7"/>
    <p:sldId id="318" r:id="rId8"/>
    <p:sldId id="322" r:id="rId9"/>
    <p:sldId id="319" r:id="rId10"/>
    <p:sldId id="320" r:id="rId11"/>
    <p:sldId id="321" r:id="rId12"/>
    <p:sldId id="323" r:id="rId13"/>
    <p:sldId id="324" r:id="rId14"/>
    <p:sldId id="326" r:id="rId15"/>
    <p:sldId id="327" r:id="rId16"/>
    <p:sldId id="325" r:id="rId17"/>
    <p:sldId id="312" r:id="rId18"/>
    <p:sldId id="342" r:id="rId19"/>
    <p:sldId id="343" r:id="rId20"/>
    <p:sldId id="305" r:id="rId21"/>
    <p:sldId id="328" r:id="rId22"/>
    <p:sldId id="336" r:id="rId23"/>
    <p:sldId id="337" r:id="rId24"/>
    <p:sldId id="344" r:id="rId25"/>
    <p:sldId id="339" r:id="rId26"/>
    <p:sldId id="306" r:id="rId27"/>
    <p:sldId id="330" r:id="rId28"/>
    <p:sldId id="345" r:id="rId29"/>
    <p:sldId id="340" r:id="rId30"/>
    <p:sldId id="331" r:id="rId31"/>
    <p:sldId id="335" r:id="rId32"/>
    <p:sldId id="310" r:id="rId33"/>
    <p:sldId id="334" r:id="rId34"/>
    <p:sldId id="341" r:id="rId35"/>
    <p:sldId id="347" r:id="rId36"/>
    <p:sldId id="315" r:id="rId37"/>
  </p:sldIdLst>
  <p:sldSz cx="12192000" cy="6858000"/>
  <p:notesSz cx="6724650" cy="9774238"/>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p:cViewPr varScale="1">
        <p:scale>
          <a:sx n="130" d="100"/>
          <a:sy n="130" d="100"/>
        </p:scale>
        <p:origin x="132" y="858"/>
      </p:cViewPr>
      <p:guideLst/>
    </p:cSldViewPr>
  </p:slideViewPr>
  <p:notesTextViewPr>
    <p:cViewPr>
      <p:scale>
        <a:sx n="1" d="1"/>
        <a:sy n="1" d="1"/>
      </p:scale>
      <p:origin x="0" y="0"/>
    </p:cViewPr>
  </p:notesTextViewPr>
  <p:notesViewPr>
    <p:cSldViewPr snapToGrid="0" showGuides="1">
      <p:cViewPr varScale="1">
        <p:scale>
          <a:sx n="116" d="100"/>
          <a:sy n="116" d="100"/>
        </p:scale>
        <p:origin x="520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2D52B-FE89-4AD8-ADE7-B1788C33CA9D}" type="doc">
      <dgm:prSet loTypeId="urn:microsoft.com/office/officeart/2005/8/layout/gear1" loCatId="cycle" qsTypeId="urn:microsoft.com/office/officeart/2005/8/quickstyle/simple4" qsCatId="simple" csTypeId="urn:microsoft.com/office/officeart/2005/8/colors/colorful1" csCatId="colorful" phldr="1"/>
      <dgm:spPr/>
      <dgm:t>
        <a:bodyPr/>
        <a:lstStyle/>
        <a:p>
          <a:endParaRPr lang="en-GB"/>
        </a:p>
      </dgm:t>
    </dgm:pt>
    <dgm:pt modelId="{31028D26-4103-434B-BC0C-090221552926}">
      <dgm:prSet phldrT="[Text]" custT="1"/>
      <dgm:spPr>
        <a:solidFill>
          <a:schemeClr val="accent5"/>
        </a:solidFill>
      </dgm:spPr>
      <dgm:t>
        <a:bodyPr lIns="0" tIns="0" rIns="0" bIns="0"/>
        <a:lstStyle/>
        <a:p>
          <a:r>
            <a:rPr lang="en-GB" sz="900" dirty="0"/>
            <a:t>Policy</a:t>
          </a:r>
        </a:p>
      </dgm:t>
    </dgm:pt>
    <dgm:pt modelId="{3ED74CE8-B15C-41B9-9729-385C5B48C2B9}" type="parTrans" cxnId="{E8EFD1A2-711C-4E29-B389-69706CAEC1D1}">
      <dgm:prSet/>
      <dgm:spPr/>
      <dgm:t>
        <a:bodyPr/>
        <a:lstStyle/>
        <a:p>
          <a:endParaRPr lang="en-GB"/>
        </a:p>
      </dgm:t>
    </dgm:pt>
    <dgm:pt modelId="{02AC0464-9ED4-40A8-9333-74682E20194D}" type="sibTrans" cxnId="{E8EFD1A2-711C-4E29-B389-69706CAEC1D1}">
      <dgm:prSet/>
      <dgm:spPr>
        <a:solidFill>
          <a:schemeClr val="accent5"/>
        </a:solidFill>
      </dgm:spPr>
      <dgm:t>
        <a:bodyPr/>
        <a:lstStyle/>
        <a:p>
          <a:endParaRPr lang="en-GB"/>
        </a:p>
      </dgm:t>
    </dgm:pt>
    <dgm:pt modelId="{C95FEBB8-1560-4BFA-B74D-E255EFC9D637}">
      <dgm:prSet phldrT="[Text]" custT="1"/>
      <dgm:spPr>
        <a:solidFill>
          <a:schemeClr val="accent6"/>
        </a:solidFill>
      </dgm:spPr>
      <dgm:t>
        <a:bodyPr lIns="0" tIns="0" rIns="0" bIns="0"/>
        <a:lstStyle/>
        <a:p>
          <a:r>
            <a:rPr lang="en-GB" sz="900" dirty="0"/>
            <a:t>Business Engagement</a:t>
          </a:r>
        </a:p>
      </dgm:t>
    </dgm:pt>
    <dgm:pt modelId="{A51336E2-2E86-4CEF-A74C-E9FF0877A7E1}" type="parTrans" cxnId="{ED10A3F6-5D9F-4B6C-A1FE-5633E9C9B282}">
      <dgm:prSet/>
      <dgm:spPr/>
      <dgm:t>
        <a:bodyPr/>
        <a:lstStyle/>
        <a:p>
          <a:endParaRPr lang="en-GB"/>
        </a:p>
      </dgm:t>
    </dgm:pt>
    <dgm:pt modelId="{CC0B4CFF-F659-41BF-8F48-9239DB3F1485}" type="sibTrans" cxnId="{ED10A3F6-5D9F-4B6C-A1FE-5633E9C9B282}">
      <dgm:prSet/>
      <dgm:spPr>
        <a:solidFill>
          <a:schemeClr val="accent6"/>
        </a:solidFill>
      </dgm:spPr>
      <dgm:t>
        <a:bodyPr/>
        <a:lstStyle/>
        <a:p>
          <a:endParaRPr lang="en-GB"/>
        </a:p>
      </dgm:t>
    </dgm:pt>
    <dgm:pt modelId="{9A987E90-DDB5-414C-8972-01D4428C6314}">
      <dgm:prSet phldrT="[Text]" custT="1"/>
      <dgm:spPr>
        <a:solidFill>
          <a:schemeClr val="tx2"/>
        </a:solidFill>
      </dgm:spPr>
      <dgm:t>
        <a:bodyPr lIns="0" tIns="0" rIns="0" bIns="0"/>
        <a:lstStyle/>
        <a:p>
          <a:r>
            <a:rPr lang="en-GB" sz="900" dirty="0"/>
            <a:t>Teaching</a:t>
          </a:r>
        </a:p>
      </dgm:t>
    </dgm:pt>
    <dgm:pt modelId="{A8E973BA-5263-49F9-90E5-DC3F594982E0}" type="parTrans" cxnId="{77D44A9C-0D6A-4773-92ED-5B38BE6CDB56}">
      <dgm:prSet/>
      <dgm:spPr/>
      <dgm:t>
        <a:bodyPr/>
        <a:lstStyle/>
        <a:p>
          <a:endParaRPr lang="en-GB"/>
        </a:p>
      </dgm:t>
    </dgm:pt>
    <dgm:pt modelId="{ABFD291A-506B-4E6B-842B-12735C24A99F}" type="sibTrans" cxnId="{77D44A9C-0D6A-4773-92ED-5B38BE6CDB56}">
      <dgm:prSet/>
      <dgm:spPr>
        <a:solidFill>
          <a:schemeClr val="tx2"/>
        </a:solidFill>
      </dgm:spPr>
      <dgm:t>
        <a:bodyPr/>
        <a:lstStyle/>
        <a:p>
          <a:endParaRPr lang="en-GB"/>
        </a:p>
      </dgm:t>
    </dgm:pt>
    <dgm:pt modelId="{F8E92F08-E822-4917-BC33-02A0A51138E9}">
      <dgm:prSet phldrT="[Text]"/>
      <dgm:spPr/>
      <dgm:t>
        <a:bodyPr/>
        <a:lstStyle/>
        <a:p>
          <a:endParaRPr lang="en-GB"/>
        </a:p>
      </dgm:t>
    </dgm:pt>
    <dgm:pt modelId="{AB87A963-47B8-401D-825E-3E24B2008E31}" type="parTrans" cxnId="{2147AE2D-E540-4706-9ACB-E2C5FC950F19}">
      <dgm:prSet/>
      <dgm:spPr/>
      <dgm:t>
        <a:bodyPr/>
        <a:lstStyle/>
        <a:p>
          <a:endParaRPr lang="en-GB"/>
        </a:p>
      </dgm:t>
    </dgm:pt>
    <dgm:pt modelId="{CF2180EC-7B51-4721-9C72-4238543EDC7A}" type="sibTrans" cxnId="{2147AE2D-E540-4706-9ACB-E2C5FC950F19}">
      <dgm:prSet/>
      <dgm:spPr/>
      <dgm:t>
        <a:bodyPr/>
        <a:lstStyle/>
        <a:p>
          <a:endParaRPr lang="en-GB"/>
        </a:p>
      </dgm:t>
    </dgm:pt>
    <dgm:pt modelId="{EB79F5AE-57F3-4555-884C-CEC43C99C3DE}" type="pres">
      <dgm:prSet presAssocID="{5B22D52B-FE89-4AD8-ADE7-B1788C33CA9D}" presName="composite" presStyleCnt="0">
        <dgm:presLayoutVars>
          <dgm:chMax val="3"/>
          <dgm:animLvl val="lvl"/>
          <dgm:resizeHandles val="exact"/>
        </dgm:presLayoutVars>
      </dgm:prSet>
      <dgm:spPr/>
    </dgm:pt>
    <dgm:pt modelId="{6ADC3272-61E5-4156-AED7-B9FCA1CC141D}" type="pres">
      <dgm:prSet presAssocID="{31028D26-4103-434B-BC0C-090221552926}" presName="gear1" presStyleLbl="node1" presStyleIdx="0" presStyleCnt="3" custScaleX="68446" custScaleY="68446" custLinFactNeighborX="-11495" custLinFactNeighborY="-3082">
        <dgm:presLayoutVars>
          <dgm:chMax val="1"/>
          <dgm:bulletEnabled val="1"/>
        </dgm:presLayoutVars>
      </dgm:prSet>
      <dgm:spPr/>
    </dgm:pt>
    <dgm:pt modelId="{83188A95-F39A-476E-A26D-BC319301E364}" type="pres">
      <dgm:prSet presAssocID="{31028D26-4103-434B-BC0C-090221552926}" presName="gear1srcNode" presStyleLbl="node1" presStyleIdx="0" presStyleCnt="3"/>
      <dgm:spPr/>
    </dgm:pt>
    <dgm:pt modelId="{EAFF98E7-82AE-419B-8B77-B33F75016DDB}" type="pres">
      <dgm:prSet presAssocID="{31028D26-4103-434B-BC0C-090221552926}" presName="gear1dstNode" presStyleLbl="node1" presStyleIdx="0" presStyleCnt="3"/>
      <dgm:spPr/>
    </dgm:pt>
    <dgm:pt modelId="{C1ED0F1D-A3B9-489D-958F-8F0E5D12F7C6}" type="pres">
      <dgm:prSet presAssocID="{C95FEBB8-1560-4BFA-B74D-E255EFC9D637}" presName="gear2" presStyleLbl="node1" presStyleIdx="1" presStyleCnt="3" custScaleX="94113" custScaleY="94113" custLinFactNeighborX="2500" custLinFactNeighborY="2292">
        <dgm:presLayoutVars>
          <dgm:chMax val="1"/>
          <dgm:bulletEnabled val="1"/>
        </dgm:presLayoutVars>
      </dgm:prSet>
      <dgm:spPr/>
    </dgm:pt>
    <dgm:pt modelId="{56F9B514-80C4-4BDB-8908-99AAA484722A}" type="pres">
      <dgm:prSet presAssocID="{C95FEBB8-1560-4BFA-B74D-E255EFC9D637}" presName="gear2srcNode" presStyleLbl="node1" presStyleIdx="1" presStyleCnt="3"/>
      <dgm:spPr/>
    </dgm:pt>
    <dgm:pt modelId="{8D28DBE2-CB95-4D9D-B60C-86E34B31E83D}" type="pres">
      <dgm:prSet presAssocID="{C95FEBB8-1560-4BFA-B74D-E255EFC9D637}" presName="gear2dstNode" presStyleLbl="node1" presStyleIdx="1" presStyleCnt="3"/>
      <dgm:spPr/>
    </dgm:pt>
    <dgm:pt modelId="{358A9EBC-DBFC-4DB9-89E1-EAD107BB493B}" type="pres">
      <dgm:prSet presAssocID="{9A987E90-DDB5-414C-8972-01D4428C6314}" presName="gear3" presStyleLbl="node1" presStyleIdx="2" presStyleCnt="3" custScaleY="99249"/>
      <dgm:spPr/>
    </dgm:pt>
    <dgm:pt modelId="{9784CE95-AEC4-4A33-ADF0-33A2639E4F61}" type="pres">
      <dgm:prSet presAssocID="{9A987E90-DDB5-414C-8972-01D4428C6314}" presName="gear3tx" presStyleLbl="node1" presStyleIdx="2" presStyleCnt="3">
        <dgm:presLayoutVars>
          <dgm:chMax val="1"/>
          <dgm:bulletEnabled val="1"/>
        </dgm:presLayoutVars>
      </dgm:prSet>
      <dgm:spPr/>
    </dgm:pt>
    <dgm:pt modelId="{479B8887-3C77-4251-84E7-DE326DE26657}" type="pres">
      <dgm:prSet presAssocID="{9A987E90-DDB5-414C-8972-01D4428C6314}" presName="gear3srcNode" presStyleLbl="node1" presStyleIdx="2" presStyleCnt="3"/>
      <dgm:spPr/>
    </dgm:pt>
    <dgm:pt modelId="{28302943-17CE-4DD7-AF83-7363C4176C38}" type="pres">
      <dgm:prSet presAssocID="{9A987E90-DDB5-414C-8972-01D4428C6314}" presName="gear3dstNode" presStyleLbl="node1" presStyleIdx="2" presStyleCnt="3"/>
      <dgm:spPr/>
    </dgm:pt>
    <dgm:pt modelId="{DDAE9DA0-EABD-463C-801C-04526487B91D}" type="pres">
      <dgm:prSet presAssocID="{02AC0464-9ED4-40A8-9333-74682E20194D}" presName="connector1" presStyleLbl="sibTrans2D1" presStyleIdx="0" presStyleCnt="3" custScaleX="65709" custScaleY="70501" custLinFactNeighborX="-8795" custLinFactNeighborY="-682"/>
      <dgm:spPr/>
    </dgm:pt>
    <dgm:pt modelId="{42E26F64-AC00-4836-B0FC-C397DA5C8F17}" type="pres">
      <dgm:prSet presAssocID="{CC0B4CFF-F659-41BF-8F48-9239DB3F1485}" presName="connector2" presStyleLbl="sibTrans2D1" presStyleIdx="1" presStyleCnt="3" custAng="0" custScaleX="100099"/>
      <dgm:spPr/>
    </dgm:pt>
    <dgm:pt modelId="{6DE708D4-9081-4EEB-A02A-F8B2A92605E2}" type="pres">
      <dgm:prSet presAssocID="{ABFD291A-506B-4E6B-842B-12735C24A99F}" presName="connector3" presStyleLbl="sibTrans2D1" presStyleIdx="2" presStyleCnt="3"/>
      <dgm:spPr/>
    </dgm:pt>
  </dgm:ptLst>
  <dgm:cxnLst>
    <dgm:cxn modelId="{2946FE08-BE04-4623-8E91-A22A8450199A}" type="presOf" srcId="{9A987E90-DDB5-414C-8972-01D4428C6314}" destId="{28302943-17CE-4DD7-AF83-7363C4176C38}" srcOrd="3" destOrd="0" presId="urn:microsoft.com/office/officeart/2005/8/layout/gear1"/>
    <dgm:cxn modelId="{9EB5E014-DC0F-432B-AEFA-6F8BE1F15B9D}" type="presOf" srcId="{CC0B4CFF-F659-41BF-8F48-9239DB3F1485}" destId="{42E26F64-AC00-4836-B0FC-C397DA5C8F17}" srcOrd="0" destOrd="0" presId="urn:microsoft.com/office/officeart/2005/8/layout/gear1"/>
    <dgm:cxn modelId="{34E63019-DE87-417C-8692-248377814303}" type="presOf" srcId="{31028D26-4103-434B-BC0C-090221552926}" destId="{83188A95-F39A-476E-A26D-BC319301E364}" srcOrd="1" destOrd="0" presId="urn:microsoft.com/office/officeart/2005/8/layout/gear1"/>
    <dgm:cxn modelId="{2147AE2D-E540-4706-9ACB-E2C5FC950F19}" srcId="{5B22D52B-FE89-4AD8-ADE7-B1788C33CA9D}" destId="{F8E92F08-E822-4917-BC33-02A0A51138E9}" srcOrd="3" destOrd="0" parTransId="{AB87A963-47B8-401D-825E-3E24B2008E31}" sibTransId="{CF2180EC-7B51-4721-9C72-4238543EDC7A}"/>
    <dgm:cxn modelId="{1D0EDB30-C5A6-41B7-A2C5-57D5B02FF479}" type="presOf" srcId="{5B22D52B-FE89-4AD8-ADE7-B1788C33CA9D}" destId="{EB79F5AE-57F3-4555-884C-CEC43C99C3DE}" srcOrd="0" destOrd="0" presId="urn:microsoft.com/office/officeart/2005/8/layout/gear1"/>
    <dgm:cxn modelId="{DB669E3C-D3C6-4729-84B1-6627FBD74AE8}" type="presOf" srcId="{31028D26-4103-434B-BC0C-090221552926}" destId="{6ADC3272-61E5-4156-AED7-B9FCA1CC141D}" srcOrd="0" destOrd="0" presId="urn:microsoft.com/office/officeart/2005/8/layout/gear1"/>
    <dgm:cxn modelId="{51233060-74C2-474E-8338-E1EB400FCAD2}" type="presOf" srcId="{31028D26-4103-434B-BC0C-090221552926}" destId="{EAFF98E7-82AE-419B-8B77-B33F75016DDB}" srcOrd="2" destOrd="0" presId="urn:microsoft.com/office/officeart/2005/8/layout/gear1"/>
    <dgm:cxn modelId="{E5265A4A-701C-48C5-A3EC-CE076CDA9B85}" type="presOf" srcId="{C95FEBB8-1560-4BFA-B74D-E255EFC9D637}" destId="{56F9B514-80C4-4BDB-8908-99AAA484722A}" srcOrd="1" destOrd="0" presId="urn:microsoft.com/office/officeart/2005/8/layout/gear1"/>
    <dgm:cxn modelId="{D0D3426D-A1F6-4CC7-A390-4B4AA8056358}" type="presOf" srcId="{C95FEBB8-1560-4BFA-B74D-E255EFC9D637}" destId="{8D28DBE2-CB95-4D9D-B60C-86E34B31E83D}" srcOrd="2" destOrd="0" presId="urn:microsoft.com/office/officeart/2005/8/layout/gear1"/>
    <dgm:cxn modelId="{C9B43679-A839-480E-8B87-29E2B6D2B23D}" type="presOf" srcId="{ABFD291A-506B-4E6B-842B-12735C24A99F}" destId="{6DE708D4-9081-4EEB-A02A-F8B2A92605E2}" srcOrd="0" destOrd="0" presId="urn:microsoft.com/office/officeart/2005/8/layout/gear1"/>
    <dgm:cxn modelId="{1D984083-0B6C-4314-81D0-9E282F2483C5}" type="presOf" srcId="{9A987E90-DDB5-414C-8972-01D4428C6314}" destId="{358A9EBC-DBFC-4DB9-89E1-EAD107BB493B}" srcOrd="0" destOrd="0" presId="urn:microsoft.com/office/officeart/2005/8/layout/gear1"/>
    <dgm:cxn modelId="{F9CA3090-D24C-43EB-804D-A1960AF8749B}" type="presOf" srcId="{9A987E90-DDB5-414C-8972-01D4428C6314}" destId="{9784CE95-AEC4-4A33-ADF0-33A2639E4F61}" srcOrd="1" destOrd="0" presId="urn:microsoft.com/office/officeart/2005/8/layout/gear1"/>
    <dgm:cxn modelId="{77D44A9C-0D6A-4773-92ED-5B38BE6CDB56}" srcId="{5B22D52B-FE89-4AD8-ADE7-B1788C33CA9D}" destId="{9A987E90-DDB5-414C-8972-01D4428C6314}" srcOrd="2" destOrd="0" parTransId="{A8E973BA-5263-49F9-90E5-DC3F594982E0}" sibTransId="{ABFD291A-506B-4E6B-842B-12735C24A99F}"/>
    <dgm:cxn modelId="{087FCDA2-606F-4A3A-9AD1-212828AD8ED9}" type="presOf" srcId="{C95FEBB8-1560-4BFA-B74D-E255EFC9D637}" destId="{C1ED0F1D-A3B9-489D-958F-8F0E5D12F7C6}" srcOrd="0" destOrd="0" presId="urn:microsoft.com/office/officeart/2005/8/layout/gear1"/>
    <dgm:cxn modelId="{E8EFD1A2-711C-4E29-B389-69706CAEC1D1}" srcId="{5B22D52B-FE89-4AD8-ADE7-B1788C33CA9D}" destId="{31028D26-4103-434B-BC0C-090221552926}" srcOrd="0" destOrd="0" parTransId="{3ED74CE8-B15C-41B9-9729-385C5B48C2B9}" sibTransId="{02AC0464-9ED4-40A8-9333-74682E20194D}"/>
    <dgm:cxn modelId="{4B7FFBB5-CC71-4A7A-9861-4E7AF6862416}" type="presOf" srcId="{02AC0464-9ED4-40A8-9333-74682E20194D}" destId="{DDAE9DA0-EABD-463C-801C-04526487B91D}" srcOrd="0" destOrd="0" presId="urn:microsoft.com/office/officeart/2005/8/layout/gear1"/>
    <dgm:cxn modelId="{A5B232E4-6373-4372-AA4B-6B4A97232BAE}" type="presOf" srcId="{9A987E90-DDB5-414C-8972-01D4428C6314}" destId="{479B8887-3C77-4251-84E7-DE326DE26657}" srcOrd="2" destOrd="0" presId="urn:microsoft.com/office/officeart/2005/8/layout/gear1"/>
    <dgm:cxn modelId="{ED10A3F6-5D9F-4B6C-A1FE-5633E9C9B282}" srcId="{5B22D52B-FE89-4AD8-ADE7-B1788C33CA9D}" destId="{C95FEBB8-1560-4BFA-B74D-E255EFC9D637}" srcOrd="1" destOrd="0" parTransId="{A51336E2-2E86-4CEF-A74C-E9FF0877A7E1}" sibTransId="{CC0B4CFF-F659-41BF-8F48-9239DB3F1485}"/>
    <dgm:cxn modelId="{7A49FDE8-ABA5-45F2-BC06-5367221C2EB7}" type="presParOf" srcId="{EB79F5AE-57F3-4555-884C-CEC43C99C3DE}" destId="{6ADC3272-61E5-4156-AED7-B9FCA1CC141D}" srcOrd="0" destOrd="0" presId="urn:microsoft.com/office/officeart/2005/8/layout/gear1"/>
    <dgm:cxn modelId="{32C53E19-A993-49C7-B131-FAEBF92AD327}" type="presParOf" srcId="{EB79F5AE-57F3-4555-884C-CEC43C99C3DE}" destId="{83188A95-F39A-476E-A26D-BC319301E364}" srcOrd="1" destOrd="0" presId="urn:microsoft.com/office/officeart/2005/8/layout/gear1"/>
    <dgm:cxn modelId="{404BD5D5-5831-4320-8FB1-B2E69FF025AA}" type="presParOf" srcId="{EB79F5AE-57F3-4555-884C-CEC43C99C3DE}" destId="{EAFF98E7-82AE-419B-8B77-B33F75016DDB}" srcOrd="2" destOrd="0" presId="urn:microsoft.com/office/officeart/2005/8/layout/gear1"/>
    <dgm:cxn modelId="{C6D5C5A6-22FC-49D6-A92D-6EB7DAC8AEDA}" type="presParOf" srcId="{EB79F5AE-57F3-4555-884C-CEC43C99C3DE}" destId="{C1ED0F1D-A3B9-489D-958F-8F0E5D12F7C6}" srcOrd="3" destOrd="0" presId="urn:microsoft.com/office/officeart/2005/8/layout/gear1"/>
    <dgm:cxn modelId="{DBA82CC6-4969-4C9C-B283-1EE8B522228F}" type="presParOf" srcId="{EB79F5AE-57F3-4555-884C-CEC43C99C3DE}" destId="{56F9B514-80C4-4BDB-8908-99AAA484722A}" srcOrd="4" destOrd="0" presId="urn:microsoft.com/office/officeart/2005/8/layout/gear1"/>
    <dgm:cxn modelId="{C438F203-7458-48FC-BE58-00E0A51D8AC4}" type="presParOf" srcId="{EB79F5AE-57F3-4555-884C-CEC43C99C3DE}" destId="{8D28DBE2-CB95-4D9D-B60C-86E34B31E83D}" srcOrd="5" destOrd="0" presId="urn:microsoft.com/office/officeart/2005/8/layout/gear1"/>
    <dgm:cxn modelId="{46924282-A330-464F-8126-16A0EBCFE488}" type="presParOf" srcId="{EB79F5AE-57F3-4555-884C-CEC43C99C3DE}" destId="{358A9EBC-DBFC-4DB9-89E1-EAD107BB493B}" srcOrd="6" destOrd="0" presId="urn:microsoft.com/office/officeart/2005/8/layout/gear1"/>
    <dgm:cxn modelId="{9626813A-4905-47E8-B9DD-F61D5BABFEEF}" type="presParOf" srcId="{EB79F5AE-57F3-4555-884C-CEC43C99C3DE}" destId="{9784CE95-AEC4-4A33-ADF0-33A2639E4F61}" srcOrd="7" destOrd="0" presId="urn:microsoft.com/office/officeart/2005/8/layout/gear1"/>
    <dgm:cxn modelId="{C35782A9-14D9-4BE6-8850-4C9624FE78D0}" type="presParOf" srcId="{EB79F5AE-57F3-4555-884C-CEC43C99C3DE}" destId="{479B8887-3C77-4251-84E7-DE326DE26657}" srcOrd="8" destOrd="0" presId="urn:microsoft.com/office/officeart/2005/8/layout/gear1"/>
    <dgm:cxn modelId="{2579DA07-79A4-4E15-947E-C0FACC519D8F}" type="presParOf" srcId="{EB79F5AE-57F3-4555-884C-CEC43C99C3DE}" destId="{28302943-17CE-4DD7-AF83-7363C4176C38}" srcOrd="9" destOrd="0" presId="urn:microsoft.com/office/officeart/2005/8/layout/gear1"/>
    <dgm:cxn modelId="{5B6B1D11-D08B-4667-89DE-954249CFFF10}" type="presParOf" srcId="{EB79F5AE-57F3-4555-884C-CEC43C99C3DE}" destId="{DDAE9DA0-EABD-463C-801C-04526487B91D}" srcOrd="10" destOrd="0" presId="urn:microsoft.com/office/officeart/2005/8/layout/gear1"/>
    <dgm:cxn modelId="{7E8DBDA1-4B97-4CAC-9072-087842681679}" type="presParOf" srcId="{EB79F5AE-57F3-4555-884C-CEC43C99C3DE}" destId="{42E26F64-AC00-4836-B0FC-C397DA5C8F17}" srcOrd="11" destOrd="0" presId="urn:microsoft.com/office/officeart/2005/8/layout/gear1"/>
    <dgm:cxn modelId="{107A8B63-F7E1-4379-ABAB-C5151ECCB45A}" type="presParOf" srcId="{EB79F5AE-57F3-4555-884C-CEC43C99C3DE}" destId="{6DE708D4-9081-4EEB-A02A-F8B2A92605E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DC3272-61E5-4156-AED7-B9FCA1CC141D}">
      <dsp:nvSpPr>
        <dsp:cNvPr id="0" name=""/>
        <dsp:cNvSpPr/>
      </dsp:nvSpPr>
      <dsp:spPr>
        <a:xfrm>
          <a:off x="2876131" y="2118158"/>
          <a:ext cx="1476009" cy="1476009"/>
        </a:xfrm>
        <a:prstGeom prst="gear9">
          <a:avLst/>
        </a:prstGeom>
        <a:solidFill>
          <a:schemeClr val="accent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GB" sz="900" kern="1200" dirty="0"/>
            <a:t>Policy</a:t>
          </a:r>
        </a:p>
      </dsp:txBody>
      <dsp:txXfrm>
        <a:off x="3172874" y="2463906"/>
        <a:ext cx="882523" cy="758699"/>
      </dsp:txXfrm>
    </dsp:sp>
    <dsp:sp modelId="{C1ED0F1D-A3B9-489D-958F-8F0E5D12F7C6}">
      <dsp:nvSpPr>
        <dsp:cNvPr id="0" name=""/>
        <dsp:cNvSpPr/>
      </dsp:nvSpPr>
      <dsp:spPr>
        <a:xfrm>
          <a:off x="1614497" y="1416797"/>
          <a:ext cx="1476005" cy="1476005"/>
        </a:xfrm>
        <a:prstGeom prst="gear6">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GB" sz="900" kern="1200" dirty="0"/>
            <a:t>Business Engagement</a:t>
          </a:r>
        </a:p>
      </dsp:txBody>
      <dsp:txXfrm>
        <a:off x="1986086" y="1790632"/>
        <a:ext cx="732827" cy="728335"/>
      </dsp:txXfrm>
    </dsp:sp>
    <dsp:sp modelId="{358A9EBC-DBFC-4DB9-89E1-EAD107BB493B}">
      <dsp:nvSpPr>
        <dsp:cNvPr id="0" name=""/>
        <dsp:cNvSpPr/>
      </dsp:nvSpPr>
      <dsp:spPr>
        <a:xfrm rot="20700000">
          <a:off x="2405439" y="260579"/>
          <a:ext cx="1540870" cy="1520882"/>
        </a:xfrm>
        <a:prstGeom prst="gear6">
          <a:avLst/>
        </a:prstGeom>
        <a:solidFill>
          <a:schemeClr val="tx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GB" sz="900" kern="1200" dirty="0"/>
            <a:t>Teaching</a:t>
          </a:r>
        </a:p>
      </dsp:txBody>
      <dsp:txXfrm rot="-20700000">
        <a:off x="2744583" y="592968"/>
        <a:ext cx="862583" cy="856105"/>
      </dsp:txXfrm>
    </dsp:sp>
    <dsp:sp modelId="{DDAE9DA0-EABD-463C-801C-04526487B91D}">
      <dsp:nvSpPr>
        <dsp:cNvPr id="0" name=""/>
        <dsp:cNvSpPr/>
      </dsp:nvSpPr>
      <dsp:spPr>
        <a:xfrm>
          <a:off x="2845495" y="1908979"/>
          <a:ext cx="1813743" cy="1946015"/>
        </a:xfrm>
        <a:prstGeom prst="circularArrow">
          <a:avLst>
            <a:gd name="adj1" fmla="val 4687"/>
            <a:gd name="adj2" fmla="val 299029"/>
            <a:gd name="adj3" fmla="val 2509399"/>
            <a:gd name="adj4" fmla="val 15875931"/>
            <a:gd name="adj5" fmla="val 5469"/>
          </a:avLst>
        </a:prstGeom>
        <a:solidFill>
          <a:schemeClr val="accent5"/>
        </a:solidFill>
        <a:ln>
          <a:noFill/>
        </a:ln>
        <a:effectLst/>
      </dsp:spPr>
      <dsp:style>
        <a:lnRef idx="0">
          <a:scrgbClr r="0" g="0" b="0"/>
        </a:lnRef>
        <a:fillRef idx="3">
          <a:scrgbClr r="0" g="0" b="0"/>
        </a:fillRef>
        <a:effectRef idx="2">
          <a:scrgbClr r="0" g="0" b="0"/>
        </a:effectRef>
        <a:fontRef idx="minor">
          <a:schemeClr val="lt1"/>
        </a:fontRef>
      </dsp:style>
    </dsp:sp>
    <dsp:sp modelId="{42E26F64-AC00-4836-B0FC-C397DA5C8F17}">
      <dsp:nvSpPr>
        <dsp:cNvPr id="0" name=""/>
        <dsp:cNvSpPr/>
      </dsp:nvSpPr>
      <dsp:spPr>
        <a:xfrm>
          <a:off x="1250383" y="988848"/>
          <a:ext cx="2007491" cy="2005506"/>
        </a:xfrm>
        <a:prstGeom prst="leftCircularArrow">
          <a:avLst>
            <a:gd name="adj1" fmla="val 6452"/>
            <a:gd name="adj2" fmla="val 429999"/>
            <a:gd name="adj3" fmla="val 10489124"/>
            <a:gd name="adj4" fmla="val 14837806"/>
            <a:gd name="adj5" fmla="val 7527"/>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sp>
    <dsp:sp modelId="{6DE708D4-9081-4EEB-A02A-F8B2A92605E2}">
      <dsp:nvSpPr>
        <dsp:cNvPr id="0" name=""/>
        <dsp:cNvSpPr/>
      </dsp:nvSpPr>
      <dsp:spPr>
        <a:xfrm>
          <a:off x="2052109" y="-82712"/>
          <a:ext cx="2162339" cy="2162339"/>
        </a:xfrm>
        <a:prstGeom prst="circularArrow">
          <a:avLst>
            <a:gd name="adj1" fmla="val 5984"/>
            <a:gd name="adj2" fmla="val 394124"/>
            <a:gd name="adj3" fmla="val 13313824"/>
            <a:gd name="adj4" fmla="val 10508221"/>
            <a:gd name="adj5" fmla="val 6981"/>
          </a:avLst>
        </a:prstGeom>
        <a:solidFill>
          <a:schemeClr val="tx2"/>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7F088E-2351-426E-ACC8-811D7E775EDB}"/>
              </a:ext>
            </a:extLst>
          </p:cNvPr>
          <p:cNvSpPr>
            <a:spLocks noGrp="1"/>
          </p:cNvSpPr>
          <p:nvPr>
            <p:ph type="hdr" sz="quarter"/>
          </p:nvPr>
        </p:nvSpPr>
        <p:spPr>
          <a:xfrm>
            <a:off x="0" y="0"/>
            <a:ext cx="2914015" cy="490409"/>
          </a:xfrm>
          <a:prstGeom prst="rect">
            <a:avLst/>
          </a:prstGeom>
        </p:spPr>
        <p:txBody>
          <a:bodyPr vert="horz" lIns="91861" tIns="45930" rIns="91861" bIns="45930" rtlCol="0"/>
          <a:lstStyle>
            <a:lvl1pPr algn="l">
              <a:defRPr sz="1200"/>
            </a:lvl1pPr>
          </a:lstStyle>
          <a:p>
            <a:endParaRPr lang="en-US"/>
          </a:p>
        </p:txBody>
      </p:sp>
      <p:sp>
        <p:nvSpPr>
          <p:cNvPr id="3" name="Date Placeholder 2">
            <a:extLst>
              <a:ext uri="{FF2B5EF4-FFF2-40B4-BE49-F238E27FC236}">
                <a16:creationId xmlns:a16="http://schemas.microsoft.com/office/drawing/2014/main" id="{D6DA2EFB-5158-45DB-9C4D-F03991F46806}"/>
              </a:ext>
            </a:extLst>
          </p:cNvPr>
          <p:cNvSpPr>
            <a:spLocks noGrp="1"/>
          </p:cNvSpPr>
          <p:nvPr>
            <p:ph type="dt" sz="quarter" idx="1"/>
          </p:nvPr>
        </p:nvSpPr>
        <p:spPr>
          <a:xfrm>
            <a:off x="3809079" y="0"/>
            <a:ext cx="2914015" cy="490409"/>
          </a:xfrm>
          <a:prstGeom prst="rect">
            <a:avLst/>
          </a:prstGeom>
        </p:spPr>
        <p:txBody>
          <a:bodyPr vert="horz" lIns="91861" tIns="45930" rIns="91861" bIns="45930" rtlCol="0"/>
          <a:lstStyle>
            <a:lvl1pPr algn="r">
              <a:defRPr sz="1200"/>
            </a:lvl1pPr>
          </a:lstStyle>
          <a:p>
            <a:fld id="{2AE14A27-914F-4925-9240-7A2C9B45F944}" type="datetimeFigureOut">
              <a:rPr lang="en-US" smtClean="0"/>
              <a:t>4/18/2018</a:t>
            </a:fld>
            <a:endParaRPr lang="en-US"/>
          </a:p>
        </p:txBody>
      </p:sp>
      <p:sp>
        <p:nvSpPr>
          <p:cNvPr id="4" name="Footer Placeholder 3">
            <a:extLst>
              <a:ext uri="{FF2B5EF4-FFF2-40B4-BE49-F238E27FC236}">
                <a16:creationId xmlns:a16="http://schemas.microsoft.com/office/drawing/2014/main" id="{20A310C8-B381-4E83-AB08-3405842304C6}"/>
              </a:ext>
            </a:extLst>
          </p:cNvPr>
          <p:cNvSpPr>
            <a:spLocks noGrp="1"/>
          </p:cNvSpPr>
          <p:nvPr>
            <p:ph type="ftr" sz="quarter" idx="2"/>
          </p:nvPr>
        </p:nvSpPr>
        <p:spPr>
          <a:xfrm>
            <a:off x="0" y="9283831"/>
            <a:ext cx="2914015" cy="490408"/>
          </a:xfrm>
          <a:prstGeom prst="rect">
            <a:avLst/>
          </a:prstGeom>
        </p:spPr>
        <p:txBody>
          <a:bodyPr vert="horz" lIns="91861" tIns="45930" rIns="91861" bIns="4593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82657A-6661-4D7C-A05F-39A1B90A20CC}"/>
              </a:ext>
            </a:extLst>
          </p:cNvPr>
          <p:cNvSpPr>
            <a:spLocks noGrp="1"/>
          </p:cNvSpPr>
          <p:nvPr>
            <p:ph type="sldNum" sz="quarter" idx="3"/>
          </p:nvPr>
        </p:nvSpPr>
        <p:spPr>
          <a:xfrm>
            <a:off x="3809079" y="9283831"/>
            <a:ext cx="2914015" cy="490408"/>
          </a:xfrm>
          <a:prstGeom prst="rect">
            <a:avLst/>
          </a:prstGeom>
        </p:spPr>
        <p:txBody>
          <a:bodyPr vert="horz" lIns="91861" tIns="45930" rIns="91861" bIns="45930" rtlCol="0" anchor="b"/>
          <a:lstStyle>
            <a:lvl1pPr algn="r">
              <a:defRPr sz="1200"/>
            </a:lvl1pPr>
          </a:lstStyle>
          <a:p>
            <a:fld id="{631BB656-E80F-4B1F-B135-917DA8C7C0B5}" type="slidenum">
              <a:rPr lang="en-US" smtClean="0"/>
              <a:t>‹#›</a:t>
            </a:fld>
            <a:endParaRPr lang="en-US"/>
          </a:p>
        </p:txBody>
      </p:sp>
    </p:spTree>
    <p:extLst>
      <p:ext uri="{BB962C8B-B14F-4D97-AF65-F5344CB8AC3E}">
        <p14:creationId xmlns:p14="http://schemas.microsoft.com/office/powerpoint/2010/main" val="4162865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015" cy="490409"/>
          </a:xfrm>
          <a:prstGeom prst="rect">
            <a:avLst/>
          </a:prstGeom>
        </p:spPr>
        <p:txBody>
          <a:bodyPr vert="horz" lIns="91861" tIns="45930" rIns="91861" bIns="45930" rtlCol="0"/>
          <a:lstStyle>
            <a:lvl1pPr algn="l">
              <a:defRPr sz="1200"/>
            </a:lvl1pPr>
          </a:lstStyle>
          <a:p>
            <a:endParaRPr lang="en-GB" dirty="0"/>
          </a:p>
        </p:txBody>
      </p:sp>
      <p:sp>
        <p:nvSpPr>
          <p:cNvPr id="3" name="Date Placeholder 2"/>
          <p:cNvSpPr>
            <a:spLocks noGrp="1"/>
          </p:cNvSpPr>
          <p:nvPr>
            <p:ph type="dt" idx="1"/>
          </p:nvPr>
        </p:nvSpPr>
        <p:spPr>
          <a:xfrm>
            <a:off x="3809079" y="0"/>
            <a:ext cx="2914015" cy="490409"/>
          </a:xfrm>
          <a:prstGeom prst="rect">
            <a:avLst/>
          </a:prstGeom>
        </p:spPr>
        <p:txBody>
          <a:bodyPr vert="horz" lIns="91861" tIns="45930" rIns="91861" bIns="45930" rtlCol="0"/>
          <a:lstStyle>
            <a:lvl1pPr algn="r">
              <a:defRPr sz="1200"/>
            </a:lvl1pPr>
          </a:lstStyle>
          <a:p>
            <a:fld id="{29142CCA-F011-46CA-B4AE-D8CB4AFC968E}" type="datetimeFigureOut">
              <a:rPr lang="en-GB" smtClean="0"/>
              <a:t>18/04/2018</a:t>
            </a:fld>
            <a:endParaRPr lang="en-GB" dirty="0"/>
          </a:p>
        </p:txBody>
      </p:sp>
      <p:sp>
        <p:nvSpPr>
          <p:cNvPr id="4" name="Slide Image Placeholder 3"/>
          <p:cNvSpPr>
            <a:spLocks noGrp="1" noRot="1" noChangeAspect="1"/>
          </p:cNvSpPr>
          <p:nvPr>
            <p:ph type="sldImg" idx="2"/>
          </p:nvPr>
        </p:nvSpPr>
        <p:spPr>
          <a:xfrm>
            <a:off x="430213" y="1222375"/>
            <a:ext cx="5864225" cy="3298825"/>
          </a:xfrm>
          <a:prstGeom prst="rect">
            <a:avLst/>
          </a:prstGeom>
          <a:noFill/>
          <a:ln w="12700">
            <a:solidFill>
              <a:prstClr val="black"/>
            </a:solidFill>
          </a:ln>
        </p:spPr>
        <p:txBody>
          <a:bodyPr vert="horz" lIns="91861" tIns="45930" rIns="91861" bIns="45930" rtlCol="0" anchor="ctr"/>
          <a:lstStyle/>
          <a:p>
            <a:endParaRPr lang="en-GB" dirty="0"/>
          </a:p>
        </p:txBody>
      </p:sp>
      <p:sp>
        <p:nvSpPr>
          <p:cNvPr id="5" name="Notes Placeholder 4"/>
          <p:cNvSpPr>
            <a:spLocks noGrp="1"/>
          </p:cNvSpPr>
          <p:nvPr>
            <p:ph type="body" sz="quarter" idx="3"/>
          </p:nvPr>
        </p:nvSpPr>
        <p:spPr>
          <a:xfrm>
            <a:off x="672465" y="4703852"/>
            <a:ext cx="5379720" cy="3848606"/>
          </a:xfrm>
          <a:prstGeom prst="rect">
            <a:avLst/>
          </a:prstGeom>
        </p:spPr>
        <p:txBody>
          <a:bodyPr vert="horz" lIns="91861" tIns="45930" rIns="91861" bIns="4593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283831"/>
            <a:ext cx="2914015" cy="490408"/>
          </a:xfrm>
          <a:prstGeom prst="rect">
            <a:avLst/>
          </a:prstGeom>
        </p:spPr>
        <p:txBody>
          <a:bodyPr vert="horz" lIns="91861" tIns="45930" rIns="91861" bIns="4593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09079" y="9283831"/>
            <a:ext cx="2914015" cy="490408"/>
          </a:xfrm>
          <a:prstGeom prst="rect">
            <a:avLst/>
          </a:prstGeom>
        </p:spPr>
        <p:txBody>
          <a:bodyPr vert="horz" lIns="91861" tIns="45930" rIns="91861" bIns="45930" rtlCol="0" anchor="b"/>
          <a:lstStyle>
            <a:lvl1pPr algn="r">
              <a:defRPr sz="1200"/>
            </a:lvl1pPr>
          </a:lstStyle>
          <a:p>
            <a:fld id="{0241C740-7330-441A-80F0-A683365F9479}" type="slidenum">
              <a:rPr lang="en-GB" smtClean="0"/>
              <a:t>‹#›</a:t>
            </a:fld>
            <a:endParaRPr lang="en-GB" dirty="0"/>
          </a:p>
        </p:txBody>
      </p:sp>
    </p:spTree>
    <p:extLst>
      <p:ext uri="{BB962C8B-B14F-4D97-AF65-F5344CB8AC3E}">
        <p14:creationId xmlns:p14="http://schemas.microsoft.com/office/powerpoint/2010/main" val="3301717355"/>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10"/>
          </p:nvPr>
        </p:nvSpPr>
        <p:spPr/>
        <p:txBody>
          <a:bodyPr/>
          <a:lstStyle/>
          <a:p>
            <a:fld id="{0241C740-7330-441A-80F0-A683365F9479}" type="slidenum">
              <a:rPr lang="en-US" smtClean="0"/>
              <a:t>1</a:t>
            </a:fld>
            <a:endParaRPr lang="en-US" dirty="0"/>
          </a:p>
        </p:txBody>
      </p:sp>
    </p:spTree>
    <p:extLst>
      <p:ext uri="{BB962C8B-B14F-4D97-AF65-F5344CB8AC3E}">
        <p14:creationId xmlns:p14="http://schemas.microsoft.com/office/powerpoint/2010/main" val="2601539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10"/>
          </p:nvPr>
        </p:nvSpPr>
        <p:spPr/>
        <p:txBody>
          <a:bodyPr/>
          <a:lstStyle/>
          <a:p>
            <a:fld id="{0241C740-7330-441A-80F0-A683365F9479}" type="slidenum">
              <a:rPr lang="en-GB" smtClean="0"/>
              <a:t>2</a:t>
            </a:fld>
            <a:endParaRPr lang="en-GB" dirty="0"/>
          </a:p>
        </p:txBody>
      </p:sp>
    </p:spTree>
    <p:extLst>
      <p:ext uri="{BB962C8B-B14F-4D97-AF65-F5344CB8AC3E}">
        <p14:creationId xmlns:p14="http://schemas.microsoft.com/office/powerpoint/2010/main" val="1938371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10"/>
          </p:nvPr>
        </p:nvSpPr>
        <p:spPr/>
        <p:txBody>
          <a:bodyPr/>
          <a:lstStyle/>
          <a:p>
            <a:fld id="{0241C740-7330-441A-80F0-A683365F9479}" type="slidenum">
              <a:rPr lang="en-GB" smtClean="0"/>
              <a:t>3</a:t>
            </a:fld>
            <a:endParaRPr lang="en-GB" dirty="0"/>
          </a:p>
        </p:txBody>
      </p:sp>
    </p:spTree>
    <p:extLst>
      <p:ext uri="{BB962C8B-B14F-4D97-AF65-F5344CB8AC3E}">
        <p14:creationId xmlns:p14="http://schemas.microsoft.com/office/powerpoint/2010/main" val="1541539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Northwest of Ireland – Counties Donegal and Derry</a:t>
            </a:r>
          </a:p>
          <a:p>
            <a:pPr>
              <a:defRPr/>
            </a:pPr>
            <a:endParaRPr lang="en-GB" dirty="0"/>
          </a:p>
          <a:p>
            <a:pPr>
              <a:defRPr/>
            </a:pPr>
            <a:r>
              <a:rPr lang="en-GB" dirty="0"/>
              <a:t>2 Communities – ‘</a:t>
            </a:r>
            <a:r>
              <a:rPr lang="en-GB" dirty="0" err="1"/>
              <a:t>Inisgrianan</a:t>
            </a:r>
            <a:r>
              <a:rPr lang="en-GB" dirty="0"/>
              <a:t>’ and ‘</a:t>
            </a:r>
            <a:r>
              <a:rPr lang="en-GB" dirty="0" err="1"/>
              <a:t>Blighsland</a:t>
            </a:r>
            <a:r>
              <a:rPr lang="en-GB" dirty="0"/>
              <a:t>’</a:t>
            </a:r>
          </a:p>
          <a:p>
            <a:pPr>
              <a:defRPr/>
            </a:pPr>
            <a:endParaRPr lang="en-GB" dirty="0"/>
          </a:p>
          <a:p>
            <a:pPr>
              <a:defRPr/>
            </a:pPr>
            <a:r>
              <a:rPr lang="en-GB" dirty="0"/>
              <a:t>History of farming; textiles; auto part; foodstuffs; tourism</a:t>
            </a:r>
          </a:p>
          <a:p>
            <a:pPr>
              <a:defRPr/>
            </a:pPr>
            <a:endParaRPr lang="en-GB" dirty="0"/>
          </a:p>
          <a:p>
            <a:pPr>
              <a:defRPr/>
            </a:pPr>
            <a:r>
              <a:rPr lang="en-GB" dirty="0"/>
              <a:t>1987 – A US apparel maker created 3000 jobs – Closed 2005</a:t>
            </a:r>
          </a:p>
          <a:p>
            <a:pPr>
              <a:defRPr/>
            </a:pPr>
            <a:endParaRPr lang="en-GB" dirty="0"/>
          </a:p>
          <a:p>
            <a:pPr>
              <a:defRPr/>
            </a:pPr>
            <a:r>
              <a:rPr lang="en-GB" dirty="0"/>
              <a:t>2007 the property bubble burst</a:t>
            </a:r>
          </a:p>
          <a:p>
            <a:pPr>
              <a:defRPr/>
            </a:pPr>
            <a:endParaRPr lang="en-GB" dirty="0"/>
          </a:p>
          <a:p>
            <a:pPr>
              <a:defRPr/>
            </a:pPr>
            <a:r>
              <a:rPr lang="en-GB" dirty="0"/>
              <a:t>Distressed communities (Johnstone, 2013)</a:t>
            </a:r>
          </a:p>
          <a:p>
            <a:endParaRPr lang="en-US" dirty="0"/>
          </a:p>
        </p:txBody>
      </p:sp>
      <p:sp>
        <p:nvSpPr>
          <p:cNvPr id="4" name="Slide Number Placeholder 3"/>
          <p:cNvSpPr>
            <a:spLocks noGrp="1"/>
          </p:cNvSpPr>
          <p:nvPr>
            <p:ph type="sldNum" sz="quarter" idx="10"/>
          </p:nvPr>
        </p:nvSpPr>
        <p:spPr/>
        <p:txBody>
          <a:bodyPr/>
          <a:lstStyle/>
          <a:p>
            <a:fld id="{0241C740-7330-441A-80F0-A683365F9479}" type="slidenum">
              <a:rPr lang="en-GB" smtClean="0"/>
              <a:t>18</a:t>
            </a:fld>
            <a:endParaRPr lang="en-GB" dirty="0"/>
          </a:p>
        </p:txBody>
      </p:sp>
    </p:spTree>
    <p:extLst>
      <p:ext uri="{BB962C8B-B14F-4D97-AF65-F5344CB8AC3E}">
        <p14:creationId xmlns:p14="http://schemas.microsoft.com/office/powerpoint/2010/main" val="3947390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10"/>
          </p:nvPr>
        </p:nvSpPr>
        <p:spPr/>
        <p:txBody>
          <a:bodyPr/>
          <a:lstStyle/>
          <a:p>
            <a:fld id="{0241C740-7330-441A-80F0-A683365F9479}" type="slidenum">
              <a:rPr lang="en-GB" smtClean="0"/>
              <a:t>20</a:t>
            </a:fld>
            <a:endParaRPr lang="en-GB" dirty="0"/>
          </a:p>
        </p:txBody>
      </p:sp>
    </p:spTree>
    <p:extLst>
      <p:ext uri="{BB962C8B-B14F-4D97-AF65-F5344CB8AC3E}">
        <p14:creationId xmlns:p14="http://schemas.microsoft.com/office/powerpoint/2010/main" val="3554338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10"/>
          </p:nvPr>
        </p:nvSpPr>
        <p:spPr/>
        <p:txBody>
          <a:bodyPr/>
          <a:lstStyle/>
          <a:p>
            <a:fld id="{0241C740-7330-441A-80F0-A683365F9479}" type="slidenum">
              <a:rPr lang="en-GB" smtClean="0"/>
              <a:t>26</a:t>
            </a:fld>
            <a:endParaRPr lang="en-GB" dirty="0"/>
          </a:p>
        </p:txBody>
      </p:sp>
    </p:spTree>
    <p:extLst>
      <p:ext uri="{BB962C8B-B14F-4D97-AF65-F5344CB8AC3E}">
        <p14:creationId xmlns:p14="http://schemas.microsoft.com/office/powerpoint/2010/main" val="3811743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0661" y="4541654"/>
            <a:ext cx="5484087" cy="4476677"/>
          </a:xfrm>
        </p:spPr>
        <p:txBody>
          <a:bodyPr/>
          <a:lstStyle/>
          <a:p>
            <a:r>
              <a:rPr lang="en-GB" dirty="0"/>
              <a:t>Against this background, what I wanted to do today was to talk through what we do in IEED and the incubator I am engaged with. </a:t>
            </a:r>
            <a:r>
              <a:rPr lang="en-GB" altLang="en-US" dirty="0"/>
              <a:t>This innovative model brings together research with practice. The model is supported by a programme which uses a variety of methods for delivery. These range from formal Motivational Master-classes to Action Learning in the remote hills of Northern England.  All parts are purposefully vibrant and engaging but with a focus on the development of the owner manager. </a:t>
            </a:r>
            <a:r>
              <a:rPr lang="en-GB" dirty="0"/>
              <a:t>It looks to build people as the priority and value by dealing with the softer side of entrepreneurship and social resource needs. </a:t>
            </a:r>
          </a:p>
          <a:p>
            <a:endParaRPr lang="en-GB" dirty="0"/>
          </a:p>
          <a:p>
            <a:r>
              <a:rPr lang="en-GB" dirty="0"/>
              <a:t>This model is still very much engaged in Regional economic development and was originally funded through Government with the aim of growing businesses within our region. So, its about regional entrepreneurship and the mechanisms to achieve this. Such has been the success of the initial programme, that we have now seen it rolled out beyond the region. Again initially through Government funding. </a:t>
            </a:r>
          </a:p>
          <a:p>
            <a:endParaRPr lang="en-GB" dirty="0"/>
          </a:p>
          <a:p>
            <a:r>
              <a:rPr lang="en-GB" dirty="0"/>
              <a:t>It is research led and informed - entrepreneurial learning, social network theory and social capital theory. What we do is focus</a:t>
            </a:r>
            <a:r>
              <a:rPr lang="en-GB" baseline="0" dirty="0"/>
              <a:t> on building the social foundations for individual entrepreneurs which then allows them and/or gives them the confidence to take their businesses forward and grow them through learning. </a:t>
            </a:r>
          </a:p>
          <a:p>
            <a:endParaRPr lang="en-GB" baseline="0" dirty="0"/>
          </a:p>
          <a:p>
            <a:r>
              <a:rPr lang="en-GB" dirty="0"/>
              <a:t>What we do not do is provide direct space, shared equipment or administrative services, although we can help facilitate. We are not a networked business incubator (as per definition by </a:t>
            </a:r>
            <a:r>
              <a:rPr lang="en-GB" dirty="0" err="1"/>
              <a:t>Bollingtoft</a:t>
            </a:r>
            <a:r>
              <a:rPr lang="en-GB" dirty="0"/>
              <a:t> and </a:t>
            </a:r>
            <a:r>
              <a:rPr lang="en-GB" dirty="0" err="1"/>
              <a:t>Ulhoi</a:t>
            </a:r>
            <a:r>
              <a:rPr lang="en-GB" dirty="0"/>
              <a:t>, 2005). And while the entrepreneur/business owner might be funded to participate, the business receives no financial reward for participating. </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5CF146F3-BA7E-4245-984E-15403901E5B5}" type="slidenum">
              <a:rPr lang="en-GB" smtClean="0"/>
              <a:t>27</a:t>
            </a:fld>
            <a:endParaRPr lang="en-GB" dirty="0"/>
          </a:p>
        </p:txBody>
      </p:sp>
    </p:spTree>
    <p:extLst>
      <p:ext uri="{BB962C8B-B14F-4D97-AF65-F5344CB8AC3E}">
        <p14:creationId xmlns:p14="http://schemas.microsoft.com/office/powerpoint/2010/main" val="2543482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Reasoning:</a:t>
            </a:r>
          </a:p>
          <a:p>
            <a:pPr marL="172239" indent="-172239">
              <a:buFontTx/>
              <a:buChar char="-"/>
            </a:pPr>
            <a:r>
              <a:rPr lang="en-GB" dirty="0"/>
              <a:t>Firms at incubator focus on bringing product/service into market. Problems are mainly technical while general knowledge (finance, contract, marketing) can be learned through incubator support, the learning is on the individual. But the learning model that we offer focuses on growth, leadership and improving entrepreneurial capability. The model is not focused on day to day problems or obstacles, but more on vision for growth (future/aspiration). The support does not focus on helping entrepreneurs solving their problem in human resources, but encourages them to </a:t>
            </a:r>
            <a:r>
              <a:rPr lang="en-GB" u="sng" dirty="0"/>
              <a:t>think</a:t>
            </a:r>
            <a:r>
              <a:rPr lang="en-GB" dirty="0"/>
              <a:t> and </a:t>
            </a:r>
            <a:r>
              <a:rPr lang="en-GB" u="sng" dirty="0"/>
              <a:t>define</a:t>
            </a:r>
            <a:r>
              <a:rPr lang="en-GB" dirty="0"/>
              <a:t> their </a:t>
            </a:r>
            <a:r>
              <a:rPr lang="en-GB" i="1" u="sng" dirty="0"/>
              <a:t>vision</a:t>
            </a:r>
            <a:r>
              <a:rPr lang="en-GB" dirty="0"/>
              <a:t> on human resources. So it is about </a:t>
            </a:r>
            <a:r>
              <a:rPr lang="en-GB" u="sng" dirty="0"/>
              <a:t>building, growing, and maintaining </a:t>
            </a:r>
            <a:r>
              <a:rPr lang="en-GB" dirty="0"/>
              <a:t>growth.</a:t>
            </a:r>
          </a:p>
          <a:p>
            <a:pPr marL="172239" indent="-172239">
              <a:buFontTx/>
              <a:buChar char="-"/>
            </a:pPr>
            <a:r>
              <a:rPr lang="en-GB" dirty="0"/>
              <a:t>Supports from the incubator focuses on barriers in the early years barriers (lack of resources, liabilities of newness, smallness) but learning support focuses on </a:t>
            </a:r>
            <a:r>
              <a:rPr lang="en-GB" u="sng" dirty="0"/>
              <a:t>sustaining</a:t>
            </a:r>
            <a:r>
              <a:rPr lang="en-GB" dirty="0"/>
              <a:t> growth. </a:t>
            </a:r>
          </a:p>
          <a:p>
            <a:endParaRPr lang="en-GB" dirty="0"/>
          </a:p>
          <a:p>
            <a:r>
              <a:rPr lang="en-GB" dirty="0"/>
              <a:t>Participants in the early stages draw what is referred to as a timeline which reflects their journeys and reasons for engaging with the Department and the programme.</a:t>
            </a:r>
          </a:p>
        </p:txBody>
      </p:sp>
      <p:sp>
        <p:nvSpPr>
          <p:cNvPr id="4" name="Slide Number Placeholder 3"/>
          <p:cNvSpPr>
            <a:spLocks noGrp="1"/>
          </p:cNvSpPr>
          <p:nvPr>
            <p:ph type="sldNum" sz="quarter" idx="10"/>
          </p:nvPr>
        </p:nvSpPr>
        <p:spPr/>
        <p:txBody>
          <a:bodyPr/>
          <a:lstStyle/>
          <a:p>
            <a:fld id="{5CF146F3-BA7E-4245-984E-15403901E5B5}" type="slidenum">
              <a:rPr lang="en-GB" smtClean="0"/>
              <a:t>28</a:t>
            </a:fld>
            <a:endParaRPr lang="en-GB"/>
          </a:p>
        </p:txBody>
      </p:sp>
    </p:spTree>
    <p:extLst>
      <p:ext uri="{BB962C8B-B14F-4D97-AF65-F5344CB8AC3E}">
        <p14:creationId xmlns:p14="http://schemas.microsoft.com/office/powerpoint/2010/main" val="3225186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9.jpe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1467" y="4416928"/>
            <a:ext cx="9889067" cy="1053849"/>
          </a:xfrm>
        </p:spPr>
        <p:txBody>
          <a:bodyPr anchor="b">
            <a:normAutofit/>
          </a:bodyPr>
          <a:lstStyle>
            <a:lvl1pPr algn="ctr">
              <a:defRPr sz="3733">
                <a:solidFill>
                  <a:schemeClr val="bg1"/>
                </a:solidFill>
              </a:defRPr>
            </a:lvl1pPr>
          </a:lstStyle>
          <a:p>
            <a:r>
              <a:rPr lang="en-US" noProof="0" dirty="0"/>
              <a:t>Click to edit Master title style</a:t>
            </a:r>
          </a:p>
        </p:txBody>
      </p:sp>
      <p:sp>
        <p:nvSpPr>
          <p:cNvPr id="3" name="Subtitle 2"/>
          <p:cNvSpPr>
            <a:spLocks noGrp="1"/>
          </p:cNvSpPr>
          <p:nvPr>
            <p:ph type="subTitle" idx="1" hasCustomPrompt="1"/>
          </p:nvPr>
        </p:nvSpPr>
        <p:spPr>
          <a:xfrm>
            <a:off x="1151468" y="5629339"/>
            <a:ext cx="9889067" cy="864000"/>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a:t>
            </a:r>
            <a:r>
              <a:rPr lang="en-US" noProof="0" dirty="0"/>
              <a:t>Master</a:t>
            </a:r>
            <a:r>
              <a:rPr lang="en-US" dirty="0"/>
              <a:t> subtitle style</a:t>
            </a:r>
          </a:p>
        </p:txBody>
      </p:sp>
      <p:pic>
        <p:nvPicPr>
          <p:cNvPr id="5" name="Picture 4">
            <a:extLst>
              <a:ext uri="{FF2B5EF4-FFF2-40B4-BE49-F238E27FC236}">
                <a16:creationId xmlns:a16="http://schemas.microsoft.com/office/drawing/2014/main" id="{5F181223-4B51-463B-878B-7A1F1302DC3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31905" y="2541790"/>
            <a:ext cx="1728193" cy="1766444"/>
          </a:xfrm>
          <a:prstGeom prst="rect">
            <a:avLst/>
          </a:prstGeom>
        </p:spPr>
      </p:pic>
    </p:spTree>
    <p:extLst>
      <p:ext uri="{BB962C8B-B14F-4D97-AF65-F5344CB8AC3E}">
        <p14:creationId xmlns:p14="http://schemas.microsoft.com/office/powerpoint/2010/main" val="337267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4" y="361950"/>
            <a:ext cx="11235269" cy="701279"/>
          </a:xfrm>
        </p:spPr>
        <p:txBody>
          <a:bodyPr/>
          <a:lstStyle/>
          <a:p>
            <a:r>
              <a:rPr lang="en-US" dirty="0"/>
              <a:t>Click to edit Master title style</a:t>
            </a:r>
          </a:p>
        </p:txBody>
      </p:sp>
      <p:sp>
        <p:nvSpPr>
          <p:cNvPr id="3" name="Content Placeholder 2"/>
          <p:cNvSpPr>
            <a:spLocks noGrp="1"/>
          </p:cNvSpPr>
          <p:nvPr>
            <p:ph sz="half" idx="1" hasCustomPrompt="1"/>
          </p:nvPr>
        </p:nvSpPr>
        <p:spPr>
          <a:xfrm>
            <a:off x="1170761" y="1508785"/>
            <a:ext cx="4517388" cy="4416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515101" y="1508786"/>
            <a:ext cx="4516800" cy="44157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B6F9CEB-F713-4960-A1B1-7F943DC9068E}" type="datetime1">
              <a:rPr lang="en-US" smtClean="0"/>
              <a:t>4/18/2018</a:t>
            </a:fld>
            <a:endParaRPr lang="en-US" dirty="0"/>
          </a:p>
        </p:txBody>
      </p:sp>
      <p:sp>
        <p:nvSpPr>
          <p:cNvPr id="6" name="Footer Placeholder 5"/>
          <p:cNvSpPr>
            <a:spLocks noGrp="1"/>
          </p:cNvSpPr>
          <p:nvPr>
            <p:ph type="ftr" sz="quarter" idx="11"/>
          </p:nvPr>
        </p:nvSpPr>
        <p:spPr/>
        <p:txBody>
          <a:bodyPr/>
          <a:lstStyle/>
          <a:p>
            <a:r>
              <a:rPr lang="en-US" dirty="0"/>
              <a:t>Name of Presentation</a:t>
            </a:r>
          </a:p>
        </p:txBody>
      </p:sp>
      <p:sp>
        <p:nvSpPr>
          <p:cNvPr id="7" name="Slide Number Placeholder 6"/>
          <p:cNvSpPr>
            <a:spLocks noGrp="1"/>
          </p:cNvSpPr>
          <p:nvPr>
            <p:ph type="sldNum" sz="quarter" idx="12"/>
          </p:nvPr>
        </p:nvSpPr>
        <p:spPr/>
        <p:txBody>
          <a:bodyPr/>
          <a:lstStyle/>
          <a:p>
            <a:fld id="{0B1617BE-BA58-4B59-88D5-A8C7B239E913}" type="slidenum">
              <a:rPr lang="en-US" smtClean="0"/>
              <a:t>‹#›</a:t>
            </a:fld>
            <a:endParaRPr lang="en-US" dirty="0"/>
          </a:p>
        </p:txBody>
      </p:sp>
    </p:spTree>
    <p:extLst>
      <p:ext uri="{BB962C8B-B14F-4D97-AF65-F5344CB8AC3E}">
        <p14:creationId xmlns:p14="http://schemas.microsoft.com/office/powerpoint/2010/main" val="1386337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6" y="361950"/>
            <a:ext cx="11235269" cy="701279"/>
          </a:xfrm>
        </p:spPr>
        <p:txBody>
          <a:bodyPr/>
          <a:lstStyle/>
          <a:p>
            <a:r>
              <a:rPr lang="en-US" dirty="0"/>
              <a:t>Click to edit Master title style</a:t>
            </a:r>
          </a:p>
        </p:txBody>
      </p:sp>
      <p:sp>
        <p:nvSpPr>
          <p:cNvPr id="3" name="Text Placeholder 2"/>
          <p:cNvSpPr>
            <a:spLocks noGrp="1"/>
          </p:cNvSpPr>
          <p:nvPr>
            <p:ph type="body" idx="1" hasCustomPrompt="1"/>
          </p:nvPr>
        </p:nvSpPr>
        <p:spPr>
          <a:xfrm>
            <a:off x="1170760" y="1240590"/>
            <a:ext cx="4516800" cy="892196"/>
          </a:xfrm>
        </p:spPr>
        <p:txBody>
          <a:bodyPr anchor="b" anchorCtr="0">
            <a:normAutofit/>
          </a:bodyPr>
          <a:lstStyle>
            <a:lvl1pPr marL="0" indent="0">
              <a:lnSpc>
                <a:spcPct val="100000"/>
              </a:lnSpc>
              <a:spcBef>
                <a:spcPts val="800"/>
              </a:spcBef>
              <a:buNone/>
              <a:defRPr sz="2133" b="1" cap="all" spc="307"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hasCustomPrompt="1"/>
          </p:nvPr>
        </p:nvSpPr>
        <p:spPr>
          <a:xfrm>
            <a:off x="1170760" y="2132787"/>
            <a:ext cx="4516800" cy="379176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515101" y="1240590"/>
            <a:ext cx="4516800" cy="892196"/>
          </a:xfrm>
        </p:spPr>
        <p:txBody>
          <a:bodyPr anchor="b" anchorCtr="0">
            <a:normAutofit/>
          </a:bodyPr>
          <a:lstStyle>
            <a:lvl1pPr marL="0" indent="0">
              <a:lnSpc>
                <a:spcPct val="100000"/>
              </a:lnSpc>
              <a:spcBef>
                <a:spcPts val="800"/>
              </a:spcBef>
              <a:buNone/>
              <a:defRPr sz="2133" b="1" cap="all" spc="307"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hasCustomPrompt="1"/>
          </p:nvPr>
        </p:nvSpPr>
        <p:spPr>
          <a:xfrm>
            <a:off x="6515101" y="2132787"/>
            <a:ext cx="4516800" cy="379176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5E9F78C-4470-4C9B-B26E-8F4286823BEE}" type="datetime1">
              <a:rPr lang="en-US" smtClean="0"/>
              <a:t>4/18/2018</a:t>
            </a:fld>
            <a:endParaRPr lang="en-US" dirty="0"/>
          </a:p>
        </p:txBody>
      </p:sp>
      <p:sp>
        <p:nvSpPr>
          <p:cNvPr id="8" name="Footer Placeholder 7"/>
          <p:cNvSpPr>
            <a:spLocks noGrp="1"/>
          </p:cNvSpPr>
          <p:nvPr>
            <p:ph type="ftr" sz="quarter" idx="11"/>
          </p:nvPr>
        </p:nvSpPr>
        <p:spPr/>
        <p:txBody>
          <a:bodyPr/>
          <a:lstStyle/>
          <a:p>
            <a:r>
              <a:rPr lang="en-US" dirty="0"/>
              <a:t>Name of Presentation</a:t>
            </a:r>
          </a:p>
        </p:txBody>
      </p:sp>
      <p:sp>
        <p:nvSpPr>
          <p:cNvPr id="9" name="Slide Number Placeholder 8"/>
          <p:cNvSpPr>
            <a:spLocks noGrp="1"/>
          </p:cNvSpPr>
          <p:nvPr>
            <p:ph type="sldNum" sz="quarter" idx="12"/>
          </p:nvPr>
        </p:nvSpPr>
        <p:spPr/>
        <p:txBody>
          <a:bodyPr/>
          <a:lstStyle/>
          <a:p>
            <a:fld id="{0B1617BE-BA58-4B59-88D5-A8C7B239E913}" type="slidenum">
              <a:rPr lang="en-US" smtClean="0"/>
              <a:t>‹#›</a:t>
            </a:fld>
            <a:endParaRPr lang="en-US" dirty="0"/>
          </a:p>
        </p:txBody>
      </p:sp>
    </p:spTree>
    <p:extLst>
      <p:ext uri="{BB962C8B-B14F-4D97-AF65-F5344CB8AC3E}">
        <p14:creationId xmlns:p14="http://schemas.microsoft.com/office/powerpoint/2010/main" val="3817998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 white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6" y="361950"/>
            <a:ext cx="11235269" cy="701279"/>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1170762" y="1240590"/>
            <a:ext cx="4516799" cy="892196"/>
          </a:xfrm>
        </p:spPr>
        <p:txBody>
          <a:bodyPr anchor="b" anchorCtr="0">
            <a:normAutofit/>
          </a:bodyPr>
          <a:lstStyle>
            <a:lvl1pPr marL="0" indent="0">
              <a:lnSpc>
                <a:spcPct val="100000"/>
              </a:lnSpc>
              <a:spcBef>
                <a:spcPts val="800"/>
              </a:spcBef>
              <a:buNone/>
              <a:defRPr sz="2133" b="1" cap="all" spc="307"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hasCustomPrompt="1"/>
          </p:nvPr>
        </p:nvSpPr>
        <p:spPr>
          <a:xfrm>
            <a:off x="1170760" y="2132787"/>
            <a:ext cx="4516800" cy="379176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515103" y="1240590"/>
            <a:ext cx="4516799" cy="892196"/>
          </a:xfrm>
        </p:spPr>
        <p:txBody>
          <a:bodyPr anchor="b" anchorCtr="0">
            <a:normAutofit/>
          </a:bodyPr>
          <a:lstStyle>
            <a:lvl1pPr marL="0" indent="0">
              <a:lnSpc>
                <a:spcPct val="100000"/>
              </a:lnSpc>
              <a:spcBef>
                <a:spcPts val="800"/>
              </a:spcBef>
              <a:buNone/>
              <a:defRPr sz="2133" b="1" cap="all" spc="307"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hasCustomPrompt="1"/>
          </p:nvPr>
        </p:nvSpPr>
        <p:spPr>
          <a:xfrm>
            <a:off x="6515101" y="2132787"/>
            <a:ext cx="4516800" cy="379176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solidFill>
                  <a:schemeClr val="bg1"/>
                </a:solidFill>
              </a:defRPr>
            </a:lvl1pPr>
          </a:lstStyle>
          <a:p>
            <a:fld id="{85E9F78C-4470-4C9B-B26E-8F4286823BEE}" type="datetime1">
              <a:rPr lang="en-US" smtClean="0"/>
              <a:pPr/>
              <a:t>4/18/2018</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dirty="0"/>
              <a:t>Name of Presentation</a:t>
            </a: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0B1617BE-BA58-4B59-88D5-A8C7B239E913}" type="slidenum">
              <a:rPr lang="en-US" smtClean="0"/>
              <a:pPr/>
              <a:t>‹#›</a:t>
            </a:fld>
            <a:endParaRPr lang="en-US" dirty="0"/>
          </a:p>
        </p:txBody>
      </p:sp>
      <p:pic>
        <p:nvPicPr>
          <p:cNvPr id="10" name="Picture 9">
            <a:extLst>
              <a:ext uri="{FF2B5EF4-FFF2-40B4-BE49-F238E27FC236}">
                <a16:creationId xmlns:a16="http://schemas.microsoft.com/office/drawing/2014/main" id="{F7734005-4084-4C15-8ECF-3280417F56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4690" y="6026616"/>
            <a:ext cx="562511" cy="574961"/>
          </a:xfrm>
          <a:prstGeom prst="rect">
            <a:avLst/>
          </a:prstGeom>
        </p:spPr>
      </p:pic>
    </p:spTree>
    <p:extLst>
      <p:ext uri="{BB962C8B-B14F-4D97-AF65-F5344CB8AC3E}">
        <p14:creationId xmlns:p14="http://schemas.microsoft.com/office/powerpoint/2010/main" val="1736547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4" y="361950"/>
            <a:ext cx="11235269" cy="701279"/>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380C14A-E8BA-4F2E-B1A8-24FC06575FC7}" type="datetime1">
              <a:rPr lang="en-US" smtClean="0"/>
              <a:t>4/18/2018</a:t>
            </a:fld>
            <a:endParaRPr lang="en-US" dirty="0"/>
          </a:p>
        </p:txBody>
      </p:sp>
      <p:sp>
        <p:nvSpPr>
          <p:cNvPr id="4" name="Footer Placeholder 3"/>
          <p:cNvSpPr>
            <a:spLocks noGrp="1"/>
          </p:cNvSpPr>
          <p:nvPr>
            <p:ph type="ftr" sz="quarter" idx="11"/>
          </p:nvPr>
        </p:nvSpPr>
        <p:spPr/>
        <p:txBody>
          <a:bodyPr/>
          <a:lstStyle/>
          <a:p>
            <a:r>
              <a:rPr lang="en-US" dirty="0"/>
              <a:t>Name of Presentation</a:t>
            </a:r>
          </a:p>
        </p:txBody>
      </p:sp>
      <p:sp>
        <p:nvSpPr>
          <p:cNvPr id="5" name="Slide Number Placeholder 4"/>
          <p:cNvSpPr>
            <a:spLocks noGrp="1"/>
          </p:cNvSpPr>
          <p:nvPr>
            <p:ph type="sldNum" sz="quarter" idx="12"/>
          </p:nvPr>
        </p:nvSpPr>
        <p:spPr/>
        <p:txBody>
          <a:bodyPr/>
          <a:lstStyle/>
          <a:p>
            <a:fld id="{0B1617BE-BA58-4B59-88D5-A8C7B239E913}" type="slidenum">
              <a:rPr lang="en-US" smtClean="0"/>
              <a:t>‹#›</a:t>
            </a:fld>
            <a:endParaRPr lang="en-US" dirty="0"/>
          </a:p>
        </p:txBody>
      </p:sp>
    </p:spTree>
    <p:extLst>
      <p:ext uri="{BB962C8B-B14F-4D97-AF65-F5344CB8AC3E}">
        <p14:creationId xmlns:p14="http://schemas.microsoft.com/office/powerpoint/2010/main" val="4194779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304F4-ECF1-4316-A4ED-B615B84092AC}" type="datetime1">
              <a:rPr lang="en-US" smtClean="0"/>
              <a:t>4/18/2018</a:t>
            </a:fld>
            <a:endParaRPr lang="en-US" dirty="0"/>
          </a:p>
        </p:txBody>
      </p:sp>
      <p:sp>
        <p:nvSpPr>
          <p:cNvPr id="3" name="Footer Placeholder 2"/>
          <p:cNvSpPr>
            <a:spLocks noGrp="1"/>
          </p:cNvSpPr>
          <p:nvPr>
            <p:ph type="ftr" sz="quarter" idx="11"/>
          </p:nvPr>
        </p:nvSpPr>
        <p:spPr/>
        <p:txBody>
          <a:bodyPr/>
          <a:lstStyle/>
          <a:p>
            <a:r>
              <a:rPr lang="en-US" dirty="0"/>
              <a:t>Name of Presentation</a:t>
            </a:r>
          </a:p>
        </p:txBody>
      </p:sp>
      <p:sp>
        <p:nvSpPr>
          <p:cNvPr id="4" name="Slide Number Placeholder 3"/>
          <p:cNvSpPr>
            <a:spLocks noGrp="1"/>
          </p:cNvSpPr>
          <p:nvPr>
            <p:ph type="sldNum" sz="quarter" idx="12"/>
          </p:nvPr>
        </p:nvSpPr>
        <p:spPr/>
        <p:txBody>
          <a:bodyPr/>
          <a:lstStyle/>
          <a:p>
            <a:fld id="{0B1617BE-BA58-4B59-88D5-A8C7B239E913}" type="slidenum">
              <a:rPr lang="en-US" smtClean="0"/>
              <a:t>‹#›</a:t>
            </a:fld>
            <a:endParaRPr lang="en-US" dirty="0"/>
          </a:p>
        </p:txBody>
      </p:sp>
    </p:spTree>
    <p:extLst>
      <p:ext uri="{BB962C8B-B14F-4D97-AF65-F5344CB8AC3E}">
        <p14:creationId xmlns:p14="http://schemas.microsoft.com/office/powerpoint/2010/main" val="1745713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D3E73545-8667-4FE6-B054-2ADC91073A5F}"/>
              </a:ext>
            </a:extLst>
          </p:cNvPr>
          <p:cNvSpPr>
            <a:spLocks noGrp="1"/>
          </p:cNvSpPr>
          <p:nvPr>
            <p:ph type="dt" sz="half" idx="10"/>
          </p:nvPr>
        </p:nvSpPr>
        <p:spPr/>
        <p:txBody>
          <a:bodyPr/>
          <a:lstStyle/>
          <a:p>
            <a:fld id="{6B857E73-1439-4980-BFD6-410508818993}" type="datetime1">
              <a:rPr lang="en-US" noProof="0" smtClean="0"/>
              <a:t>4/18/2018</a:t>
            </a:fld>
            <a:endParaRPr lang="en-US" noProof="0" dirty="0"/>
          </a:p>
        </p:txBody>
      </p:sp>
      <p:sp>
        <p:nvSpPr>
          <p:cNvPr id="6" name="Platshållare för sidfot 5">
            <a:extLst>
              <a:ext uri="{FF2B5EF4-FFF2-40B4-BE49-F238E27FC236}">
                <a16:creationId xmlns:a16="http://schemas.microsoft.com/office/drawing/2014/main" id="{E275D3BB-F73E-4F5A-9CBD-7BB1AD8AB777}"/>
              </a:ext>
            </a:extLst>
          </p:cNvPr>
          <p:cNvSpPr>
            <a:spLocks noGrp="1"/>
          </p:cNvSpPr>
          <p:nvPr>
            <p:ph type="ftr" sz="quarter" idx="11"/>
          </p:nvPr>
        </p:nvSpPr>
        <p:spPr/>
        <p:txBody>
          <a:bodyPr/>
          <a:lstStyle/>
          <a:p>
            <a:r>
              <a:rPr lang="en-US" dirty="0"/>
              <a:t>Name of Presentation</a:t>
            </a:r>
          </a:p>
        </p:txBody>
      </p:sp>
      <p:sp>
        <p:nvSpPr>
          <p:cNvPr id="7" name="Platshållare för bildnummer 6">
            <a:extLst>
              <a:ext uri="{FF2B5EF4-FFF2-40B4-BE49-F238E27FC236}">
                <a16:creationId xmlns:a16="http://schemas.microsoft.com/office/drawing/2014/main" id="{A981DABF-B18C-4F02-A9C0-423C1F89C004}"/>
              </a:ext>
            </a:extLst>
          </p:cNvPr>
          <p:cNvSpPr>
            <a:spLocks noGrp="1"/>
          </p:cNvSpPr>
          <p:nvPr>
            <p:ph type="sldNum" sz="quarter" idx="12"/>
          </p:nvPr>
        </p:nvSpPr>
        <p:spPr/>
        <p:txBody>
          <a:bodyPr/>
          <a:lstStyle/>
          <a:p>
            <a:fld id="{0B1617BE-BA58-4B59-88D5-A8C7B239E913}" type="slidenum">
              <a:rPr lang="en-US" smtClean="0"/>
              <a:pPr/>
              <a:t>‹#›</a:t>
            </a:fld>
            <a:endParaRPr lang="en-US" dirty="0"/>
          </a:p>
        </p:txBody>
      </p:sp>
    </p:spTree>
    <p:extLst>
      <p:ext uri="{BB962C8B-B14F-4D97-AF65-F5344CB8AC3E}">
        <p14:creationId xmlns:p14="http://schemas.microsoft.com/office/powerpoint/2010/main" val="3358258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lide 3: text using bullet points">
    <p:spTree>
      <p:nvGrpSpPr>
        <p:cNvPr id="1" name=""/>
        <p:cNvGrpSpPr/>
        <p:nvPr/>
      </p:nvGrpSpPr>
      <p:grpSpPr>
        <a:xfrm>
          <a:off x="0" y="0"/>
          <a:ext cx="0" cy="0"/>
          <a:chOff x="0" y="0"/>
          <a:chExt cx="0" cy="0"/>
        </a:xfrm>
      </p:grpSpPr>
      <p:sp>
        <p:nvSpPr>
          <p:cNvPr id="4" name="Title 1"/>
          <p:cNvSpPr>
            <a:spLocks noGrp="1"/>
          </p:cNvSpPr>
          <p:nvPr>
            <p:ph type="ctrTitle"/>
          </p:nvPr>
        </p:nvSpPr>
        <p:spPr>
          <a:xfrm>
            <a:off x="527381" y="548680"/>
            <a:ext cx="9025003" cy="1152128"/>
          </a:xfrm>
          <a:prstGeom prst="rect">
            <a:avLst/>
          </a:prstGeom>
        </p:spPr>
        <p:txBody>
          <a:bodyPr/>
          <a:lstStyle>
            <a:lvl1pPr algn="l">
              <a:lnSpc>
                <a:spcPts val="3500"/>
              </a:lnSpc>
              <a:defRPr sz="3600">
                <a:solidFill>
                  <a:srgbClr val="B5121B"/>
                </a:solidFill>
              </a:defRPr>
            </a:lvl1pPr>
          </a:lstStyle>
          <a:p>
            <a:r>
              <a:rPr lang="en-US" dirty="0"/>
              <a:t>Click to edit Master title style</a:t>
            </a:r>
            <a:endParaRPr lang="en-GB" dirty="0"/>
          </a:p>
        </p:txBody>
      </p:sp>
      <p:sp>
        <p:nvSpPr>
          <p:cNvPr id="5" name="Text Placeholder 7"/>
          <p:cNvSpPr>
            <a:spLocks noGrp="1"/>
          </p:cNvSpPr>
          <p:nvPr>
            <p:ph type="body" sz="quarter" idx="14"/>
          </p:nvPr>
        </p:nvSpPr>
        <p:spPr>
          <a:xfrm>
            <a:off x="527051" y="1844677"/>
            <a:ext cx="11233579" cy="3816573"/>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3643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1467" y="1679073"/>
            <a:ext cx="9889067" cy="1658104"/>
          </a:xfrm>
        </p:spPr>
        <p:txBody>
          <a:bodyPr anchor="b">
            <a:normAutofit/>
          </a:bodyPr>
          <a:lstStyle>
            <a:lvl1pPr algn="ctr">
              <a:defRPr sz="3733"/>
            </a:lvl1pPr>
          </a:lstStyle>
          <a:p>
            <a:r>
              <a:rPr lang="en-US" noProof="0" dirty="0"/>
              <a:t>Click to edit Master title style</a:t>
            </a:r>
          </a:p>
        </p:txBody>
      </p:sp>
      <p:sp>
        <p:nvSpPr>
          <p:cNvPr id="3" name="Subtitle 2"/>
          <p:cNvSpPr>
            <a:spLocks noGrp="1"/>
          </p:cNvSpPr>
          <p:nvPr>
            <p:ph type="subTitle" idx="1" hasCustomPrompt="1"/>
          </p:nvPr>
        </p:nvSpPr>
        <p:spPr>
          <a:xfrm>
            <a:off x="1151468" y="3495740"/>
            <a:ext cx="9889067" cy="8640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a:t>
            </a:r>
            <a:r>
              <a:rPr lang="en-US" noProof="0" dirty="0"/>
              <a:t>Master</a:t>
            </a:r>
            <a:r>
              <a:rPr lang="en-US" dirty="0"/>
              <a:t> subtitle style</a:t>
            </a:r>
          </a:p>
        </p:txBody>
      </p:sp>
      <p:pic>
        <p:nvPicPr>
          <p:cNvPr id="4" name="Picture 2">
            <a:extLst>
              <a:ext uri="{FF2B5EF4-FFF2-40B4-BE49-F238E27FC236}">
                <a16:creationId xmlns:a16="http://schemas.microsoft.com/office/drawing/2014/main" id="{DCFC5FB7-E634-4984-B89A-5837511C743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4690" y="6026616"/>
            <a:ext cx="562511" cy="574961"/>
          </a:xfrm>
          <a:prstGeom prst="rect">
            <a:avLst/>
          </a:prstGeom>
        </p:spPr>
      </p:pic>
    </p:spTree>
    <p:extLst>
      <p:ext uri="{BB962C8B-B14F-4D97-AF65-F5344CB8AC3E}">
        <p14:creationId xmlns:p14="http://schemas.microsoft.com/office/powerpoint/2010/main" val="590563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6" y="361950"/>
            <a:ext cx="11235269" cy="701279"/>
          </a:xfrm>
        </p:spPr>
        <p:txBody>
          <a:bodyPr/>
          <a:lstStyle/>
          <a:p>
            <a:r>
              <a:rPr lang="en-US" noProof="0" dirty="0"/>
              <a:t>Click to edit Master title style</a:t>
            </a:r>
          </a:p>
        </p:txBody>
      </p:sp>
      <p:sp>
        <p:nvSpPr>
          <p:cNvPr id="3" name="Content Placeholder 2"/>
          <p:cNvSpPr>
            <a:spLocks noGrp="1"/>
          </p:cNvSpPr>
          <p:nvPr>
            <p:ph idx="1" hasCustomPrompt="1"/>
          </p:nvPr>
        </p:nvSpPr>
        <p:spPr>
          <a:xfrm>
            <a:off x="478367" y="1825626"/>
            <a:ext cx="10562168" cy="4098925"/>
          </a:xfrm>
        </p:spPr>
        <p:txBody>
          <a:bodyPr/>
          <a:lstStyle>
            <a:lvl2pPr>
              <a:lnSpc>
                <a:spcPct val="110000"/>
              </a:lnSpc>
              <a:defRPr sz="1867"/>
            </a:lvl2pPr>
            <a:lvl3pPr>
              <a:lnSpc>
                <a:spcPct val="110000"/>
              </a:lnSpc>
              <a:defRPr/>
            </a:lvl3pPr>
            <a:lvl4pPr>
              <a:lnSpc>
                <a:spcPct val="110000"/>
              </a:lnSpc>
              <a:defRPr/>
            </a:lvl4pPr>
            <a:lvl5pPr>
              <a:lnSpc>
                <a:spcPct val="110000"/>
              </a:lnSpc>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p:txBody>
          <a:bodyPr/>
          <a:lstStyle/>
          <a:p>
            <a:fld id="{51EDDE5B-A2B0-4DB9-B038-3FB0103FBC1B}" type="datetime1">
              <a:rPr lang="en-US" smtClean="0"/>
              <a:t>4/18/2018</a:t>
            </a:fld>
            <a:endParaRPr lang="en-US" dirty="0"/>
          </a:p>
        </p:txBody>
      </p:sp>
      <p:sp>
        <p:nvSpPr>
          <p:cNvPr id="5" name="Footer Placeholder 4"/>
          <p:cNvSpPr>
            <a:spLocks noGrp="1"/>
          </p:cNvSpPr>
          <p:nvPr>
            <p:ph type="ftr" sz="quarter" idx="11"/>
          </p:nvPr>
        </p:nvSpPr>
        <p:spPr/>
        <p:txBody>
          <a:bodyPr/>
          <a:lstStyle/>
          <a:p>
            <a:r>
              <a:rPr lang="en-US" dirty="0"/>
              <a:t>Name of Presentation</a:t>
            </a:r>
          </a:p>
        </p:txBody>
      </p:sp>
      <p:sp>
        <p:nvSpPr>
          <p:cNvPr id="6" name="Slide Number Placeholder 5"/>
          <p:cNvSpPr>
            <a:spLocks noGrp="1"/>
          </p:cNvSpPr>
          <p:nvPr>
            <p:ph type="sldNum" sz="quarter" idx="12"/>
          </p:nvPr>
        </p:nvSpPr>
        <p:spPr/>
        <p:txBody>
          <a:bodyPr/>
          <a:lstStyle/>
          <a:p>
            <a:fld id="{0B1617BE-BA58-4B59-88D5-A8C7B239E913}" type="slidenum">
              <a:rPr lang="en-US" smtClean="0"/>
              <a:t>‹#›</a:t>
            </a:fld>
            <a:endParaRPr lang="en-US" dirty="0"/>
          </a:p>
        </p:txBody>
      </p:sp>
    </p:spTree>
    <p:extLst>
      <p:ext uri="{BB962C8B-B14F-4D97-AF65-F5344CB8AC3E}">
        <p14:creationId xmlns:p14="http://schemas.microsoft.com/office/powerpoint/2010/main" val="905045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6" y="361950"/>
            <a:ext cx="11235269" cy="701279"/>
          </a:xfrm>
        </p:spPr>
        <p:txBody>
          <a:bodyPr/>
          <a:lstStyle/>
          <a:p>
            <a:r>
              <a:rPr lang="en-US" noProof="0" dirty="0"/>
              <a:t>Click to edit Master title style</a:t>
            </a:r>
          </a:p>
        </p:txBody>
      </p:sp>
      <p:sp>
        <p:nvSpPr>
          <p:cNvPr id="3" name="Content Placeholder 2"/>
          <p:cNvSpPr>
            <a:spLocks noGrp="1"/>
          </p:cNvSpPr>
          <p:nvPr>
            <p:ph idx="1" hasCustomPrompt="1"/>
          </p:nvPr>
        </p:nvSpPr>
        <p:spPr>
          <a:xfrm>
            <a:off x="1775519" y="1824930"/>
            <a:ext cx="8640960" cy="4099620"/>
          </a:xfrm>
        </p:spPr>
        <p:txBody>
          <a:bodyPr/>
          <a:lstStyle>
            <a:lvl2pPr>
              <a:defRPr sz="1867"/>
            </a:lvl2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p:txBody>
          <a:bodyPr/>
          <a:lstStyle/>
          <a:p>
            <a:fld id="{8FE6166E-92DA-4541-B03D-1132B6F55309}" type="datetime1">
              <a:rPr lang="en-US" smtClean="0"/>
              <a:t>4/18/2018</a:t>
            </a:fld>
            <a:endParaRPr lang="en-US" dirty="0"/>
          </a:p>
        </p:txBody>
      </p:sp>
      <p:sp>
        <p:nvSpPr>
          <p:cNvPr id="5" name="Footer Placeholder 4"/>
          <p:cNvSpPr>
            <a:spLocks noGrp="1"/>
          </p:cNvSpPr>
          <p:nvPr>
            <p:ph type="ftr" sz="quarter" idx="11"/>
          </p:nvPr>
        </p:nvSpPr>
        <p:spPr/>
        <p:txBody>
          <a:bodyPr/>
          <a:lstStyle/>
          <a:p>
            <a:r>
              <a:rPr lang="en-US" dirty="0"/>
              <a:t>Name of Presentation</a:t>
            </a:r>
          </a:p>
        </p:txBody>
      </p:sp>
      <p:sp>
        <p:nvSpPr>
          <p:cNvPr id="6" name="Slide Number Placeholder 5"/>
          <p:cNvSpPr>
            <a:spLocks noGrp="1"/>
          </p:cNvSpPr>
          <p:nvPr>
            <p:ph type="sldNum" sz="quarter" idx="12"/>
          </p:nvPr>
        </p:nvSpPr>
        <p:spPr/>
        <p:txBody>
          <a:bodyPr/>
          <a:lstStyle/>
          <a:p>
            <a:fld id="{0B1617BE-BA58-4B59-88D5-A8C7B239E913}" type="slidenum">
              <a:rPr lang="en-US" smtClean="0"/>
              <a:t>‹#›</a:t>
            </a:fld>
            <a:endParaRPr lang="en-US" dirty="0"/>
          </a:p>
        </p:txBody>
      </p:sp>
    </p:spTree>
    <p:extLst>
      <p:ext uri="{BB962C8B-B14F-4D97-AF65-F5344CB8AC3E}">
        <p14:creationId xmlns:p14="http://schemas.microsoft.com/office/powerpoint/2010/main" val="1670491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6" y="361950"/>
            <a:ext cx="11235269" cy="701279"/>
          </a:xfrm>
        </p:spPr>
        <p:txBody>
          <a:bodyPr/>
          <a:lstStyle/>
          <a:p>
            <a:r>
              <a:rPr lang="en-US" noProof="0" dirty="0"/>
              <a:t>Click to edit Master title style</a:t>
            </a:r>
          </a:p>
        </p:txBody>
      </p:sp>
      <p:sp>
        <p:nvSpPr>
          <p:cNvPr id="3" name="Content Placeholder 2"/>
          <p:cNvSpPr>
            <a:spLocks noGrp="1"/>
          </p:cNvSpPr>
          <p:nvPr>
            <p:ph idx="1" hasCustomPrompt="1"/>
          </p:nvPr>
        </p:nvSpPr>
        <p:spPr>
          <a:xfrm>
            <a:off x="1775519" y="1824929"/>
            <a:ext cx="8640960" cy="3840000"/>
          </a:xfrm>
        </p:spPr>
        <p:txBody>
          <a:bodyPr/>
          <a:lstStyle>
            <a:lvl2pPr>
              <a:defRPr sz="1867"/>
            </a:lvl2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a:xfrm>
            <a:off x="457200" y="6356351"/>
            <a:ext cx="960000" cy="365125"/>
          </a:xfrm>
        </p:spPr>
        <p:txBody>
          <a:bodyPr/>
          <a:lstStyle/>
          <a:p>
            <a:fld id="{8FE6166E-92DA-4541-B03D-1132B6F55309}" type="datetime1">
              <a:rPr lang="en-US" smtClean="0"/>
              <a:t>4/18/2018</a:t>
            </a:fld>
            <a:endParaRPr lang="en-US" dirty="0"/>
          </a:p>
        </p:txBody>
      </p:sp>
      <p:sp>
        <p:nvSpPr>
          <p:cNvPr id="5" name="Footer Placeholder 4"/>
          <p:cNvSpPr>
            <a:spLocks noGrp="1"/>
          </p:cNvSpPr>
          <p:nvPr>
            <p:ph type="ftr" sz="quarter" idx="11"/>
          </p:nvPr>
        </p:nvSpPr>
        <p:spPr>
          <a:xfrm>
            <a:off x="1440873" y="6356351"/>
            <a:ext cx="4272000" cy="365125"/>
          </a:xfrm>
        </p:spPr>
        <p:txBody>
          <a:bodyPr/>
          <a:lstStyle/>
          <a:p>
            <a:r>
              <a:rPr lang="en-US" dirty="0"/>
              <a:t>Name of Presentation</a:t>
            </a:r>
          </a:p>
        </p:txBody>
      </p:sp>
      <p:sp>
        <p:nvSpPr>
          <p:cNvPr id="6" name="Slide Number Placeholder 5"/>
          <p:cNvSpPr>
            <a:spLocks noGrp="1"/>
          </p:cNvSpPr>
          <p:nvPr>
            <p:ph type="sldNum" sz="quarter" idx="12"/>
          </p:nvPr>
        </p:nvSpPr>
        <p:spPr>
          <a:xfrm>
            <a:off x="5736000" y="6356351"/>
            <a:ext cx="720000" cy="365125"/>
          </a:xfrm>
        </p:spPr>
        <p:txBody>
          <a:bodyPr/>
          <a:lstStyle/>
          <a:p>
            <a:fld id="{0B1617BE-BA58-4B59-88D5-A8C7B239E913}" type="slidenum">
              <a:rPr lang="en-US" smtClean="0"/>
              <a:t>‹#›</a:t>
            </a:fld>
            <a:endParaRPr lang="en-US" dirty="0"/>
          </a:p>
        </p:txBody>
      </p:sp>
      <p:pic>
        <p:nvPicPr>
          <p:cNvPr id="8" name="Bildobjekt 7">
            <a:extLst>
              <a:ext uri="{FF2B5EF4-FFF2-40B4-BE49-F238E27FC236}">
                <a16:creationId xmlns:a16="http://schemas.microsoft.com/office/drawing/2014/main" id="{04641A9F-EA11-4A9A-BDFD-E460C24B63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02869" y="5696400"/>
            <a:ext cx="1749600" cy="1166400"/>
          </a:xfrm>
          <a:prstGeom prst="rect">
            <a:avLst/>
          </a:prstGeom>
        </p:spPr>
      </p:pic>
      <p:pic>
        <p:nvPicPr>
          <p:cNvPr id="10" name="Bildobjekt 9">
            <a:extLst>
              <a:ext uri="{FF2B5EF4-FFF2-40B4-BE49-F238E27FC236}">
                <a16:creationId xmlns:a16="http://schemas.microsoft.com/office/drawing/2014/main" id="{C7F68848-96F4-43AD-960D-5EA5880B71C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963344" y="5696400"/>
            <a:ext cx="1749600" cy="1166400"/>
          </a:xfrm>
          <a:prstGeom prst="rect">
            <a:avLst/>
          </a:prstGeom>
        </p:spPr>
      </p:pic>
      <p:pic>
        <p:nvPicPr>
          <p:cNvPr id="12" name="Bildobjekt 11">
            <a:extLst>
              <a:ext uri="{FF2B5EF4-FFF2-40B4-BE49-F238E27FC236}">
                <a16:creationId xmlns:a16="http://schemas.microsoft.com/office/drawing/2014/main" id="{21A2B378-49C6-4E50-B0EB-EDA9D990A76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37890" r="37890"/>
          <a:stretch/>
        </p:blipFill>
        <p:spPr>
          <a:xfrm flipH="1">
            <a:off x="10445020" y="5696400"/>
            <a:ext cx="1746979" cy="1166400"/>
          </a:xfrm>
          <a:prstGeom prst="rect">
            <a:avLst/>
          </a:prstGeom>
        </p:spPr>
      </p:pic>
      <p:pic>
        <p:nvPicPr>
          <p:cNvPr id="14" name="Bildobjekt 13">
            <a:extLst>
              <a:ext uri="{FF2B5EF4-FFF2-40B4-BE49-F238E27FC236}">
                <a16:creationId xmlns:a16="http://schemas.microsoft.com/office/drawing/2014/main" id="{50AC6BE6-D8A2-4479-8477-EFF19AD2576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42147" y="5696400"/>
            <a:ext cx="1746979" cy="1166400"/>
          </a:xfrm>
          <a:prstGeom prst="rect">
            <a:avLst/>
          </a:prstGeom>
        </p:spPr>
      </p:pic>
      <p:pic>
        <p:nvPicPr>
          <p:cNvPr id="16" name="Bildobjekt 15">
            <a:extLst>
              <a:ext uri="{FF2B5EF4-FFF2-40B4-BE49-F238E27FC236}">
                <a16:creationId xmlns:a16="http://schemas.microsoft.com/office/drawing/2014/main" id="{BD2907C6-8D59-4F5C-9DAB-D3BAFB7417B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223819" y="5696400"/>
            <a:ext cx="1746979" cy="1166400"/>
          </a:xfrm>
          <a:prstGeom prst="rect">
            <a:avLst/>
          </a:prstGeom>
        </p:spPr>
      </p:pic>
      <p:pic>
        <p:nvPicPr>
          <p:cNvPr id="20" name="Bildobjekt 19">
            <a:extLst>
              <a:ext uri="{FF2B5EF4-FFF2-40B4-BE49-F238E27FC236}">
                <a16:creationId xmlns:a16="http://schemas.microsoft.com/office/drawing/2014/main" id="{1A5C5E40-34C9-4B32-9F30-90BEFA9F8898}"/>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 y="5696400"/>
            <a:ext cx="1746980" cy="1166400"/>
          </a:xfrm>
          <a:prstGeom prst="rect">
            <a:avLst/>
          </a:prstGeom>
        </p:spPr>
      </p:pic>
      <p:pic>
        <p:nvPicPr>
          <p:cNvPr id="21" name="Picture 2">
            <a:extLst>
              <a:ext uri="{FF2B5EF4-FFF2-40B4-BE49-F238E27FC236}">
                <a16:creationId xmlns:a16="http://schemas.microsoft.com/office/drawing/2014/main" id="{826F7A1A-81F8-4091-B463-192D9D43054F}"/>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1324690" y="6026616"/>
            <a:ext cx="562511" cy="574961"/>
          </a:xfrm>
          <a:prstGeom prst="rect">
            <a:avLst/>
          </a:prstGeom>
        </p:spPr>
      </p:pic>
      <p:pic>
        <p:nvPicPr>
          <p:cNvPr id="15" name="Bildobjekt 14">
            <a:extLst>
              <a:ext uri="{FF2B5EF4-FFF2-40B4-BE49-F238E27FC236}">
                <a16:creationId xmlns:a16="http://schemas.microsoft.com/office/drawing/2014/main" id="{A85A8DC9-F71A-40A6-8E97-7F705BE2D9FD}"/>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484295" y="5696400"/>
            <a:ext cx="1746980" cy="1166400"/>
          </a:xfrm>
          <a:prstGeom prst="rect">
            <a:avLst/>
          </a:prstGeom>
        </p:spPr>
      </p:pic>
    </p:spTree>
    <p:extLst>
      <p:ext uri="{BB962C8B-B14F-4D97-AF65-F5344CB8AC3E}">
        <p14:creationId xmlns:p14="http://schemas.microsoft.com/office/powerpoint/2010/main" val="2735757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Tex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6" y="361950"/>
            <a:ext cx="11235269" cy="701279"/>
          </a:xfrm>
        </p:spPr>
        <p:txBody>
          <a:bodyPr/>
          <a:lstStyle/>
          <a:p>
            <a:r>
              <a:rPr lang="en-US" noProof="0" dirty="0"/>
              <a:t>Click to edit Master title style</a:t>
            </a:r>
          </a:p>
        </p:txBody>
      </p:sp>
      <p:sp>
        <p:nvSpPr>
          <p:cNvPr id="3" name="Content Placeholder 2"/>
          <p:cNvSpPr>
            <a:spLocks noGrp="1"/>
          </p:cNvSpPr>
          <p:nvPr>
            <p:ph idx="1" hasCustomPrompt="1"/>
          </p:nvPr>
        </p:nvSpPr>
        <p:spPr>
          <a:xfrm>
            <a:off x="1775519" y="1824929"/>
            <a:ext cx="8640960" cy="3840000"/>
          </a:xfrm>
        </p:spPr>
        <p:txBody>
          <a:bodyPr/>
          <a:lstStyle>
            <a:lvl2pPr>
              <a:defRPr sz="1867"/>
            </a:lvl2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a:xfrm>
            <a:off x="457200" y="6356351"/>
            <a:ext cx="960000" cy="365125"/>
          </a:xfrm>
        </p:spPr>
        <p:txBody>
          <a:bodyPr/>
          <a:lstStyle/>
          <a:p>
            <a:fld id="{8FE6166E-92DA-4541-B03D-1132B6F55309}" type="datetime1">
              <a:rPr lang="en-US" smtClean="0"/>
              <a:t>4/18/2018</a:t>
            </a:fld>
            <a:endParaRPr lang="en-US" dirty="0"/>
          </a:p>
        </p:txBody>
      </p:sp>
      <p:sp>
        <p:nvSpPr>
          <p:cNvPr id="5" name="Footer Placeholder 4"/>
          <p:cNvSpPr>
            <a:spLocks noGrp="1"/>
          </p:cNvSpPr>
          <p:nvPr>
            <p:ph type="ftr" sz="quarter" idx="11"/>
          </p:nvPr>
        </p:nvSpPr>
        <p:spPr>
          <a:xfrm>
            <a:off x="1440873" y="6356351"/>
            <a:ext cx="4272000" cy="365125"/>
          </a:xfrm>
        </p:spPr>
        <p:txBody>
          <a:bodyPr/>
          <a:lstStyle/>
          <a:p>
            <a:r>
              <a:rPr lang="en-US" dirty="0"/>
              <a:t>Name of Presentation</a:t>
            </a:r>
          </a:p>
        </p:txBody>
      </p:sp>
      <p:sp>
        <p:nvSpPr>
          <p:cNvPr id="6" name="Slide Number Placeholder 5"/>
          <p:cNvSpPr>
            <a:spLocks noGrp="1"/>
          </p:cNvSpPr>
          <p:nvPr>
            <p:ph type="sldNum" sz="quarter" idx="12"/>
          </p:nvPr>
        </p:nvSpPr>
        <p:spPr>
          <a:xfrm>
            <a:off x="5736000" y="6356351"/>
            <a:ext cx="720000" cy="365125"/>
          </a:xfrm>
        </p:spPr>
        <p:txBody>
          <a:bodyPr/>
          <a:lstStyle/>
          <a:p>
            <a:fld id="{0B1617BE-BA58-4B59-88D5-A8C7B239E913}" type="slidenum">
              <a:rPr lang="en-US" smtClean="0"/>
              <a:t>‹#›</a:t>
            </a:fld>
            <a:endParaRPr lang="en-US" dirty="0"/>
          </a:p>
        </p:txBody>
      </p:sp>
      <p:pic>
        <p:nvPicPr>
          <p:cNvPr id="21" name="Picture 2">
            <a:extLst>
              <a:ext uri="{FF2B5EF4-FFF2-40B4-BE49-F238E27FC236}">
                <a16:creationId xmlns:a16="http://schemas.microsoft.com/office/drawing/2014/main" id="{826F7A1A-81F8-4091-B463-192D9D43054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4690" y="6026616"/>
            <a:ext cx="562511" cy="574961"/>
          </a:xfrm>
          <a:prstGeom prst="rect">
            <a:avLst/>
          </a:prstGeom>
        </p:spPr>
      </p:pic>
      <p:pic>
        <p:nvPicPr>
          <p:cNvPr id="9" name="Bildobjekt 8">
            <a:extLst>
              <a:ext uri="{FF2B5EF4-FFF2-40B4-BE49-F238E27FC236}">
                <a16:creationId xmlns:a16="http://schemas.microsoft.com/office/drawing/2014/main" id="{11115CF8-9EB4-4D8E-944E-5219BEA11A4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46871" t="46871"/>
          <a:stretch/>
        </p:blipFill>
        <p:spPr>
          <a:xfrm>
            <a:off x="10445021" y="5696400"/>
            <a:ext cx="1746980" cy="1166400"/>
          </a:xfrm>
          <a:prstGeom prst="rect">
            <a:avLst/>
          </a:prstGeom>
        </p:spPr>
      </p:pic>
      <p:pic>
        <p:nvPicPr>
          <p:cNvPr id="13" name="Bildobjekt 12">
            <a:extLst>
              <a:ext uri="{FF2B5EF4-FFF2-40B4-BE49-F238E27FC236}">
                <a16:creationId xmlns:a16="http://schemas.microsoft.com/office/drawing/2014/main" id="{006A7C05-E1F6-4935-AB3B-5B9C2E733A8E}"/>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t="33041" r="33041"/>
          <a:stretch/>
        </p:blipFill>
        <p:spPr>
          <a:xfrm>
            <a:off x="1" y="5696400"/>
            <a:ext cx="1747276" cy="1166400"/>
          </a:xfrm>
          <a:prstGeom prst="rect">
            <a:avLst/>
          </a:prstGeom>
        </p:spPr>
      </p:pic>
      <p:pic>
        <p:nvPicPr>
          <p:cNvPr id="17" name="Bildobjekt 16">
            <a:extLst>
              <a:ext uri="{FF2B5EF4-FFF2-40B4-BE49-F238E27FC236}">
                <a16:creationId xmlns:a16="http://schemas.microsoft.com/office/drawing/2014/main" id="{69031BC0-D1AA-40D6-8C18-EA7A62C3A80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484295" y="5696400"/>
            <a:ext cx="1749600" cy="1166400"/>
          </a:xfrm>
          <a:prstGeom prst="rect">
            <a:avLst/>
          </a:prstGeom>
        </p:spPr>
      </p:pic>
      <p:pic>
        <p:nvPicPr>
          <p:cNvPr id="22" name="Bildobjekt 21">
            <a:extLst>
              <a:ext uri="{FF2B5EF4-FFF2-40B4-BE49-F238E27FC236}">
                <a16:creationId xmlns:a16="http://schemas.microsoft.com/office/drawing/2014/main" id="{37A78837-3FE1-4057-8ECB-F145E05C4C7B}"/>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flipH="1">
            <a:off x="6963345" y="5696400"/>
            <a:ext cx="1746980" cy="1166400"/>
          </a:xfrm>
          <a:prstGeom prst="rect">
            <a:avLst/>
          </a:prstGeom>
        </p:spPr>
      </p:pic>
      <p:pic>
        <p:nvPicPr>
          <p:cNvPr id="26" name="Bildobjekt 25">
            <a:extLst>
              <a:ext uri="{FF2B5EF4-FFF2-40B4-BE49-F238E27FC236}">
                <a16:creationId xmlns:a16="http://schemas.microsoft.com/office/drawing/2014/main" id="{3557DE97-791C-4A85-A6D7-D7F5230AA9CE}"/>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8702870" y="5696400"/>
            <a:ext cx="1746980" cy="1166400"/>
          </a:xfrm>
          <a:prstGeom prst="rect">
            <a:avLst/>
          </a:prstGeom>
        </p:spPr>
      </p:pic>
      <p:pic>
        <p:nvPicPr>
          <p:cNvPr id="28" name="Bildobjekt 27">
            <a:extLst>
              <a:ext uri="{FF2B5EF4-FFF2-40B4-BE49-F238E27FC236}">
                <a16:creationId xmlns:a16="http://schemas.microsoft.com/office/drawing/2014/main" id="{F3A9E5AD-B697-450D-93F5-4B475091A0E9}"/>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742147" y="5696400"/>
            <a:ext cx="1747428" cy="1166400"/>
          </a:xfrm>
          <a:prstGeom prst="rect">
            <a:avLst/>
          </a:prstGeom>
        </p:spPr>
      </p:pic>
      <p:pic>
        <p:nvPicPr>
          <p:cNvPr id="30" name="Picture 2">
            <a:extLst>
              <a:ext uri="{FF2B5EF4-FFF2-40B4-BE49-F238E27FC236}">
                <a16:creationId xmlns:a16="http://schemas.microsoft.com/office/drawing/2014/main" id="{A87D57A3-149D-4DE8-A38E-4E7C3EF7C2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4690" y="6026616"/>
            <a:ext cx="562511" cy="574961"/>
          </a:xfrm>
          <a:prstGeom prst="rect">
            <a:avLst/>
          </a:prstGeom>
        </p:spPr>
      </p:pic>
      <p:pic>
        <p:nvPicPr>
          <p:cNvPr id="16" name="Bildobjekt 15">
            <a:extLst>
              <a:ext uri="{FF2B5EF4-FFF2-40B4-BE49-F238E27FC236}">
                <a16:creationId xmlns:a16="http://schemas.microsoft.com/office/drawing/2014/main" id="{D946E66E-FE99-47AC-9CB0-0D3B886A10AA}"/>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5223819" y="5696400"/>
            <a:ext cx="1749600" cy="1166400"/>
          </a:xfrm>
          <a:prstGeom prst="rect">
            <a:avLst/>
          </a:prstGeom>
        </p:spPr>
      </p:pic>
    </p:spTree>
    <p:extLst>
      <p:ext uri="{BB962C8B-B14F-4D97-AF65-F5344CB8AC3E}">
        <p14:creationId xmlns:p14="http://schemas.microsoft.com/office/powerpoint/2010/main" val="1308679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Tex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6" y="361950"/>
            <a:ext cx="11235269" cy="701279"/>
          </a:xfrm>
        </p:spPr>
        <p:txBody>
          <a:bodyPr/>
          <a:lstStyle/>
          <a:p>
            <a:r>
              <a:rPr lang="en-US" noProof="0" dirty="0"/>
              <a:t>Click to edit Master title style</a:t>
            </a:r>
          </a:p>
        </p:txBody>
      </p:sp>
      <p:sp>
        <p:nvSpPr>
          <p:cNvPr id="3" name="Content Placeholder 2"/>
          <p:cNvSpPr>
            <a:spLocks noGrp="1"/>
          </p:cNvSpPr>
          <p:nvPr>
            <p:ph idx="1" hasCustomPrompt="1"/>
          </p:nvPr>
        </p:nvSpPr>
        <p:spPr>
          <a:xfrm>
            <a:off x="1775519" y="1824929"/>
            <a:ext cx="8640960" cy="3840000"/>
          </a:xfrm>
        </p:spPr>
        <p:txBody>
          <a:bodyPr/>
          <a:lstStyle>
            <a:lvl2pPr>
              <a:defRPr sz="1867"/>
            </a:lvl2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a:xfrm>
            <a:off x="457200" y="6356351"/>
            <a:ext cx="960000" cy="365125"/>
          </a:xfrm>
        </p:spPr>
        <p:txBody>
          <a:bodyPr/>
          <a:lstStyle/>
          <a:p>
            <a:fld id="{8FE6166E-92DA-4541-B03D-1132B6F55309}" type="datetime1">
              <a:rPr lang="en-US" smtClean="0"/>
              <a:t>4/18/2018</a:t>
            </a:fld>
            <a:endParaRPr lang="en-US" dirty="0"/>
          </a:p>
        </p:txBody>
      </p:sp>
      <p:sp>
        <p:nvSpPr>
          <p:cNvPr id="5" name="Footer Placeholder 4"/>
          <p:cNvSpPr>
            <a:spLocks noGrp="1"/>
          </p:cNvSpPr>
          <p:nvPr>
            <p:ph type="ftr" sz="quarter" idx="11"/>
          </p:nvPr>
        </p:nvSpPr>
        <p:spPr>
          <a:xfrm>
            <a:off x="1440873" y="6356351"/>
            <a:ext cx="4272000" cy="365125"/>
          </a:xfrm>
        </p:spPr>
        <p:txBody>
          <a:bodyPr/>
          <a:lstStyle/>
          <a:p>
            <a:r>
              <a:rPr lang="en-US" dirty="0"/>
              <a:t>Name of Presentation</a:t>
            </a:r>
          </a:p>
        </p:txBody>
      </p:sp>
      <p:sp>
        <p:nvSpPr>
          <p:cNvPr id="6" name="Slide Number Placeholder 5"/>
          <p:cNvSpPr>
            <a:spLocks noGrp="1"/>
          </p:cNvSpPr>
          <p:nvPr>
            <p:ph type="sldNum" sz="quarter" idx="12"/>
          </p:nvPr>
        </p:nvSpPr>
        <p:spPr>
          <a:xfrm>
            <a:off x="5736000" y="6356351"/>
            <a:ext cx="720000" cy="365125"/>
          </a:xfrm>
        </p:spPr>
        <p:txBody>
          <a:bodyPr/>
          <a:lstStyle/>
          <a:p>
            <a:fld id="{0B1617BE-BA58-4B59-88D5-A8C7B239E913}" type="slidenum">
              <a:rPr lang="en-US" smtClean="0"/>
              <a:t>‹#›</a:t>
            </a:fld>
            <a:endParaRPr lang="en-US" dirty="0"/>
          </a:p>
        </p:txBody>
      </p:sp>
      <p:pic>
        <p:nvPicPr>
          <p:cNvPr id="21" name="Picture 2">
            <a:extLst>
              <a:ext uri="{FF2B5EF4-FFF2-40B4-BE49-F238E27FC236}">
                <a16:creationId xmlns:a16="http://schemas.microsoft.com/office/drawing/2014/main" id="{826F7A1A-81F8-4091-B463-192D9D43054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4690" y="6026616"/>
            <a:ext cx="562511" cy="574961"/>
          </a:xfrm>
          <a:prstGeom prst="rect">
            <a:avLst/>
          </a:prstGeom>
        </p:spPr>
      </p:pic>
      <p:pic>
        <p:nvPicPr>
          <p:cNvPr id="29" name="Picture 2">
            <a:extLst>
              <a:ext uri="{FF2B5EF4-FFF2-40B4-BE49-F238E27FC236}">
                <a16:creationId xmlns:a16="http://schemas.microsoft.com/office/drawing/2014/main" id="{60A64CC2-AB51-4D5D-B652-4638BB46D3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527890" y="6229816"/>
            <a:ext cx="562511" cy="574961"/>
          </a:xfrm>
          <a:prstGeom prst="rect">
            <a:avLst/>
          </a:prstGeom>
        </p:spPr>
      </p:pic>
      <p:pic>
        <p:nvPicPr>
          <p:cNvPr id="8" name="Bildobjekt 7">
            <a:extLst>
              <a:ext uri="{FF2B5EF4-FFF2-40B4-BE49-F238E27FC236}">
                <a16:creationId xmlns:a16="http://schemas.microsoft.com/office/drawing/2014/main" id="{F61AF393-2E65-4621-9A18-FE3FF60B93A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963345" y="5696400"/>
            <a:ext cx="1746983" cy="1166400"/>
          </a:xfrm>
          <a:prstGeom prst="rect">
            <a:avLst/>
          </a:prstGeom>
        </p:spPr>
      </p:pic>
      <p:pic>
        <p:nvPicPr>
          <p:cNvPr id="11" name="Bildobjekt 10">
            <a:extLst>
              <a:ext uri="{FF2B5EF4-FFF2-40B4-BE49-F238E27FC236}">
                <a16:creationId xmlns:a16="http://schemas.microsoft.com/office/drawing/2014/main" id="{8A62154D-9411-4F36-B5E6-1DC8DE7570E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84295" y="5696400"/>
            <a:ext cx="1747031" cy="1166400"/>
          </a:xfrm>
          <a:prstGeom prst="rect">
            <a:avLst/>
          </a:prstGeom>
        </p:spPr>
      </p:pic>
      <p:pic>
        <p:nvPicPr>
          <p:cNvPr id="14" name="Bildobjekt 13">
            <a:extLst>
              <a:ext uri="{FF2B5EF4-FFF2-40B4-BE49-F238E27FC236}">
                <a16:creationId xmlns:a16="http://schemas.microsoft.com/office/drawing/2014/main" id="{D093507C-4DB9-4F80-A02D-BA202A97252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l="39911" t="39911"/>
          <a:stretch/>
        </p:blipFill>
        <p:spPr>
          <a:xfrm>
            <a:off x="10445020" y="5696400"/>
            <a:ext cx="1749245" cy="1166400"/>
          </a:xfrm>
          <a:prstGeom prst="rect">
            <a:avLst/>
          </a:prstGeom>
        </p:spPr>
      </p:pic>
      <p:pic>
        <p:nvPicPr>
          <p:cNvPr id="16" name="Bildobjekt 15">
            <a:extLst>
              <a:ext uri="{FF2B5EF4-FFF2-40B4-BE49-F238E27FC236}">
                <a16:creationId xmlns:a16="http://schemas.microsoft.com/office/drawing/2014/main" id="{510497B1-2074-4ABC-8B7A-7399390C598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223819" y="5696400"/>
            <a:ext cx="1749600" cy="1166400"/>
          </a:xfrm>
          <a:prstGeom prst="rect">
            <a:avLst/>
          </a:prstGeom>
        </p:spPr>
      </p:pic>
      <p:pic>
        <p:nvPicPr>
          <p:cNvPr id="19" name="Bildobjekt 18">
            <a:extLst>
              <a:ext uri="{FF2B5EF4-FFF2-40B4-BE49-F238E27FC236}">
                <a16:creationId xmlns:a16="http://schemas.microsoft.com/office/drawing/2014/main" id="{9C19299E-CC11-4BEB-BC44-B7879D69670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8702870" y="5696400"/>
            <a:ext cx="1747901" cy="1166400"/>
          </a:xfrm>
          <a:prstGeom prst="rect">
            <a:avLst/>
          </a:prstGeom>
        </p:spPr>
      </p:pic>
      <p:pic>
        <p:nvPicPr>
          <p:cNvPr id="23" name="Bildobjekt 22">
            <a:extLst>
              <a:ext uri="{FF2B5EF4-FFF2-40B4-BE49-F238E27FC236}">
                <a16:creationId xmlns:a16="http://schemas.microsoft.com/office/drawing/2014/main" id="{D64C3360-DEE0-445E-A80B-FF2EB4957B5C}"/>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 y="5696400"/>
            <a:ext cx="1747700" cy="1166400"/>
          </a:xfrm>
          <a:prstGeom prst="rect">
            <a:avLst/>
          </a:prstGeom>
        </p:spPr>
      </p:pic>
      <p:pic>
        <p:nvPicPr>
          <p:cNvPr id="27" name="Bildobjekt 26">
            <a:extLst>
              <a:ext uri="{FF2B5EF4-FFF2-40B4-BE49-F238E27FC236}">
                <a16:creationId xmlns:a16="http://schemas.microsoft.com/office/drawing/2014/main" id="{D72F990E-C951-42F5-B9E4-9E1F9B826B14}"/>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742147" y="5696400"/>
            <a:ext cx="1746980" cy="1166400"/>
          </a:xfrm>
          <a:prstGeom prst="rect">
            <a:avLst/>
          </a:prstGeom>
        </p:spPr>
      </p:pic>
      <p:pic>
        <p:nvPicPr>
          <p:cNvPr id="30" name="Picture 2">
            <a:extLst>
              <a:ext uri="{FF2B5EF4-FFF2-40B4-BE49-F238E27FC236}">
                <a16:creationId xmlns:a16="http://schemas.microsoft.com/office/drawing/2014/main" id="{5DCE5C3B-9863-46E3-87A8-BC37C323715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4690" y="6026616"/>
            <a:ext cx="562511" cy="574961"/>
          </a:xfrm>
          <a:prstGeom prst="rect">
            <a:avLst/>
          </a:prstGeom>
        </p:spPr>
      </p:pic>
    </p:spTree>
    <p:extLst>
      <p:ext uri="{BB962C8B-B14F-4D97-AF65-F5344CB8AC3E}">
        <p14:creationId xmlns:p14="http://schemas.microsoft.com/office/powerpoint/2010/main" val="1493540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1467" y="1396999"/>
            <a:ext cx="9889067" cy="3454400"/>
          </a:xfrm>
        </p:spPr>
        <p:txBody>
          <a:bodyPr anchor="ctr" anchorCtr="0">
            <a:normAutofit/>
          </a:bodyPr>
          <a:lstStyle>
            <a:lvl1pPr algn="ctr">
              <a:defRPr sz="4267" b="0">
                <a:solidFill>
                  <a:schemeClr val="bg1"/>
                </a:solidFill>
              </a:defRPr>
            </a:lvl1pPr>
          </a:lstStyle>
          <a:p>
            <a:r>
              <a:rPr lang="en-US" dirty="0"/>
              <a:t>Click to edit Master title style</a:t>
            </a:r>
          </a:p>
        </p:txBody>
      </p:sp>
      <p:pic>
        <p:nvPicPr>
          <p:cNvPr id="3" name="Picture 2">
            <a:extLst>
              <a:ext uri="{FF2B5EF4-FFF2-40B4-BE49-F238E27FC236}">
                <a16:creationId xmlns:a16="http://schemas.microsoft.com/office/drawing/2014/main" id="{D5D373CD-36F5-4F55-B580-A63CC3F5AEB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4690" y="6026616"/>
            <a:ext cx="562511" cy="574961"/>
          </a:xfrm>
          <a:prstGeom prst="rect">
            <a:avLst/>
          </a:prstGeom>
        </p:spPr>
      </p:pic>
    </p:spTree>
    <p:extLst>
      <p:ext uri="{BB962C8B-B14F-4D97-AF65-F5344CB8AC3E}">
        <p14:creationId xmlns:p14="http://schemas.microsoft.com/office/powerpoint/2010/main" val="3889282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4" y="361950"/>
            <a:ext cx="11235269" cy="701279"/>
          </a:xfrm>
        </p:spPr>
        <p:txBody>
          <a:bodyPr/>
          <a:lstStyle/>
          <a:p>
            <a:r>
              <a:rPr lang="en-US" dirty="0"/>
              <a:t>Click to edit Master title style</a:t>
            </a:r>
          </a:p>
        </p:txBody>
      </p:sp>
      <p:sp>
        <p:nvSpPr>
          <p:cNvPr id="3" name="Content Placeholder 2"/>
          <p:cNvSpPr>
            <a:spLocks noGrp="1"/>
          </p:cNvSpPr>
          <p:nvPr>
            <p:ph sz="half" idx="1" hasCustomPrompt="1"/>
          </p:nvPr>
        </p:nvSpPr>
        <p:spPr>
          <a:xfrm>
            <a:off x="1170761" y="1508785"/>
            <a:ext cx="4517388" cy="4416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B6F9CEB-F713-4960-A1B1-7F943DC9068E}" type="datetime1">
              <a:rPr lang="en-US" smtClean="0"/>
              <a:t>4/18/2018</a:t>
            </a:fld>
            <a:endParaRPr lang="en-US" dirty="0"/>
          </a:p>
        </p:txBody>
      </p:sp>
      <p:sp>
        <p:nvSpPr>
          <p:cNvPr id="6" name="Footer Placeholder 5"/>
          <p:cNvSpPr>
            <a:spLocks noGrp="1"/>
          </p:cNvSpPr>
          <p:nvPr>
            <p:ph type="ftr" sz="quarter" idx="11"/>
          </p:nvPr>
        </p:nvSpPr>
        <p:spPr/>
        <p:txBody>
          <a:bodyPr/>
          <a:lstStyle/>
          <a:p>
            <a:r>
              <a:rPr lang="en-US" dirty="0"/>
              <a:t>Name of Presentation</a:t>
            </a:r>
          </a:p>
        </p:txBody>
      </p:sp>
      <p:sp>
        <p:nvSpPr>
          <p:cNvPr id="7" name="Slide Number Placeholder 6"/>
          <p:cNvSpPr>
            <a:spLocks noGrp="1"/>
          </p:cNvSpPr>
          <p:nvPr>
            <p:ph type="sldNum" sz="quarter" idx="12"/>
          </p:nvPr>
        </p:nvSpPr>
        <p:spPr/>
        <p:txBody>
          <a:bodyPr/>
          <a:lstStyle/>
          <a:p>
            <a:fld id="{0B1617BE-BA58-4B59-88D5-A8C7B239E913}" type="slidenum">
              <a:rPr lang="en-US" smtClean="0"/>
              <a:t>‹#›</a:t>
            </a:fld>
            <a:endParaRPr lang="en-US" dirty="0"/>
          </a:p>
        </p:txBody>
      </p:sp>
      <p:sp>
        <p:nvSpPr>
          <p:cNvPr id="9" name="Picture Placeholder 8">
            <a:extLst>
              <a:ext uri="{FF2B5EF4-FFF2-40B4-BE49-F238E27FC236}">
                <a16:creationId xmlns:a16="http://schemas.microsoft.com/office/drawing/2014/main" id="{D9866E8B-E475-4953-BA2F-D5FC2C42E991}"/>
              </a:ext>
            </a:extLst>
          </p:cNvPr>
          <p:cNvSpPr>
            <a:spLocks noGrp="1"/>
          </p:cNvSpPr>
          <p:nvPr>
            <p:ph type="pic" sz="quarter" idx="13"/>
          </p:nvPr>
        </p:nvSpPr>
        <p:spPr>
          <a:xfrm>
            <a:off x="6515102" y="1508787"/>
            <a:ext cx="4516799" cy="4415764"/>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66839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8366" y="361950"/>
            <a:ext cx="11235268" cy="701279"/>
          </a:xfrm>
          <a:prstGeom prst="rect">
            <a:avLst/>
          </a:prstGeom>
        </p:spPr>
        <p:txBody>
          <a:bodyPr vert="horz" lIns="0" tIns="0" rIns="0" bIns="0" rtlCol="0" anchor="t" anchorCtr="0">
            <a:normAutofit/>
          </a:bodyPr>
          <a:lstStyle/>
          <a:p>
            <a:r>
              <a:rPr lang="en-US" noProof="0"/>
              <a:t>Click to edit Master title style</a:t>
            </a:r>
            <a:endParaRPr lang="en-US" dirty="0"/>
          </a:p>
        </p:txBody>
      </p:sp>
      <p:sp>
        <p:nvSpPr>
          <p:cNvPr id="3" name="Text Placeholder 2"/>
          <p:cNvSpPr>
            <a:spLocks noGrp="1"/>
          </p:cNvSpPr>
          <p:nvPr>
            <p:ph type="body" idx="1"/>
          </p:nvPr>
        </p:nvSpPr>
        <p:spPr>
          <a:xfrm>
            <a:off x="478366" y="1825626"/>
            <a:ext cx="11235268" cy="4098925"/>
          </a:xfrm>
          <a:prstGeom prst="rect">
            <a:avLst/>
          </a:prstGeom>
        </p:spPr>
        <p:txBody>
          <a:bodyPr vert="horz" lIns="0" tIns="0" rIns="0" bIns="0" rtlCol="0">
            <a:normAutofit/>
          </a:bodyPr>
          <a:lstStyle/>
          <a:p>
            <a:pPr lvl="0"/>
            <a:r>
              <a:rPr lang="en-US" dirty="0"/>
              <a:t>Edit Master </a:t>
            </a:r>
            <a:r>
              <a:rPr lang="en-US" noProof="0" dirty="0"/>
              <a:t>text</a:t>
            </a:r>
            <a:r>
              <a:rPr lang="en-US" dirty="0"/>
              <a: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960000" cy="365125"/>
          </a:xfrm>
          <a:prstGeom prst="rect">
            <a:avLst/>
          </a:prstGeom>
        </p:spPr>
        <p:txBody>
          <a:bodyPr vert="horz" lIns="0" tIns="0" rIns="0" bIns="0" rtlCol="0" anchor="ctr"/>
          <a:lstStyle>
            <a:lvl1pPr algn="l">
              <a:defRPr sz="1200">
                <a:solidFill>
                  <a:schemeClr val="tx1">
                    <a:tint val="75000"/>
                  </a:schemeClr>
                </a:solidFill>
              </a:defRPr>
            </a:lvl1pPr>
          </a:lstStyle>
          <a:p>
            <a:fld id="{6B857E73-1439-4980-BFD6-410508818993}" type="datetime1">
              <a:rPr lang="en-US" noProof="0" smtClean="0"/>
              <a:t>4/18/2018</a:t>
            </a:fld>
            <a:endParaRPr lang="en-US" noProof="0" dirty="0"/>
          </a:p>
        </p:txBody>
      </p:sp>
      <p:sp>
        <p:nvSpPr>
          <p:cNvPr id="5" name="Footer Placeholder 4"/>
          <p:cNvSpPr>
            <a:spLocks noGrp="1"/>
          </p:cNvSpPr>
          <p:nvPr>
            <p:ph type="ftr" sz="quarter" idx="3"/>
          </p:nvPr>
        </p:nvSpPr>
        <p:spPr>
          <a:xfrm>
            <a:off x="1440873" y="6356351"/>
            <a:ext cx="4272000" cy="365125"/>
          </a:xfrm>
          <a:prstGeom prst="rect">
            <a:avLst/>
          </a:prstGeom>
        </p:spPr>
        <p:txBody>
          <a:bodyPr vert="horz" lIns="0" tIns="0" rIns="0" bIns="0" rtlCol="0" anchor="ctr"/>
          <a:lstStyle>
            <a:lvl1pPr algn="l">
              <a:defRPr sz="1200">
                <a:solidFill>
                  <a:schemeClr val="tx1">
                    <a:tint val="75000"/>
                  </a:schemeClr>
                </a:solidFill>
              </a:defRPr>
            </a:lvl1pPr>
          </a:lstStyle>
          <a:p>
            <a:r>
              <a:rPr lang="en-US" dirty="0"/>
              <a:t>Name of Presentation</a:t>
            </a:r>
          </a:p>
        </p:txBody>
      </p:sp>
      <p:sp>
        <p:nvSpPr>
          <p:cNvPr id="6" name="Slide Number Placeholder 5"/>
          <p:cNvSpPr>
            <a:spLocks noGrp="1"/>
          </p:cNvSpPr>
          <p:nvPr>
            <p:ph type="sldNum" sz="quarter" idx="4"/>
          </p:nvPr>
        </p:nvSpPr>
        <p:spPr>
          <a:xfrm>
            <a:off x="5736000" y="6356351"/>
            <a:ext cx="720000" cy="365125"/>
          </a:xfrm>
          <a:prstGeom prst="rect">
            <a:avLst/>
          </a:prstGeom>
        </p:spPr>
        <p:txBody>
          <a:bodyPr vert="horz" lIns="0" tIns="0" rIns="0" bIns="0" rtlCol="0" anchor="ctr"/>
          <a:lstStyle>
            <a:lvl1pPr algn="ctr">
              <a:defRPr sz="1200">
                <a:solidFill>
                  <a:schemeClr val="tx1">
                    <a:tint val="75000"/>
                  </a:schemeClr>
                </a:solidFill>
              </a:defRPr>
            </a:lvl1pPr>
          </a:lstStyle>
          <a:p>
            <a:fld id="{0B1617BE-BA58-4B59-88D5-A8C7B239E913}" type="slidenum">
              <a:rPr lang="en-US" smtClean="0"/>
              <a:pPr/>
              <a:t>‹#›</a:t>
            </a:fld>
            <a:endParaRPr lang="en-US" dirty="0"/>
          </a:p>
        </p:txBody>
      </p:sp>
      <p:pic>
        <p:nvPicPr>
          <p:cNvPr id="9" name="Picture 8">
            <a:extLst>
              <a:ext uri="{FF2B5EF4-FFF2-40B4-BE49-F238E27FC236}">
                <a16:creationId xmlns:a16="http://schemas.microsoft.com/office/drawing/2014/main" id="{1B72B981-7EBB-4062-B5C7-C4682D307192}"/>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1324691" y="6026616"/>
            <a:ext cx="562511" cy="574961"/>
          </a:xfrm>
          <a:prstGeom prst="rect">
            <a:avLst/>
          </a:prstGeom>
        </p:spPr>
      </p:pic>
    </p:spTree>
    <p:extLst>
      <p:ext uri="{BB962C8B-B14F-4D97-AF65-F5344CB8AC3E}">
        <p14:creationId xmlns:p14="http://schemas.microsoft.com/office/powerpoint/2010/main" val="284732906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7" r:id="rId4"/>
    <p:sldLayoutId id="2147483659" r:id="rId5"/>
    <p:sldLayoutId id="2147483660" r:id="rId6"/>
    <p:sldLayoutId id="2147483661" r:id="rId7"/>
    <p:sldLayoutId id="2147483651" r:id="rId8"/>
    <p:sldLayoutId id="2147483663" r:id="rId9"/>
    <p:sldLayoutId id="2147483652" r:id="rId10"/>
    <p:sldLayoutId id="2147483653" r:id="rId11"/>
    <p:sldLayoutId id="2147483658" r:id="rId12"/>
    <p:sldLayoutId id="2147483654" r:id="rId13"/>
    <p:sldLayoutId id="2147483655" r:id="rId14"/>
    <p:sldLayoutId id="2147483662" r:id="rId15"/>
    <p:sldLayoutId id="2147483664" r:id="rId16"/>
  </p:sldLayoutIdLst>
  <p:hf hdr="0" ftr="0" dt="0"/>
  <p:txStyles>
    <p:titleStyle>
      <a:lvl1pPr algn="l" defTabSz="914377" rtl="0" eaLnBrk="1" latinLnBrk="0" hangingPunct="1">
        <a:lnSpc>
          <a:spcPct val="90000"/>
        </a:lnSpc>
        <a:spcBef>
          <a:spcPct val="0"/>
        </a:spcBef>
        <a:buNone/>
        <a:defRPr sz="2400" b="1" kern="1200" cap="all" spc="300" baseline="0">
          <a:solidFill>
            <a:schemeClr val="tx1">
              <a:lumMod val="75000"/>
              <a:lumOff val="25000"/>
            </a:schemeClr>
          </a:solidFill>
          <a:latin typeface="+mj-lt"/>
          <a:ea typeface="+mj-ea"/>
          <a:cs typeface="+mj-cs"/>
        </a:defRPr>
      </a:lvl1pPr>
    </p:titleStyle>
    <p:bodyStyle>
      <a:lvl1pPr marL="383990" indent="-383990" algn="l" defTabSz="914377" rtl="0" eaLnBrk="1" latinLnBrk="0" hangingPunct="1">
        <a:lnSpc>
          <a:spcPct val="110000"/>
        </a:lnSpc>
        <a:spcBef>
          <a:spcPts val="1333"/>
        </a:spcBef>
        <a:buFont typeface="Arial" panose="020B0604020202020204" pitchFamily="34" charset="0"/>
        <a:buChar char="•"/>
        <a:defRPr sz="2133" kern="1200">
          <a:solidFill>
            <a:schemeClr val="tx1">
              <a:lumMod val="75000"/>
              <a:lumOff val="25000"/>
            </a:schemeClr>
          </a:solidFill>
          <a:latin typeface="+mn-lt"/>
          <a:ea typeface="+mn-ea"/>
          <a:cs typeface="+mn-cs"/>
        </a:defRPr>
      </a:lvl1pPr>
      <a:lvl2pPr marL="623984" indent="-239994" algn="l" defTabSz="914377" rtl="0" eaLnBrk="1" latinLnBrk="0" hangingPunct="1">
        <a:lnSpc>
          <a:spcPct val="90000"/>
        </a:lnSpc>
        <a:spcBef>
          <a:spcPts val="500"/>
        </a:spcBef>
        <a:buFont typeface="Arial" panose="020B0604020202020204" pitchFamily="34" charset="0"/>
        <a:buChar char="•"/>
        <a:defRPr sz="1867" kern="1200">
          <a:solidFill>
            <a:schemeClr val="tx1">
              <a:lumMod val="75000"/>
              <a:lumOff val="25000"/>
            </a:schemeClr>
          </a:solidFill>
          <a:latin typeface="+mn-lt"/>
          <a:ea typeface="+mn-ea"/>
          <a:cs typeface="+mn-cs"/>
        </a:defRPr>
      </a:lvl2pPr>
      <a:lvl3pPr marL="1103972" indent="-239994" algn="l" defTabSz="914377" rtl="0" eaLnBrk="1" latinLnBrk="0" hangingPunct="1">
        <a:lnSpc>
          <a:spcPct val="90000"/>
        </a:lnSpc>
        <a:spcBef>
          <a:spcPts val="500"/>
        </a:spcBef>
        <a:buFont typeface="Arial" panose="020B0604020202020204" pitchFamily="34" charset="0"/>
        <a:buChar char="•"/>
        <a:defRPr sz="1867" kern="1200">
          <a:solidFill>
            <a:schemeClr val="tx1">
              <a:lumMod val="75000"/>
              <a:lumOff val="25000"/>
            </a:schemeClr>
          </a:solidFill>
          <a:latin typeface="+mn-lt"/>
          <a:ea typeface="+mn-ea"/>
          <a:cs typeface="+mn-cs"/>
        </a:defRPr>
      </a:lvl3pPr>
      <a:lvl4pPr marL="1583960" indent="-239994" algn="l" defTabSz="914377" rtl="0" eaLnBrk="1" latinLnBrk="0" hangingPunct="1">
        <a:lnSpc>
          <a:spcPct val="90000"/>
        </a:lnSpc>
        <a:spcBef>
          <a:spcPts val="500"/>
        </a:spcBef>
        <a:buFont typeface="Arial" panose="020B0604020202020204" pitchFamily="34" charset="0"/>
        <a:buChar char="•"/>
        <a:defRPr sz="1867" kern="1200">
          <a:solidFill>
            <a:schemeClr val="tx1">
              <a:lumMod val="75000"/>
              <a:lumOff val="25000"/>
            </a:schemeClr>
          </a:solidFill>
          <a:latin typeface="+mn-lt"/>
          <a:ea typeface="+mn-ea"/>
          <a:cs typeface="+mn-cs"/>
        </a:defRPr>
      </a:lvl4pPr>
      <a:lvl5pPr marL="2063948" indent="-239994" algn="l" defTabSz="914377" rtl="0" eaLnBrk="1" latinLnBrk="0" hangingPunct="1">
        <a:lnSpc>
          <a:spcPct val="90000"/>
        </a:lnSpc>
        <a:spcBef>
          <a:spcPts val="500"/>
        </a:spcBef>
        <a:buFont typeface="Arial" panose="020B0604020202020204" pitchFamily="34" charset="0"/>
        <a:buChar char="•"/>
        <a:defRPr sz="1867" kern="1200">
          <a:solidFill>
            <a:schemeClr val="tx1">
              <a:lumMod val="75000"/>
              <a:lumOff val="2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orient="horz" pos="1132" userDrawn="1">
          <p15:clr>
            <a:srgbClr val="F26B43"/>
          </p15:clr>
        </p15:guide>
        <p15:guide id="3" orient="horz" pos="232" userDrawn="1">
          <p15:clr>
            <a:srgbClr val="F26B43"/>
          </p15:clr>
        </p15:guide>
        <p15:guide id="4" orient="horz" pos="4156" userDrawn="1">
          <p15:clr>
            <a:srgbClr val="F26B43"/>
          </p15:clr>
        </p15:guide>
        <p15:guide id="5" orient="horz" pos="3732" userDrawn="1">
          <p15:clr>
            <a:srgbClr val="F26B43"/>
          </p15:clr>
        </p15:guide>
        <p15:guide id="6" orient="horz" pos="4247" userDrawn="1">
          <p15:clr>
            <a:srgbClr val="F26B43"/>
          </p15:clr>
        </p15:guide>
        <p15:guide id="7" pos="301" userDrawn="1">
          <p15:clr>
            <a:srgbClr val="F26B43"/>
          </p15:clr>
        </p15:guide>
        <p15:guide id="8" pos="6955" userDrawn="1">
          <p15:clr>
            <a:srgbClr val="F26B43"/>
          </p15:clr>
        </p15:guide>
        <p15:guide id="10" pos="725" userDrawn="1">
          <p15:clr>
            <a:srgbClr val="F26B43"/>
          </p15:clr>
        </p15:guide>
        <p15:guide id="11" orient="horz" pos="3793" userDrawn="1">
          <p15:clr>
            <a:srgbClr val="F26B43"/>
          </p15:clr>
        </p15:guide>
        <p15:guide id="12" pos="7499" userDrawn="1">
          <p15:clr>
            <a:srgbClr val="F26B43"/>
          </p15:clr>
        </p15:guide>
        <p15:guide id="14" pos="7076" userDrawn="1">
          <p15:clr>
            <a:srgbClr val="F26B43"/>
          </p15:clr>
        </p15:guide>
        <p15:guide id="16" pos="737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gif"/><Relationship Id="rId2" Type="http://schemas.openxmlformats.org/officeDocument/2006/relationships/image" Target="../media/image34.jpeg"/><Relationship Id="rId1" Type="http://schemas.openxmlformats.org/officeDocument/2006/relationships/slideLayout" Target="../slideLayouts/slideLayout1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hyperlink" Target="http://www.macleans.ca/wp-content/uploads/2012/10/MAC39_IRELAND01www.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41.jpe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1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hyperlink" Target="http://www.recirculate.global/" TargetMode="External"/><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hyperlink" Target="http://www.simra-h2020.eu/intranet/wp-content/uploads/filebase/Shared-Documents/brochure/Brochure-English.pdf" TargetMode="External"/><Relationship Id="rId2" Type="http://schemas.openxmlformats.org/officeDocument/2006/relationships/hyperlink" Target="http://www.simra-h2020.eu/" TargetMode="Externa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hyperlink" Target="http://thegrowingclub.co.uk/" TargetMode="External"/><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hyperlink" Target="http://www.tiki-toki.com/timeline/entry/387269/Wave-2-Growth-Hub-Programme-One-Year-On/" TargetMode="External"/><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results.ref.ac.uk/Results/ByUoa/19/Impact"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results.ref.ac.uk/Submissions/Impact/176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eg"/><Relationship Id="rId2" Type="http://schemas.openxmlformats.org/officeDocument/2006/relationships/image" Target="../media/image26.jpg"/><Relationship Id="rId1" Type="http://schemas.openxmlformats.org/officeDocument/2006/relationships/slideLayout" Target="../slideLayouts/slideLayout15.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E2AD4-A5FC-42B6-9F86-DDB1A1881228}"/>
              </a:ext>
            </a:extLst>
          </p:cNvPr>
          <p:cNvSpPr>
            <a:spLocks noGrp="1"/>
          </p:cNvSpPr>
          <p:nvPr>
            <p:ph type="ctrTitle"/>
          </p:nvPr>
        </p:nvSpPr>
        <p:spPr/>
        <p:txBody>
          <a:bodyPr>
            <a:normAutofit/>
          </a:bodyPr>
          <a:lstStyle/>
          <a:p>
            <a:br>
              <a:rPr lang="en-GB" sz="2400" dirty="0"/>
            </a:br>
            <a:r>
              <a:rPr lang="en-GB" sz="2400" dirty="0"/>
              <a:t>Sarah Jack</a:t>
            </a:r>
            <a:endParaRPr lang="en-US" sz="2400" dirty="0"/>
          </a:p>
        </p:txBody>
      </p:sp>
      <p:sp>
        <p:nvSpPr>
          <p:cNvPr id="3" name="Subtitle 2">
            <a:extLst>
              <a:ext uri="{FF2B5EF4-FFF2-40B4-BE49-F238E27FC236}">
                <a16:creationId xmlns:a16="http://schemas.microsoft.com/office/drawing/2014/main" id="{A3137810-116D-4A0A-BD20-EA5BCBCFA57B}"/>
              </a:ext>
            </a:extLst>
          </p:cNvPr>
          <p:cNvSpPr>
            <a:spLocks noGrp="1"/>
          </p:cNvSpPr>
          <p:nvPr>
            <p:ph type="subTitle" idx="1"/>
          </p:nvPr>
        </p:nvSpPr>
        <p:spPr/>
        <p:txBody>
          <a:bodyPr>
            <a:normAutofit/>
          </a:bodyPr>
          <a:lstStyle/>
          <a:p>
            <a:r>
              <a:rPr lang="en-GB" altLang="en-US" dirty="0"/>
              <a:t>Jacob and Marcus Wallenberg Professor of Innovative and Sustainable Business Development</a:t>
            </a:r>
            <a:endParaRPr lang="en-US" dirty="0"/>
          </a:p>
        </p:txBody>
      </p:sp>
    </p:spTree>
    <p:extLst>
      <p:ext uri="{BB962C8B-B14F-4D97-AF65-F5344CB8AC3E}">
        <p14:creationId xmlns:p14="http://schemas.microsoft.com/office/powerpoint/2010/main" val="3631785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However, </a:t>
            </a:r>
          </a:p>
        </p:txBody>
      </p:sp>
      <p:sp>
        <p:nvSpPr>
          <p:cNvPr id="3" name="Content Placeholder 2"/>
          <p:cNvSpPr>
            <a:spLocks noGrp="1"/>
          </p:cNvSpPr>
          <p:nvPr>
            <p:ph idx="1"/>
          </p:nvPr>
        </p:nvSpPr>
        <p:spPr>
          <a:xfrm>
            <a:off x="454916" y="996665"/>
            <a:ext cx="10562168" cy="5094992"/>
          </a:xfrm>
        </p:spPr>
        <p:txBody>
          <a:bodyPr>
            <a:normAutofit fontScale="92500" lnSpcReduction="10000"/>
          </a:bodyPr>
          <a:lstStyle/>
          <a:p>
            <a:r>
              <a:rPr lang="en-GB" dirty="0"/>
              <a:t>development of networks relies on aspects largely socially constituted and dependent on social cohesion and social interaction over time.</a:t>
            </a:r>
          </a:p>
          <a:p>
            <a:pPr marL="0" indent="0">
              <a:buNone/>
            </a:pPr>
            <a:endParaRPr lang="en-GB" dirty="0"/>
          </a:p>
          <a:p>
            <a:r>
              <a:rPr lang="en-GB" dirty="0"/>
              <a:t>formation of industry networks tends to involve intermediaries who have an economic or regional policy agenda to be met through hard-and-fast results. So, informal and softer side of both networks and entrepreneurship often overlooked.</a:t>
            </a:r>
          </a:p>
          <a:p>
            <a:endParaRPr lang="en-GB" dirty="0"/>
          </a:p>
          <a:p>
            <a:r>
              <a:rPr lang="en-GB" dirty="0"/>
              <a:t>Industry networks tend to be driven by economic need, often related to serving a specific industry or technology requirement feature or characteristic, but networks revolve around an organisation, stakeholder or individual with their development being driven by the personal needs and goals of the entrepreneur. While policymakers tend to be under the impression that industry networks can be built, a more realistic view is that they tend to emerge and self-organise through common needs, requirements and goals.</a:t>
            </a:r>
          </a:p>
        </p:txBody>
      </p:sp>
      <p:sp>
        <p:nvSpPr>
          <p:cNvPr id="4" name="Slide Number Placeholder 3"/>
          <p:cNvSpPr>
            <a:spLocks noGrp="1"/>
          </p:cNvSpPr>
          <p:nvPr>
            <p:ph type="sldNum" sz="quarter" idx="12"/>
          </p:nvPr>
        </p:nvSpPr>
        <p:spPr/>
        <p:txBody>
          <a:bodyPr/>
          <a:lstStyle/>
          <a:p>
            <a:fld id="{0B1617BE-BA58-4B59-88D5-A8C7B239E913}" type="slidenum">
              <a:rPr lang="en-US" smtClean="0"/>
              <a:t>10</a:t>
            </a:fld>
            <a:endParaRPr lang="en-US" dirty="0"/>
          </a:p>
        </p:txBody>
      </p:sp>
    </p:spTree>
    <p:extLst>
      <p:ext uri="{BB962C8B-B14F-4D97-AF65-F5344CB8AC3E}">
        <p14:creationId xmlns:p14="http://schemas.microsoft.com/office/powerpoint/2010/main" val="495655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Approach</a:t>
            </a:r>
          </a:p>
        </p:txBody>
      </p:sp>
      <p:sp>
        <p:nvSpPr>
          <p:cNvPr id="3" name="Content Placeholder 2"/>
          <p:cNvSpPr>
            <a:spLocks noGrp="1"/>
          </p:cNvSpPr>
          <p:nvPr>
            <p:ph idx="1"/>
          </p:nvPr>
        </p:nvSpPr>
        <p:spPr>
          <a:xfrm>
            <a:off x="478367" y="1227222"/>
            <a:ext cx="10562168" cy="4697330"/>
          </a:xfrm>
        </p:spPr>
        <p:txBody>
          <a:bodyPr>
            <a:normAutofit/>
          </a:bodyPr>
          <a:lstStyle/>
          <a:p>
            <a:r>
              <a:rPr lang="en-GB" dirty="0"/>
              <a:t>Looked at intermediaries and entrepreneurs engaged in network-building activities in the information and communication technology (ICT)</a:t>
            </a:r>
          </a:p>
          <a:p>
            <a:pPr marL="0" indent="0">
              <a:buNone/>
            </a:pPr>
            <a:endParaRPr lang="en-GB" dirty="0"/>
          </a:p>
          <a:p>
            <a:r>
              <a:rPr lang="en-GB" dirty="0"/>
              <a:t>Considered intermediaries from government agencies and higher education institutions (HEIs) and entrepreneurs. </a:t>
            </a:r>
          </a:p>
          <a:p>
            <a:pPr marL="0" indent="0">
              <a:buNone/>
            </a:pPr>
            <a:endParaRPr lang="en-GB" dirty="0"/>
          </a:p>
          <a:p>
            <a:r>
              <a:rPr lang="en-GB" dirty="0"/>
              <a:t>14 respondents actively involved in forming regional networking groups. The objective of these groups was to provide a forum for networking and to bring together like-minded individuals (intermediaries and entrepreneurs) involved in the ICT sector.</a:t>
            </a:r>
          </a:p>
        </p:txBody>
      </p:sp>
      <p:sp>
        <p:nvSpPr>
          <p:cNvPr id="4" name="Slide Number Placeholder 3"/>
          <p:cNvSpPr>
            <a:spLocks noGrp="1"/>
          </p:cNvSpPr>
          <p:nvPr>
            <p:ph type="sldNum" sz="quarter" idx="12"/>
          </p:nvPr>
        </p:nvSpPr>
        <p:spPr/>
        <p:txBody>
          <a:bodyPr/>
          <a:lstStyle/>
          <a:p>
            <a:fld id="{0B1617BE-BA58-4B59-88D5-A8C7B239E913}" type="slidenum">
              <a:rPr lang="en-US" smtClean="0"/>
              <a:t>11</a:t>
            </a:fld>
            <a:endParaRPr lang="en-US" dirty="0"/>
          </a:p>
        </p:txBody>
      </p:sp>
    </p:spTree>
    <p:extLst>
      <p:ext uri="{BB962C8B-B14F-4D97-AF65-F5344CB8AC3E}">
        <p14:creationId xmlns:p14="http://schemas.microsoft.com/office/powerpoint/2010/main" val="2097637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contribution</a:t>
            </a:r>
          </a:p>
        </p:txBody>
      </p:sp>
      <p:sp>
        <p:nvSpPr>
          <p:cNvPr id="3" name="Content Placeholder 2"/>
          <p:cNvSpPr>
            <a:spLocks noGrp="1"/>
          </p:cNvSpPr>
          <p:nvPr>
            <p:ph idx="1"/>
          </p:nvPr>
        </p:nvSpPr>
        <p:spPr>
          <a:xfrm>
            <a:off x="478366" y="1156323"/>
            <a:ext cx="10562168" cy="4829698"/>
          </a:xfrm>
        </p:spPr>
        <p:txBody>
          <a:bodyPr>
            <a:normAutofit fontScale="92500" lnSpcReduction="20000"/>
          </a:bodyPr>
          <a:lstStyle/>
          <a:p>
            <a:r>
              <a:rPr lang="en-GB" dirty="0"/>
              <a:t>Need to understand the motivations and challenges of being involved in this type of network.</a:t>
            </a:r>
          </a:p>
          <a:p>
            <a:r>
              <a:rPr lang="en-GB" dirty="0"/>
              <a:t>Need for greater communication of expectations between intermediaries and entrepreneurs: neither party knows what to expect from these types of events. 	</a:t>
            </a:r>
          </a:p>
          <a:p>
            <a:pPr lvl="1"/>
            <a:r>
              <a:rPr lang="en-GB" dirty="0"/>
              <a:t>Intermediaries allocate resources to create an environment based on what they think 	entrepreneurs need</a:t>
            </a:r>
          </a:p>
          <a:p>
            <a:pPr lvl="1"/>
            <a:r>
              <a:rPr lang="en-GB" dirty="0"/>
              <a:t>Entrepreneurs have to discover how that environment can work for their business and what opportunities may exist.</a:t>
            </a:r>
          </a:p>
          <a:p>
            <a:r>
              <a:rPr lang="en-GB" dirty="0"/>
              <a:t>Demonstrates how mechanisms that intermediaries use to create an environment whose aim is unclear can lead to entrepreneurs focusing on short-term, hard-and-fast results. These mechanisms can constrain entrepreneurs ability to focus on the longer-term development for realising opportunities. </a:t>
            </a:r>
          </a:p>
          <a:p>
            <a:r>
              <a:rPr lang="en-GB" dirty="0"/>
              <a:t>Policymakers must work in partnership with entrepreneurs to understand needs, to ensure resources are targeted appropriately and in a manner conducive to supporting an entrepreneurial environment in the longer term.</a:t>
            </a:r>
          </a:p>
        </p:txBody>
      </p:sp>
      <p:sp>
        <p:nvSpPr>
          <p:cNvPr id="4" name="Slide Number Placeholder 3"/>
          <p:cNvSpPr>
            <a:spLocks noGrp="1"/>
          </p:cNvSpPr>
          <p:nvPr>
            <p:ph type="sldNum" sz="quarter" idx="12"/>
          </p:nvPr>
        </p:nvSpPr>
        <p:spPr/>
        <p:txBody>
          <a:bodyPr/>
          <a:lstStyle/>
          <a:p>
            <a:fld id="{0B1617BE-BA58-4B59-88D5-A8C7B239E913}" type="slidenum">
              <a:rPr lang="en-US" smtClean="0"/>
              <a:t>12</a:t>
            </a:fld>
            <a:endParaRPr lang="en-US" dirty="0"/>
          </a:p>
        </p:txBody>
      </p:sp>
    </p:spTree>
    <p:extLst>
      <p:ext uri="{BB962C8B-B14F-4D97-AF65-F5344CB8AC3E}">
        <p14:creationId xmlns:p14="http://schemas.microsoft.com/office/powerpoint/2010/main" val="2320300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An entrepreneurial network evolving: patterns of change </a:t>
            </a:r>
            <a:r>
              <a:rPr lang="en-GB" sz="2000" b="0" dirty="0"/>
              <a:t>with moult, </a:t>
            </a:r>
            <a:r>
              <a:rPr lang="en-GB" sz="2000" b="0" dirty="0" err="1"/>
              <a:t>anderson</a:t>
            </a:r>
            <a:r>
              <a:rPr lang="en-GB" sz="2000" b="0" dirty="0"/>
              <a:t> and </a:t>
            </a:r>
            <a:r>
              <a:rPr lang="en-GB" sz="2000" b="0" dirty="0" err="1"/>
              <a:t>dodd</a:t>
            </a:r>
            <a:endParaRPr lang="en-GB" sz="2000" b="0" dirty="0"/>
          </a:p>
        </p:txBody>
      </p:sp>
      <p:sp>
        <p:nvSpPr>
          <p:cNvPr id="3" name="Content Placeholder 2"/>
          <p:cNvSpPr>
            <a:spLocks noGrp="1"/>
          </p:cNvSpPr>
          <p:nvPr>
            <p:ph idx="1"/>
          </p:nvPr>
        </p:nvSpPr>
        <p:spPr>
          <a:xfrm>
            <a:off x="454916" y="1428584"/>
            <a:ext cx="10562168" cy="4683458"/>
          </a:xfrm>
        </p:spPr>
        <p:txBody>
          <a:bodyPr>
            <a:normAutofit/>
          </a:bodyPr>
          <a:lstStyle/>
          <a:p>
            <a:r>
              <a:rPr lang="en-GB" dirty="0"/>
              <a:t>how and why networks emerge, evolve and support growth recognized as needing further research</a:t>
            </a:r>
          </a:p>
          <a:p>
            <a:pPr marL="0" indent="0">
              <a:buNone/>
            </a:pPr>
            <a:endParaRPr lang="en-GB" dirty="0"/>
          </a:p>
          <a:p>
            <a:r>
              <a:rPr lang="en-GB" dirty="0"/>
              <a:t>Looks at emergence and development of a new network, where unit of analysis is not individual or cluster, but emergent network</a:t>
            </a:r>
          </a:p>
          <a:p>
            <a:pPr marL="0" indent="0">
              <a:buNone/>
            </a:pPr>
            <a:endParaRPr lang="en-GB" dirty="0"/>
          </a:p>
          <a:p>
            <a:r>
              <a:rPr lang="en-GB" dirty="0"/>
              <a:t>But - should we study networking or networks? Network change instead offers possibility of charting both structure, process and content</a:t>
            </a:r>
          </a:p>
          <a:p>
            <a:endParaRPr lang="en-GB" dirty="0"/>
          </a:p>
          <a:p>
            <a:endParaRPr lang="en-GB" dirty="0"/>
          </a:p>
        </p:txBody>
      </p:sp>
      <p:sp>
        <p:nvSpPr>
          <p:cNvPr id="4" name="Slide Number Placeholder 3"/>
          <p:cNvSpPr>
            <a:spLocks noGrp="1"/>
          </p:cNvSpPr>
          <p:nvPr>
            <p:ph type="sldNum" sz="quarter" idx="12"/>
          </p:nvPr>
        </p:nvSpPr>
        <p:spPr/>
        <p:txBody>
          <a:bodyPr/>
          <a:lstStyle/>
          <a:p>
            <a:fld id="{0B1617BE-BA58-4B59-88D5-A8C7B239E913}" type="slidenum">
              <a:rPr lang="en-US" smtClean="0"/>
              <a:t>13</a:t>
            </a:fld>
            <a:endParaRPr lang="en-US" dirty="0"/>
          </a:p>
        </p:txBody>
      </p:sp>
    </p:spTree>
    <p:extLst>
      <p:ext uri="{BB962C8B-B14F-4D97-AF65-F5344CB8AC3E}">
        <p14:creationId xmlns:p14="http://schemas.microsoft.com/office/powerpoint/2010/main" val="2831395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78366" y="1"/>
            <a:ext cx="11396801" cy="5887352"/>
          </a:xfrm>
          <a:prstGeom prst="rect">
            <a:avLst/>
          </a:prstGeom>
        </p:spPr>
      </p:pic>
      <p:sp>
        <p:nvSpPr>
          <p:cNvPr id="4" name="Slide Number Placeholder 3"/>
          <p:cNvSpPr>
            <a:spLocks noGrp="1"/>
          </p:cNvSpPr>
          <p:nvPr>
            <p:ph type="sldNum" sz="quarter" idx="12"/>
          </p:nvPr>
        </p:nvSpPr>
        <p:spPr/>
        <p:txBody>
          <a:bodyPr/>
          <a:lstStyle/>
          <a:p>
            <a:fld id="{0B1617BE-BA58-4B59-88D5-A8C7B239E913}" type="slidenum">
              <a:rPr lang="en-US" smtClean="0"/>
              <a:t>14</a:t>
            </a:fld>
            <a:endParaRPr lang="en-US" dirty="0"/>
          </a:p>
        </p:txBody>
      </p:sp>
    </p:spTree>
    <p:extLst>
      <p:ext uri="{BB962C8B-B14F-4D97-AF65-F5344CB8AC3E}">
        <p14:creationId xmlns:p14="http://schemas.microsoft.com/office/powerpoint/2010/main" val="2565007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Process and the changing nature of networks</a:t>
            </a:r>
          </a:p>
        </p:txBody>
      </p:sp>
      <p:pic>
        <p:nvPicPr>
          <p:cNvPr id="5" name="Content Placeholder 4"/>
          <p:cNvPicPr>
            <a:picLocks noGrp="1" noChangeAspect="1"/>
          </p:cNvPicPr>
          <p:nvPr>
            <p:ph idx="1"/>
          </p:nvPr>
        </p:nvPicPr>
        <p:blipFill>
          <a:blip r:embed="rId2"/>
          <a:stretch>
            <a:fillRect/>
          </a:stretch>
        </p:blipFill>
        <p:spPr>
          <a:xfrm>
            <a:off x="478367" y="1063229"/>
            <a:ext cx="10602718" cy="4995117"/>
          </a:xfrm>
          <a:prstGeom prst="rect">
            <a:avLst/>
          </a:prstGeom>
        </p:spPr>
      </p:pic>
      <p:sp>
        <p:nvSpPr>
          <p:cNvPr id="4" name="Slide Number Placeholder 3"/>
          <p:cNvSpPr>
            <a:spLocks noGrp="1"/>
          </p:cNvSpPr>
          <p:nvPr>
            <p:ph type="sldNum" sz="quarter" idx="12"/>
          </p:nvPr>
        </p:nvSpPr>
        <p:spPr/>
        <p:txBody>
          <a:bodyPr/>
          <a:lstStyle/>
          <a:p>
            <a:fld id="{0B1617BE-BA58-4B59-88D5-A8C7B239E913}" type="slidenum">
              <a:rPr lang="en-US" smtClean="0"/>
              <a:t>15</a:t>
            </a:fld>
            <a:endParaRPr lang="en-US" dirty="0"/>
          </a:p>
        </p:txBody>
      </p:sp>
    </p:spTree>
    <p:extLst>
      <p:ext uri="{BB962C8B-B14F-4D97-AF65-F5344CB8AC3E}">
        <p14:creationId xmlns:p14="http://schemas.microsoft.com/office/powerpoint/2010/main" val="1119449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Contribution</a:t>
            </a:r>
          </a:p>
        </p:txBody>
      </p:sp>
      <p:sp>
        <p:nvSpPr>
          <p:cNvPr id="3" name="Content Placeholder 2"/>
          <p:cNvSpPr>
            <a:spLocks noGrp="1"/>
          </p:cNvSpPr>
          <p:nvPr>
            <p:ph idx="1"/>
          </p:nvPr>
        </p:nvSpPr>
        <p:spPr>
          <a:xfrm>
            <a:off x="478367" y="1106905"/>
            <a:ext cx="10562168" cy="4975057"/>
          </a:xfrm>
        </p:spPr>
        <p:txBody>
          <a:bodyPr>
            <a:normAutofit fontScale="70000" lnSpcReduction="20000"/>
          </a:bodyPr>
          <a:lstStyle/>
          <a:p>
            <a:r>
              <a:rPr lang="en-GB" dirty="0"/>
              <a:t>networking fundamentally based on social enactment of what it means to be enterprising</a:t>
            </a:r>
          </a:p>
          <a:p>
            <a:pPr marL="0" indent="0">
              <a:buNone/>
            </a:pPr>
            <a:endParaRPr lang="en-GB" dirty="0"/>
          </a:p>
          <a:p>
            <a:r>
              <a:rPr lang="en-GB" dirty="0"/>
              <a:t>networks are not just about resource acquisition but softer, social issues, such as social learning and confidence building through interdependence and the sharing of experience</a:t>
            </a:r>
          </a:p>
          <a:p>
            <a:pPr marL="0" indent="0">
              <a:buNone/>
            </a:pPr>
            <a:endParaRPr lang="en-GB" dirty="0"/>
          </a:p>
          <a:p>
            <a:r>
              <a:rPr lang="en-GB" dirty="0"/>
              <a:t>Looking at network change over time demonstrates evolution and developments from a manufactured grouping of individuals to an interactive organic network.</a:t>
            </a:r>
          </a:p>
          <a:p>
            <a:pPr marL="0" indent="0">
              <a:buNone/>
            </a:pPr>
            <a:endParaRPr lang="en-GB" dirty="0"/>
          </a:p>
          <a:p>
            <a:r>
              <a:rPr lang="en-GB" dirty="0"/>
              <a:t>considers changes in actual network and  uses  this  as mechanism  to  help  enhance  understanding  about  networking</a:t>
            </a:r>
          </a:p>
          <a:p>
            <a:pPr marL="0" indent="0">
              <a:buNone/>
            </a:pPr>
            <a:endParaRPr lang="en-GB" dirty="0"/>
          </a:p>
          <a:p>
            <a:r>
              <a:rPr lang="en-GB" dirty="0"/>
              <a:t>through active formation of network ties, gaps in entrepreneur’s information, asset and social legitimation requirements are bridged. Thus, network appears to shift and adapt to fit the needs of its participants. </a:t>
            </a:r>
          </a:p>
          <a:p>
            <a:endParaRPr lang="en-GB" dirty="0"/>
          </a:p>
          <a:p>
            <a:r>
              <a:rPr lang="en-GB" dirty="0"/>
              <a:t>networks are organic structures, responding to the needs of network members</a:t>
            </a:r>
          </a:p>
        </p:txBody>
      </p:sp>
      <p:sp>
        <p:nvSpPr>
          <p:cNvPr id="4" name="Slide Number Placeholder 3"/>
          <p:cNvSpPr>
            <a:spLocks noGrp="1"/>
          </p:cNvSpPr>
          <p:nvPr>
            <p:ph type="sldNum" sz="quarter" idx="12"/>
          </p:nvPr>
        </p:nvSpPr>
        <p:spPr/>
        <p:txBody>
          <a:bodyPr/>
          <a:lstStyle/>
          <a:p>
            <a:fld id="{0B1617BE-BA58-4B59-88D5-A8C7B239E913}" type="slidenum">
              <a:rPr lang="en-US" smtClean="0"/>
              <a:t>16</a:t>
            </a:fld>
            <a:endParaRPr lang="en-US" dirty="0"/>
          </a:p>
        </p:txBody>
      </p:sp>
    </p:spTree>
    <p:extLst>
      <p:ext uri="{BB962C8B-B14F-4D97-AF65-F5344CB8AC3E}">
        <p14:creationId xmlns:p14="http://schemas.microsoft.com/office/powerpoint/2010/main" val="4210206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6668" y="188640"/>
            <a:ext cx="10557712" cy="1200329"/>
          </a:xfrm>
          <a:prstGeom prst="rect">
            <a:avLst/>
          </a:prstGeom>
        </p:spPr>
        <p:txBody>
          <a:bodyPr wrap="square">
            <a:spAutoFit/>
          </a:bodyPr>
          <a:lstStyle/>
          <a:p>
            <a:r>
              <a:rPr lang="en-GB" sz="2400" b="1" cap="all" dirty="0">
                <a:latin typeface="+mj-lt"/>
              </a:rPr>
              <a:t>Embedded entrepreneurship in the creative </a:t>
            </a:r>
            <a:r>
              <a:rPr lang="en-GB" sz="2400" b="1" i="1" cap="all" dirty="0">
                <a:latin typeface="+mj-lt"/>
              </a:rPr>
              <a:t>re-</a:t>
            </a:r>
            <a:r>
              <a:rPr lang="en-GB" sz="2400" b="1" cap="all" dirty="0">
                <a:latin typeface="+mj-lt"/>
              </a:rPr>
              <a:t>construction of place - </a:t>
            </a:r>
            <a:r>
              <a:rPr lang="en-GB" sz="2000" cap="all" dirty="0">
                <a:latin typeface="+mj-lt"/>
              </a:rPr>
              <a:t>with McKeever and Anderson</a:t>
            </a:r>
            <a:br>
              <a:rPr lang="en-GB" sz="2400" dirty="0">
                <a:solidFill>
                  <a:srgbClr val="C00000"/>
                </a:solidFill>
              </a:rPr>
            </a:br>
            <a:endParaRPr lang="en-GB" sz="2400" dirty="0">
              <a:solidFill>
                <a:srgbClr val="C00000"/>
              </a:solidFill>
            </a:endParaRPr>
          </a:p>
        </p:txBody>
      </p:sp>
      <p:sp>
        <p:nvSpPr>
          <p:cNvPr id="3" name="Rectangle 2"/>
          <p:cNvSpPr/>
          <p:nvPr/>
        </p:nvSpPr>
        <p:spPr>
          <a:xfrm>
            <a:off x="523568" y="1623329"/>
            <a:ext cx="11356258" cy="1631216"/>
          </a:xfrm>
          <a:prstGeom prst="rect">
            <a:avLst/>
          </a:prstGeom>
        </p:spPr>
        <p:txBody>
          <a:bodyPr wrap="square">
            <a:spAutoFit/>
          </a:bodyPr>
          <a:lstStyle/>
          <a:p>
            <a:pPr>
              <a:defRPr/>
            </a:pPr>
            <a:r>
              <a:rPr lang="en-GB" sz="2000" dirty="0"/>
              <a:t>What is the relationship between entrepreneurship and community?</a:t>
            </a:r>
          </a:p>
          <a:p>
            <a:pPr>
              <a:defRPr/>
            </a:pPr>
            <a:endParaRPr lang="en-GB" sz="2000" dirty="0"/>
          </a:p>
          <a:p>
            <a:pPr>
              <a:defRPr/>
            </a:pPr>
            <a:r>
              <a:rPr lang="en-GB" sz="2000" dirty="0"/>
              <a:t>Creating economic value and social value</a:t>
            </a:r>
          </a:p>
          <a:p>
            <a:pPr lvl="1">
              <a:defRPr/>
            </a:pPr>
            <a:endParaRPr lang="en-GB" sz="2000" dirty="0"/>
          </a:p>
          <a:p>
            <a:pPr>
              <a:defRPr/>
            </a:pPr>
            <a:r>
              <a:rPr lang="en-GB" sz="2000" dirty="0"/>
              <a:t>Shows how and why the link between entrepreneur and community is critical</a:t>
            </a:r>
          </a:p>
        </p:txBody>
      </p:sp>
      <p:pic>
        <p:nvPicPr>
          <p:cNvPr id="5" name="Picture 2" descr="Picturing Derry Featured IMage">
            <a:extLst>
              <a:ext uri="{FF2B5EF4-FFF2-40B4-BE49-F238E27FC236}">
                <a16:creationId xmlns:a16="http://schemas.microsoft.com/office/drawing/2014/main" id="{5BE31CDD-4F6B-4546-876F-DD132F30B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95950"/>
            <a:ext cx="3630560" cy="14783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uit of the Loom - Confirms earlier redundancies">
            <a:extLst>
              <a:ext uri="{FF2B5EF4-FFF2-40B4-BE49-F238E27FC236}">
                <a16:creationId xmlns:a16="http://schemas.microsoft.com/office/drawing/2014/main" id="{C3EC54B5-C944-4C20-A9C2-2544EB841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560" y="3395950"/>
            <a:ext cx="3670786" cy="3462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roubled times">
            <a:hlinkClick r:id="rId4"/>
            <a:extLst>
              <a:ext uri="{FF2B5EF4-FFF2-40B4-BE49-F238E27FC236}">
                <a16:creationId xmlns:a16="http://schemas.microsoft.com/office/drawing/2014/main" id="{86A5EBD1-D253-419E-A71C-758C7C028A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874342"/>
            <a:ext cx="3670786" cy="19836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Derry peace Bridge and Guild Hall, Derry, Northern Ireland">
            <a:extLst>
              <a:ext uri="{FF2B5EF4-FFF2-40B4-BE49-F238E27FC236}">
                <a16:creationId xmlns:a16="http://schemas.microsoft.com/office/drawing/2014/main" id="{65451793-C8D5-45C6-8C8C-4FF60E9523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1346" y="5027246"/>
            <a:ext cx="4890654" cy="18307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DerryRainbow.gif]">
            <a:extLst>
              <a:ext uri="{FF2B5EF4-FFF2-40B4-BE49-F238E27FC236}">
                <a16:creationId xmlns:a16="http://schemas.microsoft.com/office/drawing/2014/main" id="{8028E0C9-D356-404F-B6B0-6087426DF0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1346" y="3404533"/>
            <a:ext cx="4890654" cy="163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609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95867" y="169331"/>
            <a:ext cx="9425277" cy="7064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altLang="en-US" sz="2400" b="1" cap="all" spc="300" dirty="0">
                <a:solidFill>
                  <a:schemeClr val="tx1">
                    <a:lumMod val="75000"/>
                    <a:lumOff val="25000"/>
                  </a:schemeClr>
                </a:solidFill>
              </a:rPr>
              <a:t>The Context</a:t>
            </a:r>
          </a:p>
        </p:txBody>
      </p:sp>
      <p:sp>
        <p:nvSpPr>
          <p:cNvPr id="3" name="Content Placeholder 2"/>
          <p:cNvSpPr txBox="1">
            <a:spLocks/>
          </p:cNvSpPr>
          <p:nvPr/>
        </p:nvSpPr>
        <p:spPr>
          <a:xfrm>
            <a:off x="795867" y="777875"/>
            <a:ext cx="9436390" cy="2692400"/>
          </a:xfrm>
          <a:prstGeom prst="rect">
            <a:avLst/>
          </a:prstGeom>
        </p:spPr>
        <p:txBody>
          <a:bodyPr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GB" sz="2200" dirty="0"/>
              <a:t>Northwest of Ireland – Counties Donegal and Derry</a:t>
            </a:r>
          </a:p>
          <a:p>
            <a:pPr marL="0" indent="0">
              <a:buNone/>
              <a:defRPr/>
            </a:pPr>
            <a:r>
              <a:rPr lang="en-GB" sz="2200" dirty="0"/>
              <a:t>2 Communities – ‘</a:t>
            </a:r>
            <a:r>
              <a:rPr lang="en-GB" sz="2200" dirty="0" err="1"/>
              <a:t>Inisgrianan</a:t>
            </a:r>
            <a:r>
              <a:rPr lang="en-GB" sz="2200" dirty="0"/>
              <a:t>’ and ‘</a:t>
            </a:r>
            <a:r>
              <a:rPr lang="en-GB" sz="2200" dirty="0" err="1"/>
              <a:t>Blighsland</a:t>
            </a:r>
            <a:r>
              <a:rPr lang="en-GB" sz="2200" dirty="0"/>
              <a:t>’</a:t>
            </a:r>
          </a:p>
          <a:p>
            <a:pPr marL="0" indent="0">
              <a:buNone/>
              <a:defRPr/>
            </a:pPr>
            <a:r>
              <a:rPr lang="en-GB" sz="2200" dirty="0"/>
              <a:t>History of farming; textiles; auto part; foodstuffs; tourism</a:t>
            </a:r>
          </a:p>
          <a:p>
            <a:pPr marL="0" indent="0">
              <a:buNone/>
              <a:defRPr/>
            </a:pPr>
            <a:r>
              <a:rPr lang="en-GB" sz="2200" dirty="0"/>
              <a:t>1987 – A US apparel maker created 3000 jobs – Closed 2005</a:t>
            </a:r>
          </a:p>
          <a:p>
            <a:pPr marL="0" indent="0">
              <a:buNone/>
              <a:defRPr/>
            </a:pPr>
            <a:r>
              <a:rPr lang="en-GB" sz="2200" dirty="0"/>
              <a:t>2007 the property bubble burst</a:t>
            </a:r>
          </a:p>
          <a:p>
            <a:pPr marL="0" indent="0">
              <a:buNone/>
              <a:defRPr/>
            </a:pPr>
            <a:r>
              <a:rPr lang="en-GB" sz="2200" dirty="0"/>
              <a:t>Distressed communities</a:t>
            </a:r>
            <a:endParaRPr lang="en-GB" sz="2400" dirty="0"/>
          </a:p>
          <a:p>
            <a:pPr>
              <a:defRPr/>
            </a:pPr>
            <a:endParaRPr lang="en-GB" sz="2400" dirty="0"/>
          </a:p>
          <a:p>
            <a:pPr>
              <a:defRPr/>
            </a:pPr>
            <a:endParaRPr lang="en-GB" sz="2400" dirty="0"/>
          </a:p>
        </p:txBody>
      </p:sp>
      <p:pic>
        <p:nvPicPr>
          <p:cNvPr id="4" name="Picture 2" descr="\\lancs\homes\23\mckeever\My Documents\My Pictures\northw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532" y="3586162"/>
            <a:ext cx="29527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lancs\homes\23\mckeever\My Documents\My Pictures\Ghost-housing-estate.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9719" y="3586162"/>
            <a:ext cx="230505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lancs\homes\23\mckeever\My Documents\My Pictures\unsol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108" y="3551238"/>
            <a:ext cx="2676525"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9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3412"/>
          </a:xfrm>
        </p:spPr>
        <p:txBody>
          <a:bodyPr>
            <a:normAutofit/>
          </a:bodyPr>
          <a:lstStyle/>
          <a:p>
            <a:pPr eaLnBrk="1" hangingPunct="1">
              <a:defRPr/>
            </a:pPr>
            <a:r>
              <a:rPr lang="en-GB" dirty="0">
                <a:solidFill>
                  <a:schemeClr val="tx1">
                    <a:lumMod val="65000"/>
                    <a:lumOff val="35000"/>
                  </a:schemeClr>
                </a:solidFill>
              </a:rPr>
              <a:t>Reflection</a:t>
            </a:r>
          </a:p>
        </p:txBody>
      </p:sp>
      <p:sp>
        <p:nvSpPr>
          <p:cNvPr id="19459" name="Content Placeholder 2"/>
          <p:cNvSpPr>
            <a:spLocks noGrp="1"/>
          </p:cNvSpPr>
          <p:nvPr>
            <p:ph idx="1"/>
          </p:nvPr>
        </p:nvSpPr>
        <p:spPr>
          <a:xfrm>
            <a:off x="538316" y="1125538"/>
            <a:ext cx="8150072" cy="5472112"/>
          </a:xfrm>
        </p:spPr>
        <p:txBody>
          <a:bodyPr/>
          <a:lstStyle/>
          <a:p>
            <a:r>
              <a:rPr lang="en-GB" altLang="en-US" sz="2000" dirty="0"/>
              <a:t>Desire to take business beyond national boundaries</a:t>
            </a:r>
          </a:p>
          <a:p>
            <a:endParaRPr lang="en-GB" altLang="en-US" sz="2000" dirty="0"/>
          </a:p>
          <a:p>
            <a:r>
              <a:rPr lang="en-GB" altLang="en-US" sz="2000" dirty="0"/>
              <a:t>Impact of international activity helped creation of the boom and the bust</a:t>
            </a:r>
          </a:p>
          <a:p>
            <a:pPr eaLnBrk="1" hangingPunct="1">
              <a:buFontTx/>
              <a:buChar char="-"/>
            </a:pPr>
            <a:r>
              <a:rPr lang="en-GB" altLang="en-US" sz="2000" dirty="0"/>
              <a:t>Employment and wealth</a:t>
            </a:r>
          </a:p>
          <a:p>
            <a:pPr eaLnBrk="1" hangingPunct="1">
              <a:buFontTx/>
              <a:buChar char="-"/>
            </a:pPr>
            <a:r>
              <a:rPr lang="en-GB" altLang="en-US" sz="2000" dirty="0"/>
              <a:t>Economic decline and social problems</a:t>
            </a:r>
          </a:p>
          <a:p>
            <a:endParaRPr lang="en-GB" altLang="en-US" sz="2000" dirty="0"/>
          </a:p>
          <a:p>
            <a:r>
              <a:rPr lang="en-GB" altLang="en-US" sz="2000" dirty="0"/>
              <a:t>Depleted community being rebuilt through the recombination of social resources and entrepreneurship, shaping and changing a community through social bonds and an affinity to community and place, entrepreneurship recreates, renews and reifies identity of place</a:t>
            </a:r>
            <a:r>
              <a:rPr lang="en-GB" altLang="en-US" sz="2400" dirty="0"/>
              <a:t> </a:t>
            </a:r>
          </a:p>
          <a:p>
            <a:pPr marL="0" indent="0"/>
            <a:endParaRPr lang="en-GB" altLang="en-US" sz="2800" dirty="0"/>
          </a:p>
        </p:txBody>
      </p:sp>
      <p:pic>
        <p:nvPicPr>
          <p:cNvPr id="19460" name="Picture 10" descr="\\lancs\homes\23\mckeever\My Documents\My Pictures\raymo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563" y="981075"/>
            <a:ext cx="1782762"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8" descr="\\lancs\homes\23\mckeever\My Documents\My Pictures\badg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1563" y="2133601"/>
            <a:ext cx="178435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lancs\homes\23\mckeever\My Documents\My Pictures\ry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0" y="3500439"/>
            <a:ext cx="1327150"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 descr="\\lancs\homes\23\mckeever\My Documents\My Pictures\JohnMcCarter_142_14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750" y="4941889"/>
            <a:ext cx="132715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10"/>
          <p:cNvSpPr>
            <a:spLocks noGrp="1"/>
          </p:cNvSpPr>
          <p:nvPr>
            <p:ph type="sldNum" sz="quarter" idx="12"/>
          </p:nvPr>
        </p:nvSpPr>
        <p:spPr/>
        <p:txBody>
          <a:bodyPr/>
          <a:lstStyle/>
          <a:p>
            <a:pPr>
              <a:defRPr/>
            </a:pPr>
            <a:fld id="{0A8AE648-1437-4434-AF82-AE9B76DD8293}" type="slidenum">
              <a:rPr lang="en-GB" smtClean="0"/>
              <a:pPr>
                <a:defRPr/>
              </a:pPr>
              <a:t>19</a:t>
            </a:fld>
            <a:endParaRPr lang="en-GB"/>
          </a:p>
        </p:txBody>
      </p:sp>
    </p:spTree>
    <p:extLst>
      <p:ext uri="{BB962C8B-B14F-4D97-AF65-F5344CB8AC3E}">
        <p14:creationId xmlns:p14="http://schemas.microsoft.com/office/powerpoint/2010/main" val="69733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56E5B3-4414-4F5E-AEBB-C3B571E409B0}"/>
              </a:ext>
            </a:extLst>
          </p:cNvPr>
          <p:cNvSpPr>
            <a:spLocks noGrp="1"/>
          </p:cNvSpPr>
          <p:nvPr>
            <p:ph type="sldNum" sz="quarter" idx="12"/>
          </p:nvPr>
        </p:nvSpPr>
        <p:spPr/>
        <p:txBody>
          <a:bodyPr/>
          <a:lstStyle/>
          <a:p>
            <a:fld id="{0B1617BE-BA58-4B59-88D5-A8C7B239E913}" type="slidenum">
              <a:rPr lang="en-US" smtClean="0"/>
              <a:t>2</a:t>
            </a:fld>
            <a:endParaRPr lang="en-US" dirty="0"/>
          </a:p>
        </p:txBody>
      </p:sp>
      <p:grpSp>
        <p:nvGrpSpPr>
          <p:cNvPr id="5" name="Group 4">
            <a:extLst>
              <a:ext uri="{FF2B5EF4-FFF2-40B4-BE49-F238E27FC236}">
                <a16:creationId xmlns:a16="http://schemas.microsoft.com/office/drawing/2014/main" id="{1C6833F2-A321-4FD6-898C-EBF36F970883}"/>
              </a:ext>
            </a:extLst>
          </p:cNvPr>
          <p:cNvGrpSpPr/>
          <p:nvPr/>
        </p:nvGrpSpPr>
        <p:grpSpPr>
          <a:xfrm>
            <a:off x="2048405" y="590615"/>
            <a:ext cx="7833156" cy="5428789"/>
            <a:chOff x="2007215" y="903653"/>
            <a:chExt cx="7833157" cy="5428789"/>
          </a:xfrm>
        </p:grpSpPr>
        <p:sp>
          <p:nvSpPr>
            <p:cNvPr id="6" name="TextBox 5">
              <a:extLst>
                <a:ext uri="{FF2B5EF4-FFF2-40B4-BE49-F238E27FC236}">
                  <a16:creationId xmlns:a16="http://schemas.microsoft.com/office/drawing/2014/main" id="{0101241D-6AF7-4799-B512-EC2F08B3B393}"/>
                </a:ext>
              </a:extLst>
            </p:cNvPr>
            <p:cNvSpPr txBox="1">
              <a:spLocks/>
            </p:cNvSpPr>
            <p:nvPr/>
          </p:nvSpPr>
          <p:spPr>
            <a:xfrm>
              <a:off x="2007215" y="4687344"/>
              <a:ext cx="3240000" cy="720000"/>
            </a:xfrm>
            <a:prstGeom prst="rect">
              <a:avLst/>
            </a:prstGeom>
            <a:solidFill>
              <a:schemeClr val="accent6"/>
            </a:solidFill>
            <a:ln w="41275" cmpd="sng">
              <a:noFill/>
            </a:ln>
          </p:spPr>
          <p:style>
            <a:lnRef idx="1">
              <a:schemeClr val="dk1"/>
            </a:lnRef>
            <a:fillRef idx="2">
              <a:schemeClr val="dk1"/>
            </a:fillRef>
            <a:effectRef idx="1">
              <a:schemeClr val="dk1"/>
            </a:effectRef>
            <a:fontRef idx="minor">
              <a:schemeClr val="dk1"/>
            </a:fontRef>
          </p:style>
          <p:txBody>
            <a:bodyPr wrap="square" rtlCol="0" anchor="ctr" anchorCtr="0">
              <a:noAutofit/>
            </a:bodyPr>
            <a:lstStyle/>
            <a:p>
              <a:pPr algn="ctr"/>
              <a:r>
                <a:rPr lang="en-GB" dirty="0"/>
                <a:t>Entrepreneurship and Social Networks</a:t>
              </a:r>
            </a:p>
          </p:txBody>
        </p:sp>
        <p:sp>
          <p:nvSpPr>
            <p:cNvPr id="7" name="TextBox 6">
              <a:extLst>
                <a:ext uri="{FF2B5EF4-FFF2-40B4-BE49-F238E27FC236}">
                  <a16:creationId xmlns:a16="http://schemas.microsoft.com/office/drawing/2014/main" id="{042B2505-2AA7-486F-A1B0-BE8F33F57376}"/>
                </a:ext>
              </a:extLst>
            </p:cNvPr>
            <p:cNvSpPr txBox="1">
              <a:spLocks/>
            </p:cNvSpPr>
            <p:nvPr/>
          </p:nvSpPr>
          <p:spPr>
            <a:xfrm>
              <a:off x="2007215" y="1828982"/>
              <a:ext cx="3240000" cy="720000"/>
            </a:xfrm>
            <a:prstGeom prst="rect">
              <a:avLst/>
            </a:prstGeom>
            <a:solidFill>
              <a:schemeClr val="accent6"/>
            </a:solidFill>
            <a:ln w="41275" cmpd="sng">
              <a:noFill/>
            </a:ln>
          </p:spPr>
          <p:style>
            <a:lnRef idx="1">
              <a:schemeClr val="dk1"/>
            </a:lnRef>
            <a:fillRef idx="2">
              <a:schemeClr val="dk1"/>
            </a:fillRef>
            <a:effectRef idx="1">
              <a:schemeClr val="dk1"/>
            </a:effectRef>
            <a:fontRef idx="minor">
              <a:schemeClr val="dk1"/>
            </a:fontRef>
          </p:style>
          <p:txBody>
            <a:bodyPr wrap="square" rtlCol="0" anchor="ctr" anchorCtr="0">
              <a:noAutofit/>
            </a:bodyPr>
            <a:lstStyle/>
            <a:p>
              <a:pPr algn="ctr"/>
              <a:r>
                <a:rPr lang="en-GB" dirty="0"/>
                <a:t>Entrepreneurship and Social Context</a:t>
              </a:r>
            </a:p>
          </p:txBody>
        </p:sp>
        <p:sp>
          <p:nvSpPr>
            <p:cNvPr id="8" name="TextBox 7">
              <a:extLst>
                <a:ext uri="{FF2B5EF4-FFF2-40B4-BE49-F238E27FC236}">
                  <a16:creationId xmlns:a16="http://schemas.microsoft.com/office/drawing/2014/main" id="{C191EBF6-B3D1-49CA-A738-5660AF5A4F19}"/>
                </a:ext>
              </a:extLst>
            </p:cNvPr>
            <p:cNvSpPr txBox="1">
              <a:spLocks/>
            </p:cNvSpPr>
            <p:nvPr/>
          </p:nvSpPr>
          <p:spPr>
            <a:xfrm>
              <a:off x="2007215" y="2772556"/>
              <a:ext cx="3240000" cy="720000"/>
            </a:xfrm>
            <a:prstGeom prst="rect">
              <a:avLst/>
            </a:prstGeom>
            <a:solidFill>
              <a:schemeClr val="accent6"/>
            </a:solidFill>
            <a:ln w="41275" cmpd="sng">
              <a:noFill/>
            </a:ln>
          </p:spPr>
          <p:style>
            <a:lnRef idx="1">
              <a:schemeClr val="dk1"/>
            </a:lnRef>
            <a:fillRef idx="2">
              <a:schemeClr val="dk1"/>
            </a:fillRef>
            <a:effectRef idx="1">
              <a:schemeClr val="dk1"/>
            </a:effectRef>
            <a:fontRef idx="minor">
              <a:schemeClr val="dk1"/>
            </a:fontRef>
          </p:style>
          <p:txBody>
            <a:bodyPr wrap="square" rtlCol="0" anchor="ctr" anchorCtr="0">
              <a:noAutofit/>
            </a:bodyPr>
            <a:lstStyle/>
            <a:p>
              <a:pPr algn="ctr"/>
              <a:r>
                <a:rPr lang="en-GB" dirty="0"/>
                <a:t>Entrepreneurship Education</a:t>
              </a:r>
            </a:p>
          </p:txBody>
        </p:sp>
        <p:sp>
          <p:nvSpPr>
            <p:cNvPr id="9" name="TextBox 8">
              <a:extLst>
                <a:ext uri="{FF2B5EF4-FFF2-40B4-BE49-F238E27FC236}">
                  <a16:creationId xmlns:a16="http://schemas.microsoft.com/office/drawing/2014/main" id="{7F8802B9-9708-4FBB-B818-CBDD1A69DD44}"/>
                </a:ext>
              </a:extLst>
            </p:cNvPr>
            <p:cNvSpPr txBox="1">
              <a:spLocks/>
            </p:cNvSpPr>
            <p:nvPr/>
          </p:nvSpPr>
          <p:spPr>
            <a:xfrm>
              <a:off x="2007215" y="3752617"/>
              <a:ext cx="3240000" cy="720000"/>
            </a:xfrm>
            <a:prstGeom prst="rect">
              <a:avLst/>
            </a:prstGeom>
            <a:solidFill>
              <a:schemeClr val="accent6"/>
            </a:solidFill>
            <a:ln w="41275" cmpd="sng">
              <a:noFill/>
            </a:ln>
          </p:spPr>
          <p:style>
            <a:lnRef idx="1">
              <a:schemeClr val="dk1"/>
            </a:lnRef>
            <a:fillRef idx="2">
              <a:schemeClr val="dk1"/>
            </a:fillRef>
            <a:effectRef idx="1">
              <a:schemeClr val="dk1"/>
            </a:effectRef>
            <a:fontRef idx="minor">
              <a:schemeClr val="dk1"/>
            </a:fontRef>
          </p:style>
          <p:txBody>
            <a:bodyPr wrap="square" rtlCol="0" anchor="ctr" anchorCtr="0">
              <a:noAutofit/>
            </a:bodyPr>
            <a:lstStyle/>
            <a:p>
              <a:pPr algn="ctr"/>
              <a:r>
                <a:rPr lang="en-GB" dirty="0"/>
                <a:t>Entrepreneurial Learning</a:t>
              </a:r>
            </a:p>
          </p:txBody>
        </p:sp>
        <p:sp>
          <p:nvSpPr>
            <p:cNvPr id="10" name="TextBox 9">
              <a:extLst>
                <a:ext uri="{FF2B5EF4-FFF2-40B4-BE49-F238E27FC236}">
                  <a16:creationId xmlns:a16="http://schemas.microsoft.com/office/drawing/2014/main" id="{598273DB-2D40-4A46-956C-62453863CF57}"/>
                </a:ext>
              </a:extLst>
            </p:cNvPr>
            <p:cNvSpPr txBox="1"/>
            <p:nvPr/>
          </p:nvSpPr>
          <p:spPr>
            <a:xfrm>
              <a:off x="6816372" y="1981243"/>
              <a:ext cx="3024000" cy="3240000"/>
            </a:xfrm>
            <a:prstGeom prst="rect">
              <a:avLst/>
            </a:prstGeom>
            <a:solidFill>
              <a:schemeClr val="accent6"/>
            </a:solidFill>
            <a:ln>
              <a:noFill/>
            </a:ln>
          </p:spPr>
          <p:txBody>
            <a:bodyPr wrap="square" rtlCol="0">
              <a:spAutoFit/>
            </a:bodyPr>
            <a:lstStyle/>
            <a:p>
              <a:r>
                <a:rPr lang="en-US" b="1" dirty="0"/>
                <a:t>Contexts</a:t>
              </a:r>
              <a:r>
                <a:rPr lang="en-US" dirty="0"/>
                <a:t>:</a:t>
              </a:r>
            </a:p>
            <a:p>
              <a:r>
                <a:rPr lang="en-US" dirty="0"/>
                <a:t>Rural</a:t>
              </a:r>
            </a:p>
            <a:p>
              <a:r>
                <a:rPr lang="en-US" dirty="0"/>
                <a:t>Marginal</a:t>
              </a:r>
            </a:p>
            <a:p>
              <a:r>
                <a:rPr lang="en-US" dirty="0"/>
                <a:t>Conflict</a:t>
              </a:r>
            </a:p>
            <a:p>
              <a:r>
                <a:rPr lang="en-US" dirty="0"/>
                <a:t>Transition</a:t>
              </a:r>
            </a:p>
            <a:p>
              <a:r>
                <a:rPr lang="en-US" dirty="0"/>
                <a:t>Family business</a:t>
              </a:r>
            </a:p>
            <a:p>
              <a:r>
                <a:rPr lang="en-US" dirty="0"/>
                <a:t>Business support and engagement</a:t>
              </a:r>
            </a:p>
            <a:p>
              <a:r>
                <a:rPr lang="en-US" dirty="0"/>
                <a:t>Regional Development</a:t>
              </a:r>
            </a:p>
            <a:p>
              <a:r>
                <a:rPr lang="en-US" dirty="0"/>
                <a:t>Poverty</a:t>
              </a:r>
            </a:p>
            <a:p>
              <a:r>
                <a:rPr lang="en-US" dirty="0"/>
                <a:t>Knowledge exchange</a:t>
              </a:r>
            </a:p>
          </p:txBody>
        </p:sp>
        <p:sp>
          <p:nvSpPr>
            <p:cNvPr id="11" name="Right Brace 10">
              <a:extLst>
                <a:ext uri="{FF2B5EF4-FFF2-40B4-BE49-F238E27FC236}">
                  <a16:creationId xmlns:a16="http://schemas.microsoft.com/office/drawing/2014/main" id="{5FA6231F-1BCF-44A6-A859-30F0B92A914F}"/>
                </a:ext>
              </a:extLst>
            </p:cNvPr>
            <p:cNvSpPr/>
            <p:nvPr/>
          </p:nvSpPr>
          <p:spPr>
            <a:xfrm flipV="1">
              <a:off x="5181820" y="1515760"/>
              <a:ext cx="448727" cy="4604953"/>
            </a:xfrm>
            <a:prstGeom prst="rightBrace">
              <a:avLst>
                <a:gd name="adj1" fmla="val 8333"/>
                <a:gd name="adj2" fmla="val 50597"/>
              </a:avLst>
            </a:prstGeom>
            <a:no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B938DDF7-E8D6-4BA7-A743-36A5D6696132}"/>
                </a:ext>
              </a:extLst>
            </p:cNvPr>
            <p:cNvSpPr txBox="1">
              <a:spLocks/>
            </p:cNvSpPr>
            <p:nvPr/>
          </p:nvSpPr>
          <p:spPr>
            <a:xfrm>
              <a:off x="2007215" y="5612442"/>
              <a:ext cx="3240000" cy="720000"/>
            </a:xfrm>
            <a:prstGeom prst="rect">
              <a:avLst/>
            </a:prstGeom>
            <a:solidFill>
              <a:schemeClr val="accent6"/>
            </a:solidFill>
            <a:ln w="41275" cmpd="sng">
              <a:noFill/>
            </a:ln>
          </p:spPr>
          <p:style>
            <a:lnRef idx="1">
              <a:schemeClr val="dk1"/>
            </a:lnRef>
            <a:fillRef idx="2">
              <a:schemeClr val="dk1"/>
            </a:fillRef>
            <a:effectRef idx="1">
              <a:schemeClr val="dk1"/>
            </a:effectRef>
            <a:fontRef idx="minor">
              <a:schemeClr val="dk1"/>
            </a:fontRef>
          </p:style>
          <p:txBody>
            <a:bodyPr wrap="square" rtlCol="0" anchor="ctr" anchorCtr="0">
              <a:noAutofit/>
            </a:bodyPr>
            <a:lstStyle/>
            <a:p>
              <a:pPr algn="ctr"/>
              <a:r>
                <a:rPr lang="en-GB" dirty="0"/>
                <a:t>Family business (entrepreneurship)</a:t>
              </a:r>
            </a:p>
          </p:txBody>
        </p:sp>
        <p:sp>
          <p:nvSpPr>
            <p:cNvPr id="13" name="TextBox 12">
              <a:extLst>
                <a:ext uri="{FF2B5EF4-FFF2-40B4-BE49-F238E27FC236}">
                  <a16:creationId xmlns:a16="http://schemas.microsoft.com/office/drawing/2014/main" id="{26D5B195-D6E8-4AE8-AE52-09B3ECC22AD2}"/>
                </a:ext>
              </a:extLst>
            </p:cNvPr>
            <p:cNvSpPr txBox="1">
              <a:spLocks/>
            </p:cNvSpPr>
            <p:nvPr/>
          </p:nvSpPr>
          <p:spPr>
            <a:xfrm>
              <a:off x="2007215" y="903653"/>
              <a:ext cx="3240000" cy="720000"/>
            </a:xfrm>
            <a:prstGeom prst="rect">
              <a:avLst/>
            </a:prstGeom>
            <a:solidFill>
              <a:schemeClr val="accent6"/>
            </a:solidFill>
            <a:ln w="41275" cmpd="sng">
              <a:noFill/>
            </a:ln>
          </p:spPr>
          <p:style>
            <a:lnRef idx="1">
              <a:schemeClr val="dk1"/>
            </a:lnRef>
            <a:fillRef idx="2">
              <a:schemeClr val="dk1"/>
            </a:fillRef>
            <a:effectRef idx="1">
              <a:schemeClr val="dk1"/>
            </a:effectRef>
            <a:fontRef idx="minor">
              <a:schemeClr val="dk1"/>
            </a:fontRef>
          </p:style>
          <p:txBody>
            <a:bodyPr wrap="square" rtlCol="0" anchor="ctr" anchorCtr="0">
              <a:noAutofit/>
            </a:bodyPr>
            <a:lstStyle/>
            <a:p>
              <a:pPr algn="ctr"/>
              <a:r>
                <a:rPr lang="en-GB" dirty="0"/>
                <a:t>Entrepreneurship and Social Innovation</a:t>
              </a:r>
            </a:p>
          </p:txBody>
        </p:sp>
      </p:grpSp>
      <p:sp>
        <p:nvSpPr>
          <p:cNvPr id="14" name="Right Brace 13">
            <a:extLst>
              <a:ext uri="{FF2B5EF4-FFF2-40B4-BE49-F238E27FC236}">
                <a16:creationId xmlns:a16="http://schemas.microsoft.com/office/drawing/2014/main" id="{31F42648-17A8-4794-A156-7AD6A931CBF3}"/>
              </a:ext>
            </a:extLst>
          </p:cNvPr>
          <p:cNvSpPr/>
          <p:nvPr/>
        </p:nvSpPr>
        <p:spPr>
          <a:xfrm flipV="1">
            <a:off x="5995332" y="671119"/>
            <a:ext cx="231477" cy="5288956"/>
          </a:xfrm>
          <a:prstGeom prst="rightBrace">
            <a:avLst>
              <a:gd name="adj1" fmla="val 8333"/>
              <a:gd name="adj2" fmla="val 50597"/>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18707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Sustainable Entrepreneurship</a:t>
            </a:r>
          </a:p>
        </p:txBody>
      </p:sp>
      <p:sp>
        <p:nvSpPr>
          <p:cNvPr id="3" name="Text Placeholder 2"/>
          <p:cNvSpPr>
            <a:spLocks noGrp="1"/>
          </p:cNvSpPr>
          <p:nvPr>
            <p:ph idx="1"/>
          </p:nvPr>
        </p:nvSpPr>
        <p:spPr>
          <a:xfrm>
            <a:off x="478367" y="1825626"/>
            <a:ext cx="7057234" cy="4098925"/>
          </a:xfrm>
        </p:spPr>
        <p:txBody>
          <a:bodyPr>
            <a:normAutofit/>
          </a:bodyPr>
          <a:lstStyle/>
          <a:p>
            <a:r>
              <a:rPr lang="en-GB" sz="2000" dirty="0"/>
              <a:t>Critical to reflect and ask relevant questions linked to research, education and practice</a:t>
            </a:r>
          </a:p>
          <a:p>
            <a:r>
              <a:rPr lang="en-GB" sz="2000" dirty="0"/>
              <a:t>Range of interesting issues around sustainable business development and over time</a:t>
            </a:r>
          </a:p>
          <a:p>
            <a:r>
              <a:rPr lang="en-GB" sz="2000" dirty="0"/>
              <a:t>All impact on how we educate students and future leaders for managing, thriving and thinking global</a:t>
            </a:r>
          </a:p>
          <a:p>
            <a:r>
              <a:rPr lang="en-GB" sz="2000" dirty="0"/>
              <a:t>All relevant to the issues, challenges and realities, entrepreneurs and those engaged with business have to face</a:t>
            </a:r>
          </a:p>
        </p:txBody>
      </p:sp>
      <p:graphicFrame>
        <p:nvGraphicFramePr>
          <p:cNvPr id="12" name="Diagram 11"/>
          <p:cNvGraphicFramePr/>
          <p:nvPr>
            <p:extLst>
              <p:ext uri="{D42A27DB-BD31-4B8C-83A1-F6EECF244321}">
                <p14:modId xmlns:p14="http://schemas.microsoft.com/office/powerpoint/2010/main" val="4008435472"/>
              </p:ext>
            </p:extLst>
          </p:nvPr>
        </p:nvGraphicFramePr>
        <p:xfrm>
          <a:off x="6202468" y="1825626"/>
          <a:ext cx="5881250" cy="3920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Circular Arrow 18"/>
          <p:cNvSpPr/>
          <p:nvPr/>
        </p:nvSpPr>
        <p:spPr>
          <a:xfrm rot="6784416">
            <a:off x="10757547" y="2836000"/>
            <a:ext cx="1097969" cy="893148"/>
          </a:xfrm>
          <a:prstGeom prst="circularArrow">
            <a:avLst/>
          </a:prstGeom>
          <a:solidFill>
            <a:schemeClr val="accent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solidFill>
                <a:schemeClr val="tx1"/>
              </a:solidFill>
            </a:endParaRPr>
          </a:p>
        </p:txBody>
      </p:sp>
      <p:grpSp>
        <p:nvGrpSpPr>
          <p:cNvPr id="18" name="Group 17">
            <a:extLst>
              <a:ext uri="{FF2B5EF4-FFF2-40B4-BE49-F238E27FC236}">
                <a16:creationId xmlns:a16="http://schemas.microsoft.com/office/drawing/2014/main" id="{4008DEB7-B291-4A8A-9446-B8D1620BFE1F}"/>
              </a:ext>
            </a:extLst>
          </p:cNvPr>
          <p:cNvGrpSpPr/>
          <p:nvPr/>
        </p:nvGrpSpPr>
        <p:grpSpPr>
          <a:xfrm>
            <a:off x="10094481" y="2222090"/>
            <a:ext cx="1404137" cy="1404137"/>
            <a:chOff x="3220534" y="307131"/>
            <a:chExt cx="1656000" cy="1656000"/>
          </a:xfrm>
        </p:grpSpPr>
        <p:sp>
          <p:nvSpPr>
            <p:cNvPr id="20" name="Shape 19">
              <a:extLst>
                <a:ext uri="{FF2B5EF4-FFF2-40B4-BE49-F238E27FC236}">
                  <a16:creationId xmlns:a16="http://schemas.microsoft.com/office/drawing/2014/main" id="{C29B7D56-C067-40CC-BA5B-96CB0BC79E4D}"/>
                </a:ext>
              </a:extLst>
            </p:cNvPr>
            <p:cNvSpPr/>
            <p:nvPr/>
          </p:nvSpPr>
          <p:spPr>
            <a:xfrm rot="20700000">
              <a:off x="3220534" y="307131"/>
              <a:ext cx="1656000" cy="1656000"/>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Shape 4">
              <a:extLst>
                <a:ext uri="{FF2B5EF4-FFF2-40B4-BE49-F238E27FC236}">
                  <a16:creationId xmlns:a16="http://schemas.microsoft.com/office/drawing/2014/main" id="{D0094229-91C7-4B33-89FC-04A984F0081D}"/>
                </a:ext>
              </a:extLst>
            </p:cNvPr>
            <p:cNvSpPr txBox="1"/>
            <p:nvPr/>
          </p:nvSpPr>
          <p:spPr>
            <a:xfrm>
              <a:off x="3454903" y="535736"/>
              <a:ext cx="1192106" cy="11921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sv-SE" sz="900" kern="1200" dirty="0"/>
                <a:t>Research</a:t>
              </a:r>
              <a:endParaRPr lang="en-GB" sz="900" kern="1200" dirty="0"/>
            </a:p>
          </p:txBody>
        </p:sp>
      </p:grpSp>
    </p:spTree>
    <p:extLst>
      <p:ext uri="{BB962C8B-B14F-4D97-AF65-F5344CB8AC3E}">
        <p14:creationId xmlns:p14="http://schemas.microsoft.com/office/powerpoint/2010/main" val="1019236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B1617BE-BA58-4B59-88D5-A8C7B239E913}" type="slidenum">
              <a:rPr lang="en-US" smtClean="0"/>
              <a:t>21</a:t>
            </a:fld>
            <a:endParaRPr lang="en-US" dirty="0"/>
          </a:p>
        </p:txBody>
      </p:sp>
      <p:pic>
        <p:nvPicPr>
          <p:cNvPr id="13" name="Picture 12" descr="Macintosh HD:Users:sophiealkhaled-studholme:Desktop:banner-1038x576.png"/>
          <p:cNvPicPr/>
          <p:nvPr/>
        </p:nvPicPr>
        <p:blipFill rotWithShape="1">
          <a:blip r:embed="rId2">
            <a:extLst>
              <a:ext uri="{28A0092B-C50C-407E-A947-70E740481C1C}">
                <a14:useLocalDpi xmlns:a14="http://schemas.microsoft.com/office/drawing/2010/main" val="0"/>
              </a:ext>
            </a:extLst>
          </a:blip>
          <a:srcRect l="1997" b="5200"/>
          <a:stretch/>
        </p:blipFill>
        <p:spPr bwMode="auto">
          <a:xfrm>
            <a:off x="856331" y="825670"/>
            <a:ext cx="4729084" cy="2083094"/>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pic>
        <p:nvPicPr>
          <p:cNvPr id="14" name="Picture 13" descr="IMG_732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947" y="2616848"/>
            <a:ext cx="3300118" cy="2391512"/>
          </a:xfrm>
          <a:prstGeom prst="rect">
            <a:avLst/>
          </a:prstGeom>
          <a:noFill/>
          <a:ln>
            <a:noFill/>
          </a:ln>
        </p:spPr>
      </p:pic>
      <p:pic>
        <p:nvPicPr>
          <p:cNvPr id="2057" name="Picture 9" descr="Image result for recirculate lanca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5415" y="2752725"/>
            <a:ext cx="7065357" cy="1910728"/>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Image result for recirculate lanca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720" y="0"/>
            <a:ext cx="7170098" cy="2752725"/>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3" descr="Image result for w2g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15" descr="Image result for w2g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17" descr="Image result for w2gh"/>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69" name="Picture 21" descr="Image result for w2gh lancaster univers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9939" y="3861603"/>
            <a:ext cx="5944615" cy="2570163"/>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Image result for w2gh lancaster universi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5" y="5041190"/>
            <a:ext cx="4869782" cy="1464616"/>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Image result for w2gh lancaster universi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9034" y="2746523"/>
            <a:ext cx="2390906" cy="2229007"/>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8" descr="www.simra-h2020.eu.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8910"/>
            <a:ext cx="24574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647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Image result for recirculate lanc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304" y="113218"/>
            <a:ext cx="4590854" cy="291278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478366" y="1824930"/>
            <a:ext cx="11235269" cy="4099620"/>
          </a:xfrm>
        </p:spPr>
        <p:txBody>
          <a:bodyPr>
            <a:normAutofit fontScale="92500" lnSpcReduction="10000"/>
          </a:bodyPr>
          <a:lstStyle/>
          <a:p>
            <a:r>
              <a:rPr lang="en-GB" sz="2400" b="1" dirty="0"/>
              <a:t>Global Challenge Research Fund</a:t>
            </a:r>
            <a:r>
              <a:rPr lang="en-GB" sz="2400" dirty="0"/>
              <a:t>, Total Project Value £6.8mn, Duration 48 months. Led by Professor Nigel Paul, LEC, Lancaster University. Purpose: RECIRCULATE: Driving eco-innovation in Africa: capacity-building for a safe circular water economy. </a:t>
            </a:r>
            <a:r>
              <a:rPr lang="en-GB" sz="2400" dirty="0">
                <a:hlinkClick r:id="rId3"/>
              </a:rPr>
              <a:t>http://www.recirculate.global/</a:t>
            </a:r>
            <a:endParaRPr lang="en-GB" sz="2400" dirty="0"/>
          </a:p>
          <a:p>
            <a:r>
              <a:rPr lang="en-GB" sz="2400" dirty="0"/>
              <a:t>Solution focused research for water use</a:t>
            </a:r>
          </a:p>
          <a:p>
            <a:pPr marL="360000" lvl="2" indent="0">
              <a:buNone/>
            </a:pPr>
            <a:r>
              <a:rPr lang="en-GB" sz="2400" dirty="0"/>
              <a:t>and safety solutions in partnership with </a:t>
            </a:r>
          </a:p>
          <a:p>
            <a:pPr marL="360000" lvl="2" indent="0">
              <a:buNone/>
            </a:pPr>
            <a:r>
              <a:rPr lang="en-GB" sz="2400" dirty="0"/>
              <a:t>local communities with a view to </a:t>
            </a:r>
          </a:p>
          <a:p>
            <a:pPr marL="360000" lvl="2" indent="0">
              <a:buNone/>
            </a:pPr>
            <a:r>
              <a:rPr lang="en-GB" sz="2400" dirty="0"/>
              <a:t>ensuring water sustains communities, </a:t>
            </a:r>
          </a:p>
          <a:p>
            <a:pPr marL="360000" lvl="2" indent="0">
              <a:buNone/>
            </a:pPr>
            <a:r>
              <a:rPr lang="en-GB" sz="2400" dirty="0"/>
              <a:t>from sewage disposal to energy </a:t>
            </a:r>
          </a:p>
          <a:p>
            <a:pPr marL="360000" lvl="2" indent="0">
              <a:buNone/>
            </a:pPr>
            <a:r>
              <a:rPr lang="en-GB" sz="2400" dirty="0"/>
              <a:t>generation and water used in food </a:t>
            </a:r>
          </a:p>
          <a:p>
            <a:pPr marL="360000" lvl="2" indent="0">
              <a:buNone/>
            </a:pPr>
            <a:r>
              <a:rPr lang="en-GB" sz="2400" dirty="0"/>
              <a:t>production.</a:t>
            </a:r>
          </a:p>
          <a:p>
            <a:endParaRPr lang="en-GB" dirty="0"/>
          </a:p>
        </p:txBody>
      </p:sp>
      <p:sp>
        <p:nvSpPr>
          <p:cNvPr id="2" name="Slide Number Placeholder 1"/>
          <p:cNvSpPr>
            <a:spLocks noGrp="1"/>
          </p:cNvSpPr>
          <p:nvPr>
            <p:ph type="sldNum" sz="quarter" idx="12"/>
          </p:nvPr>
        </p:nvSpPr>
        <p:spPr/>
        <p:txBody>
          <a:bodyPr/>
          <a:lstStyle/>
          <a:p>
            <a:fld id="{0B1617BE-BA58-4B59-88D5-A8C7B239E913}" type="slidenum">
              <a:rPr lang="en-US" smtClean="0"/>
              <a:pPr/>
              <a:t>22</a:t>
            </a:fld>
            <a:endParaRPr lang="en-US" dirty="0"/>
          </a:p>
        </p:txBody>
      </p:sp>
      <p:pic>
        <p:nvPicPr>
          <p:cNvPr id="3074" name="Picture 2" descr="Image result for recirculate lanca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277" y="3391995"/>
            <a:ext cx="5302545" cy="238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530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460" y="2005058"/>
            <a:ext cx="11001080" cy="4099620"/>
          </a:xfrm>
        </p:spPr>
        <p:txBody>
          <a:bodyPr>
            <a:normAutofit fontScale="92500"/>
          </a:bodyPr>
          <a:lstStyle/>
          <a:p>
            <a:r>
              <a:rPr lang="en-GB" sz="2400" b="1" dirty="0"/>
              <a:t>Horizon 2020, Total Project </a:t>
            </a:r>
            <a:r>
              <a:rPr lang="en-GB" sz="2400" dirty="0"/>
              <a:t>Value (circa) 6 million Euros (Jack with Alkhaled = 180,000 Euros), Duration 48 months Purpose: social innovation in marginalised and rural areas. 26 European partners (led by Professor Maria Nijnik, James Hutton Institute, Aberdeen, UK). </a:t>
            </a:r>
            <a:r>
              <a:rPr lang="en-US" sz="2400" dirty="0"/>
              <a:t>Leading work on Innovation Actions through the delivery of social innovation on the ground, </a:t>
            </a:r>
            <a:r>
              <a:rPr lang="en-GB" sz="2400" dirty="0"/>
              <a:t> </a:t>
            </a:r>
            <a:r>
              <a:rPr lang="en-GB" sz="2400" dirty="0">
                <a:hlinkClick r:id="rId2"/>
              </a:rPr>
              <a:t>http://www.simra-h2020.eu/</a:t>
            </a:r>
            <a:r>
              <a:rPr lang="en-GB" sz="2400" dirty="0"/>
              <a:t>. </a:t>
            </a:r>
          </a:p>
          <a:p>
            <a:r>
              <a:rPr lang="en-GB" sz="2400" dirty="0"/>
              <a:t>SIMRA seeks to advance understanding of social innovation and innovative governance in agriculture, forestry and rural development, and how to boost them, particularly in marginalised rural areas across Europe </a:t>
            </a:r>
            <a:r>
              <a:rPr lang="en-GB" sz="2400" dirty="0">
                <a:hlinkClick r:id="rId3"/>
              </a:rPr>
              <a:t>http://www.simra-h2020.eu/intranet/wp-content/uploads/filebase/Shared-Documents/brochure/Brochure-English.pdf</a:t>
            </a:r>
            <a:r>
              <a:rPr lang="en-GB" sz="2400" dirty="0"/>
              <a:t>.</a:t>
            </a:r>
          </a:p>
          <a:p>
            <a:endParaRPr lang="en-GB" sz="2400" dirty="0"/>
          </a:p>
          <a:p>
            <a:endParaRPr lang="en-GB" dirty="0"/>
          </a:p>
        </p:txBody>
      </p:sp>
      <p:sp>
        <p:nvSpPr>
          <p:cNvPr id="4" name="Slide Number Placeholder 3"/>
          <p:cNvSpPr>
            <a:spLocks noGrp="1"/>
          </p:cNvSpPr>
          <p:nvPr>
            <p:ph type="sldNum" sz="quarter" idx="12"/>
          </p:nvPr>
        </p:nvSpPr>
        <p:spPr/>
        <p:txBody>
          <a:bodyPr/>
          <a:lstStyle/>
          <a:p>
            <a:fld id="{0B1617BE-BA58-4B59-88D5-A8C7B239E913}" type="slidenum">
              <a:rPr lang="en-US" smtClean="0"/>
              <a:t>23</a:t>
            </a:fld>
            <a:endParaRPr lang="en-US" dirty="0"/>
          </a:p>
        </p:txBody>
      </p:sp>
      <p:pic>
        <p:nvPicPr>
          <p:cNvPr id="5" name="Picture 8" descr="www.simra-h2020.e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748" y="154878"/>
            <a:ext cx="5081048" cy="159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460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9085" y="373363"/>
            <a:ext cx="3157980" cy="1099887"/>
          </a:xfrm>
        </p:spPr>
        <p:txBody>
          <a:bodyPr>
            <a:normAutofit/>
          </a:bodyPr>
          <a:lstStyle/>
          <a:p>
            <a:pPr algn="ctr"/>
            <a:r>
              <a:rPr lang="en-GB" dirty="0"/>
              <a:t> Innovative</a:t>
            </a:r>
            <a:br>
              <a:rPr lang="en-GB" dirty="0"/>
            </a:br>
            <a:r>
              <a:rPr lang="en-GB" dirty="0"/>
              <a:t> actions</a:t>
            </a:r>
            <a:br>
              <a:rPr lang="en-GB" dirty="0"/>
            </a:br>
            <a:r>
              <a:rPr lang="en-GB" sz="1800" b="0" dirty="0"/>
              <a:t>Alkhaled</a:t>
            </a:r>
            <a:endParaRPr lang="en-GB" b="0" dirty="0"/>
          </a:p>
        </p:txBody>
      </p:sp>
      <p:pic>
        <p:nvPicPr>
          <p:cNvPr id="5" name="Picture 4" descr="Macintosh HD:Users:sophiealkhaled-studholme:Desktop:banner-1038x576.png"/>
          <p:cNvPicPr/>
          <p:nvPr/>
        </p:nvPicPr>
        <p:blipFill rotWithShape="1">
          <a:blip r:embed="rId2">
            <a:extLst>
              <a:ext uri="{28A0092B-C50C-407E-A947-70E740481C1C}">
                <a14:useLocalDpi xmlns:a14="http://schemas.microsoft.com/office/drawing/2010/main" val="0"/>
              </a:ext>
            </a:extLst>
          </a:blip>
          <a:srcRect l="1997" b="5200"/>
          <a:stretch/>
        </p:blipFill>
        <p:spPr bwMode="auto">
          <a:xfrm>
            <a:off x="7462916" y="21682"/>
            <a:ext cx="4729084" cy="2083094"/>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
        <p:nvSpPr>
          <p:cNvPr id="3" name="Content Placeholder 2"/>
          <p:cNvSpPr>
            <a:spLocks noGrp="1"/>
          </p:cNvSpPr>
          <p:nvPr>
            <p:ph idx="1"/>
          </p:nvPr>
        </p:nvSpPr>
        <p:spPr>
          <a:xfrm>
            <a:off x="603314" y="1824930"/>
            <a:ext cx="11067069" cy="4099620"/>
          </a:xfrm>
        </p:spPr>
        <p:txBody>
          <a:bodyPr>
            <a:normAutofit/>
          </a:bodyPr>
          <a:lstStyle/>
          <a:p>
            <a:r>
              <a:rPr lang="en-GB" dirty="0"/>
              <a:t>Assisting socially disadvantaged women in developing successful business initiatives</a:t>
            </a:r>
          </a:p>
          <a:p>
            <a:r>
              <a:rPr lang="en-GB" dirty="0"/>
              <a:t>Not-for-Profit organisation (start-up 2016) </a:t>
            </a:r>
            <a:r>
              <a:rPr lang="en-GB" dirty="0">
                <a:hlinkClick r:id="rId3"/>
              </a:rPr>
              <a:t>http://thegrowingclub.co.uk/</a:t>
            </a:r>
            <a:endParaRPr lang="en-GB" dirty="0"/>
          </a:p>
          <a:p>
            <a:r>
              <a:rPr lang="en-GB" dirty="0"/>
              <a:t>12 month business growth programme</a:t>
            </a:r>
          </a:p>
          <a:p>
            <a:r>
              <a:rPr lang="en-GB" dirty="0"/>
              <a:t>Focus on women entrepreneurs</a:t>
            </a:r>
          </a:p>
          <a:p>
            <a:r>
              <a:rPr lang="en-GB" dirty="0"/>
              <a:t>1</a:t>
            </a:r>
            <a:r>
              <a:rPr lang="en-GB" baseline="30000" dirty="0"/>
              <a:t>st</a:t>
            </a:r>
            <a:r>
              <a:rPr lang="en-GB" dirty="0"/>
              <a:t> stage = the sowing club aimed at building basic understanding and confidence</a:t>
            </a:r>
          </a:p>
          <a:p>
            <a:r>
              <a:rPr lang="en-GB" dirty="0"/>
              <a:t>2</a:t>
            </a:r>
            <a:r>
              <a:rPr lang="en-GB" baseline="30000" dirty="0"/>
              <a:t>nd</a:t>
            </a:r>
            <a:r>
              <a:rPr lang="en-GB" dirty="0"/>
              <a:t> stage = the growing club aimed at building growth</a:t>
            </a:r>
          </a:p>
        </p:txBody>
      </p:sp>
      <p:sp>
        <p:nvSpPr>
          <p:cNvPr id="4" name="Slide Number Placeholder 3"/>
          <p:cNvSpPr>
            <a:spLocks noGrp="1"/>
          </p:cNvSpPr>
          <p:nvPr>
            <p:ph type="sldNum" sz="quarter" idx="12"/>
          </p:nvPr>
        </p:nvSpPr>
        <p:spPr/>
        <p:txBody>
          <a:bodyPr/>
          <a:lstStyle/>
          <a:p>
            <a:fld id="{0B1617BE-BA58-4B59-88D5-A8C7B239E913}" type="slidenum">
              <a:rPr lang="en-US" smtClean="0"/>
              <a:t>24</a:t>
            </a:fld>
            <a:endParaRPr lang="en-US" dirty="0"/>
          </a:p>
        </p:txBody>
      </p:sp>
      <p:pic>
        <p:nvPicPr>
          <p:cNvPr id="6" name="Picture 8" descr="www.simra-h2020.e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243" y="0"/>
            <a:ext cx="4428229" cy="139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665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3" descr="Image result for w2gh lancaster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7624" y="1"/>
            <a:ext cx="4094375" cy="26677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Wave 2 growth hub programme</a:t>
            </a:r>
          </a:p>
        </p:txBody>
      </p:sp>
      <p:sp>
        <p:nvSpPr>
          <p:cNvPr id="3" name="Content Placeholder 2"/>
          <p:cNvSpPr>
            <a:spLocks noGrp="1"/>
          </p:cNvSpPr>
          <p:nvPr>
            <p:ph idx="1"/>
          </p:nvPr>
        </p:nvSpPr>
        <p:spPr>
          <a:xfrm>
            <a:off x="478366" y="1824930"/>
            <a:ext cx="8515239" cy="4099620"/>
          </a:xfrm>
        </p:spPr>
        <p:txBody>
          <a:bodyPr>
            <a:normAutofit fontScale="70000" lnSpcReduction="20000"/>
          </a:bodyPr>
          <a:lstStyle/>
          <a:p>
            <a:pPr marL="0" indent="0" algn="just">
              <a:buNone/>
            </a:pPr>
            <a:r>
              <a:rPr lang="en-GB" sz="2000" b="1" dirty="0"/>
              <a:t>Regional Growth Fund/Wave 2 City Project</a:t>
            </a:r>
            <a:r>
              <a:rPr lang="en-GB" sz="2000" dirty="0"/>
              <a:t>, Value £32mn (total=£96mn), Period: November 2013-June 2015 Purpose: understanding growth in the UK SME sector. </a:t>
            </a:r>
            <a:r>
              <a:rPr lang="en-GB" sz="2000" dirty="0">
                <a:hlinkClick r:id="rId3"/>
              </a:rPr>
              <a:t>http://www.tiki-toki.com/timeline/entry/387269/Wave-2-Growth-Hub-Programme-One-Year-On/</a:t>
            </a:r>
            <a:endParaRPr lang="en-GB" sz="2000" dirty="0"/>
          </a:p>
          <a:p>
            <a:pPr marL="0" indent="0" algn="just">
              <a:buNone/>
            </a:pPr>
            <a:endParaRPr lang="en-GB" sz="2000" dirty="0"/>
          </a:p>
          <a:p>
            <a:pPr marL="0" indent="0" algn="just">
              <a:buNone/>
            </a:pPr>
            <a:r>
              <a:rPr lang="en-GB" sz="2000" dirty="0"/>
              <a:t>“The Wave 2 Business Growth (W2BG) programme is designed to </a:t>
            </a:r>
            <a:r>
              <a:rPr lang="en-GB" sz="2000" dirty="0">
                <a:solidFill>
                  <a:srgbClr val="FF0000"/>
                </a:solidFill>
              </a:rPr>
              <a:t>boost economic growth </a:t>
            </a:r>
            <a:r>
              <a:rPr lang="en-GB" sz="2000" dirty="0"/>
              <a:t>in Wave 2 City Deal areas by introducing a </a:t>
            </a:r>
            <a:r>
              <a:rPr lang="en-GB" sz="2000" dirty="0">
                <a:solidFill>
                  <a:srgbClr val="FF0000"/>
                </a:solidFill>
              </a:rPr>
              <a:t>new approach </a:t>
            </a:r>
            <a:r>
              <a:rPr lang="en-GB" sz="2000" dirty="0"/>
              <a:t>to the co-ordination of business support and providing a resource for W2 cities to introduce bespoke business, innovation and trade support schemes”</a:t>
            </a:r>
          </a:p>
          <a:p>
            <a:pPr marL="0" indent="0" algn="just">
              <a:buNone/>
            </a:pPr>
            <a:endParaRPr lang="en-GB" sz="2000" dirty="0"/>
          </a:p>
          <a:p>
            <a:pPr marL="0" indent="0" algn="just">
              <a:buNone/>
            </a:pPr>
            <a:r>
              <a:rPr lang="en-GB" sz="2000" dirty="0"/>
              <a:t>The ultimate aim of the Wave Two Growth Hubs (W2GH) Programme is to enable companies in the participating Wave Two City areas to </a:t>
            </a:r>
            <a:r>
              <a:rPr lang="en-GB" sz="2000" dirty="0">
                <a:solidFill>
                  <a:srgbClr val="FF0000"/>
                </a:solidFill>
              </a:rPr>
              <a:t>create jobs </a:t>
            </a:r>
            <a:r>
              <a:rPr lang="en-GB" sz="2000" dirty="0"/>
              <a:t>and increase their productivity and competitiveness through </a:t>
            </a:r>
            <a:r>
              <a:rPr lang="en-GB" sz="2000" dirty="0">
                <a:solidFill>
                  <a:srgbClr val="FF0000"/>
                </a:solidFill>
              </a:rPr>
              <a:t>improved access</a:t>
            </a:r>
            <a:r>
              <a:rPr lang="en-GB" sz="2000" dirty="0"/>
              <a:t> to and use of more effective, smarter and integrated business support hubs.</a:t>
            </a:r>
          </a:p>
          <a:p>
            <a:pPr marL="0" indent="0" algn="just">
              <a:buNone/>
            </a:pPr>
            <a:r>
              <a:rPr lang="en-GB" sz="2000" dirty="0"/>
              <a:t>Across these hubs, more than 4000 private sector jobs were seen to be created by 2017, exceeding the original expectation of 2,500</a:t>
            </a:r>
          </a:p>
        </p:txBody>
      </p:sp>
      <p:sp>
        <p:nvSpPr>
          <p:cNvPr id="4" name="Slide Number Placeholder 3"/>
          <p:cNvSpPr>
            <a:spLocks noGrp="1"/>
          </p:cNvSpPr>
          <p:nvPr>
            <p:ph type="sldNum" sz="quarter" idx="12"/>
          </p:nvPr>
        </p:nvSpPr>
        <p:spPr/>
        <p:txBody>
          <a:bodyPr/>
          <a:lstStyle/>
          <a:p>
            <a:fld id="{0B1617BE-BA58-4B59-88D5-A8C7B239E913}" type="slidenum">
              <a:rPr lang="en-US" smtClean="0"/>
              <a:t>25</a:t>
            </a:fld>
            <a:endParaRPr lang="en-US" dirty="0"/>
          </a:p>
        </p:txBody>
      </p:sp>
    </p:spTree>
    <p:extLst>
      <p:ext uri="{BB962C8B-B14F-4D97-AF65-F5344CB8AC3E}">
        <p14:creationId xmlns:p14="http://schemas.microsoft.com/office/powerpoint/2010/main" val="1506304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Impact cases:</a:t>
            </a:r>
            <a:endParaRPr lang="en-GB" dirty="0"/>
          </a:p>
        </p:txBody>
      </p:sp>
      <p:sp>
        <p:nvSpPr>
          <p:cNvPr id="3" name="Text Placeholder 2"/>
          <p:cNvSpPr>
            <a:spLocks noGrp="1"/>
          </p:cNvSpPr>
          <p:nvPr>
            <p:ph idx="1"/>
          </p:nvPr>
        </p:nvSpPr>
        <p:spPr>
          <a:xfrm>
            <a:off x="478367" y="1149016"/>
            <a:ext cx="10562168" cy="4775535"/>
          </a:xfrm>
        </p:spPr>
        <p:txBody>
          <a:bodyPr>
            <a:normAutofit fontScale="92500" lnSpcReduction="10000"/>
          </a:bodyPr>
          <a:lstStyle/>
          <a:p>
            <a:r>
              <a:rPr lang="en-GB" dirty="0"/>
              <a:t>The UKs Research Excellence Framework was the first exercise to assess the impact of research outside of academia. Impact was defined as ‘an effect on, change or benefit to the economy, society, culture, public policy or services, health, the environment or quality of life, beyond academia’ ICS rated ‘outstanding’/4* impact cases for LUMS, 2 of these were from the Department of Entrepreneurship, Strategy and Innovation:</a:t>
            </a:r>
          </a:p>
          <a:p>
            <a:pPr lvl="1"/>
            <a:r>
              <a:rPr lang="en-GB" dirty="0"/>
              <a:t>05 Forecasting accuracy – NFP</a:t>
            </a:r>
          </a:p>
          <a:p>
            <a:pPr lvl="1"/>
            <a:r>
              <a:rPr lang="en-GB" dirty="0"/>
              <a:t>07 Improving Mental Capacity</a:t>
            </a:r>
          </a:p>
          <a:p>
            <a:pPr lvl="1"/>
            <a:r>
              <a:rPr lang="en-GB" dirty="0">
                <a:solidFill>
                  <a:srgbClr val="FF0000"/>
                </a:solidFill>
              </a:rPr>
              <a:t>09 Technology focused SMEs</a:t>
            </a:r>
          </a:p>
          <a:p>
            <a:pPr lvl="1"/>
            <a:r>
              <a:rPr lang="en-GB" dirty="0">
                <a:solidFill>
                  <a:srgbClr val="FF0000"/>
                </a:solidFill>
              </a:rPr>
              <a:t>12 </a:t>
            </a:r>
            <a:r>
              <a:rPr lang="en-GB" dirty="0" err="1">
                <a:solidFill>
                  <a:srgbClr val="FF0000"/>
                </a:solidFill>
              </a:rPr>
              <a:t>LEADr</a:t>
            </a:r>
            <a:r>
              <a:rPr lang="en-GB" dirty="0">
                <a:solidFill>
                  <a:srgbClr val="FF0000"/>
                </a:solidFill>
              </a:rPr>
              <a:t> Programme</a:t>
            </a:r>
          </a:p>
          <a:p>
            <a:pPr lvl="0"/>
            <a:r>
              <a:rPr lang="en-GB" dirty="0">
                <a:hlinkClick r:id="rId3"/>
              </a:rPr>
              <a:t>Here’s</a:t>
            </a:r>
            <a:r>
              <a:rPr lang="en-GB" dirty="0"/>
              <a:t> a link to the REF website where all Impact Case Studies can be viewed:</a:t>
            </a:r>
          </a:p>
          <a:p>
            <a:pPr lvl="0"/>
            <a:r>
              <a:rPr lang="en-GB" dirty="0">
                <a:hlinkClick r:id="rId3"/>
              </a:rPr>
              <a:t>Results &amp; submissions : REF 2014 : View results and submissions by UOA</a:t>
            </a:r>
            <a:endParaRPr lang="en-GB" dirty="0"/>
          </a:p>
          <a:p>
            <a:r>
              <a:rPr lang="en-GB" dirty="0"/>
              <a:t>Here’s a link to the ICS’ 09 and 12 </a:t>
            </a:r>
            <a:r>
              <a:rPr lang="en-GB" dirty="0">
                <a:hlinkClick r:id="rId4"/>
              </a:rPr>
              <a:t>http://results.ref.ac.uk/Submissions/Impact/1760</a:t>
            </a:r>
            <a:endParaRPr lang="en-GB" dirty="0"/>
          </a:p>
          <a:p>
            <a:pPr lvl="0"/>
            <a:endParaRPr lang="en-GB" dirty="0"/>
          </a:p>
          <a:p>
            <a:endParaRPr lang="en-GB" dirty="0"/>
          </a:p>
        </p:txBody>
      </p:sp>
    </p:spTree>
    <p:extLst>
      <p:ext uri="{BB962C8B-B14F-4D97-AF65-F5344CB8AC3E}">
        <p14:creationId xmlns:p14="http://schemas.microsoft.com/office/powerpoint/2010/main" val="565192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356770" y="1111970"/>
            <a:ext cx="6768752" cy="5200359"/>
            <a:chOff x="1115616" y="1905000"/>
            <a:chExt cx="6768752" cy="5200359"/>
          </a:xfrm>
        </p:grpSpPr>
        <p:grpSp>
          <p:nvGrpSpPr>
            <p:cNvPr id="5" name="Group 4"/>
            <p:cNvGrpSpPr/>
            <p:nvPr/>
          </p:nvGrpSpPr>
          <p:grpSpPr>
            <a:xfrm>
              <a:off x="2995706" y="2413000"/>
              <a:ext cx="3152587" cy="2031999"/>
              <a:chOff x="0" y="951890"/>
              <a:chExt cx="3152587" cy="2031999"/>
            </a:xfrm>
          </p:grpSpPr>
          <p:sp>
            <p:nvSpPr>
              <p:cNvPr id="17" name="Oval 16"/>
              <p:cNvSpPr/>
              <p:nvPr/>
            </p:nvSpPr>
            <p:spPr>
              <a:xfrm>
                <a:off x="0" y="951890"/>
                <a:ext cx="3152587" cy="203199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l 4"/>
              <p:cNvSpPr/>
              <p:nvPr/>
            </p:nvSpPr>
            <p:spPr>
              <a:xfrm>
                <a:off x="461685" y="1459890"/>
                <a:ext cx="2229215" cy="1015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6032" tIns="256032" rIns="256032" bIns="256032" numCol="1" spcCol="1270" anchor="ctr" anchorCtr="0">
                <a:noAutofit/>
              </a:bodyPr>
              <a:lstStyle/>
              <a:p>
                <a:pPr algn="ctr" defTabSz="1600200">
                  <a:lnSpc>
                    <a:spcPct val="90000"/>
                  </a:lnSpc>
                  <a:spcBef>
                    <a:spcPct val="0"/>
                  </a:spcBef>
                  <a:spcAft>
                    <a:spcPct val="35000"/>
                  </a:spcAft>
                </a:pPr>
                <a:endParaRPr lang="en-GB" sz="3600" dirty="0"/>
              </a:p>
            </p:txBody>
          </p:sp>
        </p:grpSp>
        <p:sp>
          <p:nvSpPr>
            <p:cNvPr id="6" name="TextBox 5"/>
            <p:cNvSpPr txBox="1"/>
            <p:nvPr/>
          </p:nvSpPr>
          <p:spPr>
            <a:xfrm>
              <a:off x="3286968" y="2892334"/>
              <a:ext cx="2376264" cy="1200329"/>
            </a:xfrm>
            <a:prstGeom prst="rect">
              <a:avLst/>
            </a:prstGeom>
            <a:noFill/>
          </p:spPr>
          <p:txBody>
            <a:bodyPr wrap="square" rtlCol="0">
              <a:spAutoFit/>
            </a:bodyPr>
            <a:lstStyle/>
            <a:p>
              <a:pPr lvl="0"/>
              <a:r>
                <a:rPr lang="en-GB" altLang="en-US" sz="1200" b="1" dirty="0"/>
                <a:t>Business development elements   </a:t>
              </a:r>
            </a:p>
            <a:p>
              <a:pPr lvl="0"/>
              <a:r>
                <a:rPr lang="en-GB" altLang="en-US" sz="1200" dirty="0"/>
                <a:t>Business consultancy</a:t>
              </a:r>
            </a:p>
            <a:p>
              <a:pPr lvl="0"/>
              <a:r>
                <a:rPr lang="en-GB" altLang="en-US" sz="1200" dirty="0"/>
                <a:t>Workshops </a:t>
              </a:r>
            </a:p>
            <a:p>
              <a:pPr lvl="0"/>
              <a:r>
                <a:rPr lang="en-GB" altLang="en-US" sz="1200" dirty="0"/>
                <a:t>Master-classes </a:t>
              </a:r>
            </a:p>
            <a:p>
              <a:pPr lvl="0"/>
              <a:r>
                <a:rPr lang="en-GB" altLang="en-US" sz="1200" dirty="0"/>
                <a:t>Business mentoring</a:t>
              </a:r>
              <a:endParaRPr lang="en-GB" sz="1200" dirty="0"/>
            </a:p>
          </p:txBody>
        </p:sp>
        <p:grpSp>
          <p:nvGrpSpPr>
            <p:cNvPr id="7" name="Group 6"/>
            <p:cNvGrpSpPr/>
            <p:nvPr/>
          </p:nvGrpSpPr>
          <p:grpSpPr>
            <a:xfrm>
              <a:off x="1524000" y="1905000"/>
              <a:ext cx="6096000" cy="3048000"/>
              <a:chOff x="0" y="439775"/>
              <a:chExt cx="6096000" cy="3048000"/>
            </a:xfrm>
          </p:grpSpPr>
          <p:sp>
            <p:nvSpPr>
              <p:cNvPr id="15" name="Oval 14"/>
              <p:cNvSpPr/>
              <p:nvPr/>
            </p:nvSpPr>
            <p:spPr>
              <a:xfrm>
                <a:off x="0" y="439775"/>
                <a:ext cx="6096000" cy="3048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Oval 4"/>
              <p:cNvSpPr/>
              <p:nvPr/>
            </p:nvSpPr>
            <p:spPr>
              <a:xfrm>
                <a:off x="1627632" y="630275"/>
                <a:ext cx="2840736" cy="5715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889000">
                  <a:lnSpc>
                    <a:spcPct val="90000"/>
                  </a:lnSpc>
                  <a:spcBef>
                    <a:spcPct val="0"/>
                  </a:spcBef>
                  <a:spcAft>
                    <a:spcPct val="35000"/>
                  </a:spcAft>
                </a:pPr>
                <a:endParaRPr lang="en-GB" sz="2000" dirty="0"/>
              </a:p>
            </p:txBody>
          </p:sp>
        </p:grpSp>
        <p:sp>
          <p:nvSpPr>
            <p:cNvPr id="8" name="Rectangle 7"/>
            <p:cNvSpPr/>
            <p:nvPr/>
          </p:nvSpPr>
          <p:spPr>
            <a:xfrm>
              <a:off x="5292080" y="2816296"/>
              <a:ext cx="1997968" cy="1015663"/>
            </a:xfrm>
            <a:prstGeom prst="rect">
              <a:avLst/>
            </a:prstGeom>
          </p:spPr>
          <p:txBody>
            <a:bodyPr wrap="square">
              <a:spAutoFit/>
            </a:bodyPr>
            <a:lstStyle/>
            <a:p>
              <a:pPr lvl="0"/>
              <a:r>
                <a:rPr lang="en-GB" altLang="en-US" sz="1200" b="1" dirty="0">
                  <a:solidFill>
                    <a:schemeClr val="bg1"/>
                  </a:solidFill>
                </a:rPr>
                <a:t>Personal development elements</a:t>
              </a:r>
            </a:p>
            <a:p>
              <a:pPr lvl="0"/>
              <a:r>
                <a:rPr lang="en-GB" altLang="en-US" sz="1200" dirty="0">
                  <a:solidFill>
                    <a:schemeClr val="bg1"/>
                  </a:solidFill>
                </a:rPr>
                <a:t>Professional coaching</a:t>
              </a:r>
            </a:p>
            <a:p>
              <a:pPr lvl="0"/>
              <a:r>
                <a:rPr lang="en-GB" altLang="en-US" sz="1200" dirty="0">
                  <a:solidFill>
                    <a:schemeClr val="bg1"/>
                  </a:solidFill>
                </a:rPr>
                <a:t>Personal mentoring</a:t>
              </a:r>
            </a:p>
            <a:p>
              <a:pPr lvl="0"/>
              <a:r>
                <a:rPr lang="en-GB" altLang="en-US" sz="1200" dirty="0">
                  <a:solidFill>
                    <a:schemeClr val="bg1"/>
                  </a:solidFill>
                </a:rPr>
                <a:t>Action learning sets</a:t>
              </a:r>
              <a:endParaRPr lang="en-GB" sz="1200" dirty="0">
                <a:solidFill>
                  <a:schemeClr val="bg1"/>
                </a:solidFill>
              </a:endParaRPr>
            </a:p>
          </p:txBody>
        </p:sp>
        <p:grpSp>
          <p:nvGrpSpPr>
            <p:cNvPr id="9" name="Group 8"/>
            <p:cNvGrpSpPr/>
            <p:nvPr/>
          </p:nvGrpSpPr>
          <p:grpSpPr>
            <a:xfrm>
              <a:off x="1524000" y="2413000"/>
              <a:ext cx="3152587" cy="2031999"/>
              <a:chOff x="208005" y="0"/>
              <a:chExt cx="3152587" cy="2031999"/>
            </a:xfrm>
          </p:grpSpPr>
          <p:sp>
            <p:nvSpPr>
              <p:cNvPr id="13" name="Oval 12"/>
              <p:cNvSpPr/>
              <p:nvPr/>
            </p:nvSpPr>
            <p:spPr>
              <a:xfrm>
                <a:off x="208005" y="0"/>
                <a:ext cx="3152587" cy="203199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4"/>
              <p:cNvSpPr/>
              <p:nvPr/>
            </p:nvSpPr>
            <p:spPr>
              <a:xfrm>
                <a:off x="669691" y="508000"/>
                <a:ext cx="2229215" cy="1015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6032" tIns="256032" rIns="256032" bIns="256032" numCol="1" spcCol="1270" anchor="ctr" anchorCtr="0">
                <a:noAutofit/>
              </a:bodyPr>
              <a:lstStyle/>
              <a:p>
                <a:pPr algn="ctr" defTabSz="1600200">
                  <a:lnSpc>
                    <a:spcPct val="90000"/>
                  </a:lnSpc>
                  <a:spcBef>
                    <a:spcPct val="0"/>
                  </a:spcBef>
                  <a:spcAft>
                    <a:spcPct val="35000"/>
                  </a:spcAft>
                </a:pPr>
                <a:endParaRPr lang="en-GB" sz="3600" dirty="0"/>
              </a:p>
            </p:txBody>
          </p:sp>
        </p:grpSp>
        <p:sp>
          <p:nvSpPr>
            <p:cNvPr id="10" name="Rectangle 9"/>
            <p:cNvSpPr/>
            <p:nvPr/>
          </p:nvSpPr>
          <p:spPr>
            <a:xfrm>
              <a:off x="1928901" y="2892333"/>
              <a:ext cx="4572000" cy="1015663"/>
            </a:xfrm>
            <a:prstGeom prst="rect">
              <a:avLst/>
            </a:prstGeom>
          </p:spPr>
          <p:txBody>
            <a:bodyPr>
              <a:spAutoFit/>
            </a:bodyPr>
            <a:lstStyle/>
            <a:p>
              <a:pPr lvl="0"/>
              <a:r>
                <a:rPr lang="en-GB" altLang="en-US" sz="1200" b="1" dirty="0">
                  <a:solidFill>
                    <a:schemeClr val="bg1"/>
                  </a:solidFill>
                </a:rPr>
                <a:t>Business development elements   </a:t>
              </a:r>
            </a:p>
            <a:p>
              <a:pPr lvl="0"/>
              <a:r>
                <a:rPr lang="en-GB" altLang="en-US" sz="1200" dirty="0">
                  <a:solidFill>
                    <a:schemeClr val="bg1"/>
                  </a:solidFill>
                </a:rPr>
                <a:t>Business consultancy</a:t>
              </a:r>
            </a:p>
            <a:p>
              <a:pPr lvl="0"/>
              <a:r>
                <a:rPr lang="en-GB" altLang="en-US" sz="1200" dirty="0">
                  <a:solidFill>
                    <a:schemeClr val="bg1"/>
                  </a:solidFill>
                </a:rPr>
                <a:t>Workshops </a:t>
              </a:r>
            </a:p>
            <a:p>
              <a:pPr lvl="0"/>
              <a:r>
                <a:rPr lang="en-GB" altLang="en-US" sz="1200" dirty="0">
                  <a:solidFill>
                    <a:schemeClr val="bg1"/>
                  </a:solidFill>
                </a:rPr>
                <a:t>Master-classes </a:t>
              </a:r>
            </a:p>
            <a:p>
              <a:pPr lvl="0"/>
              <a:r>
                <a:rPr lang="en-GB" altLang="en-US" sz="1200" dirty="0">
                  <a:solidFill>
                    <a:schemeClr val="bg1"/>
                  </a:solidFill>
                </a:rPr>
                <a:t>Business mentoring</a:t>
              </a:r>
              <a:endParaRPr lang="en-GB" sz="1200" dirty="0">
                <a:solidFill>
                  <a:schemeClr val="bg1"/>
                </a:solidFill>
              </a:endParaRPr>
            </a:p>
          </p:txBody>
        </p:sp>
        <p:cxnSp>
          <p:nvCxnSpPr>
            <p:cNvPr id="11" name="Straight Arrow Connector 10"/>
            <p:cNvCxnSpPr/>
            <p:nvPr/>
          </p:nvCxnSpPr>
          <p:spPr>
            <a:xfrm>
              <a:off x="1115616" y="5373216"/>
              <a:ext cx="6768752" cy="0"/>
            </a:xfrm>
            <a:prstGeom prst="straightConnector1">
              <a:avLst/>
            </a:prstGeom>
            <a:ln w="317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213992" y="5517232"/>
              <a:ext cx="4572000" cy="1588127"/>
            </a:xfrm>
            <a:prstGeom prst="rect">
              <a:avLst/>
            </a:prstGeom>
          </p:spPr>
          <p:txBody>
            <a:bodyPr>
              <a:spAutoFit/>
            </a:bodyPr>
            <a:lstStyle/>
            <a:p>
              <a:pPr algn="ctr" defTabSz="666750">
                <a:lnSpc>
                  <a:spcPct val="90000"/>
                </a:lnSpc>
                <a:spcBef>
                  <a:spcPct val="0"/>
                </a:spcBef>
                <a:spcAft>
                  <a:spcPct val="35000"/>
                </a:spcAft>
              </a:pPr>
              <a:r>
                <a:rPr lang="en-GB" dirty="0"/>
                <a:t>Underpinned by research on entrepreneurial learning and network development and the building of  increasing t</a:t>
              </a:r>
              <a:r>
                <a:rPr lang="en-GB" altLang="en-US" dirty="0"/>
                <a:t>rust, respect, ties to others, commitment exchange and social capital. But, over time</a:t>
              </a:r>
            </a:p>
          </p:txBody>
        </p:sp>
      </p:grpSp>
      <p:sp>
        <p:nvSpPr>
          <p:cNvPr id="19" name="Rectangle 18"/>
          <p:cNvSpPr/>
          <p:nvPr/>
        </p:nvSpPr>
        <p:spPr>
          <a:xfrm>
            <a:off x="2711624" y="188640"/>
            <a:ext cx="6696744" cy="923330"/>
          </a:xfrm>
          <a:prstGeom prst="rect">
            <a:avLst/>
          </a:prstGeom>
        </p:spPr>
        <p:txBody>
          <a:bodyPr wrap="square">
            <a:spAutoFit/>
          </a:bodyPr>
          <a:lstStyle/>
          <a:p>
            <a:r>
              <a:rPr lang="en-US" dirty="0">
                <a:solidFill>
                  <a:schemeClr val="tx2">
                    <a:lumMod val="60000"/>
                    <a:lumOff val="40000"/>
                  </a:schemeClr>
                </a:solidFill>
              </a:rPr>
              <a:t>LEAD and IDEAS: The </a:t>
            </a:r>
            <a:r>
              <a:rPr lang="en-US" dirty="0" err="1">
                <a:solidFill>
                  <a:schemeClr val="tx2">
                    <a:lumMod val="60000"/>
                    <a:lumOff val="40000"/>
                  </a:schemeClr>
                </a:solidFill>
              </a:rPr>
              <a:t>Socialisation</a:t>
            </a:r>
            <a:r>
              <a:rPr lang="en-US" dirty="0">
                <a:solidFill>
                  <a:schemeClr val="tx2">
                    <a:lumMod val="60000"/>
                    <a:lumOff val="40000"/>
                  </a:schemeClr>
                </a:solidFill>
              </a:rPr>
              <a:t> of the Entrepreneurial Process Through Social Incubation</a:t>
            </a:r>
            <a:br>
              <a:rPr lang="en-US" dirty="0">
                <a:solidFill>
                  <a:schemeClr val="tx2">
                    <a:lumMod val="60000"/>
                    <a:lumOff val="40000"/>
                  </a:schemeClr>
                </a:solidFill>
              </a:rPr>
            </a:br>
            <a:endParaRPr lang="en-GB" dirty="0"/>
          </a:p>
        </p:txBody>
      </p:sp>
      <p:grpSp>
        <p:nvGrpSpPr>
          <p:cNvPr id="20" name="Group 19"/>
          <p:cNvGrpSpPr/>
          <p:nvPr/>
        </p:nvGrpSpPr>
        <p:grpSpPr>
          <a:xfrm>
            <a:off x="251475" y="908720"/>
            <a:ext cx="2862501" cy="3671466"/>
            <a:chOff x="381000" y="1676400"/>
            <a:chExt cx="4191000" cy="5181600"/>
          </a:xfrm>
        </p:grpSpPr>
        <p:pic>
          <p:nvPicPr>
            <p:cNvPr id="21" name="Picture 20" descr="Reflection Day 067.jpg"/>
            <p:cNvPicPr>
              <a:picLocks noChangeAspect="1"/>
            </p:cNvPicPr>
            <p:nvPr/>
          </p:nvPicPr>
          <p:blipFill>
            <a:blip r:embed="rId3"/>
            <a:stretch>
              <a:fillRect/>
            </a:stretch>
          </p:blipFill>
          <p:spPr>
            <a:xfrm>
              <a:off x="381000" y="4064000"/>
              <a:ext cx="4191000" cy="2794000"/>
            </a:xfrm>
            <a:prstGeom prst="rect">
              <a:avLst/>
            </a:prstGeom>
          </p:spPr>
        </p:pic>
        <p:pic>
          <p:nvPicPr>
            <p:cNvPr id="22" name="Picture 21" descr="IMG_9669.jpg"/>
            <p:cNvPicPr>
              <a:picLocks noChangeAspect="1"/>
            </p:cNvPicPr>
            <p:nvPr/>
          </p:nvPicPr>
          <p:blipFill>
            <a:blip r:embed="rId4"/>
            <a:stretch>
              <a:fillRect/>
            </a:stretch>
          </p:blipFill>
          <p:spPr>
            <a:xfrm>
              <a:off x="381000" y="2666999"/>
              <a:ext cx="2057400" cy="1371600"/>
            </a:xfrm>
            <a:prstGeom prst="rect">
              <a:avLst/>
            </a:prstGeom>
          </p:spPr>
        </p:pic>
        <p:pic>
          <p:nvPicPr>
            <p:cNvPr id="23" name="Picture 22" descr="_MG_5137.jpg"/>
            <p:cNvPicPr>
              <a:picLocks noChangeAspect="1"/>
            </p:cNvPicPr>
            <p:nvPr/>
          </p:nvPicPr>
          <p:blipFill>
            <a:blip r:embed="rId5"/>
            <a:stretch>
              <a:fillRect/>
            </a:stretch>
          </p:blipFill>
          <p:spPr>
            <a:xfrm>
              <a:off x="381000" y="1676400"/>
              <a:ext cx="2057400" cy="1064705"/>
            </a:xfrm>
            <a:prstGeom prst="rect">
              <a:avLst/>
            </a:prstGeom>
          </p:spPr>
        </p:pic>
        <p:pic>
          <p:nvPicPr>
            <p:cNvPr id="24" name="Picture 23" descr="Screen Shot 2011-11-14 at 12.18.55.png"/>
            <p:cNvPicPr>
              <a:picLocks noChangeAspect="1"/>
            </p:cNvPicPr>
            <p:nvPr/>
          </p:nvPicPr>
          <p:blipFill>
            <a:blip r:embed="rId6"/>
            <a:stretch>
              <a:fillRect/>
            </a:stretch>
          </p:blipFill>
          <p:spPr>
            <a:xfrm>
              <a:off x="2498959" y="1676400"/>
              <a:ext cx="2073041" cy="2362199"/>
            </a:xfrm>
            <a:prstGeom prst="rect">
              <a:avLst/>
            </a:prstGeom>
          </p:spPr>
        </p:pic>
      </p:grpSp>
    </p:spTree>
    <p:extLst>
      <p:ext uri="{BB962C8B-B14F-4D97-AF65-F5344CB8AC3E}">
        <p14:creationId xmlns:p14="http://schemas.microsoft.com/office/powerpoint/2010/main" val="3906341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LEAD: Stimulating Long-Term Growth in UK SMEs: the LEAD® Programme (Hamilton, George, Fogg, </a:t>
            </a:r>
            <a:r>
              <a:rPr lang="en-GB" dirty="0" err="1"/>
              <a:t>gordon</a:t>
            </a:r>
            <a:r>
              <a:rPr lang="en-GB" dirty="0"/>
              <a:t> and smith).</a:t>
            </a:r>
          </a:p>
        </p:txBody>
      </p:sp>
      <p:sp>
        <p:nvSpPr>
          <p:cNvPr id="3" name="Content Placeholder 2"/>
          <p:cNvSpPr>
            <a:spLocks noGrp="1"/>
          </p:cNvSpPr>
          <p:nvPr>
            <p:ph idx="1"/>
          </p:nvPr>
        </p:nvSpPr>
        <p:spPr/>
        <p:txBody>
          <a:bodyPr>
            <a:normAutofit fontScale="92500" lnSpcReduction="20000"/>
          </a:bodyPr>
          <a:lstStyle/>
          <a:p>
            <a:r>
              <a:rPr lang="en-GB" dirty="0"/>
              <a:t>supported skills development, created jobs and informed a successful £32 million Regional Growth Fund bid to support business growth in 20 UK cities</a:t>
            </a:r>
          </a:p>
          <a:p>
            <a:r>
              <a:rPr lang="en-GB" dirty="0"/>
              <a:t>Informed by research on the ‘critical reflection’ of incidents, in one’s own business to ‘trigger’ learning, and the integrated learning model. </a:t>
            </a:r>
          </a:p>
          <a:p>
            <a:r>
              <a:rPr lang="en-GB" dirty="0"/>
              <a:t>LEAD syllabus, especially action learning, shadowing and exchanges help to replicate important ‘lived experience’ and reflective factors.</a:t>
            </a:r>
          </a:p>
          <a:p>
            <a:r>
              <a:rPr lang="en-GB" dirty="0"/>
              <a:t>Business owners supported by a virtual learning environment to reinforce peer-to-peer learning. </a:t>
            </a:r>
          </a:p>
          <a:p>
            <a:r>
              <a:rPr lang="en-GB" dirty="0"/>
              <a:t>entrepreneurial learning can be activated in social practice. </a:t>
            </a:r>
          </a:p>
          <a:p>
            <a:r>
              <a:rPr lang="en-GB" dirty="0"/>
              <a:t>This dynamic iterative dialogue between researchers and SME owners underpins the sustained development of LEAD</a:t>
            </a:r>
          </a:p>
        </p:txBody>
      </p:sp>
    </p:spTree>
    <p:extLst>
      <p:ext uri="{BB962C8B-B14F-4D97-AF65-F5344CB8AC3E}">
        <p14:creationId xmlns:p14="http://schemas.microsoft.com/office/powerpoint/2010/main" val="3762222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did lead work</a:t>
            </a:r>
          </a:p>
        </p:txBody>
      </p:sp>
      <p:sp>
        <p:nvSpPr>
          <p:cNvPr id="4" name="Slide Number Placeholder 3"/>
          <p:cNvSpPr>
            <a:spLocks noGrp="1"/>
          </p:cNvSpPr>
          <p:nvPr>
            <p:ph type="sldNum" sz="quarter" idx="12"/>
          </p:nvPr>
        </p:nvSpPr>
        <p:spPr/>
        <p:txBody>
          <a:bodyPr/>
          <a:lstStyle/>
          <a:p>
            <a:fld id="{0B1617BE-BA58-4B59-88D5-A8C7B239E913}" type="slidenum">
              <a:rPr lang="en-US" smtClean="0"/>
              <a:t>29</a:t>
            </a:fld>
            <a:endParaRPr lang="en-US" dirty="0"/>
          </a:p>
        </p:txBody>
      </p:sp>
      <p:grpSp>
        <p:nvGrpSpPr>
          <p:cNvPr id="14" name="Group 13"/>
          <p:cNvGrpSpPr/>
          <p:nvPr/>
        </p:nvGrpSpPr>
        <p:grpSpPr>
          <a:xfrm>
            <a:off x="5736000" y="921942"/>
            <a:ext cx="6294408" cy="4894395"/>
            <a:chOff x="3893269" y="921943"/>
            <a:chExt cx="8137139" cy="4752528"/>
          </a:xfrm>
        </p:grpSpPr>
        <p:sp>
          <p:nvSpPr>
            <p:cNvPr id="5" name="Rounded Rectangle 4"/>
            <p:cNvSpPr/>
            <p:nvPr/>
          </p:nvSpPr>
          <p:spPr>
            <a:xfrm>
              <a:off x="3893269" y="921943"/>
              <a:ext cx="5372845" cy="4752528"/>
            </a:xfrm>
            <a:prstGeom prst="round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sz="3600" dirty="0">
                <a:solidFill>
                  <a:schemeClr val="tx1"/>
                </a:solidFill>
              </a:endParaRPr>
            </a:p>
            <a:p>
              <a:pPr algn="ctr"/>
              <a:r>
                <a:rPr lang="en-GB" sz="3600" dirty="0">
                  <a:solidFill>
                    <a:schemeClr val="tx1"/>
                  </a:solidFill>
                </a:rPr>
                <a:t>Social context</a:t>
              </a:r>
            </a:p>
          </p:txBody>
        </p:sp>
        <p:sp>
          <p:nvSpPr>
            <p:cNvPr id="6" name="Oval 5"/>
            <p:cNvSpPr/>
            <p:nvPr/>
          </p:nvSpPr>
          <p:spPr>
            <a:xfrm>
              <a:off x="3987689" y="1425999"/>
              <a:ext cx="2313308" cy="1224136"/>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Observational learning</a:t>
              </a:r>
            </a:p>
          </p:txBody>
        </p:sp>
        <p:sp>
          <p:nvSpPr>
            <p:cNvPr id="7" name="Oval 6"/>
            <p:cNvSpPr/>
            <p:nvPr/>
          </p:nvSpPr>
          <p:spPr>
            <a:xfrm>
              <a:off x="6588288" y="1425999"/>
              <a:ext cx="2313308" cy="1224136"/>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Experiential learning</a:t>
              </a:r>
            </a:p>
          </p:txBody>
        </p:sp>
        <p:sp>
          <p:nvSpPr>
            <p:cNvPr id="8" name="Oval 7"/>
            <p:cNvSpPr/>
            <p:nvPr/>
          </p:nvSpPr>
          <p:spPr>
            <a:xfrm>
              <a:off x="4293560" y="3298207"/>
              <a:ext cx="4709852" cy="1224136"/>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Situated learning</a:t>
              </a:r>
            </a:p>
          </p:txBody>
        </p:sp>
        <p:sp>
          <p:nvSpPr>
            <p:cNvPr id="9" name="Down Arrow 8"/>
            <p:cNvSpPr/>
            <p:nvPr/>
          </p:nvSpPr>
          <p:spPr>
            <a:xfrm>
              <a:off x="7509948" y="2719693"/>
              <a:ext cx="373115" cy="576064"/>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a:off x="9171752" y="2738911"/>
              <a:ext cx="1044720" cy="902550"/>
            </a:xfrm>
            <a:prstGeom prst="rightArrow">
              <a:avLst/>
            </a:prstGeom>
            <a:solidFill>
              <a:schemeClr val="bg1">
                <a:lumMod val="6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wn Arrow 10"/>
            <p:cNvSpPr/>
            <p:nvPr/>
          </p:nvSpPr>
          <p:spPr>
            <a:xfrm>
              <a:off x="4909349" y="2719693"/>
              <a:ext cx="373115" cy="576064"/>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10463328" y="2462611"/>
              <a:ext cx="1567080" cy="14551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tx1"/>
                  </a:solidFill>
                </a:rPr>
                <a:t>Growth</a:t>
              </a:r>
            </a:p>
          </p:txBody>
        </p:sp>
      </p:grpSp>
      <p:pic>
        <p:nvPicPr>
          <p:cNvPr id="13" name="Picture 12"/>
          <p:cNvPicPr/>
          <p:nvPr/>
        </p:nvPicPr>
        <p:blipFill>
          <a:blip r:embed="rId2">
            <a:extLst>
              <a:ext uri="{28A0092B-C50C-407E-A947-70E740481C1C}">
                <a14:useLocalDpi xmlns:a14="http://schemas.microsoft.com/office/drawing/2010/main" val="0"/>
              </a:ext>
            </a:extLst>
          </a:blip>
          <a:stretch>
            <a:fillRect/>
          </a:stretch>
        </p:blipFill>
        <p:spPr>
          <a:xfrm>
            <a:off x="437967" y="921943"/>
            <a:ext cx="5075802" cy="4894394"/>
          </a:xfrm>
          <a:prstGeom prst="rect">
            <a:avLst/>
          </a:prstGeom>
        </p:spPr>
      </p:pic>
    </p:spTree>
    <p:extLst>
      <p:ext uri="{BB962C8B-B14F-4D97-AF65-F5344CB8AC3E}">
        <p14:creationId xmlns:p14="http://schemas.microsoft.com/office/powerpoint/2010/main" val="4277059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Current Research Projects:</a:t>
            </a:r>
            <a:endParaRPr lang="en-GB" dirty="0"/>
          </a:p>
        </p:txBody>
      </p:sp>
      <p:sp>
        <p:nvSpPr>
          <p:cNvPr id="3" name="Content Placeholder 2"/>
          <p:cNvSpPr>
            <a:spLocks noGrp="1"/>
          </p:cNvSpPr>
          <p:nvPr>
            <p:ph sz="half" idx="1"/>
          </p:nvPr>
        </p:nvSpPr>
        <p:spPr/>
        <p:txBody>
          <a:bodyPr>
            <a:normAutofit fontScale="70000" lnSpcReduction="20000"/>
          </a:bodyPr>
          <a:lstStyle/>
          <a:p>
            <a:r>
              <a:rPr lang="en-GB" dirty="0"/>
              <a:t>Entrepreneurship</a:t>
            </a:r>
          </a:p>
          <a:p>
            <a:pPr lvl="1"/>
            <a:r>
              <a:rPr lang="en-GB" dirty="0"/>
              <a:t>Networks </a:t>
            </a:r>
          </a:p>
          <a:p>
            <a:pPr lvl="1"/>
            <a:r>
              <a:rPr lang="en-GB" dirty="0"/>
              <a:t>Social Capital</a:t>
            </a:r>
          </a:p>
          <a:p>
            <a:pPr lvl="1"/>
            <a:r>
              <a:rPr lang="en-GB" dirty="0"/>
              <a:t>Trust (with Ivy and </a:t>
            </a:r>
            <a:r>
              <a:rPr lang="en-GB" dirty="0" err="1"/>
              <a:t>Larty</a:t>
            </a:r>
            <a:r>
              <a:rPr lang="en-GB" dirty="0"/>
              <a:t>)</a:t>
            </a:r>
          </a:p>
          <a:p>
            <a:pPr lvl="1"/>
            <a:r>
              <a:rPr lang="en-GB" dirty="0"/>
              <a:t>Resources</a:t>
            </a:r>
          </a:p>
          <a:p>
            <a:pPr lvl="1"/>
            <a:r>
              <a:rPr lang="en-GB" dirty="0"/>
              <a:t>Entrepreneurial learning (with Hamilton and Zozimo)</a:t>
            </a:r>
          </a:p>
          <a:p>
            <a:pPr lvl="1"/>
            <a:r>
              <a:rPr lang="en-GB" dirty="0"/>
              <a:t>Incubation (with Soetanto)</a:t>
            </a:r>
          </a:p>
          <a:p>
            <a:pPr marL="383990" lvl="1" indent="-383990">
              <a:lnSpc>
                <a:spcPct val="110000"/>
              </a:lnSpc>
              <a:spcBef>
                <a:spcPts val="1333"/>
              </a:spcBef>
            </a:pPr>
            <a:r>
              <a:rPr lang="en-GB" sz="2100" dirty="0"/>
              <a:t>And in </a:t>
            </a:r>
          </a:p>
          <a:p>
            <a:pPr lvl="1"/>
            <a:r>
              <a:rPr lang="en-GB" dirty="0"/>
              <a:t>Belarus (with Ivy and </a:t>
            </a:r>
            <a:r>
              <a:rPr lang="en-GB" dirty="0" err="1"/>
              <a:t>Larty</a:t>
            </a:r>
            <a:r>
              <a:rPr lang="en-GB" dirty="0"/>
              <a:t>)</a:t>
            </a:r>
          </a:p>
          <a:p>
            <a:pPr lvl="1"/>
            <a:r>
              <a:rPr lang="en-GB" dirty="0"/>
              <a:t>Syria (with </a:t>
            </a:r>
            <a:r>
              <a:rPr lang="en-GB" dirty="0" err="1"/>
              <a:t>Alkhaled</a:t>
            </a:r>
            <a:r>
              <a:rPr lang="en-GB" dirty="0"/>
              <a:t>)</a:t>
            </a:r>
          </a:p>
          <a:p>
            <a:pPr lvl="1"/>
            <a:r>
              <a:rPr lang="en-GB" dirty="0"/>
              <a:t>Madrid (with Sans Roman, Lopez and </a:t>
            </a:r>
            <a:r>
              <a:rPr lang="en-GB" dirty="0" err="1"/>
              <a:t>Zozimo</a:t>
            </a:r>
            <a:r>
              <a:rPr lang="en-GB" dirty="0"/>
              <a:t>)</a:t>
            </a:r>
          </a:p>
          <a:p>
            <a:pPr lvl="1"/>
            <a:r>
              <a:rPr lang="en-GB" dirty="0"/>
              <a:t>Ireland (</a:t>
            </a:r>
            <a:r>
              <a:rPr lang="en-GB" dirty="0" err="1"/>
              <a:t>Mckeever</a:t>
            </a:r>
            <a:r>
              <a:rPr lang="en-GB" dirty="0"/>
              <a:t> and Anderson)</a:t>
            </a:r>
          </a:p>
          <a:p>
            <a:pPr lvl="1"/>
            <a:r>
              <a:rPr lang="en-GB" dirty="0"/>
              <a:t>Finland (</a:t>
            </a:r>
            <a:r>
              <a:rPr lang="en-GB" dirty="0" err="1"/>
              <a:t>Galkina</a:t>
            </a:r>
            <a:r>
              <a:rPr lang="en-GB" dirty="0"/>
              <a:t>)</a:t>
            </a:r>
          </a:p>
          <a:p>
            <a:r>
              <a:rPr lang="en-GB" dirty="0"/>
              <a:t>Family business </a:t>
            </a:r>
          </a:p>
          <a:p>
            <a:pPr lvl="1"/>
            <a:r>
              <a:rPr lang="en-GB" dirty="0"/>
              <a:t>Internationalisation (with </a:t>
            </a:r>
            <a:r>
              <a:rPr lang="en-GB" dirty="0" err="1"/>
              <a:t>Leppaaho</a:t>
            </a:r>
            <a:r>
              <a:rPr lang="en-GB" dirty="0"/>
              <a:t>)</a:t>
            </a:r>
          </a:p>
          <a:p>
            <a:pPr lvl="1"/>
            <a:r>
              <a:rPr lang="en-GB" dirty="0"/>
              <a:t>Business history (Sans Roman and Lopez)</a:t>
            </a:r>
          </a:p>
          <a:p>
            <a:pPr lvl="1"/>
            <a:r>
              <a:rPr lang="en-GB" dirty="0"/>
              <a:t>Through the generations (</a:t>
            </a:r>
            <a:r>
              <a:rPr lang="en-GB" dirty="0" err="1"/>
              <a:t>Konopaski</a:t>
            </a:r>
            <a:r>
              <a:rPr lang="en-GB" dirty="0"/>
              <a:t> and Hamilton)</a:t>
            </a:r>
          </a:p>
          <a:p>
            <a:pPr lvl="1"/>
            <a:r>
              <a:rPr lang="en-GB" dirty="0"/>
              <a:t>Gender (</a:t>
            </a:r>
            <a:r>
              <a:rPr lang="en-GB" dirty="0" err="1"/>
              <a:t>Discua</a:t>
            </a:r>
            <a:r>
              <a:rPr lang="en-GB" dirty="0"/>
              <a:t> Cruz and Hamilton)</a:t>
            </a:r>
          </a:p>
          <a:p>
            <a:endParaRPr lang="en-GB" dirty="0"/>
          </a:p>
        </p:txBody>
      </p:sp>
      <p:sp>
        <p:nvSpPr>
          <p:cNvPr id="4" name="Content Placeholder 3"/>
          <p:cNvSpPr>
            <a:spLocks noGrp="1"/>
          </p:cNvSpPr>
          <p:nvPr>
            <p:ph sz="half" idx="2"/>
          </p:nvPr>
        </p:nvSpPr>
        <p:spPr/>
        <p:txBody>
          <a:bodyPr>
            <a:normAutofit fontScale="70000" lnSpcReduction="20000"/>
          </a:bodyPr>
          <a:lstStyle/>
          <a:p>
            <a:r>
              <a:rPr lang="en-GB" dirty="0"/>
              <a:t>Innovation</a:t>
            </a:r>
          </a:p>
          <a:p>
            <a:pPr lvl="1"/>
            <a:r>
              <a:rPr lang="en-GB" dirty="0"/>
              <a:t>Social innovation (with </a:t>
            </a:r>
            <a:r>
              <a:rPr lang="en-GB" dirty="0" err="1"/>
              <a:t>Alkhaled</a:t>
            </a:r>
            <a:r>
              <a:rPr lang="en-GB" dirty="0"/>
              <a:t>)</a:t>
            </a:r>
          </a:p>
          <a:p>
            <a:pPr lvl="1"/>
            <a:r>
              <a:rPr lang="en-GB" dirty="0"/>
              <a:t>Open innovation (with Pfister and Darwin)</a:t>
            </a:r>
          </a:p>
          <a:p>
            <a:r>
              <a:rPr lang="en-GB" dirty="0"/>
              <a:t>Entrepreneurship education</a:t>
            </a:r>
          </a:p>
          <a:p>
            <a:pPr lvl="1"/>
            <a:r>
              <a:rPr lang="en-GB" dirty="0"/>
              <a:t>Social learning (with Locket, Padilla-</a:t>
            </a:r>
            <a:r>
              <a:rPr lang="en-GB" dirty="0" err="1"/>
              <a:t>Meléndez</a:t>
            </a:r>
            <a:r>
              <a:rPr lang="en-GB" dirty="0"/>
              <a:t>, Middleton and </a:t>
            </a:r>
            <a:r>
              <a:rPr lang="en-GB" dirty="0" err="1"/>
              <a:t>Pallarès</a:t>
            </a:r>
            <a:r>
              <a:rPr lang="en-GB" dirty="0"/>
              <a:t>) </a:t>
            </a:r>
          </a:p>
          <a:p>
            <a:r>
              <a:rPr lang="en-GB" dirty="0"/>
              <a:t>Regional development</a:t>
            </a:r>
          </a:p>
          <a:p>
            <a:pPr lvl="1"/>
            <a:r>
              <a:rPr lang="en-GB" dirty="0"/>
              <a:t>Role of the entrepreneurial university (</a:t>
            </a:r>
            <a:r>
              <a:rPr lang="en-GB" dirty="0" err="1"/>
              <a:t>Zozimo</a:t>
            </a:r>
            <a:r>
              <a:rPr lang="en-GB" dirty="0"/>
              <a:t>, Pugh and Hamilton)</a:t>
            </a:r>
          </a:p>
          <a:p>
            <a:r>
              <a:rPr lang="en-GB" dirty="0"/>
              <a:t>Sensemaking</a:t>
            </a:r>
          </a:p>
          <a:p>
            <a:pPr lvl="1"/>
            <a:r>
              <a:rPr lang="en-GB" dirty="0"/>
              <a:t>Poverty alleviation (</a:t>
            </a:r>
            <a:r>
              <a:rPr lang="en-GB" dirty="0" err="1"/>
              <a:t>Halme</a:t>
            </a:r>
            <a:r>
              <a:rPr lang="en-GB" dirty="0"/>
              <a:t>)</a:t>
            </a:r>
          </a:p>
          <a:p>
            <a:pPr lvl="1"/>
            <a:endParaRPr lang="en-GB" dirty="0"/>
          </a:p>
        </p:txBody>
      </p:sp>
      <p:pic>
        <p:nvPicPr>
          <p:cNvPr id="5" name="Picture 4">
            <a:extLst>
              <a:ext uri="{FF2B5EF4-FFF2-40B4-BE49-F238E27FC236}">
                <a16:creationId xmlns:a16="http://schemas.microsoft.com/office/drawing/2014/main" id="{AB1EC23E-E804-4F75-823C-60CC8DCD391B}"/>
              </a:ext>
            </a:extLst>
          </p:cNvPr>
          <p:cNvPicPr>
            <a:picLocks noChangeAspect="1"/>
          </p:cNvPicPr>
          <p:nvPr/>
        </p:nvPicPr>
        <p:blipFill>
          <a:blip r:embed="rId3"/>
          <a:stretch>
            <a:fillRect/>
          </a:stretch>
        </p:blipFill>
        <p:spPr>
          <a:xfrm>
            <a:off x="9455192" y="361950"/>
            <a:ext cx="1777956" cy="879621"/>
          </a:xfrm>
          <a:prstGeom prst="rect">
            <a:avLst/>
          </a:prstGeom>
        </p:spPr>
      </p:pic>
    </p:spTree>
    <p:extLst>
      <p:ext uri="{BB962C8B-B14F-4D97-AF65-F5344CB8AC3E}">
        <p14:creationId xmlns:p14="http://schemas.microsoft.com/office/powerpoint/2010/main" val="4211071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365" y="557808"/>
            <a:ext cx="11235269" cy="701279"/>
          </a:xfrm>
        </p:spPr>
        <p:txBody>
          <a:bodyPr/>
          <a:lstStyle/>
          <a:p>
            <a:r>
              <a:rPr lang="en-GB" dirty="0"/>
              <a:t>This entailed:</a:t>
            </a:r>
          </a:p>
        </p:txBody>
      </p:sp>
      <p:sp>
        <p:nvSpPr>
          <p:cNvPr id="3" name="Content Placeholder 2"/>
          <p:cNvSpPr>
            <a:spLocks noGrp="1"/>
          </p:cNvSpPr>
          <p:nvPr>
            <p:ph idx="1"/>
          </p:nvPr>
        </p:nvSpPr>
        <p:spPr>
          <a:xfrm>
            <a:off x="454916" y="1259087"/>
            <a:ext cx="10562168" cy="4706636"/>
          </a:xfrm>
        </p:spPr>
        <p:txBody>
          <a:bodyPr>
            <a:normAutofit fontScale="92500"/>
          </a:bodyPr>
          <a:lstStyle/>
          <a:p>
            <a:pPr marL="0" indent="0">
              <a:buNone/>
            </a:pPr>
            <a:r>
              <a:rPr lang="en-GB" dirty="0"/>
              <a:t>LEAD programme combined: </a:t>
            </a:r>
          </a:p>
          <a:p>
            <a:r>
              <a:rPr lang="en-GB" dirty="0"/>
              <a:t>Experiential </a:t>
            </a:r>
          </a:p>
          <a:p>
            <a:r>
              <a:rPr lang="en-GB" dirty="0"/>
              <a:t>Master classes - given by ‘inspiring speakers’. </a:t>
            </a:r>
          </a:p>
          <a:p>
            <a:r>
              <a:rPr lang="en-GB" dirty="0"/>
              <a:t>Shadowing exchanges - participants observe and reflect on the behaviour of their partner in their place of work. </a:t>
            </a:r>
          </a:p>
          <a:p>
            <a:r>
              <a:rPr lang="en-GB" dirty="0"/>
              <a:t>Coaching - participants work with an experienced, professional business coach in a series of one-to-one sessions. </a:t>
            </a:r>
          </a:p>
          <a:p>
            <a:r>
              <a:rPr lang="en-GB" dirty="0"/>
              <a:t>Action learning - six sessions in facilitated subgroups of six to eight peers who meet to discuss personal business issues or challenges in a trusting environment. </a:t>
            </a:r>
          </a:p>
          <a:p>
            <a:r>
              <a:rPr lang="en-GB" dirty="0"/>
              <a:t>Online Forum - to support delegates learning, share knowledge, arrange exchanges and call upon advice from their fellow delegates.</a:t>
            </a:r>
          </a:p>
        </p:txBody>
      </p:sp>
      <p:sp>
        <p:nvSpPr>
          <p:cNvPr id="4" name="Slide Number Placeholder 3"/>
          <p:cNvSpPr>
            <a:spLocks noGrp="1"/>
          </p:cNvSpPr>
          <p:nvPr>
            <p:ph type="sldNum" sz="quarter" idx="12"/>
          </p:nvPr>
        </p:nvSpPr>
        <p:spPr/>
        <p:txBody>
          <a:bodyPr/>
          <a:lstStyle/>
          <a:p>
            <a:fld id="{0B1617BE-BA58-4B59-88D5-A8C7B239E913}" type="slidenum">
              <a:rPr lang="en-US" smtClean="0"/>
              <a:t>30</a:t>
            </a:fld>
            <a:endParaRPr lang="en-US" dirty="0"/>
          </a:p>
        </p:txBody>
      </p:sp>
    </p:spTree>
    <p:extLst>
      <p:ext uri="{BB962C8B-B14F-4D97-AF65-F5344CB8AC3E}">
        <p14:creationId xmlns:p14="http://schemas.microsoft.com/office/powerpoint/2010/main" val="3529380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Outcomes and effects</a:t>
            </a:r>
          </a:p>
        </p:txBody>
      </p:sp>
      <p:sp>
        <p:nvSpPr>
          <p:cNvPr id="6" name="Content Placeholder 5"/>
          <p:cNvSpPr>
            <a:spLocks noGrp="1"/>
          </p:cNvSpPr>
          <p:nvPr>
            <p:ph sz="half" idx="1"/>
          </p:nvPr>
        </p:nvSpPr>
        <p:spPr/>
        <p:txBody>
          <a:bodyPr>
            <a:normAutofit fontScale="70000" lnSpcReduction="20000"/>
          </a:bodyPr>
          <a:lstStyle/>
          <a:p>
            <a:pPr marL="0" indent="0">
              <a:buNone/>
            </a:pPr>
            <a:r>
              <a:rPr lang="en-GB" b="1" dirty="0"/>
              <a:t>Business outcomes: </a:t>
            </a:r>
          </a:p>
          <a:p>
            <a:r>
              <a:rPr lang="en-GB" dirty="0"/>
              <a:t>Across all businesses, the mean annual increase in sales was £105,000, a growth rate of 3.5% a year and, for those experiencing an increase in turnover, the mean sales increase was about £360,000 a year, of which £135,000 (37.5%) is attributable to LEAD. </a:t>
            </a:r>
          </a:p>
          <a:p>
            <a:r>
              <a:rPr lang="en-GB" dirty="0"/>
              <a:t>Around half of survey respondents report an increase in employment. Across all businesses, the annual growth rate in jobs due to LEAD is 3.6%. </a:t>
            </a:r>
          </a:p>
          <a:p>
            <a:r>
              <a:rPr lang="en-GB" dirty="0"/>
              <a:t>Three-quarters of participants’ annual labour productivity improved by £8,800 (average).</a:t>
            </a:r>
          </a:p>
          <a:p>
            <a:r>
              <a:rPr lang="en-GB" dirty="0"/>
              <a:t>LEAD participants added about £11m in net sales per annum in 2004-11, of which about £7.5m a year is attributable to LEAD, adding 300 jobs to the region.</a:t>
            </a:r>
          </a:p>
        </p:txBody>
      </p:sp>
      <p:sp>
        <p:nvSpPr>
          <p:cNvPr id="7" name="Content Placeholder 6"/>
          <p:cNvSpPr>
            <a:spLocks noGrp="1"/>
          </p:cNvSpPr>
          <p:nvPr>
            <p:ph sz="half" idx="2"/>
          </p:nvPr>
        </p:nvSpPr>
        <p:spPr/>
        <p:txBody>
          <a:bodyPr>
            <a:normAutofit fontScale="70000" lnSpcReduction="20000"/>
          </a:bodyPr>
          <a:lstStyle/>
          <a:p>
            <a:pPr marL="0" indent="0">
              <a:buNone/>
            </a:pPr>
            <a:r>
              <a:rPr lang="en-GB" b="1" dirty="0"/>
              <a:t>Leadership and intermediate effects: </a:t>
            </a:r>
          </a:p>
          <a:p>
            <a:r>
              <a:rPr lang="en-GB" dirty="0"/>
              <a:t>Virtually every participant said that LEAD had developed their leadership. </a:t>
            </a:r>
          </a:p>
          <a:p>
            <a:r>
              <a:rPr lang="en-GB" dirty="0"/>
              <a:t>A third of participants indicated that LEAD improved their confidence, reinforced existing beliefs and provided a better understanding of leadership and new skills/ frameworks </a:t>
            </a:r>
          </a:p>
          <a:p>
            <a:r>
              <a:rPr lang="en-GB" dirty="0"/>
              <a:t>Many participants have undertaken a change in their business structure following LEAD. </a:t>
            </a:r>
          </a:p>
          <a:p>
            <a:r>
              <a:rPr lang="en-GB" dirty="0"/>
              <a:t>Virtually all participants have undertaken changes in management, with over half indicating that they had appointed a business manager since joining LEAD. </a:t>
            </a:r>
          </a:p>
        </p:txBody>
      </p:sp>
      <p:sp>
        <p:nvSpPr>
          <p:cNvPr id="4" name="Slide Number Placeholder 3"/>
          <p:cNvSpPr>
            <a:spLocks noGrp="1"/>
          </p:cNvSpPr>
          <p:nvPr>
            <p:ph type="sldNum" sz="quarter" idx="12"/>
          </p:nvPr>
        </p:nvSpPr>
        <p:spPr/>
        <p:txBody>
          <a:bodyPr/>
          <a:lstStyle/>
          <a:p>
            <a:fld id="{0B1617BE-BA58-4B59-88D5-A8C7B239E913}" type="slidenum">
              <a:rPr lang="en-US" smtClean="0"/>
              <a:t>31</a:t>
            </a:fld>
            <a:endParaRPr lang="en-US" dirty="0"/>
          </a:p>
        </p:txBody>
      </p:sp>
    </p:spTree>
    <p:extLst>
      <p:ext uri="{BB962C8B-B14F-4D97-AF65-F5344CB8AC3E}">
        <p14:creationId xmlns:p14="http://schemas.microsoft.com/office/powerpoint/2010/main" val="3100613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C0547A9-B1F9-4026-B9D5-2AC65ED06549}"/>
              </a:ext>
            </a:extLst>
          </p:cNvPr>
          <p:cNvSpPr>
            <a:spLocks noGrp="1"/>
          </p:cNvSpPr>
          <p:nvPr>
            <p:ph type="title"/>
          </p:nvPr>
        </p:nvSpPr>
        <p:spPr/>
        <p:txBody>
          <a:bodyPr/>
          <a:lstStyle/>
          <a:p>
            <a:r>
              <a:rPr lang="en-GB" dirty="0"/>
              <a:t>IDEAS – Improving the performance of technology focused </a:t>
            </a:r>
            <a:r>
              <a:rPr lang="en-GB" dirty="0" err="1"/>
              <a:t>smeS</a:t>
            </a:r>
            <a:r>
              <a:rPr lang="en-GB" dirty="0"/>
              <a:t> (Soetanto, Jack, Fogg and Mather)</a:t>
            </a:r>
            <a:endParaRPr lang="x-none" dirty="0"/>
          </a:p>
        </p:txBody>
      </p:sp>
      <p:sp>
        <p:nvSpPr>
          <p:cNvPr id="9" name="Content Placeholder 8">
            <a:extLst>
              <a:ext uri="{FF2B5EF4-FFF2-40B4-BE49-F238E27FC236}">
                <a16:creationId xmlns:a16="http://schemas.microsoft.com/office/drawing/2014/main" id="{2421EE4A-D8AE-40F2-8F46-188ADFAAEFDB}"/>
              </a:ext>
            </a:extLst>
          </p:cNvPr>
          <p:cNvSpPr>
            <a:spLocks noGrp="1"/>
          </p:cNvSpPr>
          <p:nvPr>
            <p:ph idx="1"/>
          </p:nvPr>
        </p:nvSpPr>
        <p:spPr>
          <a:xfrm>
            <a:off x="478366" y="3498029"/>
            <a:ext cx="10562168" cy="2858322"/>
          </a:xfrm>
        </p:spPr>
        <p:txBody>
          <a:bodyPr>
            <a:normAutofit/>
          </a:bodyPr>
          <a:lstStyle/>
          <a:p>
            <a:r>
              <a:rPr lang="en-US" dirty="0"/>
              <a:t>Worked with 60 technology focused SMEs – how could they be supported to facilitate growth</a:t>
            </a:r>
          </a:p>
          <a:p>
            <a:r>
              <a:rPr lang="en-US" dirty="0"/>
              <a:t>Looked to understand the role of networks. </a:t>
            </a:r>
          </a:p>
          <a:p>
            <a:r>
              <a:rPr lang="en-US" dirty="0"/>
              <a:t>Provided insight about the relative usefulness of various types of contacts at different stages of enterprise growth. Also, questioned the usefulness of artificially created networks through formal business </a:t>
            </a:r>
            <a:r>
              <a:rPr lang="en-US" dirty="0" err="1"/>
              <a:t>organisations</a:t>
            </a:r>
            <a:r>
              <a:rPr lang="en-US" dirty="0"/>
              <a:t> and events, etc.</a:t>
            </a:r>
          </a:p>
          <a:p>
            <a:endParaRPr lang="en-US" dirty="0"/>
          </a:p>
          <a:p>
            <a:endParaRPr lang="x-none" dirty="0"/>
          </a:p>
        </p:txBody>
      </p:sp>
      <p:sp>
        <p:nvSpPr>
          <p:cNvPr id="5" name="Slide Number Placeholder 4">
            <a:extLst>
              <a:ext uri="{FF2B5EF4-FFF2-40B4-BE49-F238E27FC236}">
                <a16:creationId xmlns:a16="http://schemas.microsoft.com/office/drawing/2014/main" id="{EE19C885-2906-44CB-9850-1F01C9CBF3E1}"/>
              </a:ext>
            </a:extLst>
          </p:cNvPr>
          <p:cNvSpPr>
            <a:spLocks noGrp="1"/>
          </p:cNvSpPr>
          <p:nvPr>
            <p:ph type="sldNum" sz="quarter" idx="12"/>
          </p:nvPr>
        </p:nvSpPr>
        <p:spPr/>
        <p:txBody>
          <a:bodyPr/>
          <a:lstStyle/>
          <a:p>
            <a:fld id="{0B1617BE-BA58-4B59-88D5-A8C7B239E913}" type="slidenum">
              <a:rPr lang="en-US" smtClean="0"/>
              <a:t>32</a:t>
            </a:fld>
            <a:endParaRPr lang="en-US" dirty="0"/>
          </a:p>
        </p:txBody>
      </p:sp>
      <p:pic>
        <p:nvPicPr>
          <p:cNvPr id="6" name="Picture 2" descr="http://blogs-images.forbes.com/larryhawes/files/2012/03/ArtTechNet-70156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366" y="989815"/>
            <a:ext cx="10748957" cy="250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794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Ideas </a:t>
            </a:r>
            <a:r>
              <a:rPr lang="en-US" dirty="0"/>
              <a:t>revealed:</a:t>
            </a:r>
            <a:br>
              <a:rPr lang="en-US" dirty="0"/>
            </a:br>
            <a:endParaRPr lang="en-GB" dirty="0"/>
          </a:p>
        </p:txBody>
      </p:sp>
      <p:sp>
        <p:nvSpPr>
          <p:cNvPr id="3" name="Content Placeholder 2"/>
          <p:cNvSpPr>
            <a:spLocks noGrp="1"/>
          </p:cNvSpPr>
          <p:nvPr>
            <p:ph idx="1"/>
          </p:nvPr>
        </p:nvSpPr>
        <p:spPr>
          <a:xfrm>
            <a:off x="478366" y="1063229"/>
            <a:ext cx="10562168" cy="4762536"/>
          </a:xfrm>
        </p:spPr>
        <p:txBody>
          <a:bodyPr>
            <a:normAutofit fontScale="77500" lnSpcReduction="20000"/>
          </a:bodyPr>
          <a:lstStyle/>
          <a:p>
            <a:pPr lvl="1"/>
            <a:r>
              <a:rPr lang="en-US" dirty="0"/>
              <a:t>Use of strong ties to co-create broad visions for the future and to develop innovations</a:t>
            </a:r>
          </a:p>
          <a:p>
            <a:pPr lvl="1"/>
            <a:r>
              <a:rPr lang="en-US" dirty="0"/>
              <a:t>Propensity of entrepreneurs not to cut ties but rather to transfer them to colleagues</a:t>
            </a:r>
          </a:p>
          <a:p>
            <a:pPr lvl="1"/>
            <a:r>
              <a:rPr lang="en-US" dirty="0"/>
              <a:t>Practice of bringing strong ties inside the organization through advisory, managerial or directorial positions</a:t>
            </a:r>
          </a:p>
          <a:p>
            <a:pPr marL="383990" lvl="1" indent="0">
              <a:buNone/>
            </a:pPr>
            <a:endParaRPr lang="en-US" dirty="0"/>
          </a:p>
          <a:p>
            <a:r>
              <a:rPr lang="en-US" dirty="0"/>
              <a:t>The Impact:</a:t>
            </a:r>
          </a:p>
          <a:p>
            <a:pPr lvl="1"/>
            <a:r>
              <a:rPr lang="en-US" dirty="0"/>
              <a:t>Supported 60 (target 40) new technology business in the area over 16 months</a:t>
            </a:r>
          </a:p>
          <a:p>
            <a:pPr lvl="1"/>
            <a:r>
              <a:rPr lang="en-US" dirty="0"/>
              <a:t>Jobs created 55 (target 5)</a:t>
            </a:r>
          </a:p>
          <a:p>
            <a:pPr lvl="1"/>
            <a:r>
              <a:rPr lang="en-US" dirty="0"/>
              <a:t>Promoted effective knowledge exchange at interface between SMEs, universities and strategic government-funded science.</a:t>
            </a:r>
          </a:p>
          <a:p>
            <a:pPr marL="383990" lvl="1" indent="0">
              <a:buNone/>
            </a:pPr>
            <a:endParaRPr lang="en-US" dirty="0"/>
          </a:p>
          <a:p>
            <a:r>
              <a:rPr lang="en-US" i="1" dirty="0"/>
              <a:t>Quotes from the ground:</a:t>
            </a:r>
          </a:p>
          <a:p>
            <a:pPr lvl="1"/>
            <a:r>
              <a:rPr lang="en-US" i="1" dirty="0"/>
              <a:t>‘IDEAS is a wonderful example of knowledge exchange in action. We want to see a culture that enables, celebrates and rewards talent and innovation. IDEAS shows how this can be done.’ </a:t>
            </a:r>
            <a:r>
              <a:rPr lang="en-US" dirty="0"/>
              <a:t>	</a:t>
            </a:r>
          </a:p>
          <a:p>
            <a:pPr lvl="1"/>
            <a:r>
              <a:rPr lang="en-US" i="1" dirty="0"/>
              <a:t>I knew about networks but I didn’t </a:t>
            </a:r>
            <a:r>
              <a:rPr lang="en-US" i="1" dirty="0" err="1"/>
              <a:t>recognise</a:t>
            </a:r>
            <a:r>
              <a:rPr lang="en-US" i="1" dirty="0"/>
              <a:t> ‘nets’ ... and this notion of heterogeneous and remote and not remote and diverse, it was a very useful exercise to get a good understanding of exactly what a network is.’ </a:t>
            </a:r>
            <a:r>
              <a:rPr lang="en-US" dirty="0"/>
              <a:t>	</a:t>
            </a:r>
          </a:p>
          <a:p>
            <a:pPr lvl="1"/>
            <a:r>
              <a:rPr lang="en-US" i="1" dirty="0"/>
              <a:t>‘useful to write things down and draw the nets on paper: normally I would have them in my head but you can’t always connect things immediately, so once you have the pictures in front of you, it’s more obvious.’ </a:t>
            </a:r>
            <a:r>
              <a:rPr lang="en-US" dirty="0"/>
              <a:t>	</a:t>
            </a:r>
          </a:p>
          <a:p>
            <a:endParaRPr lang="en-US" dirty="0"/>
          </a:p>
          <a:p>
            <a:endParaRPr lang="en-GB" dirty="0"/>
          </a:p>
        </p:txBody>
      </p:sp>
      <p:sp>
        <p:nvSpPr>
          <p:cNvPr id="4" name="Slide Number Placeholder 3"/>
          <p:cNvSpPr>
            <a:spLocks noGrp="1"/>
          </p:cNvSpPr>
          <p:nvPr>
            <p:ph type="sldNum" sz="quarter" idx="12"/>
          </p:nvPr>
        </p:nvSpPr>
        <p:spPr/>
        <p:txBody>
          <a:bodyPr/>
          <a:lstStyle/>
          <a:p>
            <a:fld id="{0B1617BE-BA58-4B59-88D5-A8C7B239E913}" type="slidenum">
              <a:rPr lang="en-US" smtClean="0"/>
              <a:t>33</a:t>
            </a:fld>
            <a:endParaRPr lang="en-US" dirty="0"/>
          </a:p>
        </p:txBody>
      </p:sp>
    </p:spTree>
    <p:extLst>
      <p:ext uri="{BB962C8B-B14F-4D97-AF65-F5344CB8AC3E}">
        <p14:creationId xmlns:p14="http://schemas.microsoft.com/office/powerpoint/2010/main" val="349773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142" y="361950"/>
            <a:ext cx="10516493" cy="701279"/>
          </a:xfrm>
        </p:spPr>
        <p:txBody>
          <a:bodyPr/>
          <a:lstStyle/>
          <a:p>
            <a:r>
              <a:rPr lang="en-GB" dirty="0"/>
              <a:t>Education:</a:t>
            </a:r>
          </a:p>
        </p:txBody>
      </p:sp>
      <p:sp>
        <p:nvSpPr>
          <p:cNvPr id="3" name="Content Placeholder 2"/>
          <p:cNvSpPr>
            <a:spLocks noGrp="1"/>
          </p:cNvSpPr>
          <p:nvPr>
            <p:ph idx="1"/>
          </p:nvPr>
        </p:nvSpPr>
        <p:spPr>
          <a:xfrm>
            <a:off x="1269332" y="1437775"/>
            <a:ext cx="9583152" cy="4805614"/>
          </a:xfrm>
        </p:spPr>
        <p:txBody>
          <a:bodyPr/>
          <a:lstStyle/>
          <a:p>
            <a:r>
              <a:rPr lang="en-GB" dirty="0"/>
              <a:t>What we teach</a:t>
            </a:r>
          </a:p>
          <a:p>
            <a:r>
              <a:rPr lang="en-GB" dirty="0"/>
              <a:t>How we teach</a:t>
            </a:r>
          </a:p>
          <a:p>
            <a:r>
              <a:rPr lang="en-GB" dirty="0"/>
              <a:t>Research led teaching: ‘Research-led teaching reflects and makes use of the teacher’s disciplinary research to benefit student learning and outcomes.’ (</a:t>
            </a:r>
            <a:r>
              <a:rPr lang="en-GB" dirty="0" err="1"/>
              <a:t>Trowler</a:t>
            </a:r>
            <a:r>
              <a:rPr lang="en-GB" dirty="0"/>
              <a:t>, P. &amp; Wareham, T. 2008)</a:t>
            </a:r>
          </a:p>
          <a:p>
            <a:r>
              <a:rPr lang="en-GB" dirty="0"/>
              <a:t>So how we package and serve our disciplinary theories, methods, concepts and findings for student learning is critical </a:t>
            </a:r>
          </a:p>
          <a:p>
            <a:endParaRPr lang="en-GB" dirty="0"/>
          </a:p>
        </p:txBody>
      </p:sp>
      <p:sp>
        <p:nvSpPr>
          <p:cNvPr id="4" name="Slide Number Placeholder 3"/>
          <p:cNvSpPr>
            <a:spLocks noGrp="1"/>
          </p:cNvSpPr>
          <p:nvPr>
            <p:ph type="sldNum" sz="quarter" idx="12"/>
          </p:nvPr>
        </p:nvSpPr>
        <p:spPr/>
        <p:txBody>
          <a:bodyPr/>
          <a:lstStyle/>
          <a:p>
            <a:fld id="{0B1617BE-BA58-4B59-88D5-A8C7B239E913}" type="slidenum">
              <a:rPr lang="en-US" smtClean="0"/>
              <a:t>34</a:t>
            </a:fld>
            <a:endParaRPr lang="en-US" dirty="0"/>
          </a:p>
        </p:txBody>
      </p:sp>
    </p:spTree>
    <p:extLst>
      <p:ext uri="{BB962C8B-B14F-4D97-AF65-F5344CB8AC3E}">
        <p14:creationId xmlns:p14="http://schemas.microsoft.com/office/powerpoint/2010/main" val="2843643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4FE964-43A9-411A-94B3-E07ED688E165}"/>
              </a:ext>
            </a:extLst>
          </p:cNvPr>
          <p:cNvSpPr>
            <a:spLocks noGrp="1"/>
          </p:cNvSpPr>
          <p:nvPr>
            <p:ph type="title"/>
          </p:nvPr>
        </p:nvSpPr>
        <p:spPr/>
        <p:txBody>
          <a:bodyPr/>
          <a:lstStyle/>
          <a:p>
            <a:r>
              <a:rPr lang="en-GB" dirty="0"/>
              <a:t>Three key questions:</a:t>
            </a:r>
            <a:endParaRPr lang="LID4096" dirty="0"/>
          </a:p>
        </p:txBody>
      </p:sp>
      <p:sp>
        <p:nvSpPr>
          <p:cNvPr id="7" name="Content Placeholder 6">
            <a:extLst>
              <a:ext uri="{FF2B5EF4-FFF2-40B4-BE49-F238E27FC236}">
                <a16:creationId xmlns:a16="http://schemas.microsoft.com/office/drawing/2014/main" id="{71E33F71-B9AA-4D44-A01D-6AE9449C448B}"/>
              </a:ext>
            </a:extLst>
          </p:cNvPr>
          <p:cNvSpPr>
            <a:spLocks noGrp="1"/>
          </p:cNvSpPr>
          <p:nvPr>
            <p:ph idx="1"/>
          </p:nvPr>
        </p:nvSpPr>
        <p:spPr>
          <a:xfrm>
            <a:off x="1035802" y="1063228"/>
            <a:ext cx="10677832" cy="4482165"/>
          </a:xfrm>
        </p:spPr>
        <p:txBody>
          <a:bodyPr>
            <a:normAutofit fontScale="77500" lnSpcReduction="20000"/>
          </a:bodyPr>
          <a:lstStyle/>
          <a:p>
            <a:r>
              <a:rPr lang="en-US" dirty="0"/>
              <a:t>Why are social relationships and networks critical assets for entrepreneurs?</a:t>
            </a:r>
          </a:p>
          <a:p>
            <a:pPr lvl="1">
              <a:buFontTx/>
              <a:buChar char="-"/>
            </a:pPr>
            <a:r>
              <a:rPr lang="en-US" dirty="0"/>
              <a:t>Provide the opportunity for knowledge exchange</a:t>
            </a:r>
          </a:p>
          <a:p>
            <a:pPr lvl="1">
              <a:buFontTx/>
              <a:buChar char="-"/>
            </a:pPr>
            <a:r>
              <a:rPr lang="en-US" dirty="0"/>
              <a:t>Bring resources, both social and economic</a:t>
            </a:r>
          </a:p>
          <a:p>
            <a:pPr lvl="1">
              <a:buFontTx/>
              <a:buChar char="-"/>
            </a:pPr>
            <a:r>
              <a:rPr lang="en-US" dirty="0"/>
              <a:t>Social rather than artificially created are key</a:t>
            </a:r>
          </a:p>
          <a:p>
            <a:pPr lvl="1">
              <a:buFontTx/>
              <a:buChar char="-"/>
            </a:pPr>
            <a:r>
              <a:rPr lang="en-US" dirty="0"/>
              <a:t>Co-create visions, innovations and entrepreneurship</a:t>
            </a:r>
          </a:p>
          <a:p>
            <a:pPr marL="383990" lvl="1" indent="0">
              <a:lnSpc>
                <a:spcPct val="100000"/>
              </a:lnSpc>
              <a:buNone/>
            </a:pPr>
            <a:endParaRPr lang="en-US" dirty="0"/>
          </a:p>
          <a:p>
            <a:pPr>
              <a:lnSpc>
                <a:spcPct val="100000"/>
              </a:lnSpc>
            </a:pPr>
            <a:r>
              <a:rPr lang="en-US" dirty="0"/>
              <a:t>How can universities support entrepreneurs in a better way?</a:t>
            </a:r>
          </a:p>
          <a:p>
            <a:pPr lvl="1">
              <a:lnSpc>
                <a:spcPct val="100000"/>
              </a:lnSpc>
              <a:buFontTx/>
              <a:buChar char="-"/>
            </a:pPr>
            <a:r>
              <a:rPr lang="en-US" dirty="0"/>
              <a:t>Provide forums and build opportunities for social learning and bringing together individuals (neutral ground)</a:t>
            </a:r>
          </a:p>
          <a:p>
            <a:pPr lvl="1">
              <a:lnSpc>
                <a:spcPct val="100000"/>
              </a:lnSpc>
              <a:buFontTx/>
              <a:buChar char="-"/>
            </a:pPr>
            <a:r>
              <a:rPr lang="en-US" dirty="0"/>
              <a:t>Research led opportunities work to support growth and development and ensure things are current</a:t>
            </a:r>
          </a:p>
          <a:p>
            <a:pPr lvl="1">
              <a:lnSpc>
                <a:spcPct val="100000"/>
              </a:lnSpc>
              <a:buFontTx/>
              <a:buChar char="-"/>
            </a:pPr>
            <a:r>
              <a:rPr lang="en-US" dirty="0"/>
              <a:t>Build and develop students who can operate in a global marketplace</a:t>
            </a:r>
          </a:p>
          <a:p>
            <a:pPr marL="383990" lvl="1" indent="0">
              <a:lnSpc>
                <a:spcPct val="100000"/>
              </a:lnSpc>
              <a:buNone/>
            </a:pPr>
            <a:endParaRPr lang="en-US" dirty="0"/>
          </a:p>
          <a:p>
            <a:r>
              <a:rPr lang="en-US" dirty="0"/>
              <a:t>How can we understand entrepreneurship in different contexts?</a:t>
            </a:r>
          </a:p>
          <a:p>
            <a:pPr lvl="1"/>
            <a:r>
              <a:rPr lang="en-US" dirty="0"/>
              <a:t>It is important to bear in mind that entrepreneurship takes place in context</a:t>
            </a:r>
          </a:p>
          <a:p>
            <a:pPr lvl="1"/>
            <a:r>
              <a:rPr lang="en-US" dirty="0"/>
              <a:t>Context shapes entrepreneurship but entrepreneurship can also shape context </a:t>
            </a:r>
          </a:p>
          <a:p>
            <a:pPr lvl="1"/>
            <a:r>
              <a:rPr lang="en-US" dirty="0"/>
              <a:t>Contexts and cultures are different across the World and neither are the same, hence it is important to understand what is happening on the ground – one size does not fit all! This has implications for how we do business and expand in global markets.</a:t>
            </a:r>
          </a:p>
          <a:p>
            <a:endParaRPr lang="LID4096" dirty="0"/>
          </a:p>
        </p:txBody>
      </p:sp>
      <p:sp>
        <p:nvSpPr>
          <p:cNvPr id="5" name="Slide Number Placeholder 4">
            <a:extLst>
              <a:ext uri="{FF2B5EF4-FFF2-40B4-BE49-F238E27FC236}">
                <a16:creationId xmlns:a16="http://schemas.microsoft.com/office/drawing/2014/main" id="{6E03FD17-E6E3-4FD4-B061-8D30D9DA984A}"/>
              </a:ext>
            </a:extLst>
          </p:cNvPr>
          <p:cNvSpPr>
            <a:spLocks noGrp="1"/>
          </p:cNvSpPr>
          <p:nvPr>
            <p:ph type="sldNum" sz="quarter" idx="12"/>
          </p:nvPr>
        </p:nvSpPr>
        <p:spPr/>
        <p:txBody>
          <a:bodyPr/>
          <a:lstStyle/>
          <a:p>
            <a:fld id="{0B1617BE-BA58-4B59-88D5-A8C7B239E913}" type="slidenum">
              <a:rPr lang="en-US" smtClean="0"/>
              <a:t>35</a:t>
            </a:fld>
            <a:endParaRPr lang="en-US" dirty="0"/>
          </a:p>
        </p:txBody>
      </p:sp>
    </p:spTree>
    <p:extLst>
      <p:ext uri="{BB962C8B-B14F-4D97-AF65-F5344CB8AC3E}">
        <p14:creationId xmlns:p14="http://schemas.microsoft.com/office/powerpoint/2010/main" val="4041364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10C4B65-0CD1-482B-B286-C74ADAFC328B}"/>
              </a:ext>
            </a:extLst>
          </p:cNvPr>
          <p:cNvSpPr>
            <a:spLocks noGrp="1"/>
          </p:cNvSpPr>
          <p:nvPr>
            <p:ph idx="1"/>
          </p:nvPr>
        </p:nvSpPr>
        <p:spPr>
          <a:xfrm>
            <a:off x="1673251" y="1728677"/>
            <a:ext cx="8640960" cy="3840000"/>
          </a:xfrm>
        </p:spPr>
        <p:txBody>
          <a:bodyPr>
            <a:normAutofit/>
          </a:bodyPr>
          <a:lstStyle/>
          <a:p>
            <a:pPr marL="0" indent="0" algn="ctr">
              <a:buNone/>
            </a:pPr>
            <a:endParaRPr lang="en-GB" sz="4800" b="1" dirty="0"/>
          </a:p>
          <a:p>
            <a:pPr marL="0" indent="0" algn="ctr">
              <a:buNone/>
            </a:pPr>
            <a:r>
              <a:rPr lang="en-GB" sz="4800" b="1" dirty="0"/>
              <a:t>Thank you</a:t>
            </a:r>
          </a:p>
          <a:p>
            <a:pPr marL="0" indent="0" algn="ctr">
              <a:buNone/>
            </a:pPr>
            <a:r>
              <a:rPr lang="en-GB" sz="4800" b="1" dirty="0"/>
              <a:t>Q&amp;A</a:t>
            </a:r>
            <a:endParaRPr lang="x-none" sz="4800" b="1" dirty="0"/>
          </a:p>
        </p:txBody>
      </p:sp>
      <p:sp>
        <p:nvSpPr>
          <p:cNvPr id="4" name="Slide Number Placeholder 3">
            <a:extLst>
              <a:ext uri="{FF2B5EF4-FFF2-40B4-BE49-F238E27FC236}">
                <a16:creationId xmlns:a16="http://schemas.microsoft.com/office/drawing/2014/main" id="{E697C6E2-9FD3-4929-8970-4931365A129B}"/>
              </a:ext>
            </a:extLst>
          </p:cNvPr>
          <p:cNvSpPr>
            <a:spLocks noGrp="1"/>
          </p:cNvSpPr>
          <p:nvPr>
            <p:ph type="sldNum" sz="quarter" idx="12"/>
          </p:nvPr>
        </p:nvSpPr>
        <p:spPr/>
        <p:txBody>
          <a:bodyPr/>
          <a:lstStyle/>
          <a:p>
            <a:fld id="{0B1617BE-BA58-4B59-88D5-A8C7B239E913}" type="slidenum">
              <a:rPr lang="en-US" smtClean="0"/>
              <a:t>36</a:t>
            </a:fld>
            <a:endParaRPr lang="en-US" dirty="0"/>
          </a:p>
        </p:txBody>
      </p:sp>
    </p:spTree>
    <p:extLst>
      <p:ext uri="{BB962C8B-B14F-4D97-AF65-F5344CB8AC3E}">
        <p14:creationId xmlns:p14="http://schemas.microsoft.com/office/powerpoint/2010/main" val="3935172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4FE964-43A9-411A-94B3-E07ED688E165}"/>
              </a:ext>
            </a:extLst>
          </p:cNvPr>
          <p:cNvSpPr>
            <a:spLocks noGrp="1"/>
          </p:cNvSpPr>
          <p:nvPr>
            <p:ph type="title"/>
          </p:nvPr>
        </p:nvSpPr>
        <p:spPr>
          <a:xfrm>
            <a:off x="478366" y="361950"/>
            <a:ext cx="11235269" cy="1245624"/>
          </a:xfrm>
        </p:spPr>
        <p:txBody>
          <a:bodyPr>
            <a:normAutofit fontScale="90000"/>
          </a:bodyPr>
          <a:lstStyle/>
          <a:p>
            <a:r>
              <a:rPr lang="en-GB" dirty="0"/>
              <a:t>What’s the point – can entrepreneurship research have an impact on its communities?</a:t>
            </a:r>
            <a:br>
              <a:rPr lang="en-GB" dirty="0"/>
            </a:br>
            <a:br>
              <a:rPr lang="en-GB" dirty="0"/>
            </a:br>
            <a:r>
              <a:rPr lang="en-GB" dirty="0"/>
              <a:t>Three key questions:</a:t>
            </a:r>
            <a:endParaRPr lang="LID4096" dirty="0"/>
          </a:p>
        </p:txBody>
      </p:sp>
      <p:sp>
        <p:nvSpPr>
          <p:cNvPr id="7" name="Content Placeholder 6">
            <a:extLst>
              <a:ext uri="{FF2B5EF4-FFF2-40B4-BE49-F238E27FC236}">
                <a16:creationId xmlns:a16="http://schemas.microsoft.com/office/drawing/2014/main" id="{71E33F71-B9AA-4D44-A01D-6AE9449C448B}"/>
              </a:ext>
            </a:extLst>
          </p:cNvPr>
          <p:cNvSpPr>
            <a:spLocks noGrp="1"/>
          </p:cNvSpPr>
          <p:nvPr>
            <p:ph idx="1"/>
          </p:nvPr>
        </p:nvSpPr>
        <p:spPr>
          <a:xfrm>
            <a:off x="980768" y="1824930"/>
            <a:ext cx="10677832" cy="4099620"/>
          </a:xfrm>
        </p:spPr>
        <p:txBody>
          <a:bodyPr/>
          <a:lstStyle/>
          <a:p>
            <a:r>
              <a:rPr lang="en-US" dirty="0"/>
              <a:t>Why are social relationships and networks critical assets for entrepreneurs?</a:t>
            </a:r>
          </a:p>
          <a:p>
            <a:pPr marL="0" indent="0">
              <a:buNone/>
            </a:pPr>
            <a:endParaRPr lang="en-US" dirty="0"/>
          </a:p>
          <a:p>
            <a:r>
              <a:rPr lang="en-US" dirty="0"/>
              <a:t>How can universities support entrepreneurs in a better way?</a:t>
            </a:r>
          </a:p>
          <a:p>
            <a:pPr marL="0" indent="0">
              <a:buNone/>
            </a:pPr>
            <a:endParaRPr lang="en-US" dirty="0"/>
          </a:p>
          <a:p>
            <a:r>
              <a:rPr lang="en-US" dirty="0"/>
              <a:t>How can we understand entrepreneurship in different contexts?</a:t>
            </a:r>
          </a:p>
          <a:p>
            <a:endParaRPr lang="LID4096" dirty="0"/>
          </a:p>
        </p:txBody>
      </p:sp>
      <p:sp>
        <p:nvSpPr>
          <p:cNvPr id="5" name="Slide Number Placeholder 4">
            <a:extLst>
              <a:ext uri="{FF2B5EF4-FFF2-40B4-BE49-F238E27FC236}">
                <a16:creationId xmlns:a16="http://schemas.microsoft.com/office/drawing/2014/main" id="{6E03FD17-E6E3-4FD4-B061-8D30D9DA984A}"/>
              </a:ext>
            </a:extLst>
          </p:cNvPr>
          <p:cNvSpPr>
            <a:spLocks noGrp="1"/>
          </p:cNvSpPr>
          <p:nvPr>
            <p:ph type="sldNum" sz="quarter" idx="12"/>
          </p:nvPr>
        </p:nvSpPr>
        <p:spPr/>
        <p:txBody>
          <a:bodyPr/>
          <a:lstStyle/>
          <a:p>
            <a:fld id="{0B1617BE-BA58-4B59-88D5-A8C7B239E913}" type="slidenum">
              <a:rPr lang="en-US" smtClean="0"/>
              <a:t>4</a:t>
            </a:fld>
            <a:endParaRPr lang="en-US" dirty="0"/>
          </a:p>
        </p:txBody>
      </p:sp>
    </p:spTree>
    <p:extLst>
      <p:ext uri="{BB962C8B-B14F-4D97-AF65-F5344CB8AC3E}">
        <p14:creationId xmlns:p14="http://schemas.microsoft.com/office/powerpoint/2010/main" val="3588059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B1617BE-BA58-4B59-88D5-A8C7B239E913}" type="slidenum">
              <a:rPr lang="en-US" smtClean="0"/>
              <a:t>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6950" y="1"/>
            <a:ext cx="6115050" cy="288324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14626"/>
            <a:ext cx="6076950" cy="414337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6076950" cy="288324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6949" y="2883242"/>
            <a:ext cx="6115051" cy="81597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50" y="3641727"/>
            <a:ext cx="6115050" cy="922035"/>
          </a:xfrm>
          <a:prstGeom prst="rect">
            <a:avLst/>
          </a:prstGeom>
        </p:spPr>
      </p:pic>
      <p:sp>
        <p:nvSpPr>
          <p:cNvPr id="14" name="AutoShape 2" descr="Image result for simra"/>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7" name="Picture 8" descr="www.simra-h2020.eu.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6948" y="4457703"/>
            <a:ext cx="6076952" cy="23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063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Building Regions: A resource based view of a policy led knowledge exchange network – </a:t>
            </a:r>
            <a:r>
              <a:rPr lang="en-GB" sz="1800" b="0" dirty="0"/>
              <a:t>with </a:t>
            </a:r>
            <a:r>
              <a:rPr lang="en-GB" sz="1800" b="0" dirty="0" err="1"/>
              <a:t>Larty</a:t>
            </a:r>
            <a:r>
              <a:rPr lang="en-GB" sz="1800" b="0" dirty="0"/>
              <a:t> and Lockett</a:t>
            </a:r>
            <a:br>
              <a:rPr lang="en-GB" dirty="0"/>
            </a:br>
            <a:endParaRPr lang="en-GB" dirty="0"/>
          </a:p>
        </p:txBody>
      </p:sp>
      <p:sp>
        <p:nvSpPr>
          <p:cNvPr id="4" name="Content Placeholder 3"/>
          <p:cNvSpPr>
            <a:spLocks noGrp="1"/>
          </p:cNvSpPr>
          <p:nvPr>
            <p:ph idx="1"/>
          </p:nvPr>
        </p:nvSpPr>
        <p:spPr/>
        <p:txBody>
          <a:bodyPr>
            <a:normAutofit/>
          </a:bodyPr>
          <a:lstStyle/>
          <a:p>
            <a:r>
              <a:rPr lang="en-GB" dirty="0"/>
              <a:t>Relevance of clusters for reginal economic development has long been known</a:t>
            </a:r>
          </a:p>
          <a:p>
            <a:r>
              <a:rPr lang="en-GB" dirty="0"/>
              <a:t>Offers greater opportunity for sharing knowledge, increases productivity, innovation and competitive advantage of regions</a:t>
            </a:r>
          </a:p>
          <a:p>
            <a:pPr marL="0" indent="0">
              <a:buNone/>
            </a:pPr>
            <a:r>
              <a:rPr lang="en-GB" dirty="0"/>
              <a:t>But,</a:t>
            </a:r>
          </a:p>
          <a:p>
            <a:pPr marL="0" indent="0">
              <a:buNone/>
            </a:pPr>
            <a:r>
              <a:rPr lang="en-GB" dirty="0"/>
              <a:t>Knowledge exchange relies on networks between firms. So, initiatives designed to facilitate networking opportunities to support regional growth. </a:t>
            </a:r>
          </a:p>
          <a:p>
            <a:pPr marL="0" indent="0">
              <a:buNone/>
            </a:pPr>
            <a:r>
              <a:rPr lang="en-GB" dirty="0"/>
              <a:t>However, role of intermediary key and their being able to encourage networking</a:t>
            </a:r>
          </a:p>
          <a:p>
            <a:pPr marL="0" indent="0">
              <a:buNone/>
            </a:pPr>
            <a:endParaRPr lang="en-GB" dirty="0"/>
          </a:p>
        </p:txBody>
      </p:sp>
      <p:sp>
        <p:nvSpPr>
          <p:cNvPr id="2" name="Slide Number Placeholder 1"/>
          <p:cNvSpPr>
            <a:spLocks noGrp="1"/>
          </p:cNvSpPr>
          <p:nvPr>
            <p:ph type="sldNum" sz="quarter" idx="12"/>
          </p:nvPr>
        </p:nvSpPr>
        <p:spPr/>
        <p:txBody>
          <a:bodyPr/>
          <a:lstStyle/>
          <a:p>
            <a:fld id="{0B1617BE-BA58-4B59-88D5-A8C7B239E913}" type="slidenum">
              <a:rPr lang="en-US" smtClean="0"/>
              <a:pPr/>
              <a:t>6</a:t>
            </a:fld>
            <a:endParaRPr lang="en-US" dirty="0"/>
          </a:p>
        </p:txBody>
      </p:sp>
    </p:spTree>
    <p:extLst>
      <p:ext uri="{BB962C8B-B14F-4D97-AF65-F5344CB8AC3E}">
        <p14:creationId xmlns:p14="http://schemas.microsoft.com/office/powerpoint/2010/main" val="3364750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367" y="721896"/>
            <a:ext cx="10562168" cy="5202656"/>
          </a:xfrm>
        </p:spPr>
        <p:txBody>
          <a:bodyPr/>
          <a:lstStyle/>
          <a:p>
            <a:r>
              <a:rPr lang="en-GB" dirty="0"/>
              <a:t>Considers successful creation and expansion of a policy-led intermediary driven regional knowledge exchange network for information and communication technology sector (ICT).</a:t>
            </a:r>
          </a:p>
          <a:p>
            <a:endParaRPr lang="en-GB" dirty="0"/>
          </a:p>
          <a:p>
            <a:r>
              <a:rPr lang="en-GB" dirty="0"/>
              <a:t>ICT sector generated 16% of region’s Gross Value Added (GVA), employed 10.6% of its workforce and formed second largest regional cluster of ICT firms in Europe</a:t>
            </a:r>
          </a:p>
          <a:p>
            <a:pPr marL="0" indent="0">
              <a:buNone/>
            </a:pPr>
            <a:endParaRPr lang="en-GB" dirty="0"/>
          </a:p>
          <a:p>
            <a:r>
              <a:rPr lang="en-GB" dirty="0"/>
              <a:t>Through qualitative study, we looked at the resources that the Regional Development Agency, City Council and local University combined to facilitate the creation and expansion of a new regional ICT network.</a:t>
            </a:r>
          </a:p>
          <a:p>
            <a:endParaRPr lang="en-GB" dirty="0"/>
          </a:p>
        </p:txBody>
      </p:sp>
      <p:sp>
        <p:nvSpPr>
          <p:cNvPr id="4" name="Slide Number Placeholder 3"/>
          <p:cNvSpPr>
            <a:spLocks noGrp="1"/>
          </p:cNvSpPr>
          <p:nvPr>
            <p:ph type="sldNum" sz="quarter" idx="12"/>
          </p:nvPr>
        </p:nvSpPr>
        <p:spPr/>
        <p:txBody>
          <a:bodyPr/>
          <a:lstStyle/>
          <a:p>
            <a:fld id="{0B1617BE-BA58-4B59-88D5-A8C7B239E913}" type="slidenum">
              <a:rPr lang="en-US" smtClean="0"/>
              <a:t>7</a:t>
            </a:fld>
            <a:endParaRPr lang="en-US" dirty="0"/>
          </a:p>
        </p:txBody>
      </p:sp>
    </p:spTree>
    <p:extLst>
      <p:ext uri="{BB962C8B-B14F-4D97-AF65-F5344CB8AC3E}">
        <p14:creationId xmlns:p14="http://schemas.microsoft.com/office/powerpoint/2010/main" val="2217268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Contribution</a:t>
            </a:r>
          </a:p>
        </p:txBody>
      </p:sp>
      <p:sp>
        <p:nvSpPr>
          <p:cNvPr id="3" name="Content Placeholder 2"/>
          <p:cNvSpPr>
            <a:spLocks noGrp="1"/>
          </p:cNvSpPr>
          <p:nvPr>
            <p:ph idx="1"/>
          </p:nvPr>
        </p:nvSpPr>
        <p:spPr>
          <a:xfrm>
            <a:off x="478367" y="1063230"/>
            <a:ext cx="10562168" cy="4861322"/>
          </a:xfrm>
        </p:spPr>
        <p:txBody>
          <a:bodyPr>
            <a:normAutofit lnSpcReduction="10000"/>
          </a:bodyPr>
          <a:lstStyle/>
          <a:p>
            <a:r>
              <a:rPr lang="en-GB" dirty="0"/>
              <a:t>extends understanding about choice of intermediary organization and role intermediaries play in both creating and expanding regional knowledge exchange networks </a:t>
            </a:r>
          </a:p>
          <a:p>
            <a:pPr marL="0" indent="0">
              <a:buNone/>
            </a:pPr>
            <a:endParaRPr lang="en-GB" dirty="0"/>
          </a:p>
          <a:p>
            <a:r>
              <a:rPr lang="en-GB" dirty="0"/>
              <a:t>how policymakers are able to identify who such individuals might be is critical.</a:t>
            </a:r>
          </a:p>
          <a:p>
            <a:pPr marL="0" indent="0">
              <a:buNone/>
            </a:pPr>
            <a:endParaRPr lang="en-GB" dirty="0"/>
          </a:p>
          <a:p>
            <a:r>
              <a:rPr lang="en-GB" dirty="0"/>
              <a:t>contributes more broadly to body of research on factors underpinning success of policy-led regional networks. Shows value created through combination of intermediary and individual resources cannot be developed in a short period of time. Moreover, development of such resources can be specific to a particular regional context. </a:t>
            </a:r>
          </a:p>
        </p:txBody>
      </p:sp>
      <p:sp>
        <p:nvSpPr>
          <p:cNvPr id="4" name="Slide Number Placeholder 3"/>
          <p:cNvSpPr>
            <a:spLocks noGrp="1"/>
          </p:cNvSpPr>
          <p:nvPr>
            <p:ph type="sldNum" sz="quarter" idx="12"/>
          </p:nvPr>
        </p:nvSpPr>
        <p:spPr/>
        <p:txBody>
          <a:bodyPr/>
          <a:lstStyle/>
          <a:p>
            <a:fld id="{0B1617BE-BA58-4B59-88D5-A8C7B239E913}" type="slidenum">
              <a:rPr lang="en-US" smtClean="0"/>
              <a:t>8</a:t>
            </a:fld>
            <a:endParaRPr lang="en-US" dirty="0"/>
          </a:p>
        </p:txBody>
      </p:sp>
    </p:spTree>
    <p:extLst>
      <p:ext uri="{BB962C8B-B14F-4D97-AF65-F5344CB8AC3E}">
        <p14:creationId xmlns:p14="http://schemas.microsoft.com/office/powerpoint/2010/main" val="1271931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366" y="361950"/>
            <a:ext cx="11235269" cy="1031876"/>
          </a:xfrm>
        </p:spPr>
        <p:txBody>
          <a:bodyPr>
            <a:normAutofit/>
          </a:bodyPr>
          <a:lstStyle/>
          <a:p>
            <a:r>
              <a:rPr lang="en-GB" dirty="0"/>
              <a:t>Motivations and Challenges of network formation: entrepreneur and intermediary perspectives - </a:t>
            </a:r>
            <a:br>
              <a:rPr lang="en-GB" dirty="0"/>
            </a:br>
            <a:r>
              <a:rPr lang="en-GB" sz="2000" b="0" dirty="0"/>
              <a:t>with </a:t>
            </a:r>
            <a:r>
              <a:rPr lang="en-GB" sz="2000" b="0" dirty="0" err="1"/>
              <a:t>larty</a:t>
            </a:r>
            <a:r>
              <a:rPr lang="en-GB" sz="2000" b="0" dirty="0"/>
              <a:t> and </a:t>
            </a:r>
            <a:r>
              <a:rPr lang="en-GB" sz="2000" b="0" dirty="0" err="1"/>
              <a:t>lockett</a:t>
            </a:r>
            <a:endParaRPr lang="en-GB" b="0" dirty="0"/>
          </a:p>
        </p:txBody>
      </p:sp>
      <p:sp>
        <p:nvSpPr>
          <p:cNvPr id="3" name="Content Placeholder 2"/>
          <p:cNvSpPr>
            <a:spLocks noGrp="1"/>
          </p:cNvSpPr>
          <p:nvPr>
            <p:ph idx="1"/>
          </p:nvPr>
        </p:nvSpPr>
        <p:spPr>
          <a:xfrm>
            <a:off x="478366" y="1845009"/>
            <a:ext cx="10562168" cy="4444667"/>
          </a:xfrm>
        </p:spPr>
        <p:txBody>
          <a:bodyPr>
            <a:normAutofit fontScale="92500" lnSpcReduction="20000"/>
          </a:bodyPr>
          <a:lstStyle/>
          <a:p>
            <a:r>
              <a:rPr lang="en-GB" dirty="0"/>
              <a:t>Industry networks for small and medium-sized enterprises (SMEs) strongly encouraged by policymakers throughout the World</a:t>
            </a:r>
          </a:p>
          <a:p>
            <a:pPr marL="0" indent="0">
              <a:buNone/>
            </a:pPr>
            <a:endParaRPr lang="en-GB" dirty="0"/>
          </a:p>
          <a:p>
            <a:r>
              <a:rPr lang="en-GB" dirty="0"/>
              <a:t>Such networks inspired by economic success of Silicon Valley and as a mechanism to support economic growth and prosperity, ensure productivity and increase performance of regions in national and international markets. </a:t>
            </a:r>
          </a:p>
          <a:p>
            <a:endParaRPr lang="en-GB" dirty="0"/>
          </a:p>
          <a:p>
            <a:r>
              <a:rPr lang="en-GB" dirty="0"/>
              <a:t>So, policy has tried to drive such networks as a mechanism for nurturing a socio-economic environment that allows entrepreneurs and the SMEs that they build to flourish; as a way for entrepreneurs to build dynamic informal networks with other types of organisations that support individual activities and those of an industry; to bring about cluster formation and participation by encouraging inter-firm collaboration.</a:t>
            </a:r>
          </a:p>
          <a:p>
            <a:endParaRPr lang="en-GB" dirty="0"/>
          </a:p>
        </p:txBody>
      </p:sp>
      <p:sp>
        <p:nvSpPr>
          <p:cNvPr id="4" name="Slide Number Placeholder 3"/>
          <p:cNvSpPr>
            <a:spLocks noGrp="1"/>
          </p:cNvSpPr>
          <p:nvPr>
            <p:ph type="sldNum" sz="quarter" idx="12"/>
          </p:nvPr>
        </p:nvSpPr>
        <p:spPr/>
        <p:txBody>
          <a:bodyPr/>
          <a:lstStyle/>
          <a:p>
            <a:fld id="{0B1617BE-BA58-4B59-88D5-A8C7B239E913}" type="slidenum">
              <a:rPr lang="en-US" smtClean="0"/>
              <a:t>9</a:t>
            </a:fld>
            <a:endParaRPr lang="en-US" dirty="0"/>
          </a:p>
        </p:txBody>
      </p:sp>
    </p:spTree>
    <p:extLst>
      <p:ext uri="{BB962C8B-B14F-4D97-AF65-F5344CB8AC3E}">
        <p14:creationId xmlns:p14="http://schemas.microsoft.com/office/powerpoint/2010/main" val="745162275"/>
      </p:ext>
    </p:extLst>
  </p:cSld>
  <p:clrMapOvr>
    <a:masterClrMapping/>
  </p:clrMapOvr>
</p:sld>
</file>

<file path=ppt/theme/theme1.xml><?xml version="1.0" encoding="utf-8"?>
<a:theme xmlns:a="http://schemas.openxmlformats.org/drawingml/2006/main" name="SSE">
  <a:themeElements>
    <a:clrScheme name="SSE">
      <a:dk1>
        <a:sysClr val="windowText" lastClr="000000"/>
      </a:dk1>
      <a:lt1>
        <a:sysClr val="window" lastClr="FFFFFF"/>
      </a:lt1>
      <a:dk2>
        <a:srgbClr val="7C95B6"/>
      </a:dk2>
      <a:lt2>
        <a:srgbClr val="AABCD2"/>
      </a:lt2>
      <a:accent1>
        <a:srgbClr val="58697E"/>
      </a:accent1>
      <a:accent2>
        <a:srgbClr val="86B07D"/>
      </a:accent2>
      <a:accent3>
        <a:srgbClr val="818181"/>
      </a:accent3>
      <a:accent4>
        <a:srgbClr val="D9A01A"/>
      </a:accent4>
      <a:accent5>
        <a:srgbClr val="6B4072"/>
      </a:accent5>
      <a:accent6>
        <a:srgbClr val="A890AE"/>
      </a:accent6>
      <a:hlink>
        <a:srgbClr val="A3C197"/>
      </a:hlink>
      <a:folHlink>
        <a:srgbClr val="B3B3B3"/>
      </a:folHlink>
    </a:clrScheme>
    <a:fontScheme name="SS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200" dirty="0"/>
        </a:defPPr>
      </a:lstStyle>
    </a:txDef>
  </a:objectDefaults>
  <a:extraClrSchemeLst/>
  <a:extLst>
    <a:ext uri="{05A4C25C-085E-4340-85A3-A5531E510DB2}">
      <thm15:themeFamily xmlns:thm15="http://schemas.microsoft.com/office/thememl/2012/main" name="Template SSE.potx" id="{FDF5DEF4-9AC1-4C0E-9021-E0106EC0ACBC}" vid="{80736EF4-C6B5-4310-ABD5-37BD13358FE4}"/>
    </a:ext>
  </a:extLst>
</a:theme>
</file>

<file path=ppt/theme/theme2.xml><?xml version="1.0" encoding="utf-8"?>
<a:theme xmlns:a="http://schemas.openxmlformats.org/drawingml/2006/main" name="Office Theme">
  <a:themeElements>
    <a:clrScheme name="SSE">
      <a:dk1>
        <a:sysClr val="windowText" lastClr="000000"/>
      </a:dk1>
      <a:lt1>
        <a:sysClr val="window" lastClr="FFFFFF"/>
      </a:lt1>
      <a:dk2>
        <a:srgbClr val="7C95B6"/>
      </a:dk2>
      <a:lt2>
        <a:srgbClr val="AABCD2"/>
      </a:lt2>
      <a:accent1>
        <a:srgbClr val="6B4072"/>
      </a:accent1>
      <a:accent2>
        <a:srgbClr val="86B07D"/>
      </a:accent2>
      <a:accent3>
        <a:srgbClr val="818181"/>
      </a:accent3>
      <a:accent4>
        <a:srgbClr val="D9A01A"/>
      </a:accent4>
      <a:accent5>
        <a:srgbClr val="58697E"/>
      </a:accent5>
      <a:accent6>
        <a:srgbClr val="A890AE"/>
      </a:accent6>
      <a:hlink>
        <a:srgbClr val="A3C197"/>
      </a:hlink>
      <a:folHlink>
        <a:srgbClr val="B3B3B3"/>
      </a:folHlink>
    </a:clrScheme>
    <a:fontScheme name="SS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SE">
      <a:dk1>
        <a:sysClr val="windowText" lastClr="000000"/>
      </a:dk1>
      <a:lt1>
        <a:sysClr val="window" lastClr="FFFFFF"/>
      </a:lt1>
      <a:dk2>
        <a:srgbClr val="7C95B6"/>
      </a:dk2>
      <a:lt2>
        <a:srgbClr val="AABCD2"/>
      </a:lt2>
      <a:accent1>
        <a:srgbClr val="6B4072"/>
      </a:accent1>
      <a:accent2>
        <a:srgbClr val="86B07D"/>
      </a:accent2>
      <a:accent3>
        <a:srgbClr val="818181"/>
      </a:accent3>
      <a:accent4>
        <a:srgbClr val="D9A01A"/>
      </a:accent4>
      <a:accent5>
        <a:srgbClr val="58697E"/>
      </a:accent5>
      <a:accent6>
        <a:srgbClr val="A890AE"/>
      </a:accent6>
      <a:hlink>
        <a:srgbClr val="A3C197"/>
      </a:hlink>
      <a:folHlink>
        <a:srgbClr val="B3B3B3"/>
      </a:folHlink>
    </a:clrScheme>
    <a:fontScheme name="SS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SSE</Template>
  <TotalTime>1938</TotalTime>
  <Words>3414</Words>
  <Application>Microsoft Office PowerPoint</Application>
  <PresentationFormat>Widescreen</PresentationFormat>
  <Paragraphs>340</Paragraphs>
  <Slides>36</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Century Gothic</vt:lpstr>
      <vt:lpstr>SSE</vt:lpstr>
      <vt:lpstr> Sarah Jack</vt:lpstr>
      <vt:lpstr>PowerPoint Presentation</vt:lpstr>
      <vt:lpstr>Current Research Projects:</vt:lpstr>
      <vt:lpstr>What’s the point – can entrepreneurship research have an impact on its communities?  Three key questions:</vt:lpstr>
      <vt:lpstr>PowerPoint Presentation</vt:lpstr>
      <vt:lpstr>Building Regions: A resource based view of a policy led knowledge exchange network – with Larty and Lockett </vt:lpstr>
      <vt:lpstr>PowerPoint Presentation</vt:lpstr>
      <vt:lpstr>Contribution</vt:lpstr>
      <vt:lpstr>Motivations and Challenges of network formation: entrepreneur and intermediary perspectives -  with larty and lockett</vt:lpstr>
      <vt:lpstr>However, </vt:lpstr>
      <vt:lpstr>Approach</vt:lpstr>
      <vt:lpstr>contribution</vt:lpstr>
      <vt:lpstr>An entrepreneurial network evolving: patterns of change with moult, anderson and dodd</vt:lpstr>
      <vt:lpstr>PowerPoint Presentation</vt:lpstr>
      <vt:lpstr>Process and the changing nature of networks</vt:lpstr>
      <vt:lpstr>Contribution</vt:lpstr>
      <vt:lpstr>PowerPoint Presentation</vt:lpstr>
      <vt:lpstr>PowerPoint Presentation</vt:lpstr>
      <vt:lpstr>Reflection</vt:lpstr>
      <vt:lpstr>Sustainable Entrepreneurship</vt:lpstr>
      <vt:lpstr>PowerPoint Presentation</vt:lpstr>
      <vt:lpstr>PowerPoint Presentation</vt:lpstr>
      <vt:lpstr>PowerPoint Presentation</vt:lpstr>
      <vt:lpstr> Innovative  actions Alkhaled</vt:lpstr>
      <vt:lpstr>Wave 2 growth hub programme</vt:lpstr>
      <vt:lpstr>Impact cases:</vt:lpstr>
      <vt:lpstr>PowerPoint Presentation</vt:lpstr>
      <vt:lpstr>LEAD: Stimulating Long-Term Growth in UK SMEs: the LEAD® Programme (Hamilton, George, Fogg, gordon and smith).</vt:lpstr>
      <vt:lpstr>How did lead work</vt:lpstr>
      <vt:lpstr>This entailed:</vt:lpstr>
      <vt:lpstr>Outcomes and effects</vt:lpstr>
      <vt:lpstr>IDEAS – Improving the performance of technology focused smeS (Soetanto, Jack, Fogg and Mather)</vt:lpstr>
      <vt:lpstr>Ideas revealed: </vt:lpstr>
      <vt:lpstr>Education:</vt:lpstr>
      <vt:lpstr>Three key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Sarah Jack</dc:title>
  <dc:creator>Sara Kallstenius</dc:creator>
  <cp:lastModifiedBy>Sarah Jack</cp:lastModifiedBy>
  <cp:revision>68</cp:revision>
  <cp:lastPrinted>2018-04-18T09:52:28Z</cp:lastPrinted>
  <dcterms:created xsi:type="dcterms:W3CDTF">2018-02-20T09:27:58Z</dcterms:created>
  <dcterms:modified xsi:type="dcterms:W3CDTF">2018-04-18T13:58:15Z</dcterms:modified>
</cp:coreProperties>
</file>