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7" r:id="rId2"/>
    <p:sldMasterId id="2147483712" r:id="rId3"/>
    <p:sldMasterId id="2147483749" r:id="rId4"/>
    <p:sldMasterId id="2147483757" r:id="rId5"/>
    <p:sldMasterId id="2147483772" r:id="rId6"/>
    <p:sldMasterId id="2147483784" r:id="rId7"/>
  </p:sldMasterIdLst>
  <p:notesMasterIdLst>
    <p:notesMasterId r:id="rId59"/>
  </p:notesMasterIdLst>
  <p:sldIdLst>
    <p:sldId id="256" r:id="rId8"/>
    <p:sldId id="337" r:id="rId9"/>
    <p:sldId id="338" r:id="rId10"/>
    <p:sldId id="339"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263"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36" r:id="rId56"/>
    <p:sldId id="335" r:id="rId57"/>
    <p:sldId id="33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1712"/>
  </p:normalViewPr>
  <p:slideViewPr>
    <p:cSldViewPr snapToGrid="0" snapToObjects="1">
      <p:cViewPr varScale="1">
        <p:scale>
          <a:sx n="86" d="100"/>
          <a:sy n="86" d="100"/>
        </p:scale>
        <p:origin x="1512" y="20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2FC84-8B39-F74C-A84F-5FBC3AC8BBD5}" type="datetimeFigureOut">
              <a:rPr lang="en-US" smtClean="0"/>
              <a:t>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97A886-9477-3A45-A4CC-1D90BD1C6597}" type="slidenum">
              <a:rPr lang="en-US" smtClean="0"/>
              <a:t>‹#›</a:t>
            </a:fld>
            <a:endParaRPr lang="en-US"/>
          </a:p>
        </p:txBody>
      </p:sp>
    </p:spTree>
    <p:extLst>
      <p:ext uri="{BB962C8B-B14F-4D97-AF65-F5344CB8AC3E}">
        <p14:creationId xmlns:p14="http://schemas.microsoft.com/office/powerpoint/2010/main" val="589673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8261" eaLnBrk="0" hangingPunct="0">
              <a:defRPr sz="3200">
                <a:solidFill>
                  <a:schemeClr val="tx1"/>
                </a:solidFill>
                <a:latin typeface="Tahoma" charset="0"/>
                <a:ea typeface="ＭＳ Ｐゴシック" charset="0"/>
                <a:cs typeface="ＭＳ Ｐゴシック" charset="0"/>
              </a:defRPr>
            </a:lvl1pPr>
            <a:lvl2pPr marL="742862" indent="-285717" defTabSz="968261" eaLnBrk="0" hangingPunct="0">
              <a:defRPr sz="3200">
                <a:solidFill>
                  <a:schemeClr val="tx1"/>
                </a:solidFill>
                <a:latin typeface="Tahoma" charset="0"/>
                <a:ea typeface="ＭＳ Ｐゴシック" charset="0"/>
              </a:defRPr>
            </a:lvl2pPr>
            <a:lvl3pPr marL="1142865" indent="-228573" defTabSz="968261" eaLnBrk="0" hangingPunct="0">
              <a:defRPr sz="3200">
                <a:solidFill>
                  <a:schemeClr val="tx1"/>
                </a:solidFill>
                <a:latin typeface="Tahoma" charset="0"/>
                <a:ea typeface="ＭＳ Ｐゴシック" charset="0"/>
              </a:defRPr>
            </a:lvl3pPr>
            <a:lvl4pPr marL="1600011" indent="-228573" defTabSz="968261" eaLnBrk="0" hangingPunct="0">
              <a:defRPr sz="3200">
                <a:solidFill>
                  <a:schemeClr val="tx1"/>
                </a:solidFill>
                <a:latin typeface="Tahoma" charset="0"/>
                <a:ea typeface="ＭＳ Ｐゴシック" charset="0"/>
              </a:defRPr>
            </a:lvl4pPr>
            <a:lvl5pPr marL="2057157" indent="-228573" defTabSz="968261" eaLnBrk="0" hangingPunct="0">
              <a:defRPr sz="3200">
                <a:solidFill>
                  <a:schemeClr val="tx1"/>
                </a:solidFill>
                <a:latin typeface="Tahoma" charset="0"/>
                <a:ea typeface="ＭＳ Ｐゴシック" charset="0"/>
              </a:defRPr>
            </a:lvl5pPr>
            <a:lvl6pPr marL="2514303" indent="-228573" defTabSz="968261" eaLnBrk="0" fontAlgn="base" hangingPunct="0">
              <a:spcBef>
                <a:spcPct val="0"/>
              </a:spcBef>
              <a:spcAft>
                <a:spcPct val="0"/>
              </a:spcAft>
              <a:defRPr sz="3200">
                <a:solidFill>
                  <a:schemeClr val="tx1"/>
                </a:solidFill>
                <a:latin typeface="Tahoma" charset="0"/>
                <a:ea typeface="ＭＳ Ｐゴシック" charset="0"/>
              </a:defRPr>
            </a:lvl6pPr>
            <a:lvl7pPr marL="2971449" indent="-228573" defTabSz="968261" eaLnBrk="0" fontAlgn="base" hangingPunct="0">
              <a:spcBef>
                <a:spcPct val="0"/>
              </a:spcBef>
              <a:spcAft>
                <a:spcPct val="0"/>
              </a:spcAft>
              <a:defRPr sz="3200">
                <a:solidFill>
                  <a:schemeClr val="tx1"/>
                </a:solidFill>
                <a:latin typeface="Tahoma" charset="0"/>
                <a:ea typeface="ＭＳ Ｐゴシック" charset="0"/>
              </a:defRPr>
            </a:lvl7pPr>
            <a:lvl8pPr marL="3428595" indent="-228573" defTabSz="968261" eaLnBrk="0" fontAlgn="base" hangingPunct="0">
              <a:spcBef>
                <a:spcPct val="0"/>
              </a:spcBef>
              <a:spcAft>
                <a:spcPct val="0"/>
              </a:spcAft>
              <a:defRPr sz="3200">
                <a:solidFill>
                  <a:schemeClr val="tx1"/>
                </a:solidFill>
                <a:latin typeface="Tahoma" charset="0"/>
                <a:ea typeface="ＭＳ Ｐゴシック" charset="0"/>
              </a:defRPr>
            </a:lvl8pPr>
            <a:lvl9pPr marL="3885741" indent="-228573" defTabSz="968261"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261" rtl="0" eaLnBrk="0" fontAlgn="base" latinLnBrk="0" hangingPunct="0">
              <a:lnSpc>
                <a:spcPct val="100000"/>
              </a:lnSpc>
              <a:spcBef>
                <a:spcPct val="0"/>
              </a:spcBef>
              <a:spcAft>
                <a:spcPct val="0"/>
              </a:spcAft>
              <a:buClrTx/>
              <a:buSzTx/>
              <a:buFontTx/>
              <a:buNone/>
              <a:tabLst/>
              <a:defRPr/>
            </a:pPr>
            <a:fld id="{C938258C-F160-7543-A2F8-072420448492}" type="slidenum">
              <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261" rtl="0" eaLnBrk="0" fontAlgn="base" latinLnBrk="0" hangingPunct="0">
                <a:lnSpc>
                  <a:spcPct val="100000"/>
                </a:lnSpc>
                <a:spcBef>
                  <a:spcPct val="0"/>
                </a:spcBef>
                <a:spcAft>
                  <a:spcPct val="0"/>
                </a:spcAft>
                <a:buClrTx/>
                <a:buSzTx/>
                <a:buFontTx/>
                <a:buNone/>
                <a:tabLst/>
                <a:defRPr/>
              </a:pPr>
              <a:t>2</a:t>
            </a:fld>
            <a:endParaRPr kumimoji="0" lang="en-GB"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410" name="Rectangle 2"/>
          <p:cNvSpPr>
            <a:spLocks noGrp="1" noRot="1" noChangeAspect="1" noChangeArrowheads="1" noTextEdit="1"/>
          </p:cNvSpPr>
          <p:nvPr>
            <p:ph type="sldImg"/>
          </p:nvPr>
        </p:nvSpPr>
        <p:spPr>
          <a:xfrm>
            <a:off x="931863" y="762000"/>
            <a:ext cx="5011737" cy="3759200"/>
          </a:xfrm>
          <a:ln/>
        </p:spPr>
      </p:sp>
      <p:sp>
        <p:nvSpPr>
          <p:cNvPr id="1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09025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solidFill>
                  <a:srgbClr val="000080"/>
                </a:solidFill>
              </a:rPr>
              <a:t>Digitalizing trust with </a:t>
            </a:r>
          </a:p>
          <a:p>
            <a:pPr algn="ctr"/>
            <a:r>
              <a:rPr lang="en-US" sz="1200" i="1" dirty="0">
                <a:solidFill>
                  <a:srgbClr val="800000"/>
                </a:solidFill>
              </a:rPr>
              <a:t>no central actor</a:t>
            </a:r>
            <a:r>
              <a:rPr lang="en-US" sz="1200" dirty="0">
                <a:solidFill>
                  <a:srgbClr val="800000"/>
                </a:solidFill>
              </a:rPr>
              <a:t> </a:t>
            </a:r>
          </a:p>
          <a:p>
            <a:pPr algn="ctr"/>
            <a:r>
              <a:rPr lang="en-US" sz="1200" dirty="0">
                <a:solidFill>
                  <a:srgbClr val="000080"/>
                </a:solidFill>
              </a:rPr>
              <a:t>other than </a:t>
            </a:r>
          </a:p>
          <a:p>
            <a:pPr algn="ctr"/>
            <a:r>
              <a:rPr lang="en-US" sz="1200" dirty="0">
                <a:solidFill>
                  <a:srgbClr val="000080"/>
                </a:solidFill>
              </a:rPr>
              <a:t>a </a:t>
            </a:r>
            <a:r>
              <a:rPr lang="en-US" sz="1200" i="1" dirty="0">
                <a:solidFill>
                  <a:srgbClr val="800000"/>
                </a:solidFill>
              </a:rPr>
              <a:t>computer network</a:t>
            </a:r>
            <a:r>
              <a:rPr lang="en-US" sz="1200" dirty="0">
                <a:solidFill>
                  <a:srgbClr val="800000"/>
                </a:solidFill>
              </a:rPr>
              <a:t> </a:t>
            </a:r>
            <a:r>
              <a:rPr lang="en-US" sz="1200" dirty="0">
                <a:solidFill>
                  <a:srgbClr val="000080"/>
                </a:solidFill>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A2618C4F-B650-5848-9BDE-96108A597538}" type="slidenum">
              <a:rPr kumimoji="0" lang="en-US" sz="1100" b="0" i="1"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17</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58564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5"/>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8327" eaLnBrk="0" hangingPunct="0">
              <a:defRPr sz="3100">
                <a:solidFill>
                  <a:schemeClr val="tx1"/>
                </a:solidFill>
                <a:latin typeface="Tahoma" charset="0"/>
                <a:ea typeface="ＭＳ Ｐゴシック" charset="0"/>
                <a:cs typeface="ＭＳ Ｐゴシック" charset="0"/>
              </a:defRPr>
            </a:lvl1pPr>
            <a:lvl2pPr marL="742913" indent="-285736" defTabSz="968327" eaLnBrk="0" hangingPunct="0">
              <a:defRPr sz="3100">
                <a:solidFill>
                  <a:schemeClr val="tx1"/>
                </a:solidFill>
                <a:latin typeface="Tahoma" charset="0"/>
                <a:ea typeface="ＭＳ Ｐゴシック" charset="0"/>
              </a:defRPr>
            </a:lvl2pPr>
            <a:lvl3pPr marL="1142943" indent="-228589" defTabSz="968327" eaLnBrk="0" hangingPunct="0">
              <a:defRPr sz="3100">
                <a:solidFill>
                  <a:schemeClr val="tx1"/>
                </a:solidFill>
                <a:latin typeface="Tahoma" charset="0"/>
                <a:ea typeface="ＭＳ Ｐゴシック" charset="0"/>
              </a:defRPr>
            </a:lvl3pPr>
            <a:lvl4pPr marL="1600121" indent="-228589" defTabSz="968327" eaLnBrk="0" hangingPunct="0">
              <a:defRPr sz="3100">
                <a:solidFill>
                  <a:schemeClr val="tx1"/>
                </a:solidFill>
                <a:latin typeface="Tahoma" charset="0"/>
                <a:ea typeface="ＭＳ Ｐゴシック" charset="0"/>
              </a:defRPr>
            </a:lvl4pPr>
            <a:lvl5pPr marL="2057298" indent="-228589" defTabSz="968327" eaLnBrk="0" hangingPunct="0">
              <a:defRPr sz="3100">
                <a:solidFill>
                  <a:schemeClr val="tx1"/>
                </a:solidFill>
                <a:latin typeface="Tahoma" charset="0"/>
                <a:ea typeface="ＭＳ Ｐゴシック" charset="0"/>
              </a:defRPr>
            </a:lvl5pPr>
            <a:lvl6pPr marL="2514475" indent="-228589" defTabSz="968327" eaLnBrk="0" fontAlgn="base" hangingPunct="0">
              <a:spcBef>
                <a:spcPct val="0"/>
              </a:spcBef>
              <a:spcAft>
                <a:spcPct val="0"/>
              </a:spcAft>
              <a:defRPr sz="3100">
                <a:solidFill>
                  <a:schemeClr val="tx1"/>
                </a:solidFill>
                <a:latin typeface="Tahoma" charset="0"/>
                <a:ea typeface="ＭＳ Ｐゴシック" charset="0"/>
              </a:defRPr>
            </a:lvl6pPr>
            <a:lvl7pPr marL="2971653" indent="-228589" defTabSz="968327" eaLnBrk="0" fontAlgn="base" hangingPunct="0">
              <a:spcBef>
                <a:spcPct val="0"/>
              </a:spcBef>
              <a:spcAft>
                <a:spcPct val="0"/>
              </a:spcAft>
              <a:defRPr sz="3100">
                <a:solidFill>
                  <a:schemeClr val="tx1"/>
                </a:solidFill>
                <a:latin typeface="Tahoma" charset="0"/>
                <a:ea typeface="ＭＳ Ｐゴシック" charset="0"/>
              </a:defRPr>
            </a:lvl7pPr>
            <a:lvl8pPr marL="3428830" indent="-228589" defTabSz="968327" eaLnBrk="0" fontAlgn="base" hangingPunct="0">
              <a:spcBef>
                <a:spcPct val="0"/>
              </a:spcBef>
              <a:spcAft>
                <a:spcPct val="0"/>
              </a:spcAft>
              <a:defRPr sz="3100">
                <a:solidFill>
                  <a:schemeClr val="tx1"/>
                </a:solidFill>
                <a:latin typeface="Tahoma" charset="0"/>
                <a:ea typeface="ＭＳ Ｐゴシック" charset="0"/>
              </a:defRPr>
            </a:lvl8pPr>
            <a:lvl9pPr marL="3886007" indent="-228589" defTabSz="968327" eaLnBrk="0" fontAlgn="base" hangingPunct="0">
              <a:spcBef>
                <a:spcPct val="0"/>
              </a:spcBef>
              <a:spcAft>
                <a:spcPct val="0"/>
              </a:spcAft>
              <a:defRPr sz="3100">
                <a:solidFill>
                  <a:schemeClr val="tx1"/>
                </a:solidFill>
                <a:latin typeface="Tahoma" charset="0"/>
                <a:ea typeface="ＭＳ Ｐゴシック" charset="0"/>
              </a:defRPr>
            </a:lvl9pPr>
          </a:lstStyle>
          <a:p>
            <a:pPr marL="0" marR="0" lvl="0" indent="0" algn="r" defTabSz="968327" rtl="0" eaLnBrk="0" fontAlgn="base" latinLnBrk="0" hangingPunct="0">
              <a:lnSpc>
                <a:spcPct val="100000"/>
              </a:lnSpc>
              <a:spcBef>
                <a:spcPct val="0"/>
              </a:spcBef>
              <a:spcAft>
                <a:spcPct val="0"/>
              </a:spcAft>
              <a:buClrTx/>
              <a:buSzTx/>
              <a:buFontTx/>
              <a:buNone/>
              <a:tabLst/>
              <a:defRPr/>
            </a:pPr>
            <a:fld id="{9FF87B04-A8E8-D842-9F47-F638E151C2A1}" type="slidenum">
              <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327" rtl="0" eaLnBrk="0" fontAlgn="base" latinLnBrk="0" hangingPunct="0">
                <a:lnSpc>
                  <a:spcPct val="100000"/>
                </a:lnSpc>
                <a:spcBef>
                  <a:spcPct val="0"/>
                </a:spcBef>
                <a:spcAft>
                  <a:spcPct val="0"/>
                </a:spcAft>
                <a:buClrTx/>
                <a:buSzTx/>
                <a:buFontTx/>
                <a:buNone/>
                <a:tabLst/>
                <a:defRPr/>
              </a:pPr>
              <a:t>20</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9506" name="Rectangle 2"/>
          <p:cNvSpPr>
            <a:spLocks noGrp="1" noRot="1" noChangeAspect="1" noChangeArrowheads="1" noTextEdit="1"/>
          </p:cNvSpPr>
          <p:nvPr>
            <p:ph type="sldImg"/>
          </p:nvPr>
        </p:nvSpPr>
        <p:spPr>
          <a:xfrm>
            <a:off x="931863" y="762000"/>
            <a:ext cx="5011737" cy="3759200"/>
          </a:xfrm>
          <a:ln/>
        </p:spPr>
      </p:sp>
      <p:sp>
        <p:nvSpPr>
          <p:cNvPr id="149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6595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121FA0-E046-CB46-B7C6-248B2AE2DBF8}" type="slidenum">
              <a:rPr kumimoji="0" lang="sv-SE" sz="12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sv-SE" sz="12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75956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a:ea typeface="Arial"/>
                <a:cs typeface="Arial"/>
              </a:rPr>
              <a:t>The more data Tesla gathers from its self-driving cars, the better it can make them at driving themselves—part of the reason the firm, which sold only 25,000 cars in the first quarter, is now worth more than GM, which sold 2.3m. Vast pools of data can thus act as protective moats.</a:t>
            </a:r>
          </a:p>
          <a:p>
            <a:r>
              <a:rPr lang="en-US" sz="1200" b="0" i="0" kern="1200" dirty="0">
                <a:solidFill>
                  <a:schemeClr val="tx1"/>
                </a:solidFill>
                <a:effectLst/>
                <a:latin typeface="Arial"/>
                <a:ea typeface="Arial"/>
                <a:cs typeface="Arial"/>
              </a:rPr>
              <a:t>In 2016 Amazon, Alphabet and Microsoft together racked up nearly $32bn in capital expenditure and capital leases, up by 22% from the previous year, according to the </a:t>
            </a:r>
            <a:r>
              <a:rPr lang="en-US" sz="1200" b="0" i="1" kern="1200" dirty="0">
                <a:solidFill>
                  <a:schemeClr val="tx1"/>
                </a:solidFill>
                <a:effectLst/>
                <a:latin typeface="Arial"/>
                <a:ea typeface="Arial"/>
                <a:cs typeface="Arial"/>
              </a:rPr>
              <a:t>Wall Street Journal</a:t>
            </a:r>
            <a:r>
              <a:rPr lang="en-US" sz="1200" b="0" i="0" kern="1200" dirty="0">
                <a:solidFill>
                  <a:schemeClr val="tx1"/>
                </a:solidFill>
                <a:effectLst/>
                <a:latin typeface="Arial"/>
                <a:ea typeface="Arial"/>
                <a:cs typeface="Arial"/>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121FA0-E046-CB46-B7C6-248B2AE2DBF8}" type="slidenum">
              <a:rPr kumimoji="0" lang="sv-SE" sz="12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sv-SE" sz="12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099495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121FA0-E046-CB46-B7C6-248B2AE2DBF8}" type="slidenum">
              <a:rPr kumimoji="0" lang="sv-SE" sz="12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sv-SE" sz="12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191380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a:ea typeface="Arial"/>
                <a:cs typeface="Arial"/>
              </a:rPr>
              <a:t> Governments could encourage the emergence of new services by opening up more of their own data vaults or managing crucial parts of the data economy as public infrastructure, as India does with its digital-identity system, Aadhaar.</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121FA0-E046-CB46-B7C6-248B2AE2DBF8}" type="slidenum">
              <a:rPr kumimoji="0" lang="sv-SE" sz="12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sv-SE" sz="1200" b="0"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67619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97A886-9477-3A45-A4CC-1D90BD1C6597}" type="slidenum">
              <a:rPr lang="en-US" smtClean="0"/>
              <a:t>51</a:t>
            </a:fld>
            <a:endParaRPr lang="en-US"/>
          </a:p>
        </p:txBody>
      </p:sp>
    </p:spTree>
    <p:extLst>
      <p:ext uri="{BB962C8B-B14F-4D97-AF65-F5344CB8AC3E}">
        <p14:creationId xmlns:p14="http://schemas.microsoft.com/office/powerpoint/2010/main" val="44258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3163" y="1257300"/>
            <a:ext cx="4527550" cy="3395663"/>
          </a:xfrm>
        </p:spPr>
      </p:sp>
      <p:sp>
        <p:nvSpPr>
          <p:cNvPr id="3" name="Notes Placeholder 2"/>
          <p:cNvSpPr>
            <a:spLocks noGrp="1"/>
          </p:cNvSpPr>
          <p:nvPr>
            <p:ph type="body" idx="1"/>
          </p:nvPr>
        </p:nvSpPr>
        <p:spPr/>
        <p:txBody>
          <a:bodyPr/>
          <a:lstStyle/>
          <a:p>
            <a:pPr defTabSz="483855" eaLnBrk="1" fontAlgn="auto" hangingPunct="1">
              <a:spcBef>
                <a:spcPts val="0"/>
              </a:spcBef>
              <a:spcAft>
                <a:spcPts val="0"/>
              </a:spcAft>
              <a:defRPr/>
            </a:pPr>
            <a:r>
              <a:rPr lang="en-US" dirty="0"/>
              <a:t>When assessing the implications, consider the fact that that new digital business models are the principal reason why just over half of the names of companies on the Fortune 500 have disappeared since the year 2000. And yet, we are only at the beginning of what the World Economic Forum calls the “Fourth Industrial Revolution,” characterized not only by mass adoption of digital technologies but by innovations in everything from energy to biosciences.</a:t>
            </a:r>
          </a:p>
          <a:p>
            <a:endParaRPr lang="en-US" dirty="0"/>
          </a:p>
          <a:p>
            <a:endParaRPr lang="en-US" dirty="0"/>
          </a:p>
          <a:p>
            <a:r>
              <a:rPr lang="en-US" dirty="0"/>
              <a:t>Digital disruption is at the heart of all the conversations I have with CEOs today. And this is not surprising, as it presents the most significant threats and opportunities any of us have faced in business.</a:t>
            </a:r>
          </a:p>
          <a:p>
            <a:endParaRPr lang="en-US" dirty="0"/>
          </a:p>
          <a:p>
            <a:r>
              <a:rPr lang="en-US" dirty="0"/>
              <a:t>https://</a:t>
            </a:r>
            <a:r>
              <a:rPr lang="en-US" dirty="0" err="1"/>
              <a:t>www.weforum.org</a:t>
            </a:r>
            <a:r>
              <a:rPr lang="en-US" dirty="0"/>
              <a:t>/agenda/2016/01/digital-disruption-has-only-just-begun/</a:t>
            </a:r>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03C6AF4F-E356-BA4C-938B-F31EBEB1AF3D}" type="slidenum">
              <a:rPr kumimoji="0" lang="en-US" sz="1100" b="0" i="1"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3</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20681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xfrm>
            <a:off x="931863" y="762000"/>
            <a:ext cx="5011737" cy="3759200"/>
          </a:xfrm>
          <a:ln/>
        </p:spPr>
      </p:sp>
      <p:sp>
        <p:nvSpPr>
          <p:cNvPr id="3" name="Notes Placeholder 2"/>
          <p:cNvSpPr>
            <a:spLocks noGrp="1"/>
          </p:cNvSpPr>
          <p:nvPr>
            <p:ph type="body" idx="1"/>
          </p:nvPr>
        </p:nvSpPr>
        <p:spPr/>
        <p:txBody>
          <a:bodyPr>
            <a:normAutofit fontScale="92500" lnSpcReduction="20000"/>
          </a:bodyPr>
          <a:lstStyle/>
          <a:p>
            <a:pPr>
              <a:defRPr/>
            </a:pPr>
            <a:endParaRPr lang="en-US" dirty="0"/>
          </a:p>
          <a:p>
            <a:pPr>
              <a:defRPr/>
            </a:pPr>
            <a:r>
              <a:rPr lang="en-US" dirty="0"/>
              <a:t>(1) Enabling people to do things we already know how to do and (2)</a:t>
            </a:r>
          </a:p>
          <a:p>
            <a:pPr>
              <a:defRPr/>
            </a:pPr>
            <a:r>
              <a:rPr lang="en-US" dirty="0"/>
              <a:t>creating collaborative environments that allow people to develop new ideas</a:t>
            </a:r>
          </a:p>
          <a:p>
            <a:pPr>
              <a:defRPr/>
            </a:pPr>
            <a:r>
              <a:rPr lang="en-US" dirty="0"/>
              <a:t>and concepts to address unanticipated opportunities or challenges.</a:t>
            </a:r>
          </a:p>
          <a:p>
            <a:pPr>
              <a:defRPr/>
            </a:pPr>
            <a:endParaRPr lang="en-US" dirty="0"/>
          </a:p>
          <a:p>
            <a:pPr>
              <a:defRPr/>
            </a:pPr>
            <a:r>
              <a:rPr lang="en-US" dirty="0"/>
              <a:t>Productive learning focuses mostly on the individual and on helping</a:t>
            </a:r>
          </a:p>
          <a:p>
            <a:pPr>
              <a:defRPr/>
            </a:pPr>
            <a:r>
              <a:rPr lang="en-US" dirty="0"/>
              <a:t>that individual to adopt a pattern of behavior that improves productivity.</a:t>
            </a:r>
          </a:p>
          <a:p>
            <a:pPr>
              <a:defRPr/>
            </a:pPr>
            <a:r>
              <a:rPr lang="en-US" dirty="0"/>
              <a:t>Generative learning, by contrast, is a collaborative endeavor. Shared meaning</a:t>
            </a:r>
          </a:p>
          <a:p>
            <a:pPr>
              <a:defRPr/>
            </a:pPr>
            <a:r>
              <a:rPr lang="en-US" dirty="0"/>
              <a:t>and insights are developed at the group level, and these insights drive</a:t>
            </a:r>
          </a:p>
          <a:p>
            <a:pPr>
              <a:defRPr/>
            </a:pPr>
            <a:r>
              <a:rPr lang="en-US" dirty="0"/>
              <a:t>enterprise transformation to ensure growth and sustainability. Today, the</a:t>
            </a:r>
          </a:p>
          <a:p>
            <a:pPr>
              <a:defRPr/>
            </a:pPr>
            <a:r>
              <a:rPr lang="en-US" dirty="0"/>
              <a:t>learning function is focused primarily on productive learning. As a result,</a:t>
            </a:r>
          </a:p>
          <a:p>
            <a:pPr>
              <a:defRPr/>
            </a:pPr>
            <a:r>
              <a:rPr lang="en-US" dirty="0"/>
              <a:t>it appears that trainers are more likely to want to maintain the status quo,</a:t>
            </a:r>
          </a:p>
          <a:p>
            <a:pPr>
              <a:defRPr/>
            </a:pPr>
            <a:r>
              <a:rPr lang="en-US" dirty="0"/>
              <a:t>rather than challenge it.</a:t>
            </a:r>
          </a:p>
          <a:p>
            <a:pPr>
              <a:defRPr/>
            </a:pPr>
            <a:endParaRPr lang="en-US" dirty="0"/>
          </a:p>
          <a:p>
            <a:pPr>
              <a:defRPr/>
            </a:pPr>
            <a:r>
              <a:rPr lang="en-US" dirty="0"/>
              <a:t>Learning is a far more complicated phenomenon than can ever be limited</a:t>
            </a:r>
          </a:p>
          <a:p>
            <a:pPr>
              <a:defRPr/>
            </a:pPr>
            <a:r>
              <a:rPr lang="en-US" dirty="0"/>
              <a:t>to the classroom context. If we convey knowledge about tasks we already</a:t>
            </a:r>
          </a:p>
          <a:p>
            <a:pPr>
              <a:defRPr/>
            </a:pPr>
            <a:r>
              <a:rPr lang="en-US" dirty="0"/>
              <a:t>know how to do, we call it </a:t>
            </a:r>
            <a:r>
              <a:rPr lang="en-US" i="1" dirty="0"/>
              <a:t>productive learning . If we share knowledge about</a:t>
            </a:r>
          </a:p>
          <a:p>
            <a:pPr>
              <a:defRPr/>
            </a:pPr>
            <a:r>
              <a:rPr lang="en-US" dirty="0"/>
              <a:t>tasks that are new and different, we call it </a:t>
            </a:r>
            <a:r>
              <a:rPr lang="en-US" i="1" dirty="0"/>
              <a:t>generative learning . Productive</a:t>
            </a:r>
          </a:p>
          <a:p>
            <a:pPr>
              <a:defRPr/>
            </a:pPr>
            <a:r>
              <a:rPr lang="en-US" dirty="0"/>
              <a:t>learning serves largely to maintain the status quo within an enterprise by</a:t>
            </a:r>
          </a:p>
          <a:p>
            <a:pPr>
              <a:defRPr/>
            </a:pPr>
            <a:r>
              <a:rPr lang="en-US" dirty="0"/>
              <a:t>conveying what is already known, while generative learning involves not</a:t>
            </a:r>
          </a:p>
          <a:p>
            <a:pPr>
              <a:defRPr/>
            </a:pPr>
            <a:r>
              <a:rPr lang="en-US" dirty="0"/>
              <a:t>only absorbing existing information but also creating new solutions to unanticipated</a:t>
            </a:r>
          </a:p>
          <a:p>
            <a:pPr>
              <a:defRPr/>
            </a:pPr>
            <a:r>
              <a:rPr lang="en-US" dirty="0"/>
              <a:t>problems. Information age learning requires that individuals and</a:t>
            </a:r>
          </a:p>
          <a:p>
            <a:pPr>
              <a:defRPr/>
            </a:pPr>
            <a:r>
              <a:rPr lang="en-US" dirty="0"/>
              <a:t>organizations change the way they think about and act on what is known</a:t>
            </a:r>
          </a:p>
          <a:p>
            <a:pPr>
              <a:defRPr/>
            </a:pPr>
            <a:r>
              <a:rPr lang="en-US" dirty="0"/>
              <a:t>and what needs to be known in order to innovate, change, and win.</a:t>
            </a:r>
          </a:p>
        </p:txBody>
      </p:sp>
      <p:sp>
        <p:nvSpPr>
          <p:cNvPr id="686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8375" eaLnBrk="0" hangingPunct="0">
              <a:defRPr sz="3200">
                <a:solidFill>
                  <a:schemeClr val="tx1"/>
                </a:solidFill>
                <a:latin typeface="Tahoma" charset="0"/>
                <a:ea typeface="ＭＳ Ｐゴシック" charset="0"/>
                <a:cs typeface="ＭＳ Ｐゴシック" charset="0"/>
              </a:defRPr>
            </a:lvl1pPr>
            <a:lvl2pPr marL="742950" indent="-285750" defTabSz="968375" eaLnBrk="0" hangingPunct="0">
              <a:defRPr sz="3200">
                <a:solidFill>
                  <a:schemeClr val="tx1"/>
                </a:solidFill>
                <a:latin typeface="Tahoma" charset="0"/>
                <a:ea typeface="ＭＳ Ｐゴシック" charset="0"/>
              </a:defRPr>
            </a:lvl2pPr>
            <a:lvl3pPr marL="1143000" indent="-228600" defTabSz="968375" eaLnBrk="0" hangingPunct="0">
              <a:defRPr sz="3200">
                <a:solidFill>
                  <a:schemeClr val="tx1"/>
                </a:solidFill>
                <a:latin typeface="Tahoma" charset="0"/>
                <a:ea typeface="ＭＳ Ｐゴシック" charset="0"/>
              </a:defRPr>
            </a:lvl3pPr>
            <a:lvl4pPr marL="1600200" indent="-228600" defTabSz="968375" eaLnBrk="0" hangingPunct="0">
              <a:defRPr sz="3200">
                <a:solidFill>
                  <a:schemeClr val="tx1"/>
                </a:solidFill>
                <a:latin typeface="Tahoma" charset="0"/>
                <a:ea typeface="ＭＳ Ｐゴシック" charset="0"/>
              </a:defRPr>
            </a:lvl4pPr>
            <a:lvl5pPr marL="2057400" indent="-228600" defTabSz="968375" eaLnBrk="0" hangingPunct="0">
              <a:defRPr sz="3200">
                <a:solidFill>
                  <a:schemeClr val="tx1"/>
                </a:solidFill>
                <a:latin typeface="Tahoma" charset="0"/>
                <a:ea typeface="ＭＳ Ｐゴシック" charset="0"/>
              </a:defRPr>
            </a:lvl5pPr>
            <a:lvl6pPr marL="2514600" indent="-228600" defTabSz="968375" eaLnBrk="0" fontAlgn="base" hangingPunct="0">
              <a:spcBef>
                <a:spcPct val="0"/>
              </a:spcBef>
              <a:spcAft>
                <a:spcPct val="0"/>
              </a:spcAft>
              <a:defRPr sz="3200">
                <a:solidFill>
                  <a:schemeClr val="tx1"/>
                </a:solidFill>
                <a:latin typeface="Tahoma" charset="0"/>
                <a:ea typeface="ＭＳ Ｐゴシック" charset="0"/>
              </a:defRPr>
            </a:lvl6pPr>
            <a:lvl7pPr marL="2971800" indent="-228600" defTabSz="968375" eaLnBrk="0" fontAlgn="base" hangingPunct="0">
              <a:spcBef>
                <a:spcPct val="0"/>
              </a:spcBef>
              <a:spcAft>
                <a:spcPct val="0"/>
              </a:spcAft>
              <a:defRPr sz="3200">
                <a:solidFill>
                  <a:schemeClr val="tx1"/>
                </a:solidFill>
                <a:latin typeface="Tahoma" charset="0"/>
                <a:ea typeface="ＭＳ Ｐゴシック" charset="0"/>
              </a:defRPr>
            </a:lvl7pPr>
            <a:lvl8pPr marL="3429000" indent="-228600" defTabSz="968375" eaLnBrk="0" fontAlgn="base" hangingPunct="0">
              <a:spcBef>
                <a:spcPct val="0"/>
              </a:spcBef>
              <a:spcAft>
                <a:spcPct val="0"/>
              </a:spcAft>
              <a:defRPr sz="3200">
                <a:solidFill>
                  <a:schemeClr val="tx1"/>
                </a:solidFill>
                <a:latin typeface="Tahoma" charset="0"/>
                <a:ea typeface="ＭＳ Ｐゴシック" charset="0"/>
              </a:defRPr>
            </a:lvl8pPr>
            <a:lvl9pPr marL="3886200" indent="-228600" defTabSz="968375"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375" rtl="0" eaLnBrk="0" fontAlgn="base" latinLnBrk="0" hangingPunct="0">
              <a:lnSpc>
                <a:spcPct val="100000"/>
              </a:lnSpc>
              <a:spcBef>
                <a:spcPct val="0"/>
              </a:spcBef>
              <a:spcAft>
                <a:spcPct val="0"/>
              </a:spcAft>
              <a:buClrTx/>
              <a:buSzTx/>
              <a:buFontTx/>
              <a:buNone/>
              <a:tabLst/>
              <a:defRPr/>
            </a:pPr>
            <a:fld id="{BFC8EAB6-3A6C-CD4D-BFB7-8E9C1C35D3F1}" type="slidenum">
              <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5</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6830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Times New Roman" pitchFamily="-65" charset="0"/>
                <a:ea typeface="ＭＳ Ｐゴシック" pitchFamily="-65" charset="-128"/>
                <a:cs typeface="ＭＳ Ｐゴシック" pitchFamily="-65" charset="-128"/>
              </a:rPr>
              <a:t>This means that </a:t>
            </a:r>
            <a:r>
              <a:rPr lang="en-US" sz="1200" kern="1200" dirty="0" err="1">
                <a:solidFill>
                  <a:schemeClr val="tx1"/>
                </a:solidFill>
                <a:latin typeface="Times New Roman" pitchFamily="-65" charset="0"/>
                <a:ea typeface="ＭＳ Ｐゴシック" pitchFamily="-65" charset="-128"/>
                <a:cs typeface="ＭＳ Ｐゴシック" pitchFamily="-65" charset="-128"/>
              </a:rPr>
              <a:t>FinTech</a:t>
            </a:r>
            <a:r>
              <a:rPr lang="en-US" sz="1200" kern="1200" dirty="0">
                <a:solidFill>
                  <a:schemeClr val="tx1"/>
                </a:solidFill>
                <a:latin typeface="Times New Roman" pitchFamily="-65" charset="0"/>
                <a:ea typeface="ＭＳ Ｐゴシック" pitchFamily="-65" charset="-128"/>
                <a:cs typeface="ＭＳ Ｐゴシック" pitchFamily="-65" charset="-128"/>
              </a:rPr>
              <a:t> companies have been defined as those that are finding innovative ways to blend finance and technology within the business functions that are offered by a full-service bank. </a:t>
            </a:r>
            <a:r>
              <a:rPr lang="en-US" sz="1200" kern="1200" dirty="0" err="1">
                <a:solidFill>
                  <a:schemeClr val="tx1"/>
                </a:solidFill>
                <a:latin typeface="Times New Roman" pitchFamily="-65" charset="0"/>
                <a:ea typeface="ＭＳ Ｐゴシック" pitchFamily="-65" charset="-128"/>
                <a:cs typeface="ＭＳ Ｐゴシック" pitchFamily="-65" charset="-128"/>
              </a:rPr>
              <a:t>FinTech</a:t>
            </a:r>
            <a:r>
              <a:rPr lang="en-US" sz="1200" kern="1200" dirty="0">
                <a:solidFill>
                  <a:schemeClr val="tx1"/>
                </a:solidFill>
                <a:latin typeface="Times New Roman" pitchFamily="-65" charset="0"/>
                <a:ea typeface="ＭＳ Ｐゴシック" pitchFamily="-65" charset="-128"/>
                <a:cs typeface="ＭＳ Ｐゴシック" pitchFamily="-65" charset="-128"/>
              </a:rPr>
              <a:t> allows customers, both physical and legal entities, to receive similar service to the one traditionally provided by banks. Such services allow the users to deposit, withdraw, and transfer cash, pay invoices, exchange currencies, or perform investment activities. </a:t>
            </a:r>
            <a:r>
              <a:rPr lang="en-US" sz="1200" kern="1200" dirty="0" err="1">
                <a:solidFill>
                  <a:schemeClr val="tx1"/>
                </a:solidFill>
                <a:latin typeface="Times New Roman" pitchFamily="-65" charset="0"/>
                <a:ea typeface="ＭＳ Ｐゴシック" pitchFamily="-65" charset="-128"/>
                <a:cs typeface="ＭＳ Ｐゴシック" pitchFamily="-65" charset="-128"/>
              </a:rPr>
              <a:t>FinTech</a:t>
            </a:r>
            <a:r>
              <a:rPr lang="en-US" sz="1200" kern="1200" dirty="0">
                <a:solidFill>
                  <a:schemeClr val="tx1"/>
                </a:solidFill>
                <a:latin typeface="Times New Roman" pitchFamily="-65" charset="0"/>
                <a:ea typeface="ＭＳ Ｐゴシック" pitchFamily="-65" charset="-128"/>
                <a:cs typeface="ＭＳ Ｐゴシック" pitchFamily="-65" charset="-128"/>
              </a:rPr>
              <a:t> enterprises’ goal is to offer their customers solutions that are more automated, transparent, provide better user experience, are more efficient, offer a competitive price, and save time.</a:t>
            </a:r>
            <a:endParaRPr lang="en-US" dirty="0"/>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A2618C4F-B650-5848-9BDE-96108A597538}" type="slidenum">
              <a:rPr kumimoji="0" lang="en-US" sz="1100" b="0" i="1"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6</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5139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20750" y="754063"/>
            <a:ext cx="5032375" cy="3773487"/>
          </a:xfrm>
        </p:spPr>
      </p:sp>
      <p:sp>
        <p:nvSpPr>
          <p:cNvPr id="3" name="Platshållare för anteckningar 2"/>
          <p:cNvSpPr>
            <a:spLocks noGrp="1"/>
          </p:cNvSpPr>
          <p:nvPr>
            <p:ph type="body" idx="1"/>
          </p:nvPr>
        </p:nvSpPr>
        <p:spPr/>
        <p:txBody>
          <a:bodyPr/>
          <a:lstStyle/>
          <a:p>
            <a:r>
              <a:rPr lang="en" noProof="0" dirty="0"/>
              <a:t>Robin</a:t>
            </a:r>
          </a:p>
          <a:p>
            <a:endParaRPr lang="en" noProof="0" dirty="0"/>
          </a:p>
          <a:p>
            <a:endParaRPr lang="en" noProof="0" dirty="0"/>
          </a:p>
          <a:p>
            <a:r>
              <a:rPr lang="en" noProof="0" dirty="0"/>
              <a:t>NFT</a:t>
            </a:r>
            <a:r>
              <a:rPr lang="en" baseline="0" noProof="0" dirty="0"/>
              <a:t> ventures</a:t>
            </a:r>
          </a:p>
          <a:p>
            <a:r>
              <a:rPr lang="en" baseline="0" noProof="0" dirty="0"/>
              <a:t>How did stockholm take global leadership</a:t>
            </a:r>
            <a:endParaRPr lang="en" noProof="0" dirty="0"/>
          </a:p>
          <a:p>
            <a:r>
              <a:rPr lang="en" noProof="0" dirty="0"/>
              <a:t>Efficiency, highest mobile banking and internet banking</a:t>
            </a:r>
            <a:r>
              <a:rPr lang="en" baseline="0" noProof="0" dirty="0"/>
              <a:t> presence in world</a:t>
            </a:r>
          </a:p>
          <a:p>
            <a:r>
              <a:rPr lang="en" baseline="0" noProof="0" dirty="0"/>
              <a:t>Large heritage of innvoation and globalization, H&amp;M, Nordea, IKEA, Ericsson, </a:t>
            </a:r>
          </a:p>
          <a:p>
            <a:r>
              <a:rPr lang="en" baseline="0" noProof="0" dirty="0"/>
              <a:t>No US and UK banks in Sweden – in private, they destroy innovation in system. So good  that not here</a:t>
            </a:r>
          </a:p>
          <a:p>
            <a:r>
              <a:rPr lang="en" baseline="0" noProof="0" dirty="0"/>
              <a:t>The most efficient mcdonalds in world due to high cost of labor – so become more efficient</a:t>
            </a:r>
          </a:p>
          <a:p>
            <a:endParaRPr lang="en" baseline="0" noProof="0" dirty="0"/>
          </a:p>
          <a:p>
            <a:r>
              <a:rPr lang="en" baseline="0" noProof="0" dirty="0"/>
              <a:t>Transformation process in banking – how carry on? </a:t>
            </a:r>
          </a:p>
          <a:p>
            <a:endParaRPr lang="en" baseline="0" noProof="0" dirty="0"/>
          </a:p>
          <a:p>
            <a:r>
              <a:rPr lang="en" baseline="0" noProof="0" dirty="0"/>
              <a:t>Box companies  specific companies taking a sweet spot that they have identified, </a:t>
            </a:r>
          </a:p>
          <a:p>
            <a:r>
              <a:rPr lang="en" baseline="0" noProof="0" dirty="0"/>
              <a:t>Tomorrow – customer – many interfaces to customer, who has strongest connection to customer – box companie that specialized and they will become international players, nordic startups will be large european players right, and then infrastructure</a:t>
            </a:r>
          </a:p>
          <a:p>
            <a:endParaRPr lang="en" baseline="0" noProof="0" dirty="0"/>
          </a:p>
          <a:p>
            <a:r>
              <a:rPr lang="en" baseline="0" noProof="0" dirty="0"/>
              <a:t>Who will deliver this process – </a:t>
            </a:r>
          </a:p>
          <a:p>
            <a:r>
              <a:rPr lang="en" baseline="0" noProof="0" dirty="0"/>
              <a:t>Experience</a:t>
            </a:r>
          </a:p>
          <a:p>
            <a:r>
              <a:rPr lang="en" baseline="0" noProof="0" dirty="0"/>
              <a:t>Delivered before – entrepreneurs experienced from 90s </a:t>
            </a:r>
          </a:p>
          <a:p>
            <a:r>
              <a:rPr lang="en" baseline="0" noProof="0" dirty="0"/>
              <a:t>Slightly older ent</a:t>
            </a:r>
            <a:r>
              <a:rPr lang="sv-SE" baseline="0" noProof="0" dirty="0"/>
              <a:t>s </a:t>
            </a:r>
          </a:p>
          <a:p>
            <a:r>
              <a:rPr lang="sv-SE" baseline="0" noProof="0" dirty="0" err="1"/>
              <a:t>Realistic</a:t>
            </a:r>
            <a:r>
              <a:rPr lang="sv-SE" baseline="0" noProof="0" dirty="0"/>
              <a:t> plans, budgets, </a:t>
            </a:r>
            <a:r>
              <a:rPr lang="sv-SE" baseline="0" noProof="0" dirty="0" err="1"/>
              <a:t>predictions</a:t>
            </a:r>
            <a:r>
              <a:rPr lang="sv-SE" baseline="0" noProof="0" dirty="0"/>
              <a:t>, </a:t>
            </a:r>
          </a:p>
          <a:p>
            <a:r>
              <a:rPr lang="sv-SE" baseline="0" noProof="0" dirty="0"/>
              <a:t>Not 19 </a:t>
            </a:r>
            <a:r>
              <a:rPr lang="sv-SE" baseline="0" noProof="0" dirty="0" err="1"/>
              <a:t>year</a:t>
            </a:r>
            <a:r>
              <a:rPr lang="sv-SE" baseline="0" noProof="0" dirty="0"/>
              <a:t> old </a:t>
            </a:r>
            <a:r>
              <a:rPr lang="sv-SE" baseline="0" noProof="0" dirty="0" err="1"/>
              <a:t>who</a:t>
            </a:r>
            <a:r>
              <a:rPr lang="sv-SE" baseline="0" noProof="0" dirty="0"/>
              <a:t> </a:t>
            </a:r>
            <a:r>
              <a:rPr lang="sv-SE" baseline="0" noProof="0" dirty="0" err="1"/>
              <a:t>establsihes</a:t>
            </a:r>
            <a:r>
              <a:rPr lang="sv-SE" baseline="0" noProof="0" dirty="0"/>
              <a:t> online site </a:t>
            </a:r>
            <a:r>
              <a:rPr lang="sv-SE" baseline="0" noProof="0" dirty="0" err="1"/>
              <a:t>to</a:t>
            </a:r>
            <a:r>
              <a:rPr lang="sv-SE" baseline="0" noProof="0" dirty="0"/>
              <a:t> </a:t>
            </a:r>
            <a:r>
              <a:rPr lang="sv-SE" baseline="0" noProof="0" dirty="0" err="1"/>
              <a:t>sell</a:t>
            </a:r>
            <a:r>
              <a:rPr lang="sv-SE" baseline="0" noProof="0" dirty="0"/>
              <a:t> </a:t>
            </a:r>
            <a:r>
              <a:rPr lang="sv-SE" baseline="0" noProof="0" dirty="0" err="1"/>
              <a:t>shoes</a:t>
            </a:r>
            <a:r>
              <a:rPr lang="sv-SE" baseline="0" noProof="0" dirty="0"/>
              <a:t> </a:t>
            </a:r>
            <a:r>
              <a:rPr lang="sv-SE" baseline="0" noProof="0" dirty="0" err="1"/>
              <a:t>globally</a:t>
            </a:r>
            <a:r>
              <a:rPr lang="sv-SE" baseline="0" noProof="0" dirty="0"/>
              <a:t> – </a:t>
            </a:r>
            <a:r>
              <a:rPr lang="sv-SE" baseline="0" noProof="0" dirty="0" err="1"/>
              <a:t>this</a:t>
            </a:r>
            <a:r>
              <a:rPr lang="sv-SE" baseline="0" noProof="0" dirty="0"/>
              <a:t> is not the </a:t>
            </a:r>
            <a:r>
              <a:rPr lang="sv-SE" baseline="0" noProof="0" dirty="0" err="1"/>
              <a:t>case</a:t>
            </a:r>
            <a:endParaRPr lang="sv-SE" baseline="0" noProof="0" dirty="0"/>
          </a:p>
          <a:p>
            <a:r>
              <a:rPr lang="sv-SE" baseline="0" noProof="0" dirty="0"/>
              <a:t>Not </a:t>
            </a:r>
            <a:r>
              <a:rPr lang="sv-SE" baseline="0" noProof="0" dirty="0" err="1"/>
              <a:t>boo.com</a:t>
            </a:r>
            <a:r>
              <a:rPr lang="sv-SE" baseline="0" noProof="0" dirty="0"/>
              <a:t> – </a:t>
            </a:r>
          </a:p>
          <a:p>
            <a:r>
              <a:rPr lang="sv-SE" baseline="0" noProof="0" dirty="0" err="1"/>
              <a:t>Mature</a:t>
            </a:r>
            <a:r>
              <a:rPr lang="sv-SE" baseline="0" noProof="0" dirty="0"/>
              <a:t> </a:t>
            </a:r>
            <a:r>
              <a:rPr lang="sv-SE" baseline="0" noProof="0" dirty="0" err="1"/>
              <a:t>entrepreneurs</a:t>
            </a:r>
            <a:r>
              <a:rPr lang="sv-SE" baseline="0" noProof="0" dirty="0"/>
              <a:t> – old </a:t>
            </a:r>
            <a:r>
              <a:rPr lang="sv-SE" baseline="0" noProof="0" dirty="0" err="1"/>
              <a:t>guys</a:t>
            </a:r>
            <a:endParaRPr lang="sv-SE" baseline="0" noProof="0" dirty="0"/>
          </a:p>
          <a:p>
            <a:endParaRPr lang="sv-SE" baseline="0" noProof="0" dirty="0"/>
          </a:p>
          <a:p>
            <a:r>
              <a:rPr lang="sv-SE" baseline="0" noProof="0" dirty="0" err="1"/>
              <a:t>Journey</a:t>
            </a:r>
            <a:r>
              <a:rPr lang="sv-SE" baseline="0" noProof="0" dirty="0"/>
              <a:t> </a:t>
            </a:r>
            <a:r>
              <a:rPr lang="sv-SE" baseline="0" noProof="0" dirty="0" err="1"/>
              <a:t>towards</a:t>
            </a:r>
            <a:r>
              <a:rPr lang="sv-SE" baseline="0" noProof="0" dirty="0"/>
              <a:t> 1 </a:t>
            </a:r>
            <a:r>
              <a:rPr lang="sv-SE" baseline="0" noProof="0" dirty="0" err="1"/>
              <a:t>bln</a:t>
            </a:r>
            <a:r>
              <a:rPr lang="sv-SE" baseline="0" noProof="0" dirty="0"/>
              <a:t> euro </a:t>
            </a:r>
            <a:r>
              <a:rPr lang="sv-SE" baseline="0" noProof="0" dirty="0" err="1"/>
              <a:t>company</a:t>
            </a:r>
            <a:endParaRPr lang="sv-SE" baseline="0" noProof="0" dirty="0"/>
          </a:p>
          <a:p>
            <a:r>
              <a:rPr lang="sv-SE" baseline="0" noProof="0" dirty="0" err="1"/>
              <a:t>How</a:t>
            </a:r>
            <a:r>
              <a:rPr lang="sv-SE" baseline="0" noProof="0" dirty="0"/>
              <a:t> </a:t>
            </a:r>
            <a:r>
              <a:rPr lang="sv-SE" baseline="0" noProof="0" dirty="0" err="1"/>
              <a:t>many</a:t>
            </a:r>
            <a:r>
              <a:rPr lang="sv-SE" baseline="0" noProof="0" dirty="0"/>
              <a:t> </a:t>
            </a:r>
            <a:r>
              <a:rPr lang="sv-SE" baseline="0" noProof="0" dirty="0" err="1"/>
              <a:t>companies</a:t>
            </a:r>
            <a:r>
              <a:rPr lang="sv-SE" baseline="0" noProof="0" dirty="0"/>
              <a:t> </a:t>
            </a:r>
            <a:r>
              <a:rPr lang="sv-SE" baseline="0" noProof="0" dirty="0" err="1"/>
              <a:t>can</a:t>
            </a:r>
            <a:r>
              <a:rPr lang="sv-SE" baseline="0" noProof="0" dirty="0"/>
              <a:t> </a:t>
            </a:r>
            <a:r>
              <a:rPr lang="sv-SE" baseline="0" noProof="0" dirty="0" err="1"/>
              <a:t>you</a:t>
            </a:r>
            <a:r>
              <a:rPr lang="sv-SE" baseline="0" noProof="0" dirty="0"/>
              <a:t> </a:t>
            </a:r>
            <a:r>
              <a:rPr lang="sv-SE" baseline="0" noProof="0" dirty="0" err="1"/>
              <a:t>invest</a:t>
            </a:r>
            <a:r>
              <a:rPr lang="sv-SE" baseline="0" noProof="0" dirty="0"/>
              <a:t> in?  500 </a:t>
            </a:r>
            <a:r>
              <a:rPr lang="sv-SE" baseline="0" noProof="0" dirty="0" err="1"/>
              <a:t>products</a:t>
            </a:r>
            <a:r>
              <a:rPr lang="sv-SE" baseline="0" noProof="0" dirty="0"/>
              <a:t> </a:t>
            </a:r>
            <a:r>
              <a:rPr lang="sv-SE" baseline="0" noProof="0" dirty="0" err="1"/>
              <a:t>offered</a:t>
            </a:r>
            <a:r>
              <a:rPr lang="sv-SE" baseline="0" noProof="0" dirty="0"/>
              <a:t> in </a:t>
            </a:r>
            <a:r>
              <a:rPr lang="sv-SE" baseline="0" noProof="0" dirty="0" err="1"/>
              <a:t>banking</a:t>
            </a:r>
            <a:r>
              <a:rPr lang="sv-SE" baseline="0" noProof="0" dirty="0"/>
              <a:t> so 500 </a:t>
            </a:r>
            <a:r>
              <a:rPr lang="sv-SE" baseline="0" noProof="0" dirty="0" err="1"/>
              <a:t>companies</a:t>
            </a:r>
            <a:r>
              <a:rPr lang="sv-SE" baseline="0" noProof="0" dirty="0"/>
              <a:t> in </a:t>
            </a:r>
            <a:r>
              <a:rPr lang="sv-SE" baseline="0" noProof="0" dirty="0" err="1"/>
              <a:t>niche</a:t>
            </a:r>
            <a:r>
              <a:rPr lang="sv-SE" baseline="0" noProof="0" dirty="0"/>
              <a:t> areas. </a:t>
            </a:r>
          </a:p>
          <a:p>
            <a:r>
              <a:rPr lang="sv-SE" baseline="0" noProof="0" dirty="0" err="1"/>
              <a:t>Volume</a:t>
            </a:r>
            <a:r>
              <a:rPr lang="sv-SE" baseline="0" noProof="0" dirty="0"/>
              <a:t> </a:t>
            </a:r>
            <a:endParaRPr lang="en" baseline="0" noProof="0" dirty="0"/>
          </a:p>
          <a:p>
            <a:r>
              <a:rPr lang="en" baseline="0" noProof="0" dirty="0"/>
              <a:t>L</a:t>
            </a:r>
            <a:r>
              <a:rPr lang="sv-SE" baseline="0" noProof="0" dirty="0" err="1"/>
              <a:t>ow</a:t>
            </a:r>
            <a:r>
              <a:rPr lang="sv-SE" baseline="0" noProof="0" dirty="0"/>
              <a:t> </a:t>
            </a:r>
            <a:r>
              <a:rPr lang="sv-SE" baseline="0" noProof="0" dirty="0" err="1"/>
              <a:t>cost</a:t>
            </a:r>
            <a:r>
              <a:rPr lang="sv-SE" baseline="0" noProof="0" dirty="0"/>
              <a:t> </a:t>
            </a:r>
            <a:r>
              <a:rPr lang="sv-SE" baseline="0" noProof="0" dirty="0" err="1"/>
              <a:t>base</a:t>
            </a:r>
            <a:endParaRPr lang="sv-SE" baseline="0" noProof="0" dirty="0"/>
          </a:p>
          <a:p>
            <a:endParaRPr lang="sv-SE" baseline="0" noProof="0" dirty="0"/>
          </a:p>
          <a:p>
            <a:r>
              <a:rPr lang="sv-SE" baseline="0" noProof="0" dirty="0" err="1"/>
              <a:t>what</a:t>
            </a:r>
            <a:r>
              <a:rPr lang="sv-SE" baseline="0" noProof="0" dirty="0"/>
              <a:t> </a:t>
            </a:r>
            <a:r>
              <a:rPr lang="sv-SE" baseline="0" noProof="0" dirty="0" err="1"/>
              <a:t>are</a:t>
            </a:r>
            <a:r>
              <a:rPr lang="sv-SE" baseline="0" noProof="0" dirty="0"/>
              <a:t> </a:t>
            </a:r>
            <a:r>
              <a:rPr lang="sv-SE" baseline="0" noProof="0" dirty="0" err="1"/>
              <a:t>we</a:t>
            </a:r>
            <a:r>
              <a:rPr lang="sv-SE" baseline="0" noProof="0" dirty="0"/>
              <a:t> </a:t>
            </a:r>
            <a:r>
              <a:rPr lang="sv-SE" baseline="0" noProof="0" dirty="0" err="1"/>
              <a:t>looking</a:t>
            </a:r>
            <a:r>
              <a:rPr lang="sv-SE" baseline="0" noProof="0" dirty="0"/>
              <a:t> for?</a:t>
            </a:r>
          </a:p>
          <a:p>
            <a:r>
              <a:rPr lang="sv-SE" baseline="0" noProof="0" dirty="0" err="1"/>
              <a:t>Scalable</a:t>
            </a:r>
            <a:r>
              <a:rPr lang="sv-SE" baseline="0" noProof="0" dirty="0"/>
              <a:t> business- </a:t>
            </a:r>
            <a:r>
              <a:rPr lang="sv-SE" baseline="0" noProof="0" dirty="0" err="1"/>
              <a:t>european</a:t>
            </a:r>
            <a:r>
              <a:rPr lang="sv-SE" baseline="0" noProof="0" dirty="0"/>
              <a:t> focus</a:t>
            </a:r>
          </a:p>
          <a:p>
            <a:r>
              <a:rPr lang="sv-SE" baseline="0" noProof="0" dirty="0" err="1"/>
              <a:t>Volume</a:t>
            </a:r>
            <a:r>
              <a:rPr lang="sv-SE" baseline="0" noProof="0" dirty="0"/>
              <a:t> </a:t>
            </a:r>
            <a:r>
              <a:rPr lang="sv-SE" baseline="0" noProof="0" dirty="0" err="1"/>
              <a:t>based</a:t>
            </a:r>
            <a:endParaRPr lang="sv-SE" baseline="0" noProof="0" dirty="0"/>
          </a:p>
          <a:p>
            <a:r>
              <a:rPr lang="sv-SE" baseline="0" noProof="0" dirty="0" err="1"/>
              <a:t>Niche</a:t>
            </a:r>
            <a:r>
              <a:rPr lang="sv-SE" baseline="0" noProof="0" dirty="0"/>
              <a:t> position</a:t>
            </a:r>
          </a:p>
          <a:p>
            <a:r>
              <a:rPr lang="sv-SE" baseline="0" noProof="0" dirty="0" err="1"/>
              <a:t>Willingness</a:t>
            </a:r>
            <a:r>
              <a:rPr lang="sv-SE" baseline="0" noProof="0" dirty="0"/>
              <a:t> </a:t>
            </a:r>
            <a:r>
              <a:rPr lang="sv-SE" baseline="0" noProof="0" dirty="0" err="1"/>
              <a:t>to</a:t>
            </a:r>
            <a:r>
              <a:rPr lang="sv-SE" baseline="0" noProof="0" dirty="0"/>
              <a:t> </a:t>
            </a:r>
            <a:r>
              <a:rPr lang="sv-SE" baseline="0" noProof="0" dirty="0" err="1"/>
              <a:t>challenge</a:t>
            </a:r>
            <a:r>
              <a:rPr lang="sv-SE" baseline="0" noProof="0" dirty="0"/>
              <a:t> and </a:t>
            </a:r>
            <a:r>
              <a:rPr lang="sv-SE" baseline="0" noProof="0" dirty="0" err="1"/>
              <a:t>change</a:t>
            </a:r>
            <a:endParaRPr lang="sv-SE" baseline="0" noProof="0" dirty="0"/>
          </a:p>
          <a:p>
            <a:endParaRPr lang="sv-SE" baseline="0" noProof="0" dirty="0"/>
          </a:p>
          <a:p>
            <a:r>
              <a:rPr lang="sv-SE" baseline="0" noProof="0" dirty="0"/>
              <a:t>Concrete areas </a:t>
            </a:r>
          </a:p>
          <a:p>
            <a:r>
              <a:rPr lang="sv-SE" baseline="0" noProof="0" dirty="0" err="1"/>
              <a:t>Mortgage</a:t>
            </a:r>
            <a:r>
              <a:rPr lang="sv-SE" baseline="0" noProof="0" dirty="0"/>
              <a:t> – </a:t>
            </a:r>
            <a:r>
              <a:rPr lang="sv-SE" baseline="0" noProof="0" dirty="0" err="1"/>
              <a:t>margins</a:t>
            </a:r>
            <a:r>
              <a:rPr lang="sv-SE" baseline="0" noProof="0" dirty="0"/>
              <a:t> </a:t>
            </a:r>
            <a:r>
              <a:rPr lang="sv-SE" baseline="0" noProof="0" dirty="0" err="1"/>
              <a:t>are</a:t>
            </a:r>
            <a:r>
              <a:rPr lang="sv-SE" baseline="0" noProof="0" dirty="0"/>
              <a:t> massive in </a:t>
            </a:r>
            <a:r>
              <a:rPr lang="sv-SE" baseline="0" noProof="0" dirty="0" err="1"/>
              <a:t>this</a:t>
            </a:r>
            <a:r>
              <a:rPr lang="sv-SE" baseline="0" noProof="0" dirty="0"/>
              <a:t> </a:t>
            </a:r>
            <a:r>
              <a:rPr lang="sv-SE" baseline="0" noProof="0" dirty="0" err="1"/>
              <a:t>industry</a:t>
            </a:r>
            <a:endParaRPr lang="sv-SE" baseline="0" noProof="0" dirty="0"/>
          </a:p>
          <a:p>
            <a:r>
              <a:rPr lang="sv-SE" baseline="0" noProof="0" dirty="0" err="1"/>
              <a:t>Current</a:t>
            </a:r>
            <a:r>
              <a:rPr lang="sv-SE" baseline="0" noProof="0" dirty="0"/>
              <a:t> </a:t>
            </a:r>
            <a:r>
              <a:rPr lang="sv-SE" baseline="0" noProof="0" dirty="0" err="1"/>
              <a:t>account</a:t>
            </a:r>
            <a:endParaRPr lang="sv-SE" baseline="0" noProof="0" dirty="0"/>
          </a:p>
          <a:p>
            <a:r>
              <a:rPr lang="sv-SE" baseline="0" noProof="0" dirty="0"/>
              <a:t>Pensions and </a:t>
            </a:r>
            <a:r>
              <a:rPr lang="sv-SE" baseline="0" noProof="0" dirty="0" err="1"/>
              <a:t>savings</a:t>
            </a:r>
            <a:endParaRPr lang="sv-SE" baseline="0" noProof="0" dirty="0"/>
          </a:p>
          <a:p>
            <a:r>
              <a:rPr lang="sv-SE" baseline="0" noProof="0" dirty="0"/>
              <a:t>Cross </a:t>
            </a:r>
            <a:r>
              <a:rPr lang="sv-SE" baseline="0" noProof="0" dirty="0" err="1"/>
              <a:t>sale</a:t>
            </a:r>
            <a:r>
              <a:rPr lang="sv-SE" baseline="0" noProof="0" dirty="0"/>
              <a:t> options</a:t>
            </a:r>
          </a:p>
          <a:p>
            <a:r>
              <a:rPr lang="sv-SE" baseline="0" noProof="0" dirty="0"/>
              <a:t>Cross-</a:t>
            </a:r>
            <a:r>
              <a:rPr lang="sv-SE" baseline="0" noProof="0" dirty="0" err="1"/>
              <a:t>border</a:t>
            </a:r>
            <a:endParaRPr lang="sv-SE" baseline="0" noProof="0" dirty="0"/>
          </a:p>
          <a:p>
            <a:endParaRPr lang="sv-SE" baseline="0" noProof="0" dirty="0"/>
          </a:p>
          <a:p>
            <a:endParaRPr lang="sv-SE" baseline="0" noProof="0" dirty="0"/>
          </a:p>
          <a:p>
            <a:endParaRPr lang="sv-SE" baseline="0" noProof="0" dirty="0"/>
          </a:p>
          <a:p>
            <a:endParaRPr lang="sv-SE" baseline="0" noProof="0" dirty="0"/>
          </a:p>
          <a:p>
            <a:endParaRPr lang="sv-SE" baseline="0" noProof="0" dirty="0"/>
          </a:p>
          <a:p>
            <a:endParaRPr lang="sv-SE" baseline="0" noProof="0" dirty="0"/>
          </a:p>
          <a:p>
            <a:endParaRPr lang="sv-SE" baseline="0" noProof="0" dirty="0"/>
          </a:p>
          <a:p>
            <a:endParaRPr lang="sv-SE" baseline="0" noProof="0" dirty="0"/>
          </a:p>
          <a:p>
            <a:endParaRPr lang="sv-SE" baseline="0" noProof="0" dirty="0"/>
          </a:p>
          <a:p>
            <a:endParaRPr lang="en" baseline="0" noProof="0" dirty="0"/>
          </a:p>
          <a:p>
            <a:endParaRPr lang="en" noProof="0" dirty="0"/>
          </a:p>
        </p:txBody>
      </p:sp>
      <p:sp>
        <p:nvSpPr>
          <p:cNvPr id="4" name="Platshållare för bildnummer 3"/>
          <p:cNvSpPr>
            <a:spLocks noGrp="1"/>
          </p:cNvSpPr>
          <p:nvPr>
            <p:ph type="sldNum" sz="quarter" idx="10"/>
          </p:nvPr>
        </p:nvSpPr>
        <p:spPr>
          <a:xfrm>
            <a:off x="3893605" y="9556750"/>
            <a:ext cx="2978679" cy="503079"/>
          </a:xfrm>
          <a:prstGeom prst="rect">
            <a:avLst/>
          </a:prstGeom>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CA5D3BF3-D352-46FC-8343-31F56E6730EA}" type="slidenum">
              <a:rPr kumimoji="0" sz="1100" b="0" i="1"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7</a:t>
            </a:fld>
            <a:endParaRPr kumimoji="0" sz="1100" b="0" i="1"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9820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7387" y="4779250"/>
            <a:ext cx="5499099" cy="4527708"/>
          </a:xfrm>
          <a:prstGeom prst="rect">
            <a:avLst/>
          </a:prstGeom>
        </p:spPr>
        <p:txBody>
          <a:bodyPr lIns="91425" tIns="91425" rIns="91425" bIns="91425" anchor="t" anchorCtr="0">
            <a:noAutofit/>
          </a:bodyPr>
          <a:lstStyle/>
          <a:p>
            <a:pPr>
              <a:spcBef>
                <a:spcPts val="0"/>
              </a:spcBef>
              <a:buNone/>
            </a:pPr>
            <a:endParaRPr/>
          </a:p>
        </p:txBody>
      </p:sp>
      <p:sp>
        <p:nvSpPr>
          <p:cNvPr id="193" name="Shape 193"/>
          <p:cNvSpPr>
            <a:spLocks noGrp="1" noRot="1" noChangeAspect="1"/>
          </p:cNvSpPr>
          <p:nvPr>
            <p:ph type="sldImg" idx="2"/>
          </p:nvPr>
        </p:nvSpPr>
        <p:spPr>
          <a:xfrm>
            <a:off x="920750" y="755650"/>
            <a:ext cx="5032375" cy="3773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26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138" y="754063"/>
            <a:ext cx="6705600" cy="37734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FE6AE6DF-2EA7-D945-AE22-FE465792B0DD}" type="slidenum">
              <a:rPr kumimoji="0" lang="en-US" sz="1100" b="0" i="1"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9</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49679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a:ln/>
        </p:spPr>
      </p:sp>
      <p:sp>
        <p:nvSpPr>
          <p:cNvPr id="50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27831"/>
            <a:r>
              <a:rPr lang="en-US">
                <a:latin typeface="Arial" charset="0"/>
              </a:rPr>
              <a:t>https://www.slideshare.net/eteigland/chasing-the-tale-of-the-unicorn-executive-summary</a:t>
            </a:r>
          </a:p>
          <a:p>
            <a:pPr defTabSz="927831"/>
            <a:r>
              <a:rPr lang="en-US">
                <a:latin typeface="Arial" charset="0"/>
              </a:rPr>
              <a:t>https://www.slideshare.net/eteigland/chasing-the-tale-of-the-unicorn-a-study-of-stockholms-misty-meadows</a:t>
            </a:r>
          </a:p>
          <a:p>
            <a:pPr defTabSz="927831"/>
            <a:endParaRPr lang="en-US">
              <a:latin typeface="Arial" charset="0"/>
            </a:endParaRPr>
          </a:p>
        </p:txBody>
      </p:sp>
      <p:sp>
        <p:nvSpPr>
          <p:cNvPr id="50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809" indent="-291465" eaLnBrk="0" hangingPunct="0">
              <a:defRPr sz="2400">
                <a:solidFill>
                  <a:schemeClr val="tx1"/>
                </a:solidFill>
                <a:latin typeface="Arial" charset="0"/>
                <a:ea typeface="ＭＳ Ｐゴシック" charset="0"/>
              </a:defRPr>
            </a:lvl2pPr>
            <a:lvl3pPr marL="1165860" indent="-233172" eaLnBrk="0" hangingPunct="0">
              <a:defRPr sz="2400">
                <a:solidFill>
                  <a:schemeClr val="tx1"/>
                </a:solidFill>
                <a:latin typeface="Arial" charset="0"/>
                <a:ea typeface="ＭＳ Ｐゴシック" charset="0"/>
              </a:defRPr>
            </a:lvl3pPr>
            <a:lvl4pPr marL="1632204" indent="-233172" eaLnBrk="0" hangingPunct="0">
              <a:defRPr sz="2400">
                <a:solidFill>
                  <a:schemeClr val="tx1"/>
                </a:solidFill>
                <a:latin typeface="Arial" charset="0"/>
                <a:ea typeface="ＭＳ Ｐゴシック" charset="0"/>
              </a:defRPr>
            </a:lvl4pPr>
            <a:lvl5pPr marL="2098548" indent="-233172" eaLnBrk="0" hangingPunct="0">
              <a:defRPr sz="2400">
                <a:solidFill>
                  <a:schemeClr val="tx1"/>
                </a:solidFill>
                <a:latin typeface="Arial" charset="0"/>
                <a:ea typeface="ＭＳ Ｐゴシック" charset="0"/>
              </a:defRPr>
            </a:lvl5pPr>
            <a:lvl6pPr marL="2564892" indent="-233172" eaLnBrk="0" fontAlgn="base" hangingPunct="0">
              <a:spcBef>
                <a:spcPct val="0"/>
              </a:spcBef>
              <a:spcAft>
                <a:spcPct val="0"/>
              </a:spcAft>
              <a:defRPr sz="2400">
                <a:solidFill>
                  <a:schemeClr val="tx1"/>
                </a:solidFill>
                <a:latin typeface="Arial" charset="0"/>
                <a:ea typeface="ＭＳ Ｐゴシック" charset="0"/>
              </a:defRPr>
            </a:lvl6pPr>
            <a:lvl7pPr marL="3031236" indent="-233172" eaLnBrk="0" fontAlgn="base" hangingPunct="0">
              <a:spcBef>
                <a:spcPct val="0"/>
              </a:spcBef>
              <a:spcAft>
                <a:spcPct val="0"/>
              </a:spcAft>
              <a:defRPr sz="2400">
                <a:solidFill>
                  <a:schemeClr val="tx1"/>
                </a:solidFill>
                <a:latin typeface="Arial" charset="0"/>
                <a:ea typeface="ＭＳ Ｐゴシック" charset="0"/>
              </a:defRPr>
            </a:lvl7pPr>
            <a:lvl8pPr marL="3497580" indent="-233172" eaLnBrk="0" fontAlgn="base" hangingPunct="0">
              <a:spcBef>
                <a:spcPct val="0"/>
              </a:spcBef>
              <a:spcAft>
                <a:spcPct val="0"/>
              </a:spcAft>
              <a:defRPr sz="2400">
                <a:solidFill>
                  <a:schemeClr val="tx1"/>
                </a:solidFill>
                <a:latin typeface="Arial" charset="0"/>
                <a:ea typeface="ＭＳ Ｐゴシック" charset="0"/>
              </a:defRPr>
            </a:lvl8pPr>
            <a:lvl9pPr marL="3963924" indent="-233172"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68375" rtl="0" eaLnBrk="1" fontAlgn="base" latinLnBrk="0" hangingPunct="1">
              <a:lnSpc>
                <a:spcPct val="100000"/>
              </a:lnSpc>
              <a:spcBef>
                <a:spcPct val="0"/>
              </a:spcBef>
              <a:spcAft>
                <a:spcPct val="0"/>
              </a:spcAft>
              <a:buClrTx/>
              <a:buSzTx/>
              <a:buFontTx/>
              <a:buNone/>
              <a:tabLst/>
              <a:defRPr/>
            </a:pPr>
            <a:fld id="{FF5EE453-EF91-454E-8163-3C8FA59AF423}" type="slidenum">
              <a:rPr kumimoji="0" lang="en-US" sz="1200" b="0" i="1"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68375" rtl="0" eaLnBrk="1" fontAlgn="base" latinLnBrk="0" hangingPunct="1">
                <a:lnSpc>
                  <a:spcPct val="100000"/>
                </a:lnSpc>
                <a:spcBef>
                  <a:spcPct val="0"/>
                </a:spcBef>
                <a:spcAft>
                  <a:spcPct val="0"/>
                </a:spcAft>
                <a:buClrTx/>
                <a:buSzTx/>
                <a:buFontTx/>
                <a:buNone/>
                <a:tabLst/>
                <a:defRPr/>
              </a:pPr>
              <a:t>12</a:t>
            </a:fld>
            <a:endParaRPr kumimoji="0" lang="en-US" sz="12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854439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xfrm>
            <a:off x="931863" y="762000"/>
            <a:ext cx="5011737" cy="3759200"/>
          </a:xfrm>
          <a:ln/>
        </p:spPr>
      </p:sp>
      <p:sp>
        <p:nvSpPr>
          <p:cNvPr id="3" name="Notes Placeholder 2"/>
          <p:cNvSpPr>
            <a:spLocks noGrp="1"/>
          </p:cNvSpPr>
          <p:nvPr>
            <p:ph type="body" idx="1"/>
          </p:nvPr>
        </p:nvSpPr>
        <p:spPr/>
        <p:txBody>
          <a:bodyPr>
            <a:normAutofit fontScale="92500" lnSpcReduction="20000"/>
          </a:bodyPr>
          <a:lstStyle/>
          <a:p>
            <a:pPr>
              <a:defRPr/>
            </a:pPr>
            <a:endParaRPr lang="en-US" dirty="0"/>
          </a:p>
          <a:p>
            <a:pPr>
              <a:defRPr/>
            </a:pPr>
            <a:r>
              <a:rPr lang="en-US" dirty="0"/>
              <a:t>(1) Enabling people to do things we already know how to do and (2)</a:t>
            </a:r>
          </a:p>
          <a:p>
            <a:pPr>
              <a:defRPr/>
            </a:pPr>
            <a:r>
              <a:rPr lang="en-US" dirty="0"/>
              <a:t>creating collaborative environments that allow people to develop new ideas</a:t>
            </a:r>
          </a:p>
          <a:p>
            <a:pPr>
              <a:defRPr/>
            </a:pPr>
            <a:r>
              <a:rPr lang="en-US" dirty="0"/>
              <a:t>and concepts to address unanticipated opportunities or challenges.</a:t>
            </a:r>
          </a:p>
          <a:p>
            <a:pPr>
              <a:defRPr/>
            </a:pPr>
            <a:endParaRPr lang="en-US" dirty="0"/>
          </a:p>
          <a:p>
            <a:pPr>
              <a:defRPr/>
            </a:pPr>
            <a:r>
              <a:rPr lang="en-US" dirty="0"/>
              <a:t>Productive learning focuses mostly on the individual and on helping</a:t>
            </a:r>
          </a:p>
          <a:p>
            <a:pPr>
              <a:defRPr/>
            </a:pPr>
            <a:r>
              <a:rPr lang="en-US" dirty="0"/>
              <a:t>that individual to adopt a pattern of behavior that improves productivity.</a:t>
            </a:r>
          </a:p>
          <a:p>
            <a:pPr>
              <a:defRPr/>
            </a:pPr>
            <a:r>
              <a:rPr lang="en-US" dirty="0"/>
              <a:t>Generative learning, by contrast, is a collaborative endeavor. Shared meaning</a:t>
            </a:r>
          </a:p>
          <a:p>
            <a:pPr>
              <a:defRPr/>
            </a:pPr>
            <a:r>
              <a:rPr lang="en-US" dirty="0"/>
              <a:t>and insights are developed at the group level, and these insights drive</a:t>
            </a:r>
          </a:p>
          <a:p>
            <a:pPr>
              <a:defRPr/>
            </a:pPr>
            <a:r>
              <a:rPr lang="en-US" dirty="0"/>
              <a:t>enterprise transformation to ensure growth and sustainability. Today, the</a:t>
            </a:r>
          </a:p>
          <a:p>
            <a:pPr>
              <a:defRPr/>
            </a:pPr>
            <a:r>
              <a:rPr lang="en-US" dirty="0"/>
              <a:t>learning function is focused primarily on productive learning. As a result,</a:t>
            </a:r>
          </a:p>
          <a:p>
            <a:pPr>
              <a:defRPr/>
            </a:pPr>
            <a:r>
              <a:rPr lang="en-US" dirty="0"/>
              <a:t>it appears that trainers are more likely to want to maintain the status quo,</a:t>
            </a:r>
          </a:p>
          <a:p>
            <a:pPr>
              <a:defRPr/>
            </a:pPr>
            <a:r>
              <a:rPr lang="en-US" dirty="0"/>
              <a:t>rather than challenge it.</a:t>
            </a:r>
          </a:p>
          <a:p>
            <a:pPr>
              <a:defRPr/>
            </a:pPr>
            <a:endParaRPr lang="en-US" dirty="0"/>
          </a:p>
          <a:p>
            <a:pPr>
              <a:defRPr/>
            </a:pPr>
            <a:r>
              <a:rPr lang="en-US" dirty="0"/>
              <a:t>Learning is a far more complicated phenomenon than can ever be limited</a:t>
            </a:r>
          </a:p>
          <a:p>
            <a:pPr>
              <a:defRPr/>
            </a:pPr>
            <a:r>
              <a:rPr lang="en-US" dirty="0"/>
              <a:t>to the classroom context. If we convey knowledge about tasks we already</a:t>
            </a:r>
          </a:p>
          <a:p>
            <a:pPr>
              <a:defRPr/>
            </a:pPr>
            <a:r>
              <a:rPr lang="en-US" dirty="0"/>
              <a:t>know how to do, we call it </a:t>
            </a:r>
            <a:r>
              <a:rPr lang="en-US" i="1" dirty="0"/>
              <a:t>productive learning . If we share knowledge about</a:t>
            </a:r>
          </a:p>
          <a:p>
            <a:pPr>
              <a:defRPr/>
            </a:pPr>
            <a:r>
              <a:rPr lang="en-US" dirty="0"/>
              <a:t>tasks that are new and different, we call it </a:t>
            </a:r>
            <a:r>
              <a:rPr lang="en-US" i="1" dirty="0"/>
              <a:t>generative learning . Productive</a:t>
            </a:r>
          </a:p>
          <a:p>
            <a:pPr>
              <a:defRPr/>
            </a:pPr>
            <a:r>
              <a:rPr lang="en-US" dirty="0"/>
              <a:t>learning serves largely to maintain the status quo within an enterprise by</a:t>
            </a:r>
          </a:p>
          <a:p>
            <a:pPr>
              <a:defRPr/>
            </a:pPr>
            <a:r>
              <a:rPr lang="en-US" dirty="0"/>
              <a:t>conveying what is already known, while generative learning involves not</a:t>
            </a:r>
          </a:p>
          <a:p>
            <a:pPr>
              <a:defRPr/>
            </a:pPr>
            <a:r>
              <a:rPr lang="en-US" dirty="0"/>
              <a:t>only absorbing existing information but also creating new solutions to unanticipated</a:t>
            </a:r>
          </a:p>
          <a:p>
            <a:pPr>
              <a:defRPr/>
            </a:pPr>
            <a:r>
              <a:rPr lang="en-US" dirty="0"/>
              <a:t>problems. Information age learning requires that individuals and</a:t>
            </a:r>
          </a:p>
          <a:p>
            <a:pPr>
              <a:defRPr/>
            </a:pPr>
            <a:r>
              <a:rPr lang="en-US" dirty="0"/>
              <a:t>organizations change the way they think about and act on what is known</a:t>
            </a:r>
          </a:p>
          <a:p>
            <a:pPr>
              <a:defRPr/>
            </a:pPr>
            <a:r>
              <a:rPr lang="en-US" dirty="0"/>
              <a:t>and what needs to be known in order to innovate, change, and win.</a:t>
            </a:r>
          </a:p>
        </p:txBody>
      </p:sp>
      <p:sp>
        <p:nvSpPr>
          <p:cNvPr id="686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8375" eaLnBrk="0" hangingPunct="0">
              <a:defRPr sz="3200">
                <a:solidFill>
                  <a:schemeClr val="tx1"/>
                </a:solidFill>
                <a:latin typeface="Tahoma" charset="0"/>
                <a:ea typeface="ＭＳ Ｐゴシック" charset="0"/>
                <a:cs typeface="ＭＳ Ｐゴシック" charset="0"/>
              </a:defRPr>
            </a:lvl1pPr>
            <a:lvl2pPr marL="742950" indent="-285750" defTabSz="968375" eaLnBrk="0" hangingPunct="0">
              <a:defRPr sz="3200">
                <a:solidFill>
                  <a:schemeClr val="tx1"/>
                </a:solidFill>
                <a:latin typeface="Tahoma" charset="0"/>
                <a:ea typeface="ＭＳ Ｐゴシック" charset="0"/>
              </a:defRPr>
            </a:lvl2pPr>
            <a:lvl3pPr marL="1143000" indent="-228600" defTabSz="968375" eaLnBrk="0" hangingPunct="0">
              <a:defRPr sz="3200">
                <a:solidFill>
                  <a:schemeClr val="tx1"/>
                </a:solidFill>
                <a:latin typeface="Tahoma" charset="0"/>
                <a:ea typeface="ＭＳ Ｐゴシック" charset="0"/>
              </a:defRPr>
            </a:lvl3pPr>
            <a:lvl4pPr marL="1600200" indent="-228600" defTabSz="968375" eaLnBrk="0" hangingPunct="0">
              <a:defRPr sz="3200">
                <a:solidFill>
                  <a:schemeClr val="tx1"/>
                </a:solidFill>
                <a:latin typeface="Tahoma" charset="0"/>
                <a:ea typeface="ＭＳ Ｐゴシック" charset="0"/>
              </a:defRPr>
            </a:lvl4pPr>
            <a:lvl5pPr marL="2057400" indent="-228600" defTabSz="968375" eaLnBrk="0" hangingPunct="0">
              <a:defRPr sz="3200">
                <a:solidFill>
                  <a:schemeClr val="tx1"/>
                </a:solidFill>
                <a:latin typeface="Tahoma" charset="0"/>
                <a:ea typeface="ＭＳ Ｐゴシック" charset="0"/>
              </a:defRPr>
            </a:lvl5pPr>
            <a:lvl6pPr marL="2514600" indent="-228600" defTabSz="968375" eaLnBrk="0" fontAlgn="base" hangingPunct="0">
              <a:spcBef>
                <a:spcPct val="0"/>
              </a:spcBef>
              <a:spcAft>
                <a:spcPct val="0"/>
              </a:spcAft>
              <a:defRPr sz="3200">
                <a:solidFill>
                  <a:schemeClr val="tx1"/>
                </a:solidFill>
                <a:latin typeface="Tahoma" charset="0"/>
                <a:ea typeface="ＭＳ Ｐゴシック" charset="0"/>
              </a:defRPr>
            </a:lvl6pPr>
            <a:lvl7pPr marL="2971800" indent="-228600" defTabSz="968375" eaLnBrk="0" fontAlgn="base" hangingPunct="0">
              <a:spcBef>
                <a:spcPct val="0"/>
              </a:spcBef>
              <a:spcAft>
                <a:spcPct val="0"/>
              </a:spcAft>
              <a:defRPr sz="3200">
                <a:solidFill>
                  <a:schemeClr val="tx1"/>
                </a:solidFill>
                <a:latin typeface="Tahoma" charset="0"/>
                <a:ea typeface="ＭＳ Ｐゴシック" charset="0"/>
              </a:defRPr>
            </a:lvl7pPr>
            <a:lvl8pPr marL="3429000" indent="-228600" defTabSz="968375" eaLnBrk="0" fontAlgn="base" hangingPunct="0">
              <a:spcBef>
                <a:spcPct val="0"/>
              </a:spcBef>
              <a:spcAft>
                <a:spcPct val="0"/>
              </a:spcAft>
              <a:defRPr sz="3200">
                <a:solidFill>
                  <a:schemeClr val="tx1"/>
                </a:solidFill>
                <a:latin typeface="Tahoma" charset="0"/>
                <a:ea typeface="ＭＳ Ｐゴシック" charset="0"/>
              </a:defRPr>
            </a:lvl8pPr>
            <a:lvl9pPr marL="3886200" indent="-228600" defTabSz="968375" eaLnBrk="0" fontAlgn="base" hangingPunct="0">
              <a:spcBef>
                <a:spcPct val="0"/>
              </a:spcBef>
              <a:spcAft>
                <a:spcPct val="0"/>
              </a:spcAft>
              <a:defRPr sz="3200">
                <a:solidFill>
                  <a:schemeClr val="tx1"/>
                </a:solidFill>
                <a:latin typeface="Tahoma" charset="0"/>
                <a:ea typeface="ＭＳ Ｐゴシック" charset="0"/>
              </a:defRPr>
            </a:lvl9pPr>
          </a:lstStyle>
          <a:p>
            <a:pPr marL="0" marR="0" lvl="0" indent="0" algn="r" defTabSz="968375" rtl="0" eaLnBrk="0" fontAlgn="base" latinLnBrk="0" hangingPunct="0">
              <a:lnSpc>
                <a:spcPct val="100000"/>
              </a:lnSpc>
              <a:spcBef>
                <a:spcPct val="0"/>
              </a:spcBef>
              <a:spcAft>
                <a:spcPct val="0"/>
              </a:spcAft>
              <a:buClrTx/>
              <a:buSzTx/>
              <a:buFontTx/>
              <a:buNone/>
              <a:tabLst/>
              <a:defRPr/>
            </a:pPr>
            <a:fld id="{BFC8EAB6-3A6C-CD4D-BFB7-8E9C1C35D3F1}" type="slidenum">
              <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68375" rtl="0" eaLnBrk="0" fontAlgn="base" latinLnBrk="0" hangingPunct="0">
                <a:lnSpc>
                  <a:spcPct val="100000"/>
                </a:lnSpc>
                <a:spcBef>
                  <a:spcPct val="0"/>
                </a:spcBef>
                <a:spcAft>
                  <a:spcPct val="0"/>
                </a:spcAft>
                <a:buClrTx/>
                <a:buSzTx/>
                <a:buFontTx/>
                <a:buNone/>
                <a:tabLst/>
                <a:defRPr/>
              </a:pPr>
              <a:t>13</a:t>
            </a:fld>
            <a:endParaRPr kumimoji="0" lang="en-US" sz="11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3618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emf"/><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emf"/><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6.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7.jp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8.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hhs.se/" TargetMode="External"/><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9.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79" y="2855"/>
            <a:ext cx="12192000" cy="6858000"/>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615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1967541"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7"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498" y="5301212"/>
            <a:ext cx="1295999" cy="1361523"/>
          </a:xfrm>
          <a:prstGeom prst="rect">
            <a:avLst/>
          </a:prstGeom>
        </p:spPr>
      </p:pic>
    </p:spTree>
    <p:extLst>
      <p:ext uri="{BB962C8B-B14F-4D97-AF65-F5344CB8AC3E}">
        <p14:creationId xmlns:p14="http://schemas.microsoft.com/office/powerpoint/2010/main" val="403966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ght pictures">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7423"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9" y="1593"/>
                        <a:ext cx="2116" cy="1587"/>
                      </a:xfrm>
                      <a:prstGeom prst="rect">
                        <a:avLst/>
                      </a:prstGeom>
                    </p:spPr>
                  </p:pic>
                </p:oleObj>
              </mc:Fallback>
            </mc:AlternateContent>
          </a:graphicData>
        </a:graphic>
      </p:graphicFrame>
      <p:sp>
        <p:nvSpPr>
          <p:cNvPr id="3" name="Date Placeholder 2"/>
          <p:cNvSpPr>
            <a:spLocks noGrp="1"/>
          </p:cNvSpPr>
          <p:nvPr>
            <p:ph type="dt" sz="half" idx="10"/>
          </p:nvPr>
        </p:nvSpPr>
        <p:spPr>
          <a:xfrm>
            <a:off x="6480044" y="6356356"/>
            <a:ext cx="1308629" cy="365125"/>
          </a:xfrm>
        </p:spPr>
        <p:txBody>
          <a:bodyPr/>
          <a:lstStyle/>
          <a:p>
            <a:endParaRPr lang="sv-SE"/>
          </a:p>
        </p:txBody>
      </p:sp>
      <p:sp>
        <p:nvSpPr>
          <p:cNvPr id="5" name="Footer Placeholder 4"/>
          <p:cNvSpPr>
            <a:spLocks noGrp="1"/>
          </p:cNvSpPr>
          <p:nvPr>
            <p:ph type="ftr" sz="quarter" idx="12"/>
          </p:nvPr>
        </p:nvSpPr>
        <p:spPr>
          <a:xfrm>
            <a:off x="1679920"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1103042" y="692696"/>
            <a:ext cx="6624481" cy="1152128"/>
          </a:xfrm>
        </p:spPr>
        <p:txBody>
          <a:bodyPr/>
          <a:lstStyle/>
          <a:p>
            <a:r>
              <a:rPr lang="en-US" dirty="0"/>
              <a:t>Click to edit Master title style</a:t>
            </a:r>
            <a:endParaRPr lang="sv-SE" dirty="0"/>
          </a:p>
        </p:txBody>
      </p:sp>
      <p:pic>
        <p:nvPicPr>
          <p:cNvPr id="9" name="Bildobjekt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73985" y="0"/>
            <a:ext cx="3810000" cy="6858000"/>
          </a:xfrm>
          <a:prstGeom prst="rect">
            <a:avLst/>
          </a:prstGeom>
        </p:spPr>
      </p:pic>
      <p:sp>
        <p:nvSpPr>
          <p:cNvPr id="8" name="Content Placeholder 7"/>
          <p:cNvSpPr>
            <a:spLocks noGrp="1"/>
          </p:cNvSpPr>
          <p:nvPr>
            <p:ph sz="quarter" idx="13"/>
          </p:nvPr>
        </p:nvSpPr>
        <p:spPr>
          <a:xfrm>
            <a:off x="1103445" y="2205041"/>
            <a:ext cx="6624736" cy="3887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11" name="Bildobjekt 10"/>
          <p:cNvPicPr>
            <a:picLocks/>
          </p:cNvPicPr>
          <p:nvPr userDrawn="1"/>
        </p:nvPicPr>
        <p:blipFill>
          <a:blip r:embed="rId7">
            <a:extLst>
              <a:ext uri="{28A0092B-C50C-407E-A947-70E740481C1C}">
                <a14:useLocalDpi xmlns:a14="http://schemas.microsoft.com/office/drawing/2010/main"/>
              </a:ext>
            </a:extLst>
          </a:blip>
          <a:stretch>
            <a:fillRect/>
          </a:stretch>
        </p:blipFill>
        <p:spPr>
          <a:xfrm>
            <a:off x="11335727" y="6004359"/>
            <a:ext cx="647999" cy="669139"/>
          </a:xfrm>
          <a:prstGeom prst="rect">
            <a:avLst/>
          </a:prstGeom>
        </p:spPr>
      </p:pic>
    </p:spTree>
    <p:extLst>
      <p:ext uri="{BB962C8B-B14F-4D97-AF65-F5344CB8AC3E}">
        <p14:creationId xmlns:p14="http://schemas.microsoft.com/office/powerpoint/2010/main" val="29914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 pictures + lin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8447"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9" y="1593"/>
                        <a:ext cx="2116" cy="1587"/>
                      </a:xfrm>
                      <a:prstGeom prst="rect">
                        <a:avLst/>
                      </a:prstGeom>
                    </p:spPr>
                  </p:pic>
                </p:oleObj>
              </mc:Fallback>
            </mc:AlternateContent>
          </a:graphicData>
        </a:graphic>
      </p:graphicFrame>
      <p:pic>
        <p:nvPicPr>
          <p:cNvPr id="10" name="Bildobjekt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403971" y="0"/>
            <a:ext cx="3810000" cy="6858000"/>
          </a:xfrm>
          <a:prstGeom prst="rect">
            <a:avLst/>
          </a:prstGeom>
        </p:spPr>
      </p:pic>
      <p:sp>
        <p:nvSpPr>
          <p:cNvPr id="3" name="Date Placeholder 2"/>
          <p:cNvSpPr>
            <a:spLocks noGrp="1"/>
          </p:cNvSpPr>
          <p:nvPr>
            <p:ph type="dt" sz="half" idx="10"/>
          </p:nvPr>
        </p:nvSpPr>
        <p:spPr>
          <a:xfrm>
            <a:off x="6480044" y="6356356"/>
            <a:ext cx="1308629" cy="365125"/>
          </a:xfrm>
        </p:spPr>
        <p:txBody>
          <a:bodyPr/>
          <a:lstStyle/>
          <a:p>
            <a:endParaRPr lang="sv-SE"/>
          </a:p>
        </p:txBody>
      </p:sp>
      <p:sp>
        <p:nvSpPr>
          <p:cNvPr id="5" name="Footer Placeholder 4"/>
          <p:cNvSpPr>
            <a:spLocks noGrp="1"/>
          </p:cNvSpPr>
          <p:nvPr>
            <p:ph type="ftr" sz="quarter" idx="12"/>
          </p:nvPr>
        </p:nvSpPr>
        <p:spPr>
          <a:xfrm>
            <a:off x="1679920"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1103042"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1103445" y="2205041"/>
            <a:ext cx="6624736" cy="38877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9" name="Rectangle 8"/>
          <p:cNvSpPr/>
          <p:nvPr userDrawn="1"/>
        </p:nvSpPr>
        <p:spPr>
          <a:xfrm>
            <a:off x="1199457" y="2060848"/>
            <a:ext cx="6432715"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pic>
        <p:nvPicPr>
          <p:cNvPr id="17" name="Bildobjekt 15"/>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1088559" y="6094801"/>
            <a:ext cx="647999" cy="515906"/>
          </a:xfrm>
          <a:prstGeom prst="rect">
            <a:avLst/>
          </a:prstGeom>
        </p:spPr>
      </p:pic>
    </p:spTree>
    <p:extLst>
      <p:ext uri="{BB962C8B-B14F-4D97-AF65-F5344CB8AC3E}">
        <p14:creationId xmlns:p14="http://schemas.microsoft.com/office/powerpoint/2010/main" val="1698007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5"/>
          </p:nvPr>
        </p:nvSpPr>
        <p:spPr>
          <a:xfrm>
            <a:off x="1776252" y="260353"/>
            <a:ext cx="8640233" cy="5616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54171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4033943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8" y="692696"/>
            <a:ext cx="9985109" cy="1152128"/>
          </a:xfrm>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515489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 columns with heade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815418" y="692696"/>
            <a:ext cx="518457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Tree>
    <p:extLst>
      <p:ext uri="{BB962C8B-B14F-4D97-AF65-F5344CB8AC3E}">
        <p14:creationId xmlns:p14="http://schemas.microsoft.com/office/powerpoint/2010/main" val="144879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C4CC135-3A20-447F-9095-0DB0C2A71479}" type="datetimeFigureOut">
              <a:rPr lang="en-GB" smtClean="0"/>
              <a:t>20/03/2018</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3541B54E-9968-4280-A0D8-8C49A595E038}" type="slidenum">
              <a:rPr lang="en-GB" smtClean="0"/>
              <a:t>‹#›</a:t>
            </a:fld>
            <a:endParaRPr lang="en-GB"/>
          </a:p>
        </p:txBody>
      </p:sp>
    </p:spTree>
    <p:extLst>
      <p:ext uri="{BB962C8B-B14F-4D97-AF65-F5344CB8AC3E}">
        <p14:creationId xmlns:p14="http://schemas.microsoft.com/office/powerpoint/2010/main" val="735090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5"/>
          </p:nvPr>
        </p:nvSpPr>
        <p:spPr>
          <a:xfrm>
            <a:off x="1776252" y="260353"/>
            <a:ext cx="8640233" cy="5616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646163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eft picture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3085824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200310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10902"/>
            <a:ext cx="12203275" cy="6863580"/>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718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1775521" y="188640"/>
            <a:ext cx="8160907" cy="1944216"/>
          </a:xfrm>
          <a:prstGeom prst="rect">
            <a:avLst/>
          </a:prstGeom>
        </p:spPr>
        <p:txBody>
          <a:bodyPr vert="horz" lIns="91440" tIns="45720" rIns="91440" bIns="45720" rtlCol="0" anchor="ctr">
            <a:normAutofit/>
          </a:bodyPr>
          <a:lstStyle>
            <a:lvl1pPr>
              <a:defRPr sz="1800"/>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2145902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8" y="692696"/>
            <a:ext cx="9985109" cy="1152128"/>
          </a:xfrm>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57836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2 columns with heade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815418" y="692696"/>
            <a:ext cx="518457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Tree>
    <p:extLst>
      <p:ext uri="{BB962C8B-B14F-4D97-AF65-F5344CB8AC3E}">
        <p14:creationId xmlns:p14="http://schemas.microsoft.com/office/powerpoint/2010/main" val="197573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035849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02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65124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3"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631013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52" y="260356"/>
            <a:ext cx="8640233" cy="4824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3933140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8" y="1052736"/>
            <a:ext cx="5184577" cy="3744416"/>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1052736"/>
            <a:ext cx="5184576" cy="3744416"/>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620396"/>
            <a:ext cx="5185833" cy="360363"/>
          </a:xfrm>
        </p:spPr>
        <p:txBody>
          <a:bodyPr>
            <a:noAutofit/>
          </a:bodyPr>
          <a:lstStyle>
            <a:lvl1pPr marL="0" indent="0" algn="ctr">
              <a:buNone/>
              <a:defRPr sz="1500" b="0" cap="all"/>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620396"/>
            <a:ext cx="5185833" cy="360363"/>
          </a:xfrm>
        </p:spPr>
        <p:txBody>
          <a:bodyPr>
            <a:noAutofit/>
          </a:bodyPr>
          <a:lstStyle>
            <a:lvl1pPr marL="0" indent="0" algn="ctr">
              <a:buNone/>
              <a:defRPr sz="1500" b="0" cap="all"/>
            </a:lvl1pPr>
          </a:lstStyle>
          <a:p>
            <a:pPr lvl="0"/>
            <a:r>
              <a:rPr lang="en-US" dirty="0"/>
              <a:t>HEADER </a:t>
            </a:r>
            <a:r>
              <a:rPr lang="en-US" dirty="0" err="1"/>
              <a:t>HeRE</a:t>
            </a:r>
            <a:endParaRPr lang="sv-SE" dirty="0"/>
          </a:p>
        </p:txBody>
      </p:sp>
    </p:spTree>
    <p:extLst>
      <p:ext uri="{BB962C8B-B14F-4D97-AF65-F5344CB8AC3E}">
        <p14:creationId xmlns:p14="http://schemas.microsoft.com/office/powerpoint/2010/main" val="2119842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1916832"/>
            <a:ext cx="10561172" cy="12954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158513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095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11" name="Content Placeholder 10"/>
          <p:cNvSpPr>
            <a:spLocks noGrp="1"/>
          </p:cNvSpPr>
          <p:nvPr>
            <p:ph sz="quarter" idx="14"/>
          </p:nvPr>
        </p:nvSpPr>
        <p:spPr>
          <a:xfrm>
            <a:off x="1775521" y="2060848"/>
            <a:ext cx="8640960"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020696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0511"/>
            <a:ext cx="12192000" cy="6858000"/>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820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4363405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024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265386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3"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2060848"/>
            <a:ext cx="4224468" cy="30243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311506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1" name="Content Placeholder 10"/>
          <p:cNvSpPr>
            <a:spLocks noGrp="1"/>
          </p:cNvSpPr>
          <p:nvPr>
            <p:ph sz="quarter" idx="15"/>
          </p:nvPr>
        </p:nvSpPr>
        <p:spPr>
          <a:xfrm>
            <a:off x="1776252" y="260356"/>
            <a:ext cx="8640233" cy="48244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917443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with headers">
    <p:spTree>
      <p:nvGrpSpPr>
        <p:cNvPr id="1" name=""/>
        <p:cNvGrpSpPr/>
        <p:nvPr/>
      </p:nvGrpSpPr>
      <p:grpSpPr>
        <a:xfrm>
          <a:off x="0" y="0"/>
          <a:ext cx="0" cy="0"/>
          <a:chOff x="0" y="0"/>
          <a:chExt cx="0" cy="0"/>
        </a:xfrm>
      </p:grpSpPr>
      <p:sp>
        <p:nvSpPr>
          <p:cNvPr id="11" name="Content Placeholder 10"/>
          <p:cNvSpPr>
            <a:spLocks noGrp="1"/>
          </p:cNvSpPr>
          <p:nvPr>
            <p:ph sz="quarter" idx="14"/>
          </p:nvPr>
        </p:nvSpPr>
        <p:spPr>
          <a:xfrm>
            <a:off x="815418" y="1052736"/>
            <a:ext cx="5184577" cy="3744416"/>
          </a:xfrm>
        </p:spPr>
        <p:txBody>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1052736"/>
            <a:ext cx="5184576" cy="3744416"/>
          </a:xfrm>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620396"/>
            <a:ext cx="5185833" cy="360363"/>
          </a:xfrm>
        </p:spPr>
        <p:txBody>
          <a:bodyPr>
            <a:noAutofit/>
          </a:bodyPr>
          <a:lstStyle>
            <a:lvl1pPr marL="0" indent="0" algn="ctr">
              <a:buNone/>
              <a:defRPr sz="1500" b="0" cap="all"/>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620396"/>
            <a:ext cx="5185833" cy="360363"/>
          </a:xfrm>
        </p:spPr>
        <p:txBody>
          <a:bodyPr>
            <a:noAutofit/>
          </a:bodyPr>
          <a:lstStyle>
            <a:lvl1pPr marL="0" indent="0" algn="ctr">
              <a:buNone/>
              <a:defRPr sz="1500" b="0" cap="all"/>
            </a:lvl1pPr>
          </a:lstStyle>
          <a:p>
            <a:pPr lvl="0"/>
            <a:r>
              <a:rPr lang="en-US" dirty="0"/>
              <a:t>HEADER </a:t>
            </a:r>
            <a:r>
              <a:rPr lang="en-US" dirty="0" err="1"/>
              <a:t>HeRE</a:t>
            </a:r>
            <a:endParaRPr lang="sv-SE" dirty="0"/>
          </a:p>
        </p:txBody>
      </p:sp>
    </p:spTree>
    <p:extLst>
      <p:ext uri="{BB962C8B-B14F-4D97-AF65-F5344CB8AC3E}">
        <p14:creationId xmlns:p14="http://schemas.microsoft.com/office/powerpoint/2010/main" val="4309383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pag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815415" y="1916832"/>
            <a:ext cx="10561172" cy="1295400"/>
          </a:xfrm>
        </p:spPr>
        <p:txBody>
          <a:bodyPr>
            <a:normAutofit/>
          </a:bodyPr>
          <a:lstStyle>
            <a:lvl1pPr marL="0" indent="0" algn="ctr">
              <a:buNone/>
              <a:defRPr sz="2400"/>
            </a:lvl1pPr>
          </a:lstStyle>
          <a:p>
            <a:pPr lvl="0"/>
            <a:r>
              <a:rPr lang="en-US" dirty="0"/>
              <a:t>Click to edit Master text styles</a:t>
            </a:r>
          </a:p>
        </p:txBody>
      </p:sp>
    </p:spTree>
    <p:extLst>
      <p:ext uri="{BB962C8B-B14F-4D97-AF65-F5344CB8AC3E}">
        <p14:creationId xmlns:p14="http://schemas.microsoft.com/office/powerpoint/2010/main" val="25271273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229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1724624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35804027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E2114E-D8BC-454B-AD17-6B1A61A33AFB}"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2344249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E2114E-D8BC-454B-AD17-6B1A61A33AFB}"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4077977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923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220765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E2114E-D8BC-454B-AD17-6B1A61A33AFB}" type="datetimeFigureOut">
              <a:rPr lang="en-US" smtClean="0"/>
              <a:t>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2774041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E2114E-D8BC-454B-AD17-6B1A61A33AFB}" type="datetimeFigureOut">
              <a:rPr lang="en-US" smtClean="0"/>
              <a:t>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2674589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E2114E-D8BC-454B-AD17-6B1A61A33AFB}" type="datetimeFigureOut">
              <a:rPr lang="en-US" smtClean="0"/>
              <a:t>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26921109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E2114E-D8BC-454B-AD17-6B1A61A33AFB}"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1996199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E2114E-D8BC-454B-AD17-6B1A61A33AFB}"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1557146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845272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E2114E-D8BC-454B-AD17-6B1A61A33AFB}"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A600B-E0F3-A34B-B0C3-6FDA91208A32}" type="slidenum">
              <a:rPr lang="en-US" smtClean="0"/>
              <a:t>‹#›</a:t>
            </a:fld>
            <a:endParaRPr lang="en-US"/>
          </a:p>
        </p:txBody>
      </p:sp>
    </p:spTree>
    <p:extLst>
      <p:ext uri="{BB962C8B-B14F-4D97-AF65-F5344CB8AC3E}">
        <p14:creationId xmlns:p14="http://schemas.microsoft.com/office/powerpoint/2010/main" val="1604382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5"/>
          </p:nvPr>
        </p:nvSpPr>
        <p:spPr>
          <a:xfrm>
            <a:off x="1776252" y="260353"/>
            <a:ext cx="8640233" cy="56169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33346740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 contents">
    <p:spTree>
      <p:nvGrpSpPr>
        <p:cNvPr id="1" name=""/>
        <p:cNvGrpSpPr/>
        <p:nvPr/>
      </p:nvGrpSpPr>
      <p:grpSpPr>
        <a:xfrm>
          <a:off x="0" y="0"/>
          <a:ext cx="0" cy="0"/>
          <a:chOff x="0" y="0"/>
          <a:chExt cx="0" cy="0"/>
        </a:xfrm>
      </p:grpSpPr>
      <p:sp>
        <p:nvSpPr>
          <p:cNvPr id="2" name="Title 1"/>
          <p:cNvSpPr>
            <a:spLocks noGrp="1"/>
          </p:cNvSpPr>
          <p:nvPr>
            <p:ph type="title"/>
          </p:nvPr>
        </p:nvSpPr>
        <p:spPr>
          <a:xfrm>
            <a:off x="1103448" y="692696"/>
            <a:ext cx="9985109" cy="1152128"/>
          </a:xfrm>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2874349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 columns with header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11" name="Content Placeholder 10"/>
          <p:cNvSpPr>
            <a:spLocks noGrp="1"/>
          </p:cNvSpPr>
          <p:nvPr>
            <p:ph sz="quarter" idx="14"/>
          </p:nvPr>
        </p:nvSpPr>
        <p:spPr>
          <a:xfrm>
            <a:off x="815418" y="692696"/>
            <a:ext cx="5184577"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0" name="Content Placeholder 10"/>
          <p:cNvSpPr>
            <a:spLocks noGrp="1"/>
          </p:cNvSpPr>
          <p:nvPr>
            <p:ph sz="quarter" idx="15"/>
          </p:nvPr>
        </p:nvSpPr>
        <p:spPr>
          <a:xfrm>
            <a:off x="6192011" y="692696"/>
            <a:ext cx="5184576" cy="5184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7" name="Text Placeholder 6"/>
          <p:cNvSpPr>
            <a:spLocks noGrp="1"/>
          </p:cNvSpPr>
          <p:nvPr>
            <p:ph type="body" sz="quarter" idx="16" hasCustomPrompt="1"/>
          </p:nvPr>
        </p:nvSpPr>
        <p:spPr>
          <a:xfrm>
            <a:off x="814922"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
        <p:nvSpPr>
          <p:cNvPr id="12" name="Text Placeholder 6"/>
          <p:cNvSpPr>
            <a:spLocks noGrp="1"/>
          </p:cNvSpPr>
          <p:nvPr>
            <p:ph type="body" sz="quarter" idx="17" hasCustomPrompt="1"/>
          </p:nvPr>
        </p:nvSpPr>
        <p:spPr>
          <a:xfrm>
            <a:off x="6192016" y="260353"/>
            <a:ext cx="5185833" cy="360363"/>
          </a:xfrm>
        </p:spPr>
        <p:txBody>
          <a:bodyPr>
            <a:noAutofit/>
          </a:bodyPr>
          <a:lstStyle>
            <a:lvl1pPr marL="0" indent="0" algn="ctr">
              <a:buNone/>
              <a:defRPr sz="1500" b="0" cap="all">
                <a:latin typeface="+mj-lt"/>
              </a:defRPr>
            </a:lvl1pPr>
          </a:lstStyle>
          <a:p>
            <a:pPr lvl="0"/>
            <a:r>
              <a:rPr lang="en-US" dirty="0"/>
              <a:t>Header here</a:t>
            </a:r>
            <a:endParaRPr lang="sv-SE" dirty="0"/>
          </a:p>
        </p:txBody>
      </p:sp>
    </p:spTree>
    <p:extLst>
      <p:ext uri="{BB962C8B-B14F-4D97-AF65-F5344CB8AC3E}">
        <p14:creationId xmlns:p14="http://schemas.microsoft.com/office/powerpoint/2010/main" val="229479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 5">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025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1919537" y="2492896"/>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7"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498" y="5301212"/>
            <a:ext cx="1295999" cy="1361523"/>
          </a:xfrm>
          <a:prstGeom prst="rect">
            <a:avLst/>
          </a:prstGeom>
        </p:spPr>
      </p:pic>
    </p:spTree>
    <p:extLst>
      <p:ext uri="{BB962C8B-B14F-4D97-AF65-F5344CB8AC3E}">
        <p14:creationId xmlns:p14="http://schemas.microsoft.com/office/powerpoint/2010/main" val="4083623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eft picture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4165945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 line +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sv-SE" dirty="0"/>
          </a:p>
        </p:txBody>
      </p:sp>
      <p:sp>
        <p:nvSpPr>
          <p:cNvPr id="3" name="Date Placeholder 2"/>
          <p:cNvSpPr>
            <a:spLocks noGrp="1"/>
          </p:cNvSpPr>
          <p:nvPr>
            <p:ph type="dt" sz="half" idx="10"/>
          </p:nvPr>
        </p:nvSpPr>
        <p:spPr/>
        <p:txBody>
          <a:bodyPr/>
          <a:lstStyle/>
          <a:p>
            <a:endParaRPr lang="sv-SE"/>
          </a:p>
        </p:txBody>
      </p:sp>
      <p:sp>
        <p:nvSpPr>
          <p:cNvPr id="5" name="Footer Placeholder 4"/>
          <p:cNvSpPr>
            <a:spLocks noGrp="1"/>
          </p:cNvSpPr>
          <p:nvPr>
            <p:ph type="ftr" sz="quarter" idx="12"/>
          </p:nvPr>
        </p:nvSpPr>
        <p:spPr/>
        <p:txBody>
          <a:bodyPr/>
          <a:lstStyle/>
          <a:p>
            <a:endParaRPr lang="sv-SE"/>
          </a:p>
        </p:txBody>
      </p:sp>
      <p:sp>
        <p:nvSpPr>
          <p:cNvPr id="9" name="Rectangle 8"/>
          <p:cNvSpPr/>
          <p:nvPr userDrawn="1"/>
        </p:nvSpPr>
        <p:spPr>
          <a:xfrm>
            <a:off x="1871533" y="1916832"/>
            <a:ext cx="8448939"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sp>
        <p:nvSpPr>
          <p:cNvPr id="11" name="Content Placeholder 10"/>
          <p:cNvSpPr>
            <a:spLocks noGrp="1"/>
          </p:cNvSpPr>
          <p:nvPr>
            <p:ph sz="quarter" idx="14"/>
          </p:nvPr>
        </p:nvSpPr>
        <p:spPr>
          <a:xfrm>
            <a:off x="1775521" y="2060848"/>
            <a:ext cx="8640960" cy="381642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Tree>
    <p:extLst>
      <p:ext uri="{BB962C8B-B14F-4D97-AF65-F5344CB8AC3E}">
        <p14:creationId xmlns:p14="http://schemas.microsoft.com/office/powerpoint/2010/main" val="1886935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sv-SE"/>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4268586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sv-SE"/>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833233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1798269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sv-SE"/>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13210011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1280634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sv-SE"/>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24425864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2717046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22711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rt 6">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127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3108161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1056646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sv-SE"/>
              <a:t>Click to edit Master title style</a:t>
            </a:r>
            <a:endParaRPr lang="en-US"/>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2909738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2E20CB6-457A-EB47-9203-FC9C5133E7AC}" type="datetimeFigureOut">
              <a:rPr lang="en-US" smtClean="0"/>
              <a:t>3/20/18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DB1DDC8-DD7D-F44E-92A9-C660BC4E1391}" type="slidenum">
              <a:rPr lang="en-US" smtClean="0"/>
              <a:t>‹#›</a:t>
            </a:fld>
            <a:endParaRPr lang="en-US"/>
          </a:p>
        </p:txBody>
      </p:sp>
    </p:spTree>
    <p:extLst>
      <p:ext uri="{BB962C8B-B14F-4D97-AF65-F5344CB8AC3E}">
        <p14:creationId xmlns:p14="http://schemas.microsoft.com/office/powerpoint/2010/main" val="3251181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7" descr="Stockholm School of Economics">
            <a:hlinkClick r:id="rId2"/>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304803" y="228600"/>
            <a:ext cx="129116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81" name="Rectangle 9"/>
          <p:cNvSpPr>
            <a:spLocks noGrp="1" noChangeArrowheads="1"/>
          </p:cNvSpPr>
          <p:nvPr>
            <p:ph type="ctrTitle"/>
          </p:nvPr>
        </p:nvSpPr>
        <p:spPr>
          <a:xfrm>
            <a:off x="914400" y="1371626"/>
            <a:ext cx="10363200" cy="1470025"/>
          </a:xfrm>
        </p:spPr>
        <p:txBody>
          <a:bodyPr/>
          <a:lstStyle>
            <a:lvl1pPr>
              <a:defRPr/>
            </a:lvl1pPr>
          </a:lstStyle>
          <a:p>
            <a:r>
              <a:rPr lang="en-US"/>
              <a:t>Click to edit Master title style</a:t>
            </a:r>
          </a:p>
        </p:txBody>
      </p:sp>
      <p:sp>
        <p:nvSpPr>
          <p:cNvPr id="156682" name="Rectangle 10"/>
          <p:cNvSpPr>
            <a:spLocks noGrp="1" noChangeArrowheads="1"/>
          </p:cNvSpPr>
          <p:nvPr>
            <p:ph type="subTitle" idx="1"/>
          </p:nvPr>
        </p:nvSpPr>
        <p:spPr>
          <a:xfrm>
            <a:off x="914400" y="3886200"/>
            <a:ext cx="8534400" cy="1752600"/>
          </a:xfrm>
        </p:spPr>
        <p:txBody>
          <a:bodyPr/>
          <a:lstStyle>
            <a:lvl1pPr marL="0" indent="0">
              <a:buFont typeface="Wingdings" pitchFamily="-65" charset="2"/>
              <a:buNone/>
              <a:defRPr/>
            </a:lvl1pPr>
          </a:lstStyle>
          <a:p>
            <a:r>
              <a:rPr lang="en-US"/>
              <a:t>Click to edit Master subtitle style</a:t>
            </a:r>
          </a:p>
        </p:txBody>
      </p:sp>
      <p:sp>
        <p:nvSpPr>
          <p:cNvPr id="5" name="Rectangle 11"/>
          <p:cNvSpPr>
            <a:spLocks noGrp="1" noChangeArrowheads="1"/>
          </p:cNvSpPr>
          <p:nvPr>
            <p:ph type="dt" sz="half" idx="10"/>
          </p:nvPr>
        </p:nvSpPr>
        <p:spPr bwMode="auto">
          <a:xfrm>
            <a:off x="609600" y="6245226"/>
            <a:ext cx="2844800" cy="476251"/>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 name="Rectangle 12"/>
          <p:cNvSpPr>
            <a:spLocks noGrp="1" noChangeArrowheads="1"/>
          </p:cNvSpPr>
          <p:nvPr>
            <p:ph type="ftr" sz="quarter" idx="11"/>
          </p:nvPr>
        </p:nvSpPr>
        <p:spPr bwMode="auto">
          <a:xfrm>
            <a:off x="4165600" y="6245226"/>
            <a:ext cx="3860800" cy="476251"/>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a:defRPr sz="900"/>
            </a:lvl1pPr>
          </a:lstStyle>
          <a:p>
            <a:pPr>
              <a:defRPr/>
            </a:pPr>
            <a:endParaRPr lang="en-US"/>
          </a:p>
        </p:txBody>
      </p:sp>
    </p:spTree>
    <p:extLst>
      <p:ext uri="{BB962C8B-B14F-4D97-AF65-F5344CB8AC3E}">
        <p14:creationId xmlns:p14="http://schemas.microsoft.com/office/powerpoint/2010/main" val="311395536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outerShdw blurRad="50800" dist="38100" dir="2700000" algn="tl" rotWithShape="0">
                    <a:srgbClr val="000000">
                      <a:alpha val="43000"/>
                    </a:srgbClr>
                  </a:outerShdw>
                </a:effectLst>
              </a:defRPr>
            </a:lvl1pPr>
          </a:lstStyle>
          <a:p>
            <a:r>
              <a:rPr lang="sv-SE"/>
              <a:t>Click to edit Master title style</a:t>
            </a:r>
            <a:endParaRPr lang="en-US"/>
          </a:p>
        </p:txBody>
      </p:sp>
      <p:sp>
        <p:nvSpPr>
          <p:cNvPr id="3" name="Content Placeholder 2"/>
          <p:cNvSpPr>
            <a:spLocks noGrp="1"/>
          </p:cNvSpPr>
          <p:nvPr>
            <p:ph idx="1"/>
          </p:nvPr>
        </p:nvSpPr>
        <p:spPr/>
        <p:txBody>
          <a:bodyPr/>
          <a:lstStyle>
            <a:lvl1pPr>
              <a:defRPr>
                <a:effectLst>
                  <a:outerShdw blurRad="50800" dist="38100" dir="2700000" algn="tl" rotWithShape="0">
                    <a:srgbClr val="000000">
                      <a:alpha val="43000"/>
                    </a:srgbClr>
                  </a:outerShdw>
                </a:effectLst>
              </a:defRPr>
            </a:lvl1pPr>
            <a:lvl2pPr>
              <a:defRPr>
                <a:effectLst>
                  <a:outerShdw blurRad="50800" dist="38100" dir="2700000" algn="tl" rotWithShape="0">
                    <a:srgbClr val="000000">
                      <a:alpha val="43000"/>
                    </a:srgbClr>
                  </a:outerShdw>
                </a:effectLst>
              </a:defRPr>
            </a:lvl2pPr>
            <a:lvl3pPr>
              <a:defRPr>
                <a:effectLst>
                  <a:outerShdw blurRad="50800" dist="38100" dir="2700000" algn="tl" rotWithShape="0">
                    <a:srgbClr val="000000">
                      <a:alpha val="43000"/>
                    </a:srgbClr>
                  </a:outerShdw>
                </a:effectLst>
              </a:defRPr>
            </a:lvl3pPr>
            <a:lvl4pPr>
              <a:defRPr>
                <a:effectLst>
                  <a:outerShdw blurRad="50800" dist="38100" dir="2700000" algn="tl" rotWithShape="0">
                    <a:srgbClr val="000000">
                      <a:alpha val="43000"/>
                    </a:srgbClr>
                  </a:outerShdw>
                </a:effectLst>
              </a:defRPr>
            </a:lvl4pPr>
            <a:lvl5pPr>
              <a:defRPr>
                <a:effectLst>
                  <a:outerShdw blurRad="50800" dist="38100" dir="2700000" algn="tl" rotWithShape="0">
                    <a:srgbClr val="000000">
                      <a:alpha val="43000"/>
                    </a:srgbClr>
                  </a:outerShdw>
                </a:effectLst>
              </a:defRPr>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77881737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sv-S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Click to edit Master text styles</a:t>
            </a:r>
          </a:p>
        </p:txBody>
      </p:sp>
    </p:spTree>
    <p:extLst>
      <p:ext uri="{BB962C8B-B14F-4D97-AF65-F5344CB8AC3E}">
        <p14:creationId xmlns:p14="http://schemas.microsoft.com/office/powerpoint/2010/main" val="369143301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649817" y="1219219"/>
            <a:ext cx="5342467" cy="4913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6195505" y="1219219"/>
            <a:ext cx="5344583" cy="4913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6044750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243DFF-DD31-C441-AC1D-77E2ADFA0B43}" type="slidenum">
              <a:rPr lang="en-US"/>
              <a:pPr>
                <a:defRPr/>
              </a:pPr>
              <a:t>‹#›</a:t>
            </a:fld>
            <a:endParaRPr lang="en-US"/>
          </a:p>
        </p:txBody>
      </p:sp>
    </p:spTree>
    <p:extLst>
      <p:ext uri="{BB962C8B-B14F-4D97-AF65-F5344CB8AC3E}">
        <p14:creationId xmlns:p14="http://schemas.microsoft.com/office/powerpoint/2010/main" val="109936958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Tree>
    <p:extLst>
      <p:ext uri="{BB962C8B-B14F-4D97-AF65-F5344CB8AC3E}">
        <p14:creationId xmlns:p14="http://schemas.microsoft.com/office/powerpoint/2010/main" val="143247265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125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 7">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681" y="-26815"/>
            <a:ext cx="12216681" cy="6906935"/>
          </a:xfrm>
          <a:prstGeom prst="rect">
            <a:avLst/>
          </a:prstGeom>
        </p:spPr>
      </p:pic>
      <p:graphicFrame>
        <p:nvGraphicFramePr>
          <p:cNvPr id="2" name="Object 1" hidden="1"/>
          <p:cNvGraphicFramePr>
            <a:graphicFrameLocks noChangeAspect="1"/>
          </p:cNvGraphicFramePr>
          <p:nvPr userDrawn="1">
            <p:custDataLst>
              <p:tags r:id="rId2"/>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230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2119" y="1593"/>
                        <a:ext cx="2116" cy="1587"/>
                      </a:xfrm>
                      <a:prstGeom prst="rect">
                        <a:avLst/>
                      </a:prstGeom>
                    </p:spPr>
                  </p:pic>
                </p:oleObj>
              </mc:Fallback>
            </mc:AlternateContent>
          </a:graphicData>
        </a:graphic>
      </p:graphicFrame>
      <p:sp>
        <p:nvSpPr>
          <p:cNvPr id="3" name="Title Placeholder 2"/>
          <p:cNvSpPr>
            <a:spLocks noGrp="1"/>
          </p:cNvSpPr>
          <p:nvPr>
            <p:ph type="title"/>
          </p:nvPr>
        </p:nvSpPr>
        <p:spPr>
          <a:xfrm>
            <a:off x="239349" y="188640"/>
            <a:ext cx="8160907" cy="1944216"/>
          </a:xfrm>
          <a:prstGeom prst="rect">
            <a:avLst/>
          </a:prstGeom>
        </p:spPr>
        <p:txBody>
          <a:bodyPr vert="horz" lIns="91440" tIns="45720" rIns="91440" bIns="45720" rtlCol="0" anchor="ctr">
            <a:normAutofit/>
          </a:bodyPr>
          <a:lstStyle>
            <a:lvl1pPr>
              <a:defRPr sz="1800">
                <a:solidFill>
                  <a:schemeClr val="tx2"/>
                </a:solidFill>
              </a:defRPr>
            </a:lvl1pPr>
          </a:lstStyle>
          <a:p>
            <a:endParaRPr lang="en-US" noProof="0" dirty="0"/>
          </a:p>
        </p:txBody>
      </p:sp>
      <p:pic>
        <p:nvPicPr>
          <p:cNvPr id="8" name="Bildobjekt 7"/>
          <p:cNvPicPr>
            <a:picLocks/>
          </p:cNvPicPr>
          <p:nvPr userDrawn="1"/>
        </p:nvPicPr>
        <p:blipFill>
          <a:blip r:embed="rId7">
            <a:extLst>
              <a:ext uri="{28A0092B-C50C-407E-A947-70E740481C1C}">
                <a14:useLocalDpi xmlns:a14="http://schemas.microsoft.com/office/drawing/2010/main"/>
              </a:ext>
            </a:extLst>
          </a:blip>
          <a:stretch>
            <a:fillRect/>
          </a:stretch>
        </p:blipFill>
        <p:spPr>
          <a:xfrm>
            <a:off x="10560643" y="5301212"/>
            <a:ext cx="1295999" cy="1361523"/>
          </a:xfrm>
          <a:prstGeom prst="rect">
            <a:avLst/>
          </a:prstGeom>
        </p:spPr>
      </p:pic>
    </p:spTree>
    <p:extLst>
      <p:ext uri="{BB962C8B-B14F-4D97-AF65-F5344CB8AC3E}">
        <p14:creationId xmlns:p14="http://schemas.microsoft.com/office/powerpoint/2010/main" val="632799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lstStyle>
            <a:lvl1pPr algn="l">
              <a:defRPr sz="2000" b="1"/>
            </a:lvl1pPr>
          </a:lstStyle>
          <a:p>
            <a:r>
              <a:rPr lang="sv-SE"/>
              <a:t>Click to edit Master title style</a:t>
            </a:r>
            <a:endParaRPr lang="en-US"/>
          </a:p>
        </p:txBody>
      </p:sp>
      <p:sp>
        <p:nvSpPr>
          <p:cNvPr id="3" name="Content Placeholder 2"/>
          <p:cNvSpPr>
            <a:spLocks noGrp="1"/>
          </p:cNvSpPr>
          <p:nvPr>
            <p:ph idx="1"/>
          </p:nvPr>
        </p:nvSpPr>
        <p:spPr>
          <a:xfrm>
            <a:off x="4766733" y="2730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Tree>
    <p:extLst>
      <p:ext uri="{BB962C8B-B14F-4D97-AF65-F5344CB8AC3E}">
        <p14:creationId xmlns:p14="http://schemas.microsoft.com/office/powerpoint/2010/main" val="181160939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lstStyle>
            <a:lvl1pPr algn="l">
              <a:defRPr sz="2000" b="1"/>
            </a:lvl1pPr>
          </a:lstStyle>
          <a:p>
            <a:r>
              <a:rPr lang="sv-S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6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C3FF877-B2F0-7945-80E4-66707FC57E13}" type="slidenum">
              <a:rPr lang="en-US"/>
              <a:pPr>
                <a:defRPr/>
              </a:pPr>
              <a:t>‹#›</a:t>
            </a:fld>
            <a:endParaRPr lang="en-US"/>
          </a:p>
        </p:txBody>
      </p:sp>
    </p:spTree>
    <p:extLst>
      <p:ext uri="{BB962C8B-B14F-4D97-AF65-F5344CB8AC3E}">
        <p14:creationId xmlns:p14="http://schemas.microsoft.com/office/powerpoint/2010/main" val="217029881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138287B-60AE-8C48-BF57-0836563419F6}" type="slidenum">
              <a:rPr lang="en-US"/>
              <a:pPr>
                <a:defRPr/>
              </a:pPr>
              <a:t>‹#›</a:t>
            </a:fld>
            <a:endParaRPr lang="en-US"/>
          </a:p>
        </p:txBody>
      </p:sp>
    </p:spTree>
    <p:extLst>
      <p:ext uri="{BB962C8B-B14F-4D97-AF65-F5344CB8AC3E}">
        <p14:creationId xmlns:p14="http://schemas.microsoft.com/office/powerpoint/2010/main" val="203043873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93200" y="152426"/>
            <a:ext cx="2997200" cy="5980113"/>
          </a:xfrm>
        </p:spPr>
        <p:txBody>
          <a:bodyPr vert="eaVert"/>
          <a:lstStyle/>
          <a:p>
            <a:r>
              <a:rPr lang="sv-SE"/>
              <a:t>Click to edit Master title style</a:t>
            </a:r>
            <a:endParaRPr lang="en-US"/>
          </a:p>
        </p:txBody>
      </p:sp>
      <p:sp>
        <p:nvSpPr>
          <p:cNvPr id="3" name="Vertical Text Placeholder 2"/>
          <p:cNvSpPr>
            <a:spLocks noGrp="1"/>
          </p:cNvSpPr>
          <p:nvPr>
            <p:ph type="body" orient="vert" idx="1"/>
          </p:nvPr>
        </p:nvSpPr>
        <p:spPr>
          <a:xfrm>
            <a:off x="101600" y="152426"/>
            <a:ext cx="8788400" cy="5980113"/>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70C1E20-0C9F-0B4B-8A9D-1F205EED0B3F}" type="slidenum">
              <a:rPr lang="en-US"/>
              <a:pPr>
                <a:defRPr/>
              </a:pPr>
              <a:t>‹#›</a:t>
            </a:fld>
            <a:endParaRPr lang="en-US"/>
          </a:p>
        </p:txBody>
      </p:sp>
    </p:spTree>
    <p:extLst>
      <p:ext uri="{BB962C8B-B14F-4D97-AF65-F5344CB8AC3E}">
        <p14:creationId xmlns:p14="http://schemas.microsoft.com/office/powerpoint/2010/main" val="364364354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Text Placeholder 2"/>
          <p:cNvSpPr>
            <a:spLocks noGrp="1"/>
          </p:cNvSpPr>
          <p:nvPr>
            <p:ph type="body" sz="half" idx="1"/>
          </p:nvPr>
        </p:nvSpPr>
        <p:spPr>
          <a:xfrm>
            <a:off x="649817" y="1219219"/>
            <a:ext cx="5342467" cy="491331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hart Placeholder 3"/>
          <p:cNvSpPr>
            <a:spLocks noGrp="1"/>
          </p:cNvSpPr>
          <p:nvPr>
            <p:ph type="chart" sz="half" idx="2"/>
          </p:nvPr>
        </p:nvSpPr>
        <p:spPr>
          <a:xfrm>
            <a:off x="6195505" y="1219219"/>
            <a:ext cx="5344583" cy="4913313"/>
          </a:xfrm>
        </p:spPr>
        <p:txBody>
          <a:bodyPr/>
          <a:lstStyle/>
          <a:p>
            <a:pPr lvl="0"/>
            <a:endParaRPr lang="en-US" noProof="0"/>
          </a:p>
        </p:txBody>
      </p:sp>
    </p:spTree>
    <p:extLst>
      <p:ext uri="{BB962C8B-B14F-4D97-AF65-F5344CB8AC3E}">
        <p14:creationId xmlns:p14="http://schemas.microsoft.com/office/powerpoint/2010/main" val="299502999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Text Placeholder 2"/>
          <p:cNvSpPr>
            <a:spLocks noGrp="1"/>
          </p:cNvSpPr>
          <p:nvPr>
            <p:ph type="body" sz="half" idx="1"/>
          </p:nvPr>
        </p:nvSpPr>
        <p:spPr>
          <a:xfrm>
            <a:off x="649817" y="1219219"/>
            <a:ext cx="5342467" cy="491331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Media Placeholder 3"/>
          <p:cNvSpPr>
            <a:spLocks noGrp="1"/>
          </p:cNvSpPr>
          <p:nvPr>
            <p:ph type="media" sz="half" idx="2"/>
          </p:nvPr>
        </p:nvSpPr>
        <p:spPr>
          <a:xfrm>
            <a:off x="6195505" y="1219219"/>
            <a:ext cx="5344583" cy="4913313"/>
          </a:xfrm>
        </p:spPr>
        <p:txBody>
          <a:bodyPr/>
          <a:lstStyle/>
          <a:p>
            <a:pPr lvl="0"/>
            <a:endParaRPr lang="en-US" noProof="0"/>
          </a:p>
        </p:txBody>
      </p:sp>
    </p:spTree>
    <p:extLst>
      <p:ext uri="{BB962C8B-B14F-4D97-AF65-F5344CB8AC3E}">
        <p14:creationId xmlns:p14="http://schemas.microsoft.com/office/powerpoint/2010/main" val="393681980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Content Placeholder 2"/>
          <p:cNvSpPr>
            <a:spLocks noGrp="1"/>
          </p:cNvSpPr>
          <p:nvPr>
            <p:ph sz="half" idx="1"/>
          </p:nvPr>
        </p:nvSpPr>
        <p:spPr>
          <a:xfrm>
            <a:off x="649817" y="1219219"/>
            <a:ext cx="5342467" cy="491331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quarter" idx="2"/>
          </p:nvPr>
        </p:nvSpPr>
        <p:spPr>
          <a:xfrm>
            <a:off x="6195505" y="1219227"/>
            <a:ext cx="5344583" cy="237966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Content Placeholder 4"/>
          <p:cNvSpPr>
            <a:spLocks noGrp="1"/>
          </p:cNvSpPr>
          <p:nvPr>
            <p:ph sz="quarter" idx="3"/>
          </p:nvPr>
        </p:nvSpPr>
        <p:spPr>
          <a:xfrm>
            <a:off x="6195505" y="3751266"/>
            <a:ext cx="5344583" cy="2381251"/>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6"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920F10D-323B-2245-AE55-132A32B76F73}" type="slidenum">
              <a:rPr lang="en-US"/>
              <a:pPr>
                <a:defRPr/>
              </a:pPr>
              <a:t>‹#›</a:t>
            </a:fld>
            <a:endParaRPr lang="en-US"/>
          </a:p>
        </p:txBody>
      </p:sp>
    </p:spTree>
    <p:extLst>
      <p:ext uri="{BB962C8B-B14F-4D97-AF65-F5344CB8AC3E}">
        <p14:creationId xmlns:p14="http://schemas.microsoft.com/office/powerpoint/2010/main" val="88658678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SmartArt Placeholder 2"/>
          <p:cNvSpPr>
            <a:spLocks noGrp="1"/>
          </p:cNvSpPr>
          <p:nvPr>
            <p:ph type="dgm" idx="1"/>
          </p:nvPr>
        </p:nvSpPr>
        <p:spPr>
          <a:xfrm>
            <a:off x="649869" y="1219219"/>
            <a:ext cx="10890249" cy="4913313"/>
          </a:xfrm>
        </p:spPr>
        <p:txBody>
          <a:bodyPr/>
          <a:lstStyle/>
          <a:p>
            <a:pPr lvl="0"/>
            <a:endParaRPr lang="en-US" noProof="0"/>
          </a:p>
        </p:txBody>
      </p:sp>
    </p:spTree>
    <p:extLst>
      <p:ext uri="{BB962C8B-B14F-4D97-AF65-F5344CB8AC3E}">
        <p14:creationId xmlns:p14="http://schemas.microsoft.com/office/powerpoint/2010/main" val="257385568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 y="152400"/>
            <a:ext cx="11988800" cy="609600"/>
          </a:xfrm>
        </p:spPr>
        <p:txBody>
          <a:bodyPr/>
          <a:lstStyle/>
          <a:p>
            <a:r>
              <a:rPr lang="sv-SE"/>
              <a:t>Click to edit Master title style</a:t>
            </a:r>
            <a:endParaRPr lang="en-US"/>
          </a:p>
        </p:txBody>
      </p:sp>
      <p:sp>
        <p:nvSpPr>
          <p:cNvPr id="3" name="Table Placeholder 2"/>
          <p:cNvSpPr>
            <a:spLocks noGrp="1"/>
          </p:cNvSpPr>
          <p:nvPr>
            <p:ph type="tbl" idx="1"/>
          </p:nvPr>
        </p:nvSpPr>
        <p:spPr>
          <a:xfrm>
            <a:off x="649869" y="1219219"/>
            <a:ext cx="10890249" cy="4913313"/>
          </a:xfrm>
        </p:spPr>
        <p:txBody>
          <a:bodyPr/>
          <a:lstStyle/>
          <a:p>
            <a:pPr lvl="0"/>
            <a:endParaRPr lang="en-US" noProof="0"/>
          </a:p>
        </p:txBody>
      </p:sp>
      <p:sp>
        <p:nvSpPr>
          <p:cNvPr id="4" name="Rectangle 555"/>
          <p:cNvSpPr>
            <a:spLocks noGrp="1" noChangeArrowheads="1"/>
          </p:cNvSpPr>
          <p:nvPr>
            <p:ph type="sldNum" sz="quarter" idx="10"/>
          </p:nvPr>
        </p:nvSpPr>
        <p:spPr>
          <a:xfrm>
            <a:off x="9652000" y="6553200"/>
            <a:ext cx="2540000" cy="3048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7A208DB-391E-9A48-8433-D3DB4FD62DEA}" type="slidenum">
              <a:rPr lang="en-US"/>
              <a:pPr>
                <a:defRPr/>
              </a:pPr>
              <a:t>‹#›</a:t>
            </a:fld>
            <a:endParaRPr lang="en-US"/>
          </a:p>
        </p:txBody>
      </p:sp>
    </p:spTree>
    <p:extLst>
      <p:ext uri="{BB962C8B-B14F-4D97-AF65-F5344CB8AC3E}">
        <p14:creationId xmlns:p14="http://schemas.microsoft.com/office/powerpoint/2010/main" val="84125936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Rubrikbild">
    <p:spTree>
      <p:nvGrpSpPr>
        <p:cNvPr id="1" name=""/>
        <p:cNvGrpSpPr/>
        <p:nvPr/>
      </p:nvGrpSpPr>
      <p:grpSpPr>
        <a:xfrm>
          <a:off x="0" y="0"/>
          <a:ext cx="0" cy="0"/>
          <a:chOff x="0" y="0"/>
          <a:chExt cx="0" cy="0"/>
        </a:xfrm>
      </p:grpSpPr>
      <p:sp>
        <p:nvSpPr>
          <p:cNvPr id="3" name="Rektangel 4"/>
          <p:cNvSpPr>
            <a:spLocks noChangeArrowheads="1"/>
          </p:cNvSpPr>
          <p:nvPr userDrawn="1"/>
        </p:nvSpPr>
        <p:spPr bwMode="auto">
          <a:xfrm>
            <a:off x="0" y="0"/>
            <a:ext cx="12192000" cy="6858000"/>
          </a:xfrm>
          <a:prstGeom prst="rect">
            <a:avLst/>
          </a:prstGeom>
          <a:solidFill>
            <a:schemeClr val="tx1"/>
          </a:solidFill>
          <a:ln w="9525">
            <a:solidFill>
              <a:schemeClr val="tx1"/>
            </a:solidFill>
            <a:round/>
            <a:headEnd/>
            <a:tailEnd/>
          </a:ln>
        </p:spPr>
        <p:txBody>
          <a:bodyPr/>
          <a:lstStyle/>
          <a:p>
            <a:pPr algn="ctr" eaLnBrk="0" hangingPunct="0"/>
            <a:endParaRPr lang="en-US" sz="1800">
              <a:latin typeface="Lucida Sans" charset="0"/>
            </a:endParaRPr>
          </a:p>
        </p:txBody>
      </p:sp>
      <p:pic>
        <p:nvPicPr>
          <p:cNvPr id="4" name="Picture 46" descr="OO"/>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8684" y="26988"/>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ctrTitle"/>
          </p:nvPr>
        </p:nvSpPr>
        <p:spPr>
          <a:xfrm>
            <a:off x="1198088" y="2095493"/>
            <a:ext cx="9793817" cy="1584325"/>
          </a:xfrm>
        </p:spPr>
        <p:txBody>
          <a:bodyPr/>
          <a:lstStyle>
            <a:lvl1pPr algn="ctr">
              <a:defRPr sz="2800"/>
            </a:lvl1pPr>
          </a:lstStyle>
          <a:p>
            <a:r>
              <a:rPr lang="sv-SE"/>
              <a:t>Klicka här för att ändra format på bakgrundsrubriken</a:t>
            </a:r>
            <a:endParaRPr lang="en-US"/>
          </a:p>
        </p:txBody>
      </p:sp>
    </p:spTree>
    <p:extLst>
      <p:ext uri="{BB962C8B-B14F-4D97-AF65-F5344CB8AC3E}">
        <p14:creationId xmlns:p14="http://schemas.microsoft.com/office/powerpoint/2010/main" val="128206716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picture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pic>
        <p:nvPicPr>
          <p:cNvPr id="7" name="Bildobjekt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36449793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Text Placeholder 7"/>
          <p:cNvSpPr>
            <a:spLocks noGrp="1"/>
          </p:cNvSpPr>
          <p:nvPr>
            <p:ph type="body" sz="quarter" idx="12"/>
          </p:nvPr>
        </p:nvSpPr>
        <p:spPr>
          <a:xfrm>
            <a:off x="609600" y="381000"/>
            <a:ext cx="11277600" cy="685800"/>
          </a:xfrm>
          <a:prstGeom prst="rect">
            <a:avLst/>
          </a:prstGeom>
        </p:spPr>
        <p:txBody>
          <a:bodyPr/>
          <a:lstStyle>
            <a:lvl1pPr marL="0" indent="0">
              <a:buNone/>
              <a:defRPr sz="3500" baseline="0">
                <a:solidFill>
                  <a:srgbClr val="2D2D8A"/>
                </a:solidFill>
              </a:defRPr>
            </a:lvl1pPr>
            <a:lvl2pPr>
              <a:buNone/>
              <a:defRPr>
                <a:solidFill>
                  <a:srgbClr val="2D2D8A"/>
                </a:solidFill>
              </a:defRPr>
            </a:lvl2pPr>
            <a:lvl3pPr>
              <a:buNone/>
              <a:defRPr>
                <a:solidFill>
                  <a:srgbClr val="2D2D8A"/>
                </a:solidFill>
              </a:defRPr>
            </a:lvl3pPr>
            <a:lvl4pPr>
              <a:buNone/>
              <a:defRPr>
                <a:solidFill>
                  <a:srgbClr val="2D2D8A"/>
                </a:solidFill>
              </a:defRPr>
            </a:lvl4pPr>
            <a:lvl5pPr>
              <a:buNone/>
              <a:defRPr>
                <a:solidFill>
                  <a:srgbClr val="2D2D8A"/>
                </a:solidFill>
              </a:defRPr>
            </a:lvl5pPr>
          </a:lstStyle>
          <a:p>
            <a:pPr lvl="0"/>
            <a:r>
              <a:rPr lang="en-US" dirty="0"/>
              <a:t>Click to edit Master text styles</a:t>
            </a:r>
          </a:p>
        </p:txBody>
      </p:sp>
      <p:sp>
        <p:nvSpPr>
          <p:cNvPr id="3" name="Rectangle 6"/>
          <p:cNvSpPr>
            <a:spLocks noGrp="1" noChangeArrowheads="1"/>
          </p:cNvSpPr>
          <p:nvPr>
            <p:ph type="sldNum" sz="quarter" idx="13"/>
          </p:nvPr>
        </p:nvSpPr>
        <p:spPr>
          <a:xfrm>
            <a:off x="9347200" y="152400"/>
            <a:ext cx="2540000" cy="457200"/>
          </a:xfrm>
          <a:prstGeom prst="rect">
            <a:avLst/>
          </a:prstGeom>
        </p:spPr>
        <p:txBody>
          <a:bodyPr/>
          <a:lstStyle>
            <a:lvl1pPr>
              <a:defRPr/>
            </a:lvl1pPr>
          </a:lstStyle>
          <a:p>
            <a:pPr>
              <a:defRPr/>
            </a:pPr>
            <a:fld id="{D976BC09-6CBC-2041-BD88-CBDACC44A11A}" type="slidenum">
              <a:rPr lang="en-US"/>
              <a:pPr>
                <a:defRPr/>
              </a:pPr>
              <a:t>‹#›</a:t>
            </a:fld>
            <a:endParaRPr lang="en-US" dirty="0">
              <a:latin typeface="35 Helvetica Thin" charset="0"/>
            </a:endParaRPr>
          </a:p>
        </p:txBody>
      </p:sp>
    </p:spTree>
    <p:extLst>
      <p:ext uri="{BB962C8B-B14F-4D97-AF65-F5344CB8AC3E}">
        <p14:creationId xmlns:p14="http://schemas.microsoft.com/office/powerpoint/2010/main" val="1440661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 pictures + lin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744408" y="6356356"/>
            <a:ext cx="1308629" cy="365125"/>
          </a:xfrm>
        </p:spPr>
        <p:txBody>
          <a:bodyPr/>
          <a:lstStyle/>
          <a:p>
            <a:endParaRPr lang="sv-SE"/>
          </a:p>
        </p:txBody>
      </p:sp>
      <p:sp>
        <p:nvSpPr>
          <p:cNvPr id="5" name="Footer Placeholder 4"/>
          <p:cNvSpPr>
            <a:spLocks noGrp="1"/>
          </p:cNvSpPr>
          <p:nvPr>
            <p:ph type="ftr" sz="quarter" idx="12"/>
          </p:nvPr>
        </p:nvSpPr>
        <p:spPr>
          <a:xfrm>
            <a:off x="5135896" y="6356356"/>
            <a:ext cx="4512501" cy="365125"/>
          </a:xfrm>
        </p:spPr>
        <p:txBody>
          <a:bodyPr/>
          <a:lstStyle>
            <a:lvl1pPr algn="l">
              <a:defRPr/>
            </a:lvl1pPr>
          </a:lstStyle>
          <a:p>
            <a:endParaRPr lang="sv-SE" dirty="0"/>
          </a:p>
        </p:txBody>
      </p:sp>
      <p:sp>
        <p:nvSpPr>
          <p:cNvPr id="2" name="Title 1"/>
          <p:cNvSpPr>
            <a:spLocks noGrp="1"/>
          </p:cNvSpPr>
          <p:nvPr>
            <p:ph type="title"/>
          </p:nvPr>
        </p:nvSpPr>
        <p:spPr>
          <a:xfrm>
            <a:off x="4463416" y="692696"/>
            <a:ext cx="6624481" cy="1152128"/>
          </a:xfrm>
        </p:spPr>
        <p:txBody>
          <a:bodyPr/>
          <a:lstStyle/>
          <a:p>
            <a:r>
              <a:rPr lang="en-US" dirty="0"/>
              <a:t>Click to edit Master title style</a:t>
            </a:r>
            <a:endParaRPr lang="sv-SE" dirty="0"/>
          </a:p>
        </p:txBody>
      </p:sp>
      <p:sp>
        <p:nvSpPr>
          <p:cNvPr id="8" name="Content Placeholder 7"/>
          <p:cNvSpPr>
            <a:spLocks noGrp="1"/>
          </p:cNvSpPr>
          <p:nvPr>
            <p:ph sz="quarter" idx="13"/>
          </p:nvPr>
        </p:nvSpPr>
        <p:spPr>
          <a:xfrm>
            <a:off x="4463819" y="2205041"/>
            <a:ext cx="6624736" cy="388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9" name="Rectangle 8"/>
          <p:cNvSpPr/>
          <p:nvPr userDrawn="1"/>
        </p:nvSpPr>
        <p:spPr>
          <a:xfrm>
            <a:off x="4559829" y="2060848"/>
            <a:ext cx="6432715" cy="54000"/>
          </a:xfrm>
          <a:prstGeom prst="rect">
            <a:avLst/>
          </a:prstGeom>
          <a:solidFill>
            <a:schemeClr val="tx1">
              <a:lumMod val="85000"/>
              <a:lumOff val="15000"/>
            </a:schemeClr>
          </a:solidFill>
          <a:ln>
            <a:noFill/>
          </a:ln>
        </p:spPr>
        <p:txBody>
          <a:bodyPr vert="horz" lIns="68580" tIns="34290" rIns="68580" bIns="34290" rtlCol="0">
            <a:normAutofit fontScale="25000" lnSpcReduction="20000"/>
          </a:bodyPr>
          <a:lstStyle/>
          <a:p>
            <a:pPr marL="257168" lvl="0" indent="0" defTabSz="342892" eaLnBrk="1" latinLnBrk="0" hangingPunct="1">
              <a:lnSpc>
                <a:spcPct val="50000"/>
              </a:lnSpc>
              <a:spcBef>
                <a:spcPct val="20000"/>
              </a:spcBef>
              <a:buFont typeface="+mj-lt"/>
              <a:buNone/>
            </a:pPr>
            <a:endParaRPr lang="sv-SE" sz="600" baseline="0">
              <a:ln>
                <a:noFill/>
              </a:ln>
              <a:noFill/>
            </a:endParaRPr>
          </a:p>
        </p:txBody>
      </p:sp>
      <p:pic>
        <p:nvPicPr>
          <p:cNvPr id="10" name="Bildobjekt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8" y="0"/>
            <a:ext cx="3816096" cy="6858000"/>
          </a:xfrm>
          <a:prstGeom prst="rect">
            <a:avLst/>
          </a:prstGeom>
        </p:spPr>
      </p:pic>
    </p:spTree>
    <p:extLst>
      <p:ext uri="{BB962C8B-B14F-4D97-AF65-F5344CB8AC3E}">
        <p14:creationId xmlns:p14="http://schemas.microsoft.com/office/powerpoint/2010/main" val="3265742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oleObject" Target="../embeddings/oleObject9.bin"/><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ags" Target="../tags/tag9.xml"/><Relationship Id="rId2" Type="http://schemas.openxmlformats.org/officeDocument/2006/relationships/slideLayout" Target="../slideLayouts/slideLayout9.xml"/><Relationship Id="rId16" Type="http://schemas.openxmlformats.org/officeDocument/2006/relationships/vmlDrawing" Target="../drawings/vmlDrawing9.vml"/><Relationship Id="rId20" Type="http://schemas.openxmlformats.org/officeDocument/2006/relationships/image" Target="../media/image10.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image" Target="../media/image1.emf"/><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3.jpe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oleObject" Target="../embeddings/oleObject12.bin"/><Relationship Id="rId5" Type="http://schemas.openxmlformats.org/officeDocument/2006/relationships/slideLayout" Target="../slideLayouts/slideLayout26.xml"/><Relationship Id="rId10" Type="http://schemas.openxmlformats.org/officeDocument/2006/relationships/tags" Target="../tags/tag12.xml"/><Relationship Id="rId4" Type="http://schemas.openxmlformats.org/officeDocument/2006/relationships/slideLayout" Target="../slideLayouts/slideLayout25.xml"/><Relationship Id="rId9" Type="http://schemas.openxmlformats.org/officeDocument/2006/relationships/vmlDrawing" Target="../drawings/vmlDrawing12.vml"/><Relationship Id="rId14"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13.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oleObject" Target="../embeddings/oleObject13.bin"/><Relationship Id="rId5" Type="http://schemas.openxmlformats.org/officeDocument/2006/relationships/slideLayout" Target="../slideLayouts/slideLayout33.xml"/><Relationship Id="rId10" Type="http://schemas.openxmlformats.org/officeDocument/2006/relationships/tags" Target="../tags/tag13.xml"/><Relationship Id="rId4" Type="http://schemas.openxmlformats.org/officeDocument/2006/relationships/slideLayout" Target="../slideLayouts/slideLayout32.xml"/><Relationship Id="rId9" Type="http://schemas.openxmlformats.org/officeDocument/2006/relationships/vmlDrawing" Target="../drawings/vmlDrawing13.vml"/><Relationship Id="rId1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5.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7.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0"/>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5135" name="think-cell Slide" r:id="rId11" imgW="270" imgH="270" progId="TCLayout.ActiveDocument.1">
                  <p:embed/>
                </p:oleObj>
              </mc:Choice>
              <mc:Fallback>
                <p:oleObj name="think-cell Slide" r:id="rId11" imgW="270" imgH="270" progId="TCLayout.ActiveDocument.1">
                  <p:embed/>
                  <p:pic>
                    <p:nvPicPr>
                      <p:cNvPr id="5" name="Object 4" hidden="1"/>
                      <p:cNvPicPr/>
                      <p:nvPr/>
                    </p:nvPicPr>
                    <p:blipFill>
                      <a:blip r:embed="rId12"/>
                      <a:stretch>
                        <a:fillRect/>
                      </a:stretch>
                    </p:blipFill>
                    <p:spPr>
                      <a:xfrm>
                        <a:off x="2119" y="1593"/>
                        <a:ext cx="2116" cy="1587"/>
                      </a:xfrm>
                      <a:prstGeom prst="rect">
                        <a:avLst/>
                      </a:prstGeom>
                    </p:spPr>
                  </p:pic>
                </p:oleObj>
              </mc:Fallback>
            </mc:AlternateContent>
          </a:graphicData>
        </a:graphic>
      </p:graphicFrame>
      <p:sp>
        <p:nvSpPr>
          <p:cNvPr id="8" name="Rektangel 12"/>
          <p:cNvSpPr/>
          <p:nvPr userDrawn="1"/>
        </p:nvSpPr>
        <p:spPr>
          <a:xfrm>
            <a:off x="-2459" y="0"/>
            <a:ext cx="12192000" cy="6858000"/>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sz="1350" dirty="0">
              <a:latin typeface="Arial"/>
            </a:endParaRPr>
          </a:p>
        </p:txBody>
      </p:sp>
      <p:sp>
        <p:nvSpPr>
          <p:cNvPr id="4" name="Title Placeholder 3"/>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endParaRPr lang="en-US" noProof="0" dirty="0"/>
          </a:p>
        </p:txBody>
      </p:sp>
      <p:sp>
        <p:nvSpPr>
          <p:cNvPr id="7" name="Rectangle 6"/>
          <p:cNvSpPr/>
          <p:nvPr userDrawn="1"/>
        </p:nvSpPr>
        <p:spPr>
          <a:xfrm>
            <a:off x="0" y="0"/>
            <a:ext cx="12192000" cy="685800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solidFill>
                <a:srgbClr val="6C7D91"/>
              </a:solidFill>
              <a:latin typeface="Arial"/>
            </a:endParaRPr>
          </a:p>
        </p:txBody>
      </p:sp>
    </p:spTree>
    <p:extLst>
      <p:ext uri="{BB962C8B-B14F-4D97-AF65-F5344CB8AC3E}">
        <p14:creationId xmlns:p14="http://schemas.microsoft.com/office/powerpoint/2010/main" val="2943718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ctr" defTabSz="342892" rtl="0" eaLnBrk="1" latinLnBrk="0" hangingPunct="1">
        <a:lnSpc>
          <a:spcPct val="90000"/>
        </a:lnSpc>
        <a:spcBef>
          <a:spcPct val="0"/>
        </a:spcBef>
        <a:buNone/>
        <a:defRPr sz="1800" kern="1200" cap="all" baseline="0">
          <a:solidFill>
            <a:schemeClr val="tx2"/>
          </a:solidFill>
          <a:latin typeface="+mj-lt"/>
          <a:ea typeface="+mj-ea"/>
          <a:cs typeface="+mj-cs"/>
        </a:defRPr>
      </a:lvl1pPr>
    </p:titleStyle>
    <p:bodyStyle>
      <a:lvl1pPr marL="257168" indent="-257168" algn="l" defTabSz="342892" rtl="0" eaLnBrk="1" latinLnBrk="0" hangingPunct="1">
        <a:spcBef>
          <a:spcPct val="20000"/>
        </a:spcBef>
        <a:buFont typeface="Arial"/>
        <a:buChar char="•"/>
        <a:defRPr sz="2400" kern="1200">
          <a:solidFill>
            <a:schemeClr val="tx1"/>
          </a:solidFill>
          <a:latin typeface="+mn-lt"/>
          <a:ea typeface="+mn-ea"/>
          <a:cs typeface="+mn-cs"/>
        </a:defRPr>
      </a:lvl1pPr>
      <a:lvl2pPr marL="557199" indent="-214308" algn="l" defTabSz="342892" rtl="0" eaLnBrk="1" latinLnBrk="0" hangingPunct="1">
        <a:spcBef>
          <a:spcPct val="20000"/>
        </a:spcBef>
        <a:buFont typeface="Arial"/>
        <a:buChar char="–"/>
        <a:defRPr sz="2100" kern="1200">
          <a:solidFill>
            <a:schemeClr val="tx1"/>
          </a:solidFill>
          <a:latin typeface="+mn-lt"/>
          <a:ea typeface="+mn-ea"/>
          <a:cs typeface="+mn-cs"/>
        </a:defRPr>
      </a:lvl2pPr>
      <a:lvl3pPr marL="857228" indent="-171446" algn="l" defTabSz="342892" rtl="0" eaLnBrk="1" latinLnBrk="0" hangingPunct="1">
        <a:spcBef>
          <a:spcPct val="20000"/>
        </a:spcBef>
        <a:buFont typeface="Arial"/>
        <a:buChar char="•"/>
        <a:defRPr sz="1800" kern="1200">
          <a:solidFill>
            <a:schemeClr val="tx1"/>
          </a:solidFill>
          <a:latin typeface="+mn-lt"/>
          <a:ea typeface="+mn-ea"/>
          <a:cs typeface="+mn-cs"/>
        </a:defRPr>
      </a:lvl3pPr>
      <a:lvl4pPr marL="1200120" indent="-171446" algn="l" defTabSz="342892" rtl="0" eaLnBrk="1" latinLnBrk="0" hangingPunct="1">
        <a:spcBef>
          <a:spcPct val="20000"/>
        </a:spcBef>
        <a:buFont typeface="Arial"/>
        <a:buChar char="–"/>
        <a:defRPr sz="1500" kern="1200">
          <a:solidFill>
            <a:schemeClr val="tx1"/>
          </a:solidFill>
          <a:latin typeface="+mn-lt"/>
          <a:ea typeface="+mn-ea"/>
          <a:cs typeface="+mn-cs"/>
        </a:defRPr>
      </a:lvl4pPr>
      <a:lvl5pPr marL="1543012" indent="-171446" algn="l" defTabSz="342892" rtl="0" eaLnBrk="1" latinLnBrk="0" hangingPunct="1">
        <a:spcBef>
          <a:spcPct val="20000"/>
        </a:spcBef>
        <a:buFont typeface="Arial"/>
        <a:buChar char="»"/>
        <a:defRPr sz="15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7"/>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16399"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2119" y="1593"/>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1775520" y="692696"/>
            <a:ext cx="8640960" cy="1152128"/>
          </a:xfrm>
          <a:prstGeom prst="rect">
            <a:avLst/>
          </a:prstGeom>
        </p:spPr>
        <p:txBody>
          <a:bodyPr vert="horz" lIns="91440" tIns="45720" rIns="91440" bIns="45720" rtlCol="0" anchor="b">
            <a:normAutofit/>
          </a:bodyPr>
          <a:lstStyle/>
          <a:p>
            <a:r>
              <a:rPr lang="en-US" noProof="0" dirty="0"/>
              <a:t>Click to edit Master title style</a:t>
            </a:r>
          </a:p>
        </p:txBody>
      </p:sp>
      <p:sp>
        <p:nvSpPr>
          <p:cNvPr id="6" name="Date Placeholder 5"/>
          <p:cNvSpPr>
            <a:spLocks noGrp="1"/>
          </p:cNvSpPr>
          <p:nvPr>
            <p:ph type="dt" sz="half" idx="2"/>
          </p:nvPr>
        </p:nvSpPr>
        <p:spPr>
          <a:xfrm>
            <a:off x="9552385" y="6356356"/>
            <a:ext cx="1500651" cy="365125"/>
          </a:xfrm>
          <a:prstGeom prst="rect">
            <a:avLst/>
          </a:prstGeom>
        </p:spPr>
        <p:txBody>
          <a:bodyPr vert="horz" lIns="91440" tIns="45720" rIns="91440" bIns="45720" rtlCol="0" anchor="ctr"/>
          <a:lstStyle>
            <a:lvl1pPr algn="r">
              <a:defRPr sz="750">
                <a:solidFill>
                  <a:schemeClr val="tx1">
                    <a:lumMod val="50000"/>
                    <a:lumOff val="50000"/>
                  </a:schemeClr>
                </a:solidFill>
              </a:defRPr>
            </a:lvl1pPr>
          </a:lstStyle>
          <a:p>
            <a:endParaRPr lang="en-US" noProof="0" dirty="0"/>
          </a:p>
        </p:txBody>
      </p:sp>
      <p:sp>
        <p:nvSpPr>
          <p:cNvPr id="12" name="Footer Placeholder 11"/>
          <p:cNvSpPr>
            <a:spLocks noGrp="1"/>
          </p:cNvSpPr>
          <p:nvPr>
            <p:ph type="ftr" sz="quarter" idx="3"/>
          </p:nvPr>
        </p:nvSpPr>
        <p:spPr>
          <a:xfrm>
            <a:off x="1871533" y="6356356"/>
            <a:ext cx="6144683" cy="365125"/>
          </a:xfrm>
          <a:prstGeom prst="rect">
            <a:avLst/>
          </a:prstGeom>
        </p:spPr>
        <p:txBody>
          <a:bodyPr vert="horz" lIns="91440" tIns="45720" rIns="91440" bIns="45720" rtlCol="0" anchor="ctr"/>
          <a:lstStyle>
            <a:lvl1pPr algn="l">
              <a:defRPr sz="750">
                <a:solidFill>
                  <a:schemeClr val="tx1">
                    <a:lumMod val="50000"/>
                    <a:lumOff val="50000"/>
                  </a:schemeClr>
                </a:solidFill>
              </a:defRPr>
            </a:lvl1pPr>
          </a:lstStyle>
          <a:p>
            <a:endParaRPr lang="en-US" noProof="0" dirty="0"/>
          </a:p>
        </p:txBody>
      </p:sp>
      <p:sp>
        <p:nvSpPr>
          <p:cNvPr id="16" name="Text Placeholder 15"/>
          <p:cNvSpPr>
            <a:spLocks noGrp="1"/>
          </p:cNvSpPr>
          <p:nvPr>
            <p:ph type="body" idx="1"/>
          </p:nvPr>
        </p:nvSpPr>
        <p:spPr>
          <a:xfrm>
            <a:off x="1775520" y="2060854"/>
            <a:ext cx="8640960" cy="3816423"/>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8" name="Bildobjekt 7"/>
          <p:cNvPicPr>
            <a:picLocks/>
          </p:cNvPicPr>
          <p:nvPr userDrawn="1"/>
        </p:nvPicPr>
        <p:blipFill>
          <a:blip r:embed="rId20" cstate="email">
            <a:extLst>
              <a:ext uri="{28A0092B-C50C-407E-A947-70E740481C1C}">
                <a14:useLocalDpi xmlns:a14="http://schemas.microsoft.com/office/drawing/2010/main"/>
              </a:ext>
            </a:extLst>
          </a:blip>
          <a:stretch>
            <a:fillRect/>
          </a:stretch>
        </p:blipFill>
        <p:spPr>
          <a:xfrm>
            <a:off x="11371726" y="6050892"/>
            <a:ext cx="575999" cy="576064"/>
          </a:xfrm>
          <a:prstGeom prst="rect">
            <a:avLst/>
          </a:prstGeom>
        </p:spPr>
      </p:pic>
    </p:spTree>
    <p:extLst>
      <p:ext uri="{BB962C8B-B14F-4D97-AF65-F5344CB8AC3E}">
        <p14:creationId xmlns:p14="http://schemas.microsoft.com/office/powerpoint/2010/main" val="26963806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hdr="0" ftr="0" dt="0"/>
  <p:txStyles>
    <p:titleStyle>
      <a:lvl1pPr algn="ctr" defTabSz="342892" rtl="0" eaLnBrk="1" latinLnBrk="0" hangingPunct="1">
        <a:lnSpc>
          <a:spcPct val="90000"/>
        </a:lnSpc>
        <a:spcBef>
          <a:spcPct val="0"/>
        </a:spcBef>
        <a:buNone/>
        <a:defRPr sz="2400" kern="1200" cap="all" baseline="0">
          <a:solidFill>
            <a:schemeClr val="tx1"/>
          </a:solidFill>
          <a:latin typeface="+mj-lt"/>
          <a:ea typeface="+mj-ea"/>
          <a:cs typeface="+mj-cs"/>
        </a:defRPr>
      </a:lvl1pPr>
    </p:titleStyle>
    <p:bodyStyle>
      <a:lvl1pPr marL="257168" indent="-257168" algn="l" defTabSz="34289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1pPr>
      <a:lvl2pPr marL="525053" indent="-257168" algn="l" defTabSz="34289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2pPr>
      <a:lvl3pPr marL="750075" indent="-214308" algn="l" defTabSz="342892" rtl="0" eaLnBrk="1" latinLnBrk="0" hangingPunct="1">
        <a:spcBef>
          <a:spcPct val="20000"/>
        </a:spcBef>
        <a:buFont typeface="Arial" panose="020B0604020202020204" pitchFamily="34" charset="0"/>
        <a:buChar char="•"/>
        <a:tabLst/>
        <a:defRPr sz="1200" kern="1200">
          <a:solidFill>
            <a:schemeClr val="tx1"/>
          </a:solidFill>
          <a:latin typeface="+mn-lt"/>
          <a:ea typeface="+mn-ea"/>
          <a:cs typeface="+mn-cs"/>
        </a:defRPr>
      </a:lvl3pPr>
      <a:lvl4pPr marL="1023913" indent="-214308" algn="l" defTabSz="342892"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1291797" indent="-214308" algn="l" defTabSz="342892"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20495"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3"/>
                        <a:ext cx="2116" cy="1587"/>
                      </a:xfrm>
                      <a:prstGeom prst="rect">
                        <a:avLst/>
                      </a:prstGeom>
                    </p:spPr>
                  </p:pic>
                </p:oleObj>
              </mc:Fallback>
            </mc:AlternateContent>
          </a:graphicData>
        </a:graphic>
      </p:graphicFrame>
      <p:pic>
        <p:nvPicPr>
          <p:cNvPr id="13" name="Bildobjekt 12"/>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 y="5833546"/>
            <a:ext cx="12193655" cy="1030312"/>
          </a:xfrm>
          <a:prstGeom prst="rect">
            <a:avLst/>
          </a:prstGeom>
        </p:spPr>
      </p:pic>
      <p:sp>
        <p:nvSpPr>
          <p:cNvPr id="2" name="Title Placeholder 1"/>
          <p:cNvSpPr>
            <a:spLocks noGrp="1"/>
          </p:cNvSpPr>
          <p:nvPr>
            <p:ph type="title"/>
          </p:nvPr>
        </p:nvSpPr>
        <p:spPr>
          <a:xfrm>
            <a:off x="1775520" y="692696"/>
            <a:ext cx="8640960" cy="1152128"/>
          </a:xfrm>
          <a:prstGeom prst="rect">
            <a:avLst/>
          </a:prstGeom>
        </p:spPr>
        <p:txBody>
          <a:bodyPr vert="horz" lIns="91440" tIns="45720" rIns="91440" bIns="45720" rtlCol="0" anchor="b">
            <a:normAutofit/>
          </a:bodyPr>
          <a:lstStyle/>
          <a:p>
            <a:r>
              <a:rPr lang="en-US" noProof="0" dirty="0"/>
              <a:t>Click to edit Master title style</a:t>
            </a:r>
          </a:p>
        </p:txBody>
      </p:sp>
      <p:sp>
        <p:nvSpPr>
          <p:cNvPr id="16" name="Text Placeholder 15"/>
          <p:cNvSpPr>
            <a:spLocks noGrp="1"/>
          </p:cNvSpPr>
          <p:nvPr>
            <p:ph type="body" idx="1"/>
          </p:nvPr>
        </p:nvSpPr>
        <p:spPr>
          <a:xfrm>
            <a:off x="1775520" y="2060855"/>
            <a:ext cx="8640960" cy="3024335"/>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Bildobjekt 10"/>
          <p:cNvPicPr>
            <a:picLocks/>
          </p:cNvPicPr>
          <p:nvPr userDrawn="1"/>
        </p:nvPicPr>
        <p:blipFill>
          <a:blip r:embed="rId14">
            <a:extLst>
              <a:ext uri="{28A0092B-C50C-407E-A947-70E740481C1C}">
                <a14:useLocalDpi xmlns:a14="http://schemas.microsoft.com/office/drawing/2010/main"/>
              </a:ext>
            </a:extLst>
          </a:blip>
          <a:stretch>
            <a:fillRect/>
          </a:stretch>
        </p:blipFill>
        <p:spPr>
          <a:xfrm>
            <a:off x="11335727" y="6004359"/>
            <a:ext cx="647999" cy="669139"/>
          </a:xfrm>
          <a:prstGeom prst="rect">
            <a:avLst/>
          </a:prstGeom>
        </p:spPr>
      </p:pic>
    </p:spTree>
    <p:extLst>
      <p:ext uri="{BB962C8B-B14F-4D97-AF65-F5344CB8AC3E}">
        <p14:creationId xmlns:p14="http://schemas.microsoft.com/office/powerpoint/2010/main" val="386892921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Lst>
  <p:hf hdr="0" ftr="0" dt="0"/>
  <p:txStyles>
    <p:titleStyle>
      <a:lvl1pPr algn="ctr" defTabSz="342892" rtl="0" eaLnBrk="1" latinLnBrk="0" hangingPunct="1">
        <a:lnSpc>
          <a:spcPct val="90000"/>
        </a:lnSpc>
        <a:spcBef>
          <a:spcPct val="0"/>
        </a:spcBef>
        <a:buNone/>
        <a:defRPr sz="2400" kern="1200" cap="all" baseline="0">
          <a:solidFill>
            <a:schemeClr val="tx1"/>
          </a:solidFill>
          <a:latin typeface="+mj-lt"/>
          <a:ea typeface="+mj-ea"/>
          <a:cs typeface="+mj-cs"/>
        </a:defRPr>
      </a:lvl1pPr>
    </p:titleStyle>
    <p:bodyStyle>
      <a:lvl1pPr marL="257168"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1pPr>
      <a:lvl2pPr marL="525053"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2pPr>
      <a:lvl3pPr marL="750075" indent="-21430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3pPr>
      <a:lvl4pPr marL="1023913"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4pPr>
      <a:lvl5pPr marL="1291797"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0"/>
            </p:custDataLst>
            <p:ext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spid="_x0000_s28684"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3"/>
                        <a:ext cx="2116" cy="1587"/>
                      </a:xfrm>
                      <a:prstGeom prst="rect">
                        <a:avLst/>
                      </a:prstGeom>
                    </p:spPr>
                  </p:pic>
                </p:oleObj>
              </mc:Fallback>
            </mc:AlternateContent>
          </a:graphicData>
        </a:graphic>
      </p:graphicFrame>
      <p:pic>
        <p:nvPicPr>
          <p:cNvPr id="13" name="Bildobjekt 12"/>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3" y="5833546"/>
            <a:ext cx="12193655" cy="1030312"/>
          </a:xfrm>
          <a:prstGeom prst="rect">
            <a:avLst/>
          </a:prstGeom>
        </p:spPr>
      </p:pic>
      <p:sp>
        <p:nvSpPr>
          <p:cNvPr id="2" name="Title Placeholder 1"/>
          <p:cNvSpPr>
            <a:spLocks noGrp="1"/>
          </p:cNvSpPr>
          <p:nvPr>
            <p:ph type="title"/>
          </p:nvPr>
        </p:nvSpPr>
        <p:spPr>
          <a:xfrm>
            <a:off x="1775520" y="692696"/>
            <a:ext cx="8640960" cy="1152128"/>
          </a:xfrm>
          <a:prstGeom prst="rect">
            <a:avLst/>
          </a:prstGeom>
        </p:spPr>
        <p:txBody>
          <a:bodyPr vert="horz" lIns="91440" tIns="45720" rIns="91440" bIns="45720" rtlCol="0" anchor="b">
            <a:normAutofit/>
          </a:bodyPr>
          <a:lstStyle/>
          <a:p>
            <a:r>
              <a:rPr lang="en-US" noProof="0" dirty="0"/>
              <a:t>Click to edit Master title style</a:t>
            </a:r>
          </a:p>
        </p:txBody>
      </p:sp>
      <p:sp>
        <p:nvSpPr>
          <p:cNvPr id="16" name="Text Placeholder 15"/>
          <p:cNvSpPr>
            <a:spLocks noGrp="1"/>
          </p:cNvSpPr>
          <p:nvPr>
            <p:ph type="body" idx="1"/>
          </p:nvPr>
        </p:nvSpPr>
        <p:spPr>
          <a:xfrm>
            <a:off x="1775520" y="2060855"/>
            <a:ext cx="8640960" cy="3024335"/>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11" name="Bildobjekt 10"/>
          <p:cNvPicPr>
            <a:picLocks/>
          </p:cNvPicPr>
          <p:nvPr userDrawn="1"/>
        </p:nvPicPr>
        <p:blipFill>
          <a:blip r:embed="rId14">
            <a:extLst>
              <a:ext uri="{28A0092B-C50C-407E-A947-70E740481C1C}">
                <a14:useLocalDpi xmlns:a14="http://schemas.microsoft.com/office/drawing/2010/main"/>
              </a:ext>
            </a:extLst>
          </a:blip>
          <a:stretch>
            <a:fillRect/>
          </a:stretch>
        </p:blipFill>
        <p:spPr>
          <a:xfrm>
            <a:off x="11335727" y="6004359"/>
            <a:ext cx="647999" cy="669139"/>
          </a:xfrm>
          <a:prstGeom prst="rect">
            <a:avLst/>
          </a:prstGeom>
        </p:spPr>
      </p:pic>
    </p:spTree>
    <p:extLst>
      <p:ext uri="{BB962C8B-B14F-4D97-AF65-F5344CB8AC3E}">
        <p14:creationId xmlns:p14="http://schemas.microsoft.com/office/powerpoint/2010/main" val="95599155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hf hdr="0" ftr="0" dt="0"/>
  <p:txStyles>
    <p:titleStyle>
      <a:lvl1pPr algn="ctr" defTabSz="342892" rtl="0" eaLnBrk="1" latinLnBrk="0" hangingPunct="1">
        <a:lnSpc>
          <a:spcPct val="90000"/>
        </a:lnSpc>
        <a:spcBef>
          <a:spcPct val="0"/>
        </a:spcBef>
        <a:buNone/>
        <a:defRPr sz="2400" kern="1200" cap="all" baseline="0">
          <a:solidFill>
            <a:schemeClr val="tx1"/>
          </a:solidFill>
          <a:latin typeface="+mj-lt"/>
          <a:ea typeface="+mj-ea"/>
          <a:cs typeface="+mj-cs"/>
        </a:defRPr>
      </a:lvl1pPr>
    </p:titleStyle>
    <p:bodyStyle>
      <a:lvl1pPr marL="257168"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1pPr>
      <a:lvl2pPr marL="525053" indent="-25716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2pPr>
      <a:lvl3pPr marL="750075" indent="-214308" algn="l" defTabSz="342892" rtl="0" eaLnBrk="1" latinLnBrk="0" hangingPunct="1">
        <a:spcBef>
          <a:spcPts val="288"/>
        </a:spcBef>
        <a:buFont typeface="Arial" panose="020B0604020202020204" pitchFamily="34" charset="0"/>
        <a:buChar char="•"/>
        <a:tabLst/>
        <a:defRPr sz="1200" kern="1200">
          <a:solidFill>
            <a:schemeClr val="tx1"/>
          </a:solidFill>
          <a:latin typeface="+mn-lt"/>
          <a:ea typeface="+mn-ea"/>
          <a:cs typeface="+mn-cs"/>
        </a:defRPr>
      </a:lvl3pPr>
      <a:lvl4pPr marL="1023913"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4pPr>
      <a:lvl5pPr marL="1291797" indent="-214308" algn="l" defTabSz="342892" rtl="0" eaLnBrk="1" latinLnBrk="0" hangingPunct="1">
        <a:spcBef>
          <a:spcPts val="288"/>
        </a:spcBef>
        <a:buFont typeface="Arial" panose="020B0604020202020204" pitchFamily="34" charset="0"/>
        <a:buChar char="•"/>
        <a:defRPr sz="1200" kern="1200">
          <a:solidFill>
            <a:schemeClr val="tx1"/>
          </a:solidFill>
          <a:latin typeface="+mn-lt"/>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sv-SE"/>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2114E-D8BC-454B-AD17-6B1A61A33AFB}" type="datetimeFigureOut">
              <a:rPr lang="en-US" smtClean="0"/>
              <a:t>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A600B-E0F3-A34B-B0C3-6FDA91208A32}" type="slidenum">
              <a:rPr lang="en-US" smtClean="0"/>
              <a:t>‹#›</a:t>
            </a:fld>
            <a:endParaRPr lang="en-US"/>
          </a:p>
        </p:txBody>
      </p:sp>
    </p:spTree>
    <p:extLst>
      <p:ext uri="{BB962C8B-B14F-4D97-AF65-F5344CB8AC3E}">
        <p14:creationId xmlns:p14="http://schemas.microsoft.com/office/powerpoint/2010/main" val="46559348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45" r:id="rId15"/>
    <p:sldLayoutId id="214748374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0" y="4430486"/>
            <a:ext cx="12192000" cy="1387324"/>
          </a:xfrm>
          <a:prstGeom prst="rect">
            <a:avLst/>
          </a:prstGeom>
        </p:spPr>
        <p:txBody>
          <a:bodyPr vert="horz" lIns="91440" tIns="45720" rIns="91440" bIns="45720" rtlCol="0">
            <a:noAutofit/>
          </a:bodyPr>
          <a:lstStyle/>
          <a:p>
            <a:pPr lvl="0"/>
            <a:r>
              <a:rPr lang="sv-SE" dirty="0"/>
              <a:t>text</a:t>
            </a:r>
          </a:p>
        </p:txBody>
      </p:sp>
    </p:spTree>
    <p:extLst>
      <p:ext uri="{BB962C8B-B14F-4D97-AF65-F5344CB8AC3E}">
        <p14:creationId xmlns:p14="http://schemas.microsoft.com/office/powerpoint/2010/main" val="20584729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457200" rtl="0" eaLnBrk="1" latinLnBrk="0" hangingPunct="1">
        <a:spcBef>
          <a:spcPct val="0"/>
        </a:spcBef>
        <a:buNone/>
        <a:defRPr sz="4400" b="1" kern="1200">
          <a:solidFill>
            <a:srgbClr val="FFFFFF"/>
          </a:solidFill>
          <a:latin typeface="+mj-lt"/>
          <a:ea typeface="+mj-ea"/>
          <a:cs typeface="+mj-cs"/>
        </a:defRPr>
      </a:lvl1pPr>
    </p:titleStyle>
    <p:bodyStyle>
      <a:lvl1pPr marL="0" indent="0" algn="l" defTabSz="457200" rtl="0" eaLnBrk="1" latinLnBrk="0" hangingPunct="1">
        <a:spcBef>
          <a:spcPct val="20000"/>
        </a:spcBef>
        <a:buFont typeface="Arial"/>
        <a:buNone/>
        <a:defRPr sz="6600" b="1"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437781"/>
        </a:solidFill>
        <a:effectLst/>
      </p:bgPr>
    </p:bg>
    <p:spTree>
      <p:nvGrpSpPr>
        <p:cNvPr id="1" name=""/>
        <p:cNvGrpSpPr/>
        <p:nvPr/>
      </p:nvGrpSpPr>
      <p:grpSpPr>
        <a:xfrm>
          <a:off x="0" y="0"/>
          <a:ext cx="0" cy="0"/>
          <a:chOff x="0" y="0"/>
          <a:chExt cx="0" cy="0"/>
        </a:xfrm>
      </p:grpSpPr>
      <p:sp>
        <p:nvSpPr>
          <p:cNvPr id="54281" name="Rectangle 9"/>
          <p:cNvSpPr>
            <a:spLocks noGrp="1" noChangeArrowheads="1"/>
          </p:cNvSpPr>
          <p:nvPr>
            <p:ph type="title"/>
          </p:nvPr>
        </p:nvSpPr>
        <p:spPr bwMode="auto">
          <a:xfrm>
            <a:off x="101600" y="0"/>
            <a:ext cx="11988800" cy="685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54282" name="Rectangle 10"/>
          <p:cNvSpPr>
            <a:spLocks noGrp="1" noChangeArrowheads="1"/>
          </p:cNvSpPr>
          <p:nvPr>
            <p:ph type="body" idx="1"/>
          </p:nvPr>
        </p:nvSpPr>
        <p:spPr bwMode="auto">
          <a:xfrm>
            <a:off x="304800" y="1219219"/>
            <a:ext cx="11582400" cy="49133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830" name="Text Box 558"/>
          <p:cNvSpPr txBox="1">
            <a:spLocks noChangeArrowheads="1"/>
          </p:cNvSpPr>
          <p:nvPr userDrawn="1"/>
        </p:nvSpPr>
        <p:spPr bwMode="auto">
          <a:xfrm>
            <a:off x="2620434" y="3767165"/>
            <a:ext cx="184731" cy="461665"/>
          </a:xfrm>
          <a:prstGeom prst="rect">
            <a:avLst/>
          </a:prstGeom>
          <a:noFill/>
          <a:ln w="9525">
            <a:noFill/>
            <a:miter lim="800000"/>
            <a:headEnd/>
            <a:tailEnd/>
          </a:ln>
          <a:effectLst/>
        </p:spPr>
        <p:txBody>
          <a:bodyPr wrap="none">
            <a:spAutoFit/>
          </a:bodyPr>
          <a:lstStyle>
            <a:lvl1pPr eaLnBrk="0" hangingPunct="0">
              <a:defRPr sz="3200">
                <a:solidFill>
                  <a:schemeClr val="tx1"/>
                </a:solidFill>
                <a:latin typeface="Tahoma" charset="0"/>
                <a:ea typeface="ＭＳ Ｐゴシック" charset="0"/>
                <a:cs typeface="ＭＳ Ｐゴシック" charset="0"/>
              </a:defRPr>
            </a:lvl1pPr>
            <a:lvl2pPr marL="37931725" indent="-37474525" eaLnBrk="0" hangingPunct="0">
              <a:defRPr sz="3200">
                <a:solidFill>
                  <a:schemeClr val="tx1"/>
                </a:solidFill>
                <a:latin typeface="Tahoma" charset="0"/>
                <a:ea typeface="ＭＳ Ｐゴシック" charset="0"/>
              </a:defRPr>
            </a:lvl2pPr>
            <a:lvl3pPr eaLnBrk="0" hangingPunct="0">
              <a:defRPr sz="3200">
                <a:solidFill>
                  <a:schemeClr val="tx1"/>
                </a:solidFill>
                <a:latin typeface="Tahoma" charset="0"/>
                <a:ea typeface="ＭＳ Ｐゴシック" charset="0"/>
              </a:defRPr>
            </a:lvl3pPr>
            <a:lvl4pPr eaLnBrk="0" hangingPunct="0">
              <a:defRPr sz="3200">
                <a:solidFill>
                  <a:schemeClr val="tx1"/>
                </a:solidFill>
                <a:latin typeface="Tahoma" charset="0"/>
                <a:ea typeface="ＭＳ Ｐゴシック" charset="0"/>
              </a:defRPr>
            </a:lvl4pPr>
            <a:lvl5pPr eaLnBrk="0" hangingPunct="0">
              <a:defRPr sz="3200">
                <a:solidFill>
                  <a:schemeClr val="tx1"/>
                </a:solidFill>
                <a:latin typeface="Tahoma" charset="0"/>
                <a:ea typeface="ＭＳ Ｐゴシック" charset="0"/>
              </a:defRPr>
            </a:lvl5pPr>
            <a:lvl6pPr marL="457200" eaLnBrk="0" fontAlgn="base" hangingPunct="0">
              <a:spcBef>
                <a:spcPct val="0"/>
              </a:spcBef>
              <a:spcAft>
                <a:spcPct val="0"/>
              </a:spcAft>
              <a:defRPr sz="3200">
                <a:solidFill>
                  <a:schemeClr val="tx1"/>
                </a:solidFill>
                <a:latin typeface="Tahoma" charset="0"/>
                <a:ea typeface="ＭＳ Ｐゴシック" charset="0"/>
              </a:defRPr>
            </a:lvl6pPr>
            <a:lvl7pPr marL="914400" eaLnBrk="0" fontAlgn="base" hangingPunct="0">
              <a:spcBef>
                <a:spcPct val="0"/>
              </a:spcBef>
              <a:spcAft>
                <a:spcPct val="0"/>
              </a:spcAft>
              <a:defRPr sz="3200">
                <a:solidFill>
                  <a:schemeClr val="tx1"/>
                </a:solidFill>
                <a:latin typeface="Tahoma" charset="0"/>
                <a:ea typeface="ＭＳ Ｐゴシック" charset="0"/>
              </a:defRPr>
            </a:lvl7pPr>
            <a:lvl8pPr marL="1371600" eaLnBrk="0" fontAlgn="base" hangingPunct="0">
              <a:spcBef>
                <a:spcPct val="0"/>
              </a:spcBef>
              <a:spcAft>
                <a:spcPct val="0"/>
              </a:spcAft>
              <a:defRPr sz="3200">
                <a:solidFill>
                  <a:schemeClr val="tx1"/>
                </a:solidFill>
                <a:latin typeface="Tahoma" charset="0"/>
                <a:ea typeface="ＭＳ Ｐゴシック" charset="0"/>
              </a:defRPr>
            </a:lvl8pPr>
            <a:lvl9pPr marL="1828800" eaLnBrk="0" fontAlgn="base" hangingPunct="0">
              <a:spcBef>
                <a:spcPct val="0"/>
              </a:spcBef>
              <a:spcAft>
                <a:spcPct val="0"/>
              </a:spcAft>
              <a:defRPr sz="3200">
                <a:solidFill>
                  <a:schemeClr val="tx1"/>
                </a:solidFill>
                <a:latin typeface="Tahoma" charset="0"/>
                <a:ea typeface="ＭＳ Ｐゴシック" charset="0"/>
              </a:defRPr>
            </a:lvl9pPr>
          </a:lstStyle>
          <a:p>
            <a:pPr eaLnBrk="1" hangingPunct="1">
              <a:defRPr/>
            </a:pPr>
            <a:endParaRPr lang="en-US" sz="240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30067207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Lst>
  <p:transition/>
  <p:hf hdr="0" ftr="0" dt="0"/>
  <p:txStyles>
    <p:titleStyle>
      <a:lvl1pPr algn="ctr" rtl="0" eaLnBrk="0" fontAlgn="base" hangingPunct="0">
        <a:spcBef>
          <a:spcPct val="0"/>
        </a:spcBef>
        <a:spcAft>
          <a:spcPct val="0"/>
        </a:spcAft>
        <a:defRPr sz="3200">
          <a:solidFill>
            <a:schemeClr val="bg1"/>
          </a:solidFill>
          <a:effectLst>
            <a:outerShdw blurRad="50800" dist="38100" dir="2700000" algn="tl" rotWithShape="0">
              <a:srgbClr val="000000">
                <a:alpha val="43000"/>
              </a:srgbClr>
            </a:outerShdw>
          </a:effectLst>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Tahoma" pitchFamily="-65" charset="0"/>
          <a:ea typeface="ＭＳ Ｐゴシック" pitchFamily="-65" charset="-128"/>
          <a:cs typeface="ＭＳ Ｐゴシック" pitchFamily="-65" charset="-128"/>
        </a:defRPr>
      </a:lvl5pPr>
      <a:lvl6pPr marL="4572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6pPr>
      <a:lvl7pPr marL="9144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7pPr>
      <a:lvl8pPr marL="13716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8pPr>
      <a:lvl9pPr marL="1828800" algn="ctr" rtl="0" fontAlgn="base">
        <a:spcBef>
          <a:spcPct val="0"/>
        </a:spcBef>
        <a:spcAft>
          <a:spcPct val="0"/>
        </a:spcAft>
        <a:defRPr sz="3600">
          <a:solidFill>
            <a:schemeClr val="bg1"/>
          </a:solidFill>
          <a:effectLst>
            <a:outerShdw blurRad="38100" dist="38100" dir="2700000" algn="tl">
              <a:srgbClr val="000000"/>
            </a:outerShdw>
          </a:effectLst>
          <a:latin typeface="Tahoma" pitchFamily="-65" charset="0"/>
        </a:defRPr>
      </a:lvl9pPr>
    </p:titleStyle>
    <p:body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69.xml"/><Relationship Id="rId4" Type="http://schemas.openxmlformats.org/officeDocument/2006/relationships/image" Target="../media/image24.jpe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9.jpeg"/><Relationship Id="rId1" Type="http://schemas.openxmlformats.org/officeDocument/2006/relationships/slideLayout" Target="../slideLayouts/slideLayout36.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4.xml"/></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7.xml"/><Relationship Id="rId5" Type="http://schemas.openxmlformats.org/officeDocument/2006/relationships/image" Target="../media/image91.jpe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36.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3.jpeg"/><Relationship Id="rId1" Type="http://schemas.openxmlformats.org/officeDocument/2006/relationships/slideLayout" Target="../slideLayouts/slideLayout36.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hyperlink" Target="https://www.taylorfrancis.com/books/e/9781351183611" TargetMode="External"/><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4.(nul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5" Type="http://schemas.openxmlformats.org/officeDocument/2006/relationships/image" Target="../media/image55.png"/><Relationship Id="rId2" Type="http://schemas.openxmlformats.org/officeDocument/2006/relationships/notesSlide" Target="../notesSlides/notesSlide7.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68.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image" Target="../media/image44.png"/><Relationship Id="rId22" Type="http://schemas.openxmlformats.org/officeDocument/2006/relationships/image" Target="../media/image52.jpeg"/><Relationship Id="rId27" Type="http://schemas.openxmlformats.org/officeDocument/2006/relationships/image" Target="../media/image57.png"/><Relationship Id="rId30"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saturation sat="0"/>
                    </a14:imgEffect>
                    <a14:imgEffect>
                      <a14:brightnessContrast contrast="-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373093"/>
            <a:ext cx="6858000" cy="1790700"/>
          </a:xfrm>
          <a:noFill/>
        </p:spPr>
        <p:txBody>
          <a:bodyPr>
            <a:normAutofit/>
          </a:bodyPr>
          <a:lstStyle/>
          <a:p>
            <a:r>
              <a:rPr lang="en-US" b="1" dirty="0">
                <a:solidFill>
                  <a:schemeClr val="bg1"/>
                </a:solidFill>
                <a:latin typeface="Avenir Book" charset="0"/>
                <a:ea typeface="Avenir Book" charset="0"/>
                <a:cs typeface="Avenir Book" charset="0"/>
              </a:rPr>
              <a:t>Welcome to the Future of </a:t>
            </a:r>
            <a:r>
              <a:rPr lang="en-US" b="1" dirty="0" err="1">
                <a:solidFill>
                  <a:schemeClr val="bg1"/>
                </a:solidFill>
                <a:latin typeface="Avenir Book" charset="0"/>
                <a:ea typeface="Avenir Book" charset="0"/>
                <a:cs typeface="Avenir Book" charset="0"/>
              </a:rPr>
              <a:t>FinTech</a:t>
            </a:r>
            <a:endParaRPr lang="en-US" b="1" dirty="0">
              <a:solidFill>
                <a:schemeClr val="bg1"/>
              </a:solidFill>
              <a:latin typeface="Avenir Book" charset="0"/>
              <a:ea typeface="Avenir Book" charset="0"/>
              <a:cs typeface="Avenir Book" charset="0"/>
            </a:endParaRPr>
          </a:p>
        </p:txBody>
      </p:sp>
      <p:sp>
        <p:nvSpPr>
          <p:cNvPr id="3" name="Subtitle 2"/>
          <p:cNvSpPr>
            <a:spLocks noGrp="1"/>
          </p:cNvSpPr>
          <p:nvPr>
            <p:ph type="subTitle" idx="1"/>
          </p:nvPr>
        </p:nvSpPr>
        <p:spPr>
          <a:xfrm>
            <a:off x="2667000" y="4163793"/>
            <a:ext cx="6858000" cy="1241822"/>
          </a:xfrm>
        </p:spPr>
        <p:txBody>
          <a:bodyPr/>
          <a:lstStyle/>
          <a:p>
            <a:r>
              <a:rPr lang="en-US" b="1" dirty="0">
                <a:solidFill>
                  <a:schemeClr val="bg1"/>
                </a:solidFill>
                <a:latin typeface="Avenir Book" charset="0"/>
                <a:ea typeface="Avenir Book" charset="0"/>
                <a:cs typeface="Avenir Book" charset="0"/>
              </a:rPr>
              <a:t>Seminar 19</a:t>
            </a:r>
            <a:r>
              <a:rPr lang="en-US" b="1" baseline="30000" dirty="0">
                <a:solidFill>
                  <a:schemeClr val="bg1"/>
                </a:solidFill>
                <a:latin typeface="Avenir Book" charset="0"/>
                <a:ea typeface="Avenir Book" charset="0"/>
                <a:cs typeface="Avenir Book" charset="0"/>
              </a:rPr>
              <a:t>th</a:t>
            </a:r>
            <a:r>
              <a:rPr lang="en-US" b="1" dirty="0">
                <a:solidFill>
                  <a:schemeClr val="bg1"/>
                </a:solidFill>
                <a:latin typeface="Avenir Book" charset="0"/>
                <a:ea typeface="Avenir Book" charset="0"/>
                <a:cs typeface="Avenir Book" charset="0"/>
              </a:rPr>
              <a:t> March 2018 – SSE &amp; ESBRI</a:t>
            </a:r>
          </a:p>
          <a:p>
            <a:endParaRPr lang="en-US" dirty="0">
              <a:solidFill>
                <a:schemeClr val="bg1"/>
              </a:solidFill>
              <a:latin typeface="Avenir Book" charset="0"/>
              <a:ea typeface="Avenir Book" charset="0"/>
              <a:cs typeface="Avenir Book"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24099" y="6134056"/>
            <a:ext cx="583143" cy="331142"/>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60719" y="6017668"/>
            <a:ext cx="570230" cy="570230"/>
          </a:xfrm>
          <a:prstGeom prst="rect">
            <a:avLst/>
          </a:prstGeom>
        </p:spPr>
      </p:pic>
    </p:spTree>
    <p:extLst>
      <p:ext uri="{BB962C8B-B14F-4D97-AF65-F5344CB8AC3E}">
        <p14:creationId xmlns:p14="http://schemas.microsoft.com/office/powerpoint/2010/main" val="148842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685800"/>
          </a:xfrm>
        </p:spPr>
        <p:txBody>
          <a:bodyPr>
            <a:normAutofit/>
          </a:bodyPr>
          <a:lstStyle/>
          <a:p>
            <a:r>
              <a:rPr lang="en-US" sz="3600" dirty="0">
                <a:latin typeface="Tahoma"/>
                <a:cs typeface="Tahoma"/>
              </a:rPr>
              <a:t>Steady growth in Greater Stockholm Region</a:t>
            </a:r>
          </a:p>
        </p:txBody>
      </p:sp>
      <p:pic>
        <p:nvPicPr>
          <p:cNvPr id="3" name="Picture 2"/>
          <p:cNvPicPr>
            <a:picLocks noChangeAspect="1"/>
          </p:cNvPicPr>
          <p:nvPr/>
        </p:nvPicPr>
        <p:blipFill>
          <a:blip r:embed="rId2"/>
          <a:stretch>
            <a:fillRect/>
          </a:stretch>
        </p:blipFill>
        <p:spPr>
          <a:xfrm>
            <a:off x="1524000" y="914400"/>
            <a:ext cx="9144000" cy="5347226"/>
          </a:xfrm>
          <a:prstGeom prst="rect">
            <a:avLst/>
          </a:prstGeom>
        </p:spPr>
      </p:pic>
      <p:sp>
        <p:nvSpPr>
          <p:cNvPr id="4" name="Rectangle 3"/>
          <p:cNvSpPr/>
          <p:nvPr/>
        </p:nvSpPr>
        <p:spPr>
          <a:xfrm>
            <a:off x="1524000" y="6581002"/>
            <a:ext cx="8229600" cy="276999"/>
          </a:xfrm>
          <a:prstGeom prst="rect">
            <a:avLst/>
          </a:prstGeom>
        </p:spPr>
        <p:txBody>
          <a:bodyPr wrap="square">
            <a:spAutoFit/>
          </a:bodyPr>
          <a:lstStyle/>
          <a:p>
            <a:pPr fontAlgn="base">
              <a:spcBef>
                <a:spcPct val="0"/>
              </a:spcBef>
              <a:spcAft>
                <a:spcPct val="0"/>
              </a:spcAft>
            </a:pPr>
            <a:r>
              <a:rPr lang="en-US" sz="1200" dirty="0">
                <a:solidFill>
                  <a:srgbClr val="FFFFFF"/>
                </a:solidFill>
                <a:latin typeface="Tahoma" charset="0"/>
                <a:ea typeface="ＭＳ Ｐゴシック" charset="0"/>
              </a:rPr>
              <a:t>https://</a:t>
            </a:r>
            <a:r>
              <a:rPr lang="en-US" sz="1200" dirty="0" err="1">
                <a:solidFill>
                  <a:srgbClr val="FFFFFF"/>
                </a:solidFill>
                <a:latin typeface="Tahoma" charset="0"/>
                <a:ea typeface="ＭＳ Ｐゴシック" charset="0"/>
              </a:rPr>
              <a:t>www.hhs.se</a:t>
            </a:r>
            <a:r>
              <a:rPr lang="en-US" sz="1200" dirty="0">
                <a:solidFill>
                  <a:srgbClr val="FFFFFF"/>
                </a:solidFill>
                <a:latin typeface="Tahoma" charset="0"/>
                <a:ea typeface="ＭＳ Ｐゴシック" charset="0"/>
              </a:rPr>
              <a:t>/</a:t>
            </a:r>
            <a:r>
              <a:rPr lang="en-US" sz="1200" dirty="0" err="1">
                <a:solidFill>
                  <a:srgbClr val="FFFFFF"/>
                </a:solidFill>
                <a:latin typeface="Tahoma" charset="0"/>
                <a:ea typeface="ＭＳ Ｐゴシック" charset="0"/>
              </a:rPr>
              <a:t>contentassets</a:t>
            </a:r>
            <a:r>
              <a:rPr lang="en-US" sz="1200" dirty="0">
                <a:solidFill>
                  <a:srgbClr val="FFFFFF"/>
                </a:solidFill>
                <a:latin typeface="Tahoma" charset="0"/>
                <a:ea typeface="ＭＳ Ｐゴシック" charset="0"/>
              </a:rPr>
              <a:t>/0602629cbe1e4d7ca1e2a30948a48a61/stockholmfintechreport2018v2.3.pdf</a:t>
            </a:r>
          </a:p>
        </p:txBody>
      </p:sp>
      <p:sp>
        <p:nvSpPr>
          <p:cNvPr id="6" name="TextBox 5"/>
          <p:cNvSpPr txBox="1"/>
          <p:nvPr/>
        </p:nvSpPr>
        <p:spPr>
          <a:xfrm>
            <a:off x="8991600" y="6019801"/>
            <a:ext cx="1524426" cy="276999"/>
          </a:xfrm>
          <a:prstGeom prst="rect">
            <a:avLst/>
          </a:prstGeom>
          <a:noFill/>
        </p:spPr>
        <p:txBody>
          <a:bodyPr wrap="none" rtlCol="0">
            <a:spAutoFit/>
          </a:bodyPr>
          <a:lstStyle/>
          <a:p>
            <a:pPr fontAlgn="base">
              <a:spcBef>
                <a:spcPct val="0"/>
              </a:spcBef>
              <a:spcAft>
                <a:spcPct val="0"/>
              </a:spcAft>
            </a:pPr>
            <a:r>
              <a:rPr lang="en-US" sz="1200" dirty="0" err="1">
                <a:solidFill>
                  <a:srgbClr val="FFFFFF"/>
                </a:solidFill>
                <a:latin typeface="Tahoma" charset="0"/>
                <a:ea typeface="ＭＳ Ｐゴシック" charset="0"/>
              </a:rPr>
              <a:t>Gromek</a:t>
            </a:r>
            <a:r>
              <a:rPr lang="en-US" sz="1200" dirty="0">
                <a:solidFill>
                  <a:srgbClr val="FFFFFF"/>
                </a:solidFill>
                <a:latin typeface="Tahoma" charset="0"/>
                <a:ea typeface="ＭＳ Ｐゴシック" charset="0"/>
              </a:rPr>
              <a:t> et al., 2018</a:t>
            </a:r>
          </a:p>
        </p:txBody>
      </p:sp>
    </p:spTree>
    <p:extLst>
      <p:ext uri="{BB962C8B-B14F-4D97-AF65-F5344CB8AC3E}">
        <p14:creationId xmlns:p14="http://schemas.microsoft.com/office/powerpoint/2010/main" val="126947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7001" y="0"/>
            <a:ext cx="6847027" cy="6660736"/>
          </a:xfrm>
          <a:prstGeom prst="rect">
            <a:avLst/>
          </a:prstGeom>
        </p:spPr>
      </p:pic>
      <p:sp>
        <p:nvSpPr>
          <p:cNvPr id="4" name="TextBox 3"/>
          <p:cNvSpPr txBox="1"/>
          <p:nvPr/>
        </p:nvSpPr>
        <p:spPr>
          <a:xfrm>
            <a:off x="9143574" y="6096001"/>
            <a:ext cx="1524426" cy="276999"/>
          </a:xfrm>
          <a:prstGeom prst="rect">
            <a:avLst/>
          </a:prstGeom>
          <a:noFill/>
        </p:spPr>
        <p:txBody>
          <a:bodyPr wrap="none" rtlCol="0">
            <a:spAutoFit/>
          </a:bodyPr>
          <a:lstStyle/>
          <a:p>
            <a:pPr fontAlgn="base">
              <a:spcBef>
                <a:spcPct val="0"/>
              </a:spcBef>
              <a:spcAft>
                <a:spcPct val="0"/>
              </a:spcAft>
            </a:pPr>
            <a:r>
              <a:rPr lang="en-US" sz="1200" dirty="0" err="1">
                <a:solidFill>
                  <a:srgbClr val="000090"/>
                </a:solidFill>
                <a:latin typeface="Tahoma" charset="0"/>
                <a:ea typeface="ＭＳ Ｐゴシック" charset="0"/>
              </a:rPr>
              <a:t>Gromek</a:t>
            </a:r>
            <a:r>
              <a:rPr lang="en-US" sz="1200" dirty="0">
                <a:solidFill>
                  <a:srgbClr val="000090"/>
                </a:solidFill>
                <a:latin typeface="Tahoma" charset="0"/>
                <a:ea typeface="ＭＳ Ｐゴシック" charset="0"/>
              </a:rPr>
              <a:t> et al., 2018</a:t>
            </a:r>
          </a:p>
        </p:txBody>
      </p:sp>
      <p:sp>
        <p:nvSpPr>
          <p:cNvPr id="5" name="Rectangle 4"/>
          <p:cNvSpPr/>
          <p:nvPr/>
        </p:nvSpPr>
        <p:spPr>
          <a:xfrm>
            <a:off x="1524000" y="6629401"/>
            <a:ext cx="8229600" cy="276999"/>
          </a:xfrm>
          <a:prstGeom prst="rect">
            <a:avLst/>
          </a:prstGeom>
        </p:spPr>
        <p:txBody>
          <a:bodyPr wrap="square">
            <a:spAutoFit/>
          </a:bodyPr>
          <a:lstStyle/>
          <a:p>
            <a:pPr fontAlgn="base">
              <a:spcBef>
                <a:spcPct val="0"/>
              </a:spcBef>
              <a:spcAft>
                <a:spcPct val="0"/>
              </a:spcAft>
            </a:pPr>
            <a:r>
              <a:rPr lang="en-US" sz="1200" dirty="0">
                <a:solidFill>
                  <a:srgbClr val="000090"/>
                </a:solidFill>
                <a:latin typeface="Tahoma" charset="0"/>
                <a:ea typeface="ＭＳ Ｐゴシック" charset="0"/>
              </a:rPr>
              <a:t>https://</a:t>
            </a:r>
            <a:r>
              <a:rPr lang="en-US" sz="1200" dirty="0" err="1">
                <a:solidFill>
                  <a:srgbClr val="000090"/>
                </a:solidFill>
                <a:latin typeface="Tahoma" charset="0"/>
                <a:ea typeface="ＭＳ Ｐゴシック" charset="0"/>
              </a:rPr>
              <a:t>www.hhs.se</a:t>
            </a:r>
            <a:r>
              <a:rPr lang="en-US" sz="1200" dirty="0">
                <a:solidFill>
                  <a:srgbClr val="000090"/>
                </a:solidFill>
                <a:latin typeface="Tahoma" charset="0"/>
                <a:ea typeface="ＭＳ Ｐゴシック" charset="0"/>
              </a:rPr>
              <a:t>/</a:t>
            </a:r>
            <a:r>
              <a:rPr lang="en-US" sz="1200" dirty="0" err="1">
                <a:solidFill>
                  <a:srgbClr val="000090"/>
                </a:solidFill>
                <a:latin typeface="Tahoma" charset="0"/>
                <a:ea typeface="ＭＳ Ｐゴシック" charset="0"/>
              </a:rPr>
              <a:t>contentassets</a:t>
            </a:r>
            <a:r>
              <a:rPr lang="en-US" sz="1200" dirty="0">
                <a:solidFill>
                  <a:srgbClr val="000090"/>
                </a:solidFill>
                <a:latin typeface="Tahoma" charset="0"/>
                <a:ea typeface="ＭＳ Ｐゴシック" charset="0"/>
              </a:rPr>
              <a:t>/0602629cbe1e4d7ca1e2a30948a48a61/stockholmfintechreport2018v2.3.pdf</a:t>
            </a:r>
          </a:p>
        </p:txBody>
      </p:sp>
      <p:sp>
        <p:nvSpPr>
          <p:cNvPr id="6" name="TextBox 5"/>
          <p:cNvSpPr txBox="1"/>
          <p:nvPr/>
        </p:nvSpPr>
        <p:spPr>
          <a:xfrm>
            <a:off x="1538333" y="-51376"/>
            <a:ext cx="3688638" cy="584775"/>
          </a:xfrm>
          <a:prstGeom prst="rect">
            <a:avLst/>
          </a:prstGeom>
          <a:noFill/>
        </p:spPr>
        <p:txBody>
          <a:bodyPr wrap="none" rtlCol="0">
            <a:spAutoFit/>
          </a:bodyPr>
          <a:lstStyle/>
          <a:p>
            <a:pPr fontAlgn="base">
              <a:spcBef>
                <a:spcPct val="0"/>
              </a:spcBef>
              <a:spcAft>
                <a:spcPct val="0"/>
              </a:spcAft>
            </a:pPr>
            <a:r>
              <a:rPr lang="en-US" sz="3200" dirty="0">
                <a:solidFill>
                  <a:srgbClr val="000090"/>
                </a:solidFill>
                <a:latin typeface="Tahoma" charset="0"/>
                <a:ea typeface="ＭＳ Ｐゴシック" charset="0"/>
              </a:rPr>
              <a:t>Stockholm </a:t>
            </a:r>
            <a:r>
              <a:rPr lang="en-US" sz="3200" dirty="0" err="1">
                <a:solidFill>
                  <a:srgbClr val="000090"/>
                </a:solidFill>
                <a:latin typeface="Tahoma" charset="0"/>
                <a:ea typeface="ＭＳ Ｐゴシック" charset="0"/>
              </a:rPr>
              <a:t>FinTech</a:t>
            </a:r>
            <a:r>
              <a:rPr lang="en-US" sz="3200" dirty="0">
                <a:solidFill>
                  <a:srgbClr val="000090"/>
                </a:solidFill>
                <a:latin typeface="Tahoma" charset="0"/>
                <a:ea typeface="ＭＳ Ｐゴシック" charset="0"/>
              </a:rPr>
              <a:t> </a:t>
            </a:r>
          </a:p>
        </p:txBody>
      </p:sp>
    </p:spTree>
    <p:extLst>
      <p:ext uri="{BB962C8B-B14F-4D97-AF65-F5344CB8AC3E}">
        <p14:creationId xmlns:p14="http://schemas.microsoft.com/office/powerpoint/2010/main" val="317407070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2"/>
          <p:cNvSpPr>
            <a:spLocks noGrp="1"/>
          </p:cNvSpPr>
          <p:nvPr>
            <p:ph type="title"/>
          </p:nvPr>
        </p:nvSpPr>
        <p:spPr>
          <a:xfrm>
            <a:off x="1600200" y="0"/>
            <a:ext cx="8991600" cy="685800"/>
          </a:xfrm>
        </p:spPr>
        <p:txBody>
          <a:bodyPr/>
          <a:lstStyle/>
          <a:p>
            <a:r>
              <a:rPr lang="en-US" dirty="0">
                <a:latin typeface="Verdana" charset="0"/>
              </a:rPr>
              <a:t>Strong “pay-it-forward” culture</a:t>
            </a:r>
          </a:p>
        </p:txBody>
      </p:sp>
      <p:sp>
        <p:nvSpPr>
          <p:cNvPr id="5" name="Content Placeholder 4"/>
          <p:cNvSpPr>
            <a:spLocks noGrp="1"/>
          </p:cNvSpPr>
          <p:nvPr>
            <p:ph idx="4294967295"/>
          </p:nvPr>
        </p:nvSpPr>
        <p:spPr>
          <a:xfrm>
            <a:off x="1752601" y="1092200"/>
            <a:ext cx="5135563" cy="2540000"/>
          </a:xfrm>
        </p:spPr>
        <p:txBody>
          <a:bodyPr>
            <a:noAutofit/>
          </a:bodyPr>
          <a:lstStyle/>
          <a:p>
            <a:pPr marL="0" indent="0">
              <a:buNone/>
              <a:defRPr/>
            </a:pPr>
            <a:r>
              <a:rPr lang="en-US" sz="2400" i="1" dirty="0">
                <a:effectLst>
                  <a:outerShdw blurRad="50800" dist="38100" dir="2700000" algn="tl" rotWithShape="0">
                    <a:prstClr val="black">
                      <a:alpha val="40000"/>
                    </a:prstClr>
                  </a:outerShdw>
                </a:effectLst>
              </a:rPr>
              <a:t>“Stockholm has accumulated a high degree of</a:t>
            </a:r>
            <a:r>
              <a:rPr lang="en-US" sz="2400" i="1" dirty="0">
                <a:solidFill>
                  <a:srgbClr val="800000"/>
                </a:solidFill>
                <a:effectLst>
                  <a:outerShdw blurRad="50800" dist="38100" dir="2700000" algn="tl" rotWithShape="0">
                    <a:prstClr val="black">
                      <a:alpha val="40000"/>
                    </a:prstClr>
                  </a:outerShdw>
                </a:effectLst>
              </a:rPr>
              <a:t> entrepreneurial experience</a:t>
            </a:r>
            <a:r>
              <a:rPr lang="en-US" sz="2400" i="1" dirty="0">
                <a:effectLst>
                  <a:outerShdw blurRad="50800" dist="38100" dir="2700000" algn="tl" rotWithShape="0">
                    <a:prstClr val="black">
                      <a:alpha val="40000"/>
                    </a:prstClr>
                  </a:outerShdw>
                </a:effectLst>
              </a:rPr>
              <a:t> that continues to be fed back into the ecosystem.” </a:t>
            </a:r>
          </a:p>
          <a:p>
            <a:pPr marL="0" indent="0" algn="r">
              <a:buNone/>
              <a:defRPr/>
            </a:pPr>
            <a:r>
              <a:rPr lang="en-US" sz="2400" dirty="0">
                <a:effectLst>
                  <a:outerShdw blurRad="50800" dist="38100" dir="2700000" algn="tl" rotWithShape="0">
                    <a:prstClr val="black">
                      <a:alpha val="40000"/>
                    </a:prstClr>
                  </a:outerShdw>
                </a:effectLst>
              </a:rPr>
              <a:t>- Stockholm entrepreneur </a:t>
            </a:r>
          </a:p>
          <a:p>
            <a:pPr marL="0" indent="0">
              <a:buNone/>
              <a:defRPr/>
            </a:pPr>
            <a:endParaRPr lang="en-US" sz="2400" dirty="0">
              <a:effectLst>
                <a:outerShdw blurRad="50800" dist="38100" dir="2700000" algn="tl" rotWithShape="0">
                  <a:prstClr val="black">
                    <a:alpha val="40000"/>
                  </a:prstClr>
                </a:outerShdw>
              </a:effectLst>
            </a:endParaRPr>
          </a:p>
        </p:txBody>
      </p:sp>
      <p:pic>
        <p:nvPicPr>
          <p:cNvPr id="49155"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0" y="987426"/>
            <a:ext cx="3581400" cy="335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Content Placeholder 4"/>
          <p:cNvSpPr txBox="1">
            <a:spLocks/>
          </p:cNvSpPr>
          <p:nvPr/>
        </p:nvSpPr>
        <p:spPr bwMode="auto">
          <a:xfrm>
            <a:off x="1676400" y="4365625"/>
            <a:ext cx="8839200" cy="2184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folHlink"/>
              </a:buClr>
              <a:buFont typeface="Wingdings" charset="0"/>
              <a:buChar char="Ø"/>
              <a:defRPr sz="2800">
                <a:solidFill>
                  <a:schemeClr val="bg1"/>
                </a:solidFill>
                <a:effectLst>
                  <a:outerShdw blurRad="50800" dist="38100" dir="2700000" algn="tl" rotWithShape="0">
                    <a:srgbClr val="000000">
                      <a:alpha val="43000"/>
                    </a:srgbClr>
                  </a:outerShdw>
                </a:effectLst>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accent1"/>
              </a:buClr>
              <a:buFont typeface="Tahoma" charset="0"/>
              <a:buChar char="−"/>
              <a:defRPr sz="2400">
                <a:solidFill>
                  <a:schemeClr val="bg1"/>
                </a:solidFill>
                <a:effectLst>
                  <a:outerShdw blurRad="50800" dist="38100" dir="2700000" algn="tl" rotWithShape="0">
                    <a:srgbClr val="000000">
                      <a:alpha val="43000"/>
                    </a:srgbClr>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bg1"/>
                </a:solidFill>
                <a:effectLst>
                  <a:outerShdw blurRad="50800" dist="38100" dir="2700000" algn="tl" rotWithShape="0">
                    <a:srgbClr val="000000">
                      <a:alpha val="43000"/>
                    </a:srgbClr>
                  </a:outerShdw>
                </a:effectLst>
                <a:latin typeface="+mn-lt"/>
                <a:ea typeface="ＭＳ Ｐゴシック" pitchFamily="-65" charset="-128"/>
              </a:defRPr>
            </a:lvl5pPr>
            <a:lvl6pPr marL="25146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accent1"/>
              </a:buClr>
              <a:buSzPct val="50000"/>
              <a:buFont typeface="Wingdings" pitchFamily="-65" charset="2"/>
              <a:buChar char="n"/>
              <a:defRPr>
                <a:solidFill>
                  <a:schemeClr val="bg1"/>
                </a:solidFill>
                <a:effectLst>
                  <a:outerShdw blurRad="38100" dist="38100" dir="2700000" algn="tl">
                    <a:srgbClr val="000000"/>
                  </a:outerShdw>
                </a:effectLst>
                <a:latin typeface="+mn-lt"/>
                <a:ea typeface="ＭＳ Ｐゴシック" pitchFamily="-65" charset="-128"/>
              </a:defRPr>
            </a:lvl9pPr>
          </a:lstStyle>
          <a:p>
            <a:pPr marL="0" indent="0">
              <a:buClr>
                <a:srgbClr val="C0C0C0"/>
              </a:buClr>
              <a:buNone/>
              <a:defRPr/>
            </a:pPr>
            <a:r>
              <a:rPr lang="en-US" sz="2400" i="1" dirty="0">
                <a:solidFill>
                  <a:srgbClr val="FFFFFF"/>
                </a:solidFill>
                <a:latin typeface="Tahoma"/>
              </a:rPr>
              <a:t>“I really think that there is </a:t>
            </a:r>
            <a:r>
              <a:rPr lang="en-US" sz="2400" i="1" dirty="0">
                <a:solidFill>
                  <a:srgbClr val="800000"/>
                </a:solidFill>
                <a:latin typeface="Tahoma"/>
              </a:rPr>
              <a:t>something special here</a:t>
            </a:r>
            <a:r>
              <a:rPr lang="en-US" sz="2400" i="1" dirty="0">
                <a:solidFill>
                  <a:srgbClr val="FFFFFF"/>
                </a:solidFill>
                <a:latin typeface="Tahoma"/>
              </a:rPr>
              <a:t> in Stockholm that I haven’t seen anywhere in the world. I came here with no networks and less than six months later, I have an extensive network in the Stockholm startup community.” </a:t>
            </a:r>
          </a:p>
          <a:p>
            <a:pPr marL="0" indent="0" algn="r">
              <a:buClr>
                <a:srgbClr val="C0C0C0"/>
              </a:buClr>
              <a:buNone/>
              <a:defRPr/>
            </a:pPr>
            <a:r>
              <a:rPr lang="en-US" sz="2400" dirty="0">
                <a:solidFill>
                  <a:srgbClr val="FFFFFF"/>
                </a:solidFill>
                <a:latin typeface="Tahoma"/>
              </a:rPr>
              <a:t>- Hong Kong entrepreneur </a:t>
            </a:r>
          </a:p>
          <a:p>
            <a:pPr marL="0" indent="0">
              <a:buClr>
                <a:srgbClr val="C0C0C0"/>
              </a:buClr>
              <a:buNone/>
              <a:defRPr/>
            </a:pPr>
            <a:endParaRPr lang="en-US" sz="2400" dirty="0">
              <a:solidFill>
                <a:srgbClr val="FFFFFF"/>
              </a:solidFill>
              <a:latin typeface="Tahoma"/>
            </a:endParaRPr>
          </a:p>
        </p:txBody>
      </p:sp>
    </p:spTree>
    <p:extLst>
      <p:ext uri="{BB962C8B-B14F-4D97-AF65-F5344CB8AC3E}">
        <p14:creationId xmlns:p14="http://schemas.microsoft.com/office/powerpoint/2010/main" val="1090184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eft-Right Arrow 12"/>
          <p:cNvSpPr/>
          <p:nvPr/>
        </p:nvSpPr>
        <p:spPr bwMode="auto">
          <a:xfrm>
            <a:off x="1752600" y="685800"/>
            <a:ext cx="8686800" cy="3733800"/>
          </a:xfrm>
          <a:prstGeom prst="leftRightArrow">
            <a:avLst>
              <a:gd name="adj1" fmla="val 69380"/>
              <a:gd name="adj2" fmla="val 50000"/>
            </a:avLst>
          </a:prstGeom>
          <a:gradFill flip="none" rotWithShape="1">
            <a:gsLst>
              <a:gs pos="0">
                <a:srgbClr val="FFCC66"/>
              </a:gs>
              <a:gs pos="100000">
                <a:srgbClr val="FFFFFF"/>
              </a:gs>
            </a:gsLst>
            <a:path path="circle">
              <a:fillToRect l="50000" t="50000" r="50000" b="50000"/>
            </a:path>
            <a:tileRect/>
          </a:gradFill>
          <a:ln w="9525" cap="flat" cmpd="sng" algn="ctr">
            <a:solidFill>
              <a:schemeClr val="tx1"/>
            </a:solidFill>
            <a:prstDash val="solid"/>
            <a:miter lim="800000"/>
            <a:headEnd type="none" w="med" len="med"/>
            <a:tailEnd type="none" w="med" len="med"/>
          </a:ln>
          <a:effectLst>
            <a:reflection blurRad="6350" stA="50000" endA="300" endPos="55000" dir="5400000" sy="-100000" algn="bl" rotWithShape="0"/>
          </a:effectLst>
        </p:spPr>
        <p:txBody>
          <a:bodyPr wrap="none"/>
          <a:lstStyle/>
          <a:p>
            <a:pPr algn="ctr" fontAlgn="base">
              <a:spcBef>
                <a:spcPct val="0"/>
              </a:spcBef>
              <a:spcAft>
                <a:spcPct val="0"/>
              </a:spcAft>
              <a:defRPr/>
            </a:pPr>
            <a:endParaRPr lang="en-US" sz="3200">
              <a:solidFill>
                <a:srgbClr val="000000"/>
              </a:solidFill>
              <a:latin typeface="Tahoma" pitchFamily="-65" charset="0"/>
              <a:ea typeface="ＭＳ Ｐゴシック" charset="0"/>
            </a:endParaRPr>
          </a:p>
        </p:txBody>
      </p:sp>
      <p:sp>
        <p:nvSpPr>
          <p:cNvPr id="16" name="TextBox 15"/>
          <p:cNvSpPr txBox="1"/>
          <p:nvPr/>
        </p:nvSpPr>
        <p:spPr>
          <a:xfrm>
            <a:off x="2295525" y="1371635"/>
            <a:ext cx="3733800" cy="2048851"/>
          </a:xfrm>
          <a:prstGeom prst="rect">
            <a:avLst/>
          </a:prstGeom>
          <a:noFill/>
        </p:spPr>
        <p:txBody>
          <a:bodyPr>
            <a:spAutoFit/>
          </a:bodyPr>
          <a:lstStyle/>
          <a:p>
            <a:pPr algn="ctr" fontAlgn="base">
              <a:lnSpc>
                <a:spcPts val="3500"/>
              </a:lnSpc>
              <a:spcBef>
                <a:spcPct val="0"/>
              </a:spcBef>
              <a:spcAft>
                <a:spcPts val="1200"/>
              </a:spcAft>
              <a:defRPr/>
            </a:pPr>
            <a:r>
              <a:rPr lang="en-US" sz="3600" u="sng" dirty="0">
                <a:solidFill>
                  <a:srgbClr val="000000"/>
                </a:solidFill>
                <a:effectLst>
                  <a:outerShdw blurRad="38100" dist="38100" dir="2700000" algn="tl">
                    <a:srgbClr val="000000">
                      <a:alpha val="43137"/>
                    </a:srgbClr>
                  </a:outerShdw>
                </a:effectLst>
                <a:latin typeface="Tahoma" charset="0"/>
                <a:ea typeface="ＭＳ Ｐゴシック" charset="0"/>
              </a:rPr>
              <a:t>Exploitation</a:t>
            </a:r>
            <a:endParaRPr lang="en-US" sz="3200" u="sng" dirty="0">
              <a:solidFill>
                <a:srgbClr val="000000"/>
              </a:solidFill>
              <a:effectLst>
                <a:outerShdw blurRad="38100" dist="38100" dir="2700000" algn="tl">
                  <a:srgbClr val="000000">
                    <a:alpha val="43137"/>
                  </a:srgbClr>
                </a:outerShdw>
              </a:effectLst>
              <a:latin typeface="Tahoma" charset="0"/>
              <a:ea typeface="ＭＳ Ｐゴシック" charset="0"/>
            </a:endParaRPr>
          </a:p>
          <a:p>
            <a:pPr algn="ctr" fontAlgn="base">
              <a:lnSpc>
                <a:spcPts val="3500"/>
              </a:lnSpc>
              <a:spcBef>
                <a:spcPct val="0"/>
              </a:spcBef>
              <a:spcAft>
                <a:spcPts val="1200"/>
              </a:spcAft>
              <a:defRPr/>
            </a:pP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Improving </a:t>
            </a:r>
            <a:r>
              <a:rPr lang="en-US" sz="3200" i="1" u="sng" dirty="0">
                <a:solidFill>
                  <a:srgbClr val="000000"/>
                </a:solidFill>
                <a:effectLst>
                  <a:outerShdw blurRad="38100" dist="38100" dir="2700000" algn="tl">
                    <a:srgbClr val="000000">
                      <a:alpha val="43137"/>
                    </a:srgbClr>
                  </a:outerShdw>
                </a:effectLst>
                <a:latin typeface="Tahoma" charset="0"/>
                <a:ea typeface="ＭＳ Ｐゴシック" charset="0"/>
              </a:rPr>
              <a:t>existing</a:t>
            </a: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 value creation activities</a:t>
            </a:r>
          </a:p>
        </p:txBody>
      </p:sp>
      <p:sp>
        <p:nvSpPr>
          <p:cNvPr id="17" name="TextBox 16"/>
          <p:cNvSpPr txBox="1"/>
          <p:nvPr/>
        </p:nvSpPr>
        <p:spPr>
          <a:xfrm>
            <a:off x="6562730" y="1371635"/>
            <a:ext cx="3419475" cy="2048851"/>
          </a:xfrm>
          <a:prstGeom prst="rect">
            <a:avLst/>
          </a:prstGeom>
          <a:noFill/>
        </p:spPr>
        <p:txBody>
          <a:bodyPr>
            <a:spAutoFit/>
          </a:bodyPr>
          <a:lstStyle/>
          <a:p>
            <a:pPr algn="ctr" fontAlgn="base">
              <a:lnSpc>
                <a:spcPts val="3500"/>
              </a:lnSpc>
              <a:spcBef>
                <a:spcPct val="0"/>
              </a:spcBef>
              <a:spcAft>
                <a:spcPts val="1200"/>
              </a:spcAft>
              <a:defRPr/>
            </a:pPr>
            <a:r>
              <a:rPr lang="en-US" sz="3600" u="sng" dirty="0">
                <a:solidFill>
                  <a:srgbClr val="000000"/>
                </a:solidFill>
                <a:effectLst>
                  <a:outerShdw blurRad="38100" dist="38100" dir="2700000" algn="tl">
                    <a:srgbClr val="000000">
                      <a:alpha val="43137"/>
                    </a:srgbClr>
                  </a:outerShdw>
                </a:effectLst>
                <a:latin typeface="Tahoma" charset="0"/>
                <a:ea typeface="ＭＳ Ｐゴシック" charset="0"/>
              </a:rPr>
              <a:t>Exploration</a:t>
            </a:r>
            <a:endParaRPr lang="en-US" sz="3200" u="sng" dirty="0">
              <a:solidFill>
                <a:srgbClr val="000000"/>
              </a:solidFill>
              <a:effectLst>
                <a:outerShdw blurRad="38100" dist="38100" dir="2700000" algn="tl">
                  <a:srgbClr val="000000">
                    <a:alpha val="43137"/>
                  </a:srgbClr>
                </a:outerShdw>
              </a:effectLst>
              <a:latin typeface="Tahoma" charset="0"/>
              <a:ea typeface="ＭＳ Ｐゴシック" charset="0"/>
            </a:endParaRPr>
          </a:p>
          <a:p>
            <a:pPr algn="ctr" fontAlgn="base">
              <a:lnSpc>
                <a:spcPts val="3500"/>
              </a:lnSpc>
              <a:spcBef>
                <a:spcPct val="0"/>
              </a:spcBef>
              <a:spcAft>
                <a:spcPts val="1200"/>
              </a:spcAft>
              <a:defRPr/>
            </a:pP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Developing </a:t>
            </a:r>
            <a:r>
              <a:rPr lang="en-US" sz="3200" i="1" u="sng" dirty="0">
                <a:solidFill>
                  <a:srgbClr val="000000"/>
                </a:solidFill>
                <a:effectLst>
                  <a:outerShdw blurRad="38100" dist="38100" dir="2700000" algn="tl">
                    <a:srgbClr val="000000">
                      <a:alpha val="43137"/>
                    </a:srgbClr>
                  </a:outerShdw>
                </a:effectLst>
                <a:latin typeface="Tahoma" charset="0"/>
                <a:ea typeface="ＭＳ Ｐゴシック" charset="0"/>
              </a:rPr>
              <a:t>new</a:t>
            </a: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 value creation activities</a:t>
            </a:r>
          </a:p>
        </p:txBody>
      </p:sp>
      <p:sp>
        <p:nvSpPr>
          <p:cNvPr id="6" name="Rectangle 5"/>
          <p:cNvSpPr/>
          <p:nvPr/>
        </p:nvSpPr>
        <p:spPr>
          <a:xfrm>
            <a:off x="1782782" y="6423050"/>
            <a:ext cx="2246879" cy="307777"/>
          </a:xfrm>
          <a:prstGeom prst="rect">
            <a:avLst/>
          </a:prstGeom>
        </p:spPr>
        <p:txBody>
          <a:bodyPr wrap="none">
            <a:spAutoFit/>
          </a:bodyPr>
          <a:lstStyle/>
          <a:p>
            <a:pPr fontAlgn="base">
              <a:spcBef>
                <a:spcPct val="0"/>
              </a:spcBef>
              <a:spcAft>
                <a:spcPct val="0"/>
              </a:spcAft>
              <a:defRPr/>
            </a:pPr>
            <a:r>
              <a:rPr lang="sv-SE" sz="1400" dirty="0" err="1">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Adapted</a:t>
            </a:r>
            <a:r>
              <a:rPr lang="sv-SE" sz="1400" dirty="0">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 from </a:t>
            </a:r>
            <a:r>
              <a:rPr lang="sv-SE" sz="1400" dirty="0" err="1">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March</a:t>
            </a:r>
            <a:r>
              <a:rPr lang="sv-SE" sz="1400" dirty="0">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 1991</a:t>
            </a:r>
            <a:endParaRPr lang="en-US" sz="1400" dirty="0">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endParaRPr>
          </a:p>
        </p:txBody>
      </p:sp>
      <p:sp>
        <p:nvSpPr>
          <p:cNvPr id="2" name="Oval 1"/>
          <p:cNvSpPr/>
          <p:nvPr/>
        </p:nvSpPr>
        <p:spPr bwMode="auto">
          <a:xfrm>
            <a:off x="6400800" y="228600"/>
            <a:ext cx="4038600" cy="4800600"/>
          </a:xfrm>
          <a:prstGeom prst="ellipse">
            <a:avLst/>
          </a:prstGeom>
          <a:noFill/>
          <a:ln w="57150" cap="flat" cmpd="sng" algn="ctr">
            <a:solidFill>
              <a:srgbClr val="8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3200">
              <a:solidFill>
                <a:srgbClr val="000000"/>
              </a:solidFill>
              <a:latin typeface="Tahoma" pitchFamily="-65" charset="0"/>
              <a:ea typeface="ＭＳ Ｐゴシック" charset="0"/>
            </a:endParaRPr>
          </a:p>
        </p:txBody>
      </p:sp>
    </p:spTree>
    <p:extLst>
      <p:ext uri="{BB962C8B-B14F-4D97-AF65-F5344CB8AC3E}">
        <p14:creationId xmlns:p14="http://schemas.microsoft.com/office/powerpoint/2010/main" val="5324223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2362200" y="1219226"/>
            <a:ext cx="7924800" cy="3822649"/>
          </a:xfrm>
          <a:prstGeom prst="wedgeEllipseCallout">
            <a:avLst>
              <a:gd name="adj1" fmla="val -36008"/>
              <a:gd name="adj2" fmla="val 55563"/>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4400" dirty="0">
                <a:solidFill>
                  <a:srgbClr val="800000"/>
                </a:solidFill>
                <a:latin typeface="Tahoma"/>
              </a:rPr>
              <a:t>Banking is essential, </a:t>
            </a:r>
          </a:p>
          <a:p>
            <a:pPr algn="ctr" fontAlgn="base">
              <a:spcBef>
                <a:spcPct val="0"/>
              </a:spcBef>
              <a:spcAft>
                <a:spcPct val="0"/>
              </a:spcAft>
            </a:pPr>
            <a:r>
              <a:rPr lang="en-US" sz="4400" dirty="0">
                <a:solidFill>
                  <a:srgbClr val="800000"/>
                </a:solidFill>
                <a:latin typeface="Tahoma"/>
              </a:rPr>
              <a:t>but banks are not.</a:t>
            </a:r>
          </a:p>
        </p:txBody>
      </p:sp>
      <p:sp>
        <p:nvSpPr>
          <p:cNvPr id="2" name="Rectangle 1"/>
          <p:cNvSpPr/>
          <p:nvPr/>
        </p:nvSpPr>
        <p:spPr>
          <a:xfrm>
            <a:off x="3810008" y="6096000"/>
            <a:ext cx="1865415" cy="584776"/>
          </a:xfrm>
          <a:prstGeom prst="rect">
            <a:avLst/>
          </a:prstGeom>
        </p:spPr>
        <p:txBody>
          <a:bodyPr wrap="none">
            <a:spAutoFit/>
          </a:bodyPr>
          <a:lstStyle/>
          <a:p>
            <a:pPr algn="ctr" fontAlgn="base">
              <a:spcBef>
                <a:spcPct val="0"/>
              </a:spcBef>
              <a:spcAft>
                <a:spcPct val="0"/>
              </a:spcAft>
            </a:pPr>
            <a:r>
              <a:rPr lang="en-US" sz="3200" dirty="0">
                <a:solidFill>
                  <a:srgbClr val="FFFFFF"/>
                </a:solidFill>
                <a:effectLst>
                  <a:outerShdw blurRad="50800" dist="38100" dir="2700000" algn="tl" rotWithShape="0">
                    <a:prstClr val="black">
                      <a:alpha val="40000"/>
                    </a:prstClr>
                  </a:outerShdw>
                </a:effectLst>
                <a:latin typeface="Tahoma" charset="0"/>
                <a:ea typeface="ＭＳ Ｐゴシック" charset="0"/>
              </a:rPr>
              <a:t>Bill Gates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626787"/>
            <a:ext cx="1752600" cy="2231239"/>
          </a:xfrm>
          <a:prstGeom prst="rect">
            <a:avLst/>
          </a:prstGeom>
        </p:spPr>
      </p:pic>
    </p:spTree>
    <p:extLst>
      <p:ext uri="{BB962C8B-B14F-4D97-AF65-F5344CB8AC3E}">
        <p14:creationId xmlns:p14="http://schemas.microsoft.com/office/powerpoint/2010/main" val="26344379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1" y="3645025"/>
            <a:ext cx="4038607" cy="32290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246347" y="3573016"/>
            <a:ext cx="4419600" cy="838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base">
              <a:spcBef>
                <a:spcPct val="0"/>
              </a:spcBef>
              <a:spcAft>
                <a:spcPct val="0"/>
              </a:spcAft>
            </a:pPr>
            <a:r>
              <a:rPr lang="en-US" sz="3000" dirty="0">
                <a:solidFill>
                  <a:srgbClr val="FFFFFF"/>
                </a:solidFill>
                <a:effectLst>
                  <a:outerShdw blurRad="50800" dist="38100" dir="2700000" algn="tl" rotWithShape="0">
                    <a:srgbClr val="000000">
                      <a:alpha val="43000"/>
                    </a:srgbClr>
                  </a:outerShdw>
                </a:effectLst>
                <a:latin typeface="P22 Typewriter" pitchFamily="2" charset="0"/>
              </a:rPr>
              <a:t>Institutions</a:t>
            </a:r>
          </a:p>
        </p:txBody>
      </p:sp>
      <p:sp>
        <p:nvSpPr>
          <p:cNvPr id="8" name="Rectangle 7"/>
          <p:cNvSpPr/>
          <p:nvPr/>
        </p:nvSpPr>
        <p:spPr>
          <a:xfrm>
            <a:off x="1488235" y="2514600"/>
            <a:ext cx="4717026" cy="838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r>
              <a:rPr lang="en-US" sz="3000" dirty="0">
                <a:solidFill>
                  <a:srgbClr val="FFFFFF"/>
                </a:solidFill>
                <a:effectLst>
                  <a:outerShdw blurRad="50800" dist="38100" dir="2700000" algn="tl" rotWithShape="0">
                    <a:srgbClr val="000000">
                      <a:alpha val="43000"/>
                    </a:srgbClr>
                  </a:outerShdw>
                </a:effectLst>
                <a:latin typeface="P22 Typewriter" pitchFamily="2" charset="0"/>
              </a:rPr>
              <a:t>Emergent Collective</a:t>
            </a:r>
          </a:p>
        </p:txBody>
      </p:sp>
      <p:sp>
        <p:nvSpPr>
          <p:cNvPr id="9" name="Oval 8"/>
          <p:cNvSpPr/>
          <p:nvPr/>
        </p:nvSpPr>
        <p:spPr>
          <a:xfrm>
            <a:off x="5029200" y="2514601"/>
            <a:ext cx="2057400" cy="1930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8800" dirty="0">
                <a:solidFill>
                  <a:srgbClr val="000000"/>
                </a:solidFill>
                <a:latin typeface="Colonna MT" pitchFamily="82" charset="0"/>
              </a:rPr>
              <a:t>VS</a:t>
            </a:r>
          </a:p>
        </p:txBody>
      </p:sp>
      <p:sp>
        <p:nvSpPr>
          <p:cNvPr id="10" name="Rectangle 9"/>
          <p:cNvSpPr/>
          <p:nvPr/>
        </p:nvSpPr>
        <p:spPr>
          <a:xfrm>
            <a:off x="3276600" y="279408"/>
            <a:ext cx="4176464" cy="1200329"/>
          </a:xfrm>
          <a:prstGeom prst="rect">
            <a:avLst/>
          </a:prstGeom>
        </p:spPr>
        <p:txBody>
          <a:bodyPr wrap="square">
            <a:spAutoFit/>
          </a:bodyPr>
          <a:lstStyle/>
          <a:p>
            <a:pPr algn="r" fontAlgn="base">
              <a:spcBef>
                <a:spcPct val="0"/>
              </a:spcBef>
              <a:spcAft>
                <a:spcPct val="0"/>
              </a:spcAft>
            </a:pPr>
            <a:r>
              <a:rPr lang="en-US" sz="3200" dirty="0">
                <a:solidFill>
                  <a:srgbClr val="FFFFFF"/>
                </a:solidFill>
                <a:effectLst>
                  <a:outerShdw blurRad="50800" dist="38100" dir="2700000" algn="tl" rotWithShape="0">
                    <a:srgbClr val="000000">
                      <a:alpha val="43000"/>
                    </a:srgbClr>
                  </a:outerShdw>
                </a:effectLst>
                <a:latin typeface="Arial" pitchFamily="34" charset="0"/>
                <a:ea typeface="ＭＳ Ｐゴシック" charset="0"/>
                <a:cs typeface="Arial" pitchFamily="34" charset="0"/>
              </a:rPr>
              <a:t>E.g., Central Bank</a:t>
            </a:r>
          </a:p>
          <a:p>
            <a:pPr algn="r" fontAlgn="base">
              <a:spcBef>
                <a:spcPct val="0"/>
              </a:spcBef>
              <a:spcAft>
                <a:spcPct val="0"/>
              </a:spcAft>
            </a:pPr>
            <a:r>
              <a:rPr lang="en-US" sz="2000" dirty="0">
                <a:solidFill>
                  <a:srgbClr val="FFFFFF"/>
                </a:solidFill>
                <a:effectLst>
                  <a:outerShdw blurRad="50800" dist="38100" dir="2700000" algn="tl" rotWithShape="0">
                    <a:srgbClr val="000000">
                      <a:alpha val="43000"/>
                    </a:srgbClr>
                  </a:outerShdw>
                </a:effectLst>
                <a:latin typeface="Arial" pitchFamily="34" charset="0"/>
                <a:ea typeface="ＭＳ Ｐゴシック" charset="0"/>
                <a:cs typeface="Arial" pitchFamily="34" charset="0"/>
              </a:rPr>
              <a:t>~ Long-standing financial institutions and regulations</a:t>
            </a:r>
          </a:p>
        </p:txBody>
      </p:sp>
      <p:sp>
        <p:nvSpPr>
          <p:cNvPr id="11" name="Rectangle 10"/>
          <p:cNvSpPr/>
          <p:nvPr/>
        </p:nvSpPr>
        <p:spPr>
          <a:xfrm>
            <a:off x="5801862" y="4546608"/>
            <a:ext cx="4866143" cy="1200329"/>
          </a:xfrm>
          <a:prstGeom prst="rect">
            <a:avLst/>
          </a:prstGeom>
        </p:spPr>
        <p:txBody>
          <a:bodyPr wrap="square">
            <a:spAutoFit/>
          </a:bodyPr>
          <a:lstStyle/>
          <a:p>
            <a:pPr fontAlgn="base">
              <a:spcBef>
                <a:spcPct val="0"/>
              </a:spcBef>
              <a:spcAft>
                <a:spcPct val="0"/>
              </a:spcAft>
            </a:pPr>
            <a:r>
              <a:rPr lang="en-US" sz="3200" dirty="0">
                <a:solidFill>
                  <a:srgbClr val="FFFFFF"/>
                </a:solidFill>
                <a:effectLst>
                  <a:outerShdw blurRad="50800" dist="38100" dir="2700000" algn="tl" rotWithShape="0">
                    <a:srgbClr val="000000">
                      <a:alpha val="43000"/>
                    </a:srgbClr>
                  </a:outerShdw>
                </a:effectLst>
                <a:latin typeface="Arial" pitchFamily="34" charset="0"/>
                <a:ea typeface="ＭＳ Ｐゴシック" charset="0"/>
                <a:cs typeface="Arial" pitchFamily="34" charset="0"/>
              </a:rPr>
              <a:t>E.g., </a:t>
            </a:r>
            <a:r>
              <a:rPr lang="en-US" sz="3200" dirty="0" err="1">
                <a:solidFill>
                  <a:srgbClr val="FFFFFF"/>
                </a:solidFill>
                <a:effectLst>
                  <a:outerShdw blurRad="50800" dist="38100" dir="2700000" algn="tl" rotWithShape="0">
                    <a:srgbClr val="000000">
                      <a:alpha val="43000"/>
                    </a:srgbClr>
                  </a:outerShdw>
                </a:effectLst>
                <a:latin typeface="Arial" pitchFamily="34" charset="0"/>
                <a:ea typeface="ＭＳ Ｐゴシック" charset="0"/>
                <a:cs typeface="Arial" pitchFamily="34" charset="0"/>
              </a:rPr>
              <a:t>Bitcoin</a:t>
            </a:r>
            <a:r>
              <a:rPr lang="en-US" sz="3200" dirty="0">
                <a:solidFill>
                  <a:srgbClr val="FFFFFF"/>
                </a:solidFill>
                <a:effectLst>
                  <a:outerShdw blurRad="50800" dist="38100" dir="2700000" algn="tl" rotWithShape="0">
                    <a:srgbClr val="000000">
                      <a:alpha val="43000"/>
                    </a:srgbClr>
                  </a:outerShdw>
                </a:effectLst>
                <a:latin typeface="Arial" pitchFamily="34" charset="0"/>
                <a:ea typeface="ＭＳ Ｐゴシック" charset="0"/>
                <a:cs typeface="Arial" pitchFamily="34" charset="0"/>
              </a:rPr>
              <a:t> Community </a:t>
            </a:r>
          </a:p>
          <a:p>
            <a:pPr fontAlgn="base">
              <a:spcBef>
                <a:spcPct val="0"/>
              </a:spcBef>
              <a:spcAft>
                <a:spcPct val="0"/>
              </a:spcAft>
            </a:pPr>
            <a:r>
              <a:rPr lang="en-US" sz="2000" dirty="0">
                <a:solidFill>
                  <a:srgbClr val="FFFFFF"/>
                </a:solidFill>
                <a:effectLst>
                  <a:outerShdw blurRad="50800" dist="38100" dir="2700000" algn="tl" rotWithShape="0">
                    <a:srgbClr val="000000">
                      <a:alpha val="43000"/>
                    </a:srgbClr>
                  </a:outerShdw>
                </a:effectLst>
                <a:latin typeface="Arial" pitchFamily="34" charset="0"/>
                <a:ea typeface="ＭＳ Ｐゴシック" charset="0"/>
                <a:cs typeface="Arial" pitchFamily="34" charset="0"/>
              </a:rPr>
              <a:t>~ Self-organizing community of strangers across globe connected through Internet</a:t>
            </a:r>
          </a:p>
        </p:txBody>
      </p:sp>
      <p:sp>
        <p:nvSpPr>
          <p:cNvPr id="92" name="Rectangle 91"/>
          <p:cNvSpPr/>
          <p:nvPr/>
        </p:nvSpPr>
        <p:spPr>
          <a:xfrm>
            <a:off x="8617450" y="6559702"/>
            <a:ext cx="2050562" cy="261610"/>
          </a:xfrm>
          <a:prstGeom prst="rect">
            <a:avLst/>
          </a:prstGeom>
        </p:spPr>
        <p:txBody>
          <a:bodyPr wrap="none">
            <a:spAutoFit/>
          </a:bodyPr>
          <a:lstStyle/>
          <a:p>
            <a:pPr algn="r" fontAlgn="base">
              <a:spcBef>
                <a:spcPct val="0"/>
              </a:spcBef>
              <a:spcAft>
                <a:spcPct val="0"/>
              </a:spcAft>
            </a:pPr>
            <a:r>
              <a:rPr lang="en-US" sz="1100" dirty="0">
                <a:solidFill>
                  <a:srgbClr val="FFFFFF"/>
                </a:solidFill>
                <a:effectLst>
                  <a:outerShdw blurRad="50800" dist="38100" dir="2700000" algn="tl" rotWithShape="0">
                    <a:srgbClr val="000000">
                      <a:alpha val="43000"/>
                    </a:srgbClr>
                  </a:outerShdw>
                </a:effectLst>
                <a:latin typeface="Arial"/>
                <a:ea typeface="ＭＳ Ｐゴシック" charset="0"/>
                <a:cs typeface="Arial"/>
              </a:rPr>
              <a:t>Teigland, Yetis, Larsson 2013</a:t>
            </a:r>
          </a:p>
        </p:txBody>
      </p:sp>
      <p:pic>
        <p:nvPicPr>
          <p:cNvPr id="3" name="Picture 2"/>
          <p:cNvPicPr>
            <a:picLocks noChangeAspect="1"/>
          </p:cNvPicPr>
          <p:nvPr/>
        </p:nvPicPr>
        <p:blipFill>
          <a:blip r:embed="rId3"/>
          <a:stretch>
            <a:fillRect/>
          </a:stretch>
        </p:blipFill>
        <p:spPr>
          <a:xfrm>
            <a:off x="7615693" y="177800"/>
            <a:ext cx="2976111" cy="2743200"/>
          </a:xfrm>
          <a:prstGeom prst="rect">
            <a:avLst/>
          </a:prstGeom>
        </p:spPr>
      </p:pic>
    </p:spTree>
    <p:extLst>
      <p:ext uri="{BB962C8B-B14F-4D97-AF65-F5344CB8AC3E}">
        <p14:creationId xmlns:p14="http://schemas.microsoft.com/office/powerpoint/2010/main" val="117216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77000" y="4114800"/>
            <a:ext cx="4091056" cy="523220"/>
          </a:xfrm>
          <a:prstGeom prst="rect">
            <a:avLst/>
          </a:prstGeom>
        </p:spPr>
        <p:txBody>
          <a:bodyPr wrap="none">
            <a:spAutoFit/>
          </a:bodyPr>
          <a:lstStyle/>
          <a:p>
            <a:pPr fontAlgn="base">
              <a:spcBef>
                <a:spcPct val="0"/>
              </a:spcBef>
              <a:spcAft>
                <a:spcPct val="0"/>
              </a:spcAft>
            </a:pPr>
            <a:r>
              <a:rPr lang="en-US" sz="2800" dirty="0">
                <a:solidFill>
                  <a:srgbClr val="FFFFFF"/>
                </a:solidFill>
                <a:latin typeface="Tahoma" charset="0"/>
                <a:ea typeface="ＭＳ Ｐゴシック" charset="0"/>
              </a:rPr>
              <a:t>- Andreas </a:t>
            </a:r>
            <a:r>
              <a:rPr lang="en-US" sz="2800" dirty="0" err="1">
                <a:solidFill>
                  <a:srgbClr val="FFFFFF"/>
                </a:solidFill>
                <a:latin typeface="Tahoma" charset="0"/>
                <a:ea typeface="ＭＳ Ｐゴシック" charset="0"/>
              </a:rPr>
              <a:t>Antonopolous</a:t>
            </a:r>
            <a:r>
              <a:rPr lang="en-US" sz="2800" dirty="0">
                <a:solidFill>
                  <a:srgbClr val="FFFFFF"/>
                </a:solidFill>
                <a:latin typeface="Tahoma" charset="0"/>
                <a:ea typeface="ＭＳ Ｐゴシック" charset="0"/>
              </a:rPr>
              <a:t> </a:t>
            </a:r>
          </a:p>
        </p:txBody>
      </p:sp>
      <p:sp>
        <p:nvSpPr>
          <p:cNvPr id="5" name="Oval Callout 4"/>
          <p:cNvSpPr/>
          <p:nvPr/>
        </p:nvSpPr>
        <p:spPr bwMode="auto">
          <a:xfrm>
            <a:off x="1976448" y="381000"/>
            <a:ext cx="8686800" cy="2489200"/>
          </a:xfrm>
          <a:prstGeom prst="wedgeEllipseCallout">
            <a:avLst>
              <a:gd name="adj1" fmla="val 28433"/>
              <a:gd name="adj2" fmla="val 98070"/>
            </a:avLst>
          </a:prstGeom>
          <a:solidFill>
            <a:srgbClr val="00008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r>
              <a:rPr lang="en-US" sz="3600" dirty="0">
                <a:solidFill>
                  <a:srgbClr val="FFFFFF"/>
                </a:solidFill>
                <a:latin typeface="Tahoma" charset="0"/>
                <a:ea typeface="ＭＳ Ｐゴシック" charset="0"/>
              </a:rPr>
              <a:t>Saying that </a:t>
            </a:r>
            <a:r>
              <a:rPr lang="en-US" sz="3600" dirty="0" err="1">
                <a:solidFill>
                  <a:srgbClr val="FFFFFF"/>
                </a:solidFill>
                <a:latin typeface="Tahoma" charset="0"/>
                <a:ea typeface="ＭＳ Ｐゴシック" charset="0"/>
              </a:rPr>
              <a:t>Bitcoin</a:t>
            </a:r>
            <a:r>
              <a:rPr lang="en-US" sz="3600" dirty="0">
                <a:solidFill>
                  <a:srgbClr val="FFFFFF"/>
                </a:solidFill>
                <a:latin typeface="Tahoma" charset="0"/>
                <a:ea typeface="ＭＳ Ｐゴシック" charset="0"/>
              </a:rPr>
              <a:t> is a currency </a:t>
            </a:r>
          </a:p>
          <a:p>
            <a:pPr algn="ctr" fontAlgn="base">
              <a:spcBef>
                <a:spcPct val="0"/>
              </a:spcBef>
              <a:spcAft>
                <a:spcPct val="0"/>
              </a:spcAft>
            </a:pPr>
            <a:r>
              <a:rPr lang="en-US" sz="3600" dirty="0">
                <a:solidFill>
                  <a:srgbClr val="FFFFFF"/>
                </a:solidFill>
                <a:latin typeface="Tahoma" charset="0"/>
                <a:ea typeface="ＭＳ Ｐゴシック" charset="0"/>
              </a:rPr>
              <a:t>is like saying that the internet is email. </a:t>
            </a:r>
          </a:p>
          <a:p>
            <a:pPr algn="ctr" fontAlgn="base">
              <a:spcBef>
                <a:spcPct val="0"/>
              </a:spcBef>
              <a:spcAft>
                <a:spcPct val="0"/>
              </a:spcAft>
            </a:pPr>
            <a:r>
              <a:rPr lang="en-US" sz="3600" dirty="0">
                <a:solidFill>
                  <a:srgbClr val="FFFFFF"/>
                </a:solidFill>
                <a:latin typeface="Tahoma" charset="0"/>
                <a:ea typeface="ＭＳ Ｐゴシック" charset="0"/>
              </a:rPr>
              <a:t>Currency is just the first app! </a:t>
            </a:r>
          </a:p>
        </p:txBody>
      </p:sp>
      <p:sp>
        <p:nvSpPr>
          <p:cNvPr id="6" name="Rectangle 5"/>
          <p:cNvSpPr/>
          <p:nvPr/>
        </p:nvSpPr>
        <p:spPr>
          <a:xfrm>
            <a:off x="6117771" y="6461664"/>
            <a:ext cx="4572000" cy="276999"/>
          </a:xfrm>
          <a:prstGeom prst="rect">
            <a:avLst/>
          </a:prstGeom>
        </p:spPr>
        <p:txBody>
          <a:bodyPr>
            <a:spAutoFit/>
          </a:bodyPr>
          <a:lstStyle/>
          <a:p>
            <a:pPr algn="r" fontAlgn="base">
              <a:spcBef>
                <a:spcPct val="0"/>
              </a:spcBef>
              <a:spcAft>
                <a:spcPct val="0"/>
              </a:spcAft>
            </a:pPr>
            <a:r>
              <a:rPr lang="en-US" sz="1200" dirty="0">
                <a:solidFill>
                  <a:srgbClr val="FFFFFF"/>
                </a:solidFill>
                <a:latin typeface="Tahoma" charset="0"/>
                <a:ea typeface="ＭＳ Ｐゴシック" charset="0"/>
              </a:rPr>
              <a:t>http://</a:t>
            </a:r>
            <a:r>
              <a:rPr lang="en-US" sz="1200" dirty="0" err="1">
                <a:solidFill>
                  <a:srgbClr val="FFFFFF"/>
                </a:solidFill>
                <a:latin typeface="Tahoma" charset="0"/>
                <a:ea typeface="ＭＳ Ｐゴシック" charset="0"/>
              </a:rPr>
              <a:t>startusingbitcoin.com</a:t>
            </a:r>
            <a:r>
              <a:rPr lang="en-US" sz="1200" dirty="0">
                <a:solidFill>
                  <a:srgbClr val="FFFFFF"/>
                </a:solidFill>
                <a:latin typeface="Tahoma" charset="0"/>
                <a:ea typeface="ＭＳ Ｐゴシック" charset="0"/>
              </a:rPr>
              <a:t>/blog/1-what-is-bitcoin/</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9800" y="3225800"/>
            <a:ext cx="2584752" cy="35011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86313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5657672"/>
            <a:ext cx="9144000" cy="1200329"/>
          </a:xfrm>
          <a:prstGeom prst="rect">
            <a:avLst/>
          </a:prstGeom>
          <a:solidFill>
            <a:srgbClr val="FFFFFF"/>
          </a:solidFill>
        </p:spPr>
        <p:txBody>
          <a:bodyPr wrap="square" rtlCol="0">
            <a:spAutoFit/>
          </a:bodyPr>
          <a:lstStyle/>
          <a:p>
            <a:pPr algn="ctr" fontAlgn="base">
              <a:spcBef>
                <a:spcPct val="0"/>
              </a:spcBef>
              <a:spcAft>
                <a:spcPct val="0"/>
              </a:spcAft>
            </a:pPr>
            <a:r>
              <a:rPr lang="en-US" sz="4000" dirty="0">
                <a:solidFill>
                  <a:srgbClr val="000080"/>
                </a:solidFill>
                <a:latin typeface="Tahoma" charset="0"/>
                <a:ea typeface="ＭＳ Ｐゴシック" charset="0"/>
              </a:rPr>
              <a:t> </a:t>
            </a:r>
            <a:r>
              <a:rPr lang="en-US" sz="3200" dirty="0">
                <a:solidFill>
                  <a:srgbClr val="000080"/>
                </a:solidFill>
                <a:latin typeface="Tahoma" charset="0"/>
                <a:ea typeface="ＭＳ Ｐゴシック" charset="0"/>
              </a:rPr>
              <a:t>Digitalizing distributed ownership with </a:t>
            </a:r>
          </a:p>
          <a:p>
            <a:pPr algn="ctr" fontAlgn="base">
              <a:spcBef>
                <a:spcPct val="0"/>
              </a:spcBef>
              <a:spcAft>
                <a:spcPct val="0"/>
              </a:spcAft>
            </a:pPr>
            <a:r>
              <a:rPr lang="en-US" sz="3200" dirty="0">
                <a:solidFill>
                  <a:srgbClr val="800000"/>
                </a:solidFill>
                <a:latin typeface="Tahoma" charset="0"/>
                <a:ea typeface="ＭＳ Ｐゴシック" charset="0"/>
              </a:rPr>
              <a:t>no central actor </a:t>
            </a:r>
            <a:r>
              <a:rPr lang="en-US" sz="3200" dirty="0">
                <a:solidFill>
                  <a:srgbClr val="000080"/>
                </a:solidFill>
                <a:latin typeface="Tahoma" charset="0"/>
                <a:ea typeface="ＭＳ Ｐゴシック" charset="0"/>
              </a:rPr>
              <a:t>other than a computer network?</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8138" y="0"/>
            <a:ext cx="9144000" cy="56388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64984" y="4724400"/>
            <a:ext cx="2003017" cy="885964"/>
          </a:xfrm>
          <a:prstGeom prst="rect">
            <a:avLst/>
          </a:prstGeom>
        </p:spPr>
      </p:pic>
    </p:spTree>
    <p:extLst>
      <p:ext uri="{BB962C8B-B14F-4D97-AF65-F5344CB8AC3E}">
        <p14:creationId xmlns:p14="http://schemas.microsoft.com/office/powerpoint/2010/main" val="13785653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Forces transforming the industry</a:t>
            </a:r>
          </a:p>
        </p:txBody>
      </p:sp>
      <p:sp>
        <p:nvSpPr>
          <p:cNvPr id="3" name="Content Placeholder 2"/>
          <p:cNvSpPr>
            <a:spLocks noGrp="1"/>
          </p:cNvSpPr>
          <p:nvPr>
            <p:ph idx="1"/>
          </p:nvPr>
        </p:nvSpPr>
        <p:spPr>
          <a:xfrm>
            <a:off x="2362200" y="1524001"/>
            <a:ext cx="7924800" cy="3962381"/>
          </a:xfrm>
        </p:spPr>
        <p:txBody>
          <a:bodyPr/>
          <a:lstStyle/>
          <a:p>
            <a:r>
              <a:rPr lang="en-US" dirty="0"/>
              <a:t>Regulations</a:t>
            </a:r>
          </a:p>
          <a:p>
            <a:endParaRPr lang="en-US" dirty="0"/>
          </a:p>
          <a:p>
            <a:r>
              <a:rPr lang="en-US" dirty="0"/>
              <a:t>Cognition</a:t>
            </a:r>
          </a:p>
          <a:p>
            <a:endParaRPr lang="en-US" dirty="0"/>
          </a:p>
          <a:p>
            <a:r>
              <a:rPr lang="en-US" dirty="0"/>
              <a:t>Norms</a:t>
            </a:r>
          </a:p>
          <a:p>
            <a:endParaRPr lang="en-US" dirty="0"/>
          </a:p>
          <a:p>
            <a:r>
              <a:rPr lang="en-US" dirty="0"/>
              <a:t>External and </a:t>
            </a:r>
          </a:p>
          <a:p>
            <a:pPr marL="0" indent="0">
              <a:buNone/>
            </a:pPr>
            <a:r>
              <a:rPr lang="en-US" dirty="0"/>
              <a:t>   Internal Actors</a:t>
            </a:r>
          </a:p>
          <a:p>
            <a:endParaRPr lang="en-US" dirty="0"/>
          </a:p>
          <a:p>
            <a:endParaRPr lang="en-US" dirty="0"/>
          </a:p>
          <a:p>
            <a:endParaRPr lang="en-US" baseline="30000" dirty="0"/>
          </a:p>
          <a:p>
            <a:endParaRPr lang="en-US" dirty="0"/>
          </a:p>
        </p:txBody>
      </p:sp>
      <p:pic>
        <p:nvPicPr>
          <p:cNvPr id="4" name="Picture 3"/>
          <p:cNvPicPr>
            <a:picLocks noChangeAspect="1"/>
          </p:cNvPicPr>
          <p:nvPr/>
        </p:nvPicPr>
        <p:blipFill>
          <a:blip r:embed="rId2"/>
          <a:stretch>
            <a:fillRect/>
          </a:stretch>
        </p:blipFill>
        <p:spPr>
          <a:xfrm>
            <a:off x="6553200" y="1066800"/>
            <a:ext cx="3595296"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389976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For further reading</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0" y="3276600"/>
            <a:ext cx="4003288" cy="27432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524000" y="6096001"/>
            <a:ext cx="5181600" cy="461665"/>
          </a:xfrm>
          <a:prstGeom prst="rect">
            <a:avLst/>
          </a:prstGeom>
        </p:spPr>
        <p:txBody>
          <a:bodyPr wrap="square">
            <a:spAutoFit/>
          </a:bodyPr>
          <a:lstStyle/>
          <a:p>
            <a:pPr fontAlgn="base">
              <a:spcBef>
                <a:spcPct val="0"/>
              </a:spcBef>
              <a:spcAft>
                <a:spcPct val="0"/>
              </a:spcAft>
            </a:pPr>
            <a:r>
              <a:rPr lang="en-US" sz="1200" dirty="0">
                <a:solidFill>
                  <a:srgbClr val="FFFFFF"/>
                </a:solidFill>
                <a:latin typeface="Tahoma" charset="0"/>
                <a:ea typeface="ＭＳ Ｐゴシック" charset="0"/>
              </a:rPr>
              <a:t>https://</a:t>
            </a:r>
            <a:r>
              <a:rPr lang="en-US" sz="1200" dirty="0" err="1">
                <a:solidFill>
                  <a:srgbClr val="FFFFFF"/>
                </a:solidFill>
                <a:latin typeface="Tahoma" charset="0"/>
                <a:ea typeface="ＭＳ Ｐゴシック" charset="0"/>
              </a:rPr>
              <a:t>www.hhs.se</a:t>
            </a:r>
            <a:r>
              <a:rPr lang="en-US" sz="1200" dirty="0">
                <a:solidFill>
                  <a:srgbClr val="FFFFFF"/>
                </a:solidFill>
                <a:latin typeface="Tahoma" charset="0"/>
                <a:ea typeface="ＭＳ Ｐゴシック" charset="0"/>
              </a:rPr>
              <a:t>/</a:t>
            </a:r>
            <a:r>
              <a:rPr lang="en-US" sz="1200" dirty="0" err="1">
                <a:solidFill>
                  <a:srgbClr val="FFFFFF"/>
                </a:solidFill>
                <a:latin typeface="Tahoma" charset="0"/>
                <a:ea typeface="ＭＳ Ｐゴシック" charset="0"/>
              </a:rPr>
              <a:t>contentassets</a:t>
            </a:r>
            <a:r>
              <a:rPr lang="en-US" sz="1200" dirty="0">
                <a:solidFill>
                  <a:srgbClr val="FFFFFF"/>
                </a:solidFill>
                <a:latin typeface="Tahoma" charset="0"/>
                <a:ea typeface="ＭＳ Ｐゴシック" charset="0"/>
              </a:rPr>
              <a:t>/0602629cbe1e4d7ca1e2a30948a48a61/stockholmfintechreport2018v2.3.pdf</a:t>
            </a:r>
          </a:p>
        </p:txBody>
      </p:sp>
      <p:sp>
        <p:nvSpPr>
          <p:cNvPr id="8" name="Rectangle 7"/>
          <p:cNvSpPr/>
          <p:nvPr/>
        </p:nvSpPr>
        <p:spPr>
          <a:xfrm>
            <a:off x="6400800" y="5791201"/>
            <a:ext cx="3962400" cy="461665"/>
          </a:xfrm>
          <a:prstGeom prst="rect">
            <a:avLst/>
          </a:prstGeom>
        </p:spPr>
        <p:txBody>
          <a:bodyPr wrap="square">
            <a:spAutoFit/>
          </a:bodyPr>
          <a:lstStyle/>
          <a:p>
            <a:pPr fontAlgn="base">
              <a:spcBef>
                <a:spcPct val="0"/>
              </a:spcBef>
              <a:spcAft>
                <a:spcPct val="0"/>
              </a:spcAft>
            </a:pPr>
            <a:r>
              <a:rPr lang="en-US" sz="1200" dirty="0">
                <a:solidFill>
                  <a:srgbClr val="FFFFFF"/>
                </a:solidFill>
                <a:latin typeface="Tahoma" charset="0"/>
                <a:ea typeface="ＭＳ Ｐゴシック" charset="0"/>
              </a:rPr>
              <a:t>https://</a:t>
            </a:r>
            <a:r>
              <a:rPr lang="en-US" sz="1200" dirty="0" err="1">
                <a:solidFill>
                  <a:srgbClr val="FFFFFF"/>
                </a:solidFill>
                <a:latin typeface="Tahoma" charset="0"/>
                <a:ea typeface="ＭＳ Ｐゴシック" charset="0"/>
              </a:rPr>
              <a:t>www.amazon.com</a:t>
            </a:r>
            <a:r>
              <a:rPr lang="en-US" sz="1200" dirty="0">
                <a:solidFill>
                  <a:srgbClr val="FFFFFF"/>
                </a:solidFill>
                <a:latin typeface="Tahoma" charset="0"/>
                <a:ea typeface="ＭＳ Ｐゴシック" charset="0"/>
              </a:rPr>
              <a:t>/Rise-Development-</a:t>
            </a:r>
            <a:r>
              <a:rPr lang="en-US" sz="1200" dirty="0" err="1">
                <a:solidFill>
                  <a:srgbClr val="FFFFFF"/>
                </a:solidFill>
                <a:latin typeface="Tahoma" charset="0"/>
                <a:ea typeface="ＭＳ Ｐゴシック" charset="0"/>
              </a:rPr>
              <a:t>FinTech</a:t>
            </a:r>
            <a:r>
              <a:rPr lang="en-US" sz="1200" dirty="0">
                <a:solidFill>
                  <a:srgbClr val="FFFFFF"/>
                </a:solidFill>
                <a:latin typeface="Tahoma" charset="0"/>
                <a:ea typeface="ＭＳ Ｐゴシック" charset="0"/>
              </a:rPr>
              <a:t>-Accounts-Disruption/</a:t>
            </a:r>
            <a:r>
              <a:rPr lang="en-US" sz="1200" dirty="0" err="1">
                <a:solidFill>
                  <a:srgbClr val="FFFFFF"/>
                </a:solidFill>
                <a:latin typeface="Tahoma" charset="0"/>
                <a:ea typeface="ＭＳ Ｐゴシック" charset="0"/>
              </a:rPr>
              <a:t>dp</a:t>
            </a:r>
            <a:r>
              <a:rPr lang="en-US" sz="1200" dirty="0">
                <a:solidFill>
                  <a:srgbClr val="FFFFFF"/>
                </a:solidFill>
                <a:latin typeface="Tahoma" charset="0"/>
                <a:ea typeface="ＭＳ Ｐゴシック" charset="0"/>
              </a:rPr>
              <a:t>/0815378505</a:t>
            </a:r>
          </a:p>
        </p:txBody>
      </p:sp>
      <p:pic>
        <p:nvPicPr>
          <p:cNvPr id="9" name="Picture 8"/>
          <p:cNvPicPr>
            <a:picLocks noChangeAspect="1"/>
          </p:cNvPicPr>
          <p:nvPr/>
        </p:nvPicPr>
        <p:blipFill>
          <a:blip r:embed="rId3"/>
          <a:stretch>
            <a:fillRect/>
          </a:stretch>
        </p:blipFill>
        <p:spPr>
          <a:xfrm>
            <a:off x="6477000" y="304800"/>
            <a:ext cx="3530600" cy="539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70561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body" idx="1"/>
          </p:nvPr>
        </p:nvSpPr>
        <p:spPr>
          <a:xfrm>
            <a:off x="1524000" y="0"/>
            <a:ext cx="9144000" cy="5791200"/>
          </a:xfrm>
        </p:spPr>
        <p:txBody>
          <a:bodyPr>
            <a:noAutofit/>
          </a:bodyPr>
          <a:lstStyle/>
          <a:p>
            <a:pPr marL="0" indent="0" algn="ctr">
              <a:spcBef>
                <a:spcPts val="0"/>
              </a:spcBef>
              <a:buNone/>
              <a:defRPr/>
            </a:pPr>
            <a:endParaRPr lang="en-US" b="1" dirty="0">
              <a:ln>
                <a:solidFill>
                  <a:schemeClr val="tx1">
                    <a:alpha val="18000"/>
                  </a:schemeClr>
                </a:solidFill>
              </a:ln>
              <a:solidFill>
                <a:srgbClr val="FFFFFF"/>
              </a:solidFill>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b="1" dirty="0">
              <a:effectLst>
                <a:outerShdw blurRad="50800" dist="38100" dir="2700000" algn="tl" rotWithShape="0">
                  <a:prstClr val="black">
                    <a:alpha val="40000"/>
                  </a:prstClr>
                </a:outerShdw>
              </a:effectLst>
            </a:endParaRPr>
          </a:p>
          <a:p>
            <a:pPr marL="0" indent="0" algn="ctr">
              <a:buNone/>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a:p>
            <a:pPr algn="ctr" eaLnBrk="1" hangingPunct="1">
              <a:spcBef>
                <a:spcPts val="0"/>
              </a:spcBef>
              <a:buNone/>
              <a:defRPr/>
            </a:pPr>
            <a:endParaRPr lang="en-US" dirty="0">
              <a:ln>
                <a:solidFill>
                  <a:schemeClr val="tx1">
                    <a:alpha val="27000"/>
                  </a:schemeClr>
                </a:solidFill>
              </a:ln>
              <a:solidFill>
                <a:srgbClr val="FFFFFF"/>
              </a:solidFill>
              <a:effectLst>
                <a:outerShdw blurRad="50800" dist="38100" dir="2700000" algn="tl" rotWithShape="0">
                  <a:prstClr val="black">
                    <a:alpha val="40000"/>
                  </a:prstClr>
                </a:outerShdw>
              </a:effectLst>
            </a:endParaRPr>
          </a:p>
        </p:txBody>
      </p:sp>
      <p:sp>
        <p:nvSpPr>
          <p:cNvPr id="22533" name="TextBox 5"/>
          <p:cNvSpPr txBox="1">
            <a:spLocks noChangeArrowheads="1"/>
          </p:cNvSpPr>
          <p:nvPr/>
        </p:nvSpPr>
        <p:spPr bwMode="auto">
          <a:xfrm>
            <a:off x="1524000" y="6457890"/>
            <a:ext cx="1509648" cy="400110"/>
          </a:xfrm>
          <a:prstGeom prst="rect">
            <a:avLst/>
          </a:prstGeom>
          <a:noFill/>
          <a:ln w="9525">
            <a:noFill/>
            <a:miter lim="800000"/>
            <a:headEnd/>
            <a:tailEnd/>
          </a:ln>
        </p:spPr>
        <p:txBody>
          <a:bodyPr wrap="none">
            <a:spAutoFit/>
          </a:bodyPr>
          <a:lstStyle>
            <a:lvl1pPr eaLnBrk="0" hangingPunct="0">
              <a:defRPr sz="3200">
                <a:solidFill>
                  <a:schemeClr val="tx1"/>
                </a:solidFill>
                <a:latin typeface="Tahoma" charset="0"/>
                <a:ea typeface="ＭＳ Ｐゴシック" charset="0"/>
                <a:cs typeface="ＭＳ Ｐゴシック" charset="0"/>
              </a:defRPr>
            </a:lvl1pPr>
            <a:lvl2pPr marL="37931725" indent="-37474525" eaLnBrk="0" hangingPunct="0">
              <a:defRPr sz="3200">
                <a:solidFill>
                  <a:schemeClr val="tx1"/>
                </a:solidFill>
                <a:latin typeface="Tahoma" charset="0"/>
                <a:ea typeface="ＭＳ Ｐゴシック" charset="0"/>
              </a:defRPr>
            </a:lvl2pPr>
            <a:lvl3pPr eaLnBrk="0" hangingPunct="0">
              <a:defRPr sz="3200">
                <a:solidFill>
                  <a:schemeClr val="tx1"/>
                </a:solidFill>
                <a:latin typeface="Tahoma" charset="0"/>
                <a:ea typeface="ＭＳ Ｐゴシック" charset="0"/>
              </a:defRPr>
            </a:lvl3pPr>
            <a:lvl4pPr eaLnBrk="0" hangingPunct="0">
              <a:defRPr sz="3200">
                <a:solidFill>
                  <a:schemeClr val="tx1"/>
                </a:solidFill>
                <a:latin typeface="Tahoma" charset="0"/>
                <a:ea typeface="ＭＳ Ｐゴシック" charset="0"/>
              </a:defRPr>
            </a:lvl4pPr>
            <a:lvl5pPr eaLnBrk="0" hangingPunct="0">
              <a:defRPr sz="3200">
                <a:solidFill>
                  <a:schemeClr val="tx1"/>
                </a:solidFill>
                <a:latin typeface="Tahoma" charset="0"/>
                <a:ea typeface="ＭＳ Ｐゴシック" charset="0"/>
              </a:defRPr>
            </a:lvl5pPr>
            <a:lvl6pPr marL="457200" eaLnBrk="0" fontAlgn="base" hangingPunct="0">
              <a:spcBef>
                <a:spcPct val="0"/>
              </a:spcBef>
              <a:spcAft>
                <a:spcPct val="0"/>
              </a:spcAft>
              <a:defRPr sz="3200">
                <a:solidFill>
                  <a:schemeClr val="tx1"/>
                </a:solidFill>
                <a:latin typeface="Tahoma" charset="0"/>
                <a:ea typeface="ＭＳ Ｐゴシック" charset="0"/>
              </a:defRPr>
            </a:lvl6pPr>
            <a:lvl7pPr marL="914400" eaLnBrk="0" fontAlgn="base" hangingPunct="0">
              <a:spcBef>
                <a:spcPct val="0"/>
              </a:spcBef>
              <a:spcAft>
                <a:spcPct val="0"/>
              </a:spcAft>
              <a:defRPr sz="3200">
                <a:solidFill>
                  <a:schemeClr val="tx1"/>
                </a:solidFill>
                <a:latin typeface="Tahoma" charset="0"/>
                <a:ea typeface="ＭＳ Ｐゴシック" charset="0"/>
              </a:defRPr>
            </a:lvl7pPr>
            <a:lvl8pPr marL="1371600" eaLnBrk="0" fontAlgn="base" hangingPunct="0">
              <a:spcBef>
                <a:spcPct val="0"/>
              </a:spcBef>
              <a:spcAft>
                <a:spcPct val="0"/>
              </a:spcAft>
              <a:defRPr sz="3200">
                <a:solidFill>
                  <a:schemeClr val="tx1"/>
                </a:solidFill>
                <a:latin typeface="Tahoma" charset="0"/>
                <a:ea typeface="ＭＳ Ｐゴシック" charset="0"/>
              </a:defRPr>
            </a:lvl8pPr>
            <a:lvl9pPr marL="1828800" eaLnBrk="0" fontAlgn="base" hangingPunct="0">
              <a:spcBef>
                <a:spcPct val="0"/>
              </a:spcBef>
              <a:spcAft>
                <a:spcPct val="0"/>
              </a:spcAft>
              <a:defRPr sz="3200">
                <a:solidFill>
                  <a:schemeClr val="tx1"/>
                </a:solidFill>
                <a:latin typeface="Tahoma" charset="0"/>
                <a:ea typeface="ＭＳ Ｐゴシック" charset="0"/>
              </a:defRPr>
            </a:lvl9pPr>
          </a:lstStyle>
          <a:p>
            <a:pPr eaLnBrk="1" fontAlgn="base" hangingPunct="1">
              <a:spcBef>
                <a:spcPct val="0"/>
              </a:spcBef>
              <a:spcAft>
                <a:spcPct val="0"/>
              </a:spcAft>
              <a:defRPr/>
            </a:pPr>
            <a:r>
              <a:rPr lang="en-US" sz="2000" dirty="0">
                <a:solidFill>
                  <a:srgbClr val="FFFFFF"/>
                </a:solidFill>
                <a:effectLst>
                  <a:outerShdw blurRad="38100" dist="38100" dir="2700000" algn="tl">
                    <a:srgbClr val="000000"/>
                  </a:outerShdw>
                </a:effectLst>
              </a:rPr>
              <a:t>March 2018</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9910" y="901700"/>
            <a:ext cx="1300480" cy="1300480"/>
          </a:xfrm>
          <a:prstGeom prst="rect">
            <a:avLst/>
          </a:prstGeom>
        </p:spPr>
      </p:pic>
      <p:pic>
        <p:nvPicPr>
          <p:cNvPr id="3" name="Picture 2"/>
          <p:cNvPicPr>
            <a:picLocks noChangeAspect="1"/>
          </p:cNvPicPr>
          <p:nvPr/>
        </p:nvPicPr>
        <p:blipFill>
          <a:blip r:embed="rId4"/>
          <a:stretch>
            <a:fillRect/>
          </a:stretch>
        </p:blipFill>
        <p:spPr>
          <a:xfrm>
            <a:off x="5943600" y="228600"/>
            <a:ext cx="4152900" cy="63373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0950" y="3722550"/>
            <a:ext cx="2438400" cy="1382851"/>
          </a:xfrm>
          <a:prstGeom prst="rect">
            <a:avLst/>
          </a:prstGeom>
        </p:spPr>
      </p:pic>
      <p:pic>
        <p:nvPicPr>
          <p:cNvPr id="10" name="Picture 9"/>
          <p:cNvPicPr>
            <a:picLocks noChangeAspect="1"/>
          </p:cNvPicPr>
          <p:nvPr/>
        </p:nvPicPr>
        <p:blipFill>
          <a:blip r:embed="rId6"/>
          <a:stretch>
            <a:fillRect/>
          </a:stretch>
        </p:blipFill>
        <p:spPr>
          <a:xfrm>
            <a:off x="2514600" y="5257800"/>
            <a:ext cx="2451100" cy="774700"/>
          </a:xfrm>
          <a:prstGeom prst="rect">
            <a:avLst/>
          </a:prstGeom>
          <a:solidFill>
            <a:srgbClr val="FFFFFF"/>
          </a:solidFill>
        </p:spPr>
      </p:pic>
      <p:sp>
        <p:nvSpPr>
          <p:cNvPr id="11" name="TextBox 10"/>
          <p:cNvSpPr txBox="1"/>
          <p:nvPr/>
        </p:nvSpPr>
        <p:spPr>
          <a:xfrm>
            <a:off x="3134042" y="3181290"/>
            <a:ext cx="1212216" cy="400110"/>
          </a:xfrm>
          <a:prstGeom prst="rect">
            <a:avLst/>
          </a:prstGeom>
          <a:noFill/>
        </p:spPr>
        <p:txBody>
          <a:bodyPr wrap="none" rtlCol="0">
            <a:spAutoFit/>
          </a:bodyPr>
          <a:lstStyle/>
          <a:p>
            <a:pPr fontAlgn="base">
              <a:spcBef>
                <a:spcPct val="0"/>
              </a:spcBef>
              <a:spcAft>
                <a:spcPct val="0"/>
              </a:spcAft>
            </a:pPr>
            <a:r>
              <a:rPr lang="en-US" sz="2000" dirty="0">
                <a:solidFill>
                  <a:srgbClr val="FFFFFF"/>
                </a:solidFill>
                <a:latin typeface="Tahoma" charset="0"/>
                <a:ea typeface="ＭＳ Ｐゴシック" charset="0"/>
              </a:rPr>
              <a:t>Sponsors</a:t>
            </a:r>
          </a:p>
        </p:txBody>
      </p:sp>
    </p:spTree>
    <p:extLst>
      <p:ext uri="{BB962C8B-B14F-4D97-AF65-F5344CB8AC3E}">
        <p14:creationId xmlns:p14="http://schemas.microsoft.com/office/powerpoint/2010/main" val="39380435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495411" y="2389790"/>
            <a:ext cx="4861903" cy="2246769"/>
          </a:xfrm>
          <a:prstGeom prst="rect">
            <a:avLst/>
          </a:prstGeom>
          <a:noFill/>
        </p:spPr>
        <p:txBody>
          <a:bodyPr wrap="none" rtlCol="0">
            <a:spAutoFit/>
          </a:bodyPr>
          <a:lstStyle/>
          <a:p>
            <a:pPr algn="ctr" fontAlgn="base">
              <a:spcBef>
                <a:spcPct val="0"/>
              </a:spcBef>
              <a:spcAft>
                <a:spcPct val="0"/>
              </a:spcAft>
            </a:pPr>
            <a:r>
              <a:rPr lang="en-US" sz="2800" dirty="0">
                <a:solidFill>
                  <a:srgbClr val="FFFFFF"/>
                </a:solidFill>
                <a:latin typeface="Tahoma" charset="0"/>
                <a:ea typeface="ＭＳ Ｐゴシック" charset="0"/>
              </a:rPr>
              <a:t>Robin Teigland</a:t>
            </a:r>
          </a:p>
          <a:p>
            <a:pPr algn="ctr" fontAlgn="base">
              <a:spcBef>
                <a:spcPct val="0"/>
              </a:spcBef>
              <a:spcAft>
                <a:spcPct val="0"/>
              </a:spcAft>
            </a:pPr>
            <a:r>
              <a:rPr lang="en-US" sz="2800" dirty="0">
                <a:solidFill>
                  <a:srgbClr val="FFFFFF"/>
                </a:solidFill>
                <a:latin typeface="Tahoma" charset="0"/>
                <a:ea typeface="ＭＳ Ｐゴシック" charset="0"/>
              </a:rPr>
              <a:t>robin.teigland@hhs.se</a:t>
            </a:r>
          </a:p>
          <a:p>
            <a:pPr algn="ctr" fontAlgn="base">
              <a:spcBef>
                <a:spcPct val="0"/>
              </a:spcBef>
              <a:spcAft>
                <a:spcPct val="0"/>
              </a:spcAft>
            </a:pPr>
            <a:r>
              <a:rPr lang="en-US" sz="2800" dirty="0" err="1">
                <a:solidFill>
                  <a:srgbClr val="FFFFFF"/>
                </a:solidFill>
                <a:latin typeface="Tahoma" charset="0"/>
                <a:ea typeface="ＭＳ Ｐゴシック" charset="0"/>
              </a:rPr>
              <a:t>www.robinteigland.com</a:t>
            </a:r>
            <a:endParaRPr lang="en-US" sz="2800" dirty="0">
              <a:solidFill>
                <a:srgbClr val="FFFFFF"/>
              </a:solidFill>
              <a:latin typeface="Tahoma" charset="0"/>
              <a:ea typeface="ＭＳ Ｐゴシック" charset="0"/>
            </a:endParaRPr>
          </a:p>
          <a:p>
            <a:pPr algn="ctr" fontAlgn="base">
              <a:spcBef>
                <a:spcPct val="0"/>
              </a:spcBef>
              <a:spcAft>
                <a:spcPct val="0"/>
              </a:spcAft>
            </a:pPr>
            <a:r>
              <a:rPr lang="en-US" sz="2800" dirty="0">
                <a:solidFill>
                  <a:srgbClr val="FFFFFF"/>
                </a:solidFill>
                <a:latin typeface="Tahoma" charset="0"/>
                <a:ea typeface="ＭＳ Ｐゴシック" charset="0"/>
              </a:rPr>
              <a:t>www.slideshare.net/eteigland</a:t>
            </a:r>
          </a:p>
          <a:p>
            <a:pPr algn="ctr" fontAlgn="base">
              <a:spcBef>
                <a:spcPct val="0"/>
              </a:spcBef>
              <a:spcAft>
                <a:spcPct val="0"/>
              </a:spcAft>
            </a:pPr>
            <a:r>
              <a:rPr lang="en-US" sz="2800" dirty="0">
                <a:solidFill>
                  <a:srgbClr val="FFFFFF"/>
                </a:solidFill>
                <a:latin typeface="Tahoma" charset="0"/>
                <a:ea typeface="ＭＳ Ｐゴシック" charset="0"/>
              </a:rPr>
              <a:t>@</a:t>
            </a:r>
            <a:r>
              <a:rPr lang="en-US" sz="2800" dirty="0" err="1">
                <a:solidFill>
                  <a:srgbClr val="FFFFFF"/>
                </a:solidFill>
                <a:latin typeface="Tahoma" charset="0"/>
                <a:ea typeface="ＭＳ Ｐゴシック" charset="0"/>
              </a:rPr>
              <a:t>robin.teigland</a:t>
            </a:r>
            <a:endParaRPr lang="en-US" sz="2800" dirty="0">
              <a:solidFill>
                <a:srgbClr val="FFFFFF"/>
              </a:solidFill>
              <a:latin typeface="Tahoma" charset="0"/>
              <a:ea typeface="ＭＳ Ｐゴシック" charset="0"/>
            </a:endParaRPr>
          </a:p>
        </p:txBody>
      </p:sp>
      <p:pic>
        <p:nvPicPr>
          <p:cNvPr id="148487"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1" y="4191001"/>
            <a:ext cx="395257" cy="450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8" name="TextBox 7"/>
          <p:cNvSpPr txBox="1">
            <a:spLocks noChangeArrowheads="1"/>
          </p:cNvSpPr>
          <p:nvPr/>
        </p:nvSpPr>
        <p:spPr bwMode="auto">
          <a:xfrm>
            <a:off x="5638800" y="476673"/>
            <a:ext cx="4777680" cy="1018740"/>
          </a:xfrm>
          <a:prstGeom prst="rect">
            <a:avLst/>
          </a:prstGeom>
          <a:solidFill>
            <a:schemeClr val="bg1"/>
          </a:solidFill>
          <a:ln>
            <a:noFill/>
          </a:ln>
          <a:extLst/>
        </p:spPr>
        <p:txBody>
          <a:bodyPr wrap="square">
            <a:spAutoFit/>
          </a:bodyPr>
          <a:lstStyle>
            <a:lvl1pPr eaLnBrk="0" hangingPunct="0">
              <a:defRPr sz="3200">
                <a:solidFill>
                  <a:schemeClr val="tx1"/>
                </a:solidFill>
                <a:latin typeface="Tahoma" charset="0"/>
                <a:ea typeface="ＭＳ Ｐゴシック" charset="0"/>
                <a:cs typeface="ＭＳ Ｐゴシック" charset="0"/>
              </a:defRPr>
            </a:lvl1pPr>
            <a:lvl2pPr marL="742950" indent="-285750" eaLnBrk="0" hangingPunct="0">
              <a:defRPr sz="3200">
                <a:solidFill>
                  <a:schemeClr val="tx1"/>
                </a:solidFill>
                <a:latin typeface="Tahoma" charset="0"/>
                <a:ea typeface="ＭＳ Ｐゴシック" charset="0"/>
              </a:defRPr>
            </a:lvl2pPr>
            <a:lvl3pPr marL="1143000" indent="-228600" eaLnBrk="0" hangingPunct="0">
              <a:defRPr sz="3200">
                <a:solidFill>
                  <a:schemeClr val="tx1"/>
                </a:solidFill>
                <a:latin typeface="Tahoma" charset="0"/>
                <a:ea typeface="ＭＳ Ｐゴシック" charset="0"/>
              </a:defRPr>
            </a:lvl3pPr>
            <a:lvl4pPr marL="1600200" indent="-228600" eaLnBrk="0" hangingPunct="0">
              <a:defRPr sz="3200">
                <a:solidFill>
                  <a:schemeClr val="tx1"/>
                </a:solidFill>
                <a:latin typeface="Tahoma" charset="0"/>
                <a:ea typeface="ＭＳ Ｐゴシック" charset="0"/>
              </a:defRPr>
            </a:lvl4pPr>
            <a:lvl5pPr marL="2057400" indent="-228600" eaLnBrk="0" hangingPunct="0">
              <a:defRPr sz="3200">
                <a:solidFill>
                  <a:schemeClr val="tx1"/>
                </a:solidFill>
                <a:latin typeface="Tahoma" charset="0"/>
                <a:ea typeface="ＭＳ Ｐゴシック" charset="0"/>
              </a:defRPr>
            </a:lvl5pPr>
            <a:lvl6pPr marL="2514600" indent="-228600" eaLnBrk="0" fontAlgn="base" hangingPunct="0">
              <a:spcBef>
                <a:spcPct val="0"/>
              </a:spcBef>
              <a:spcAft>
                <a:spcPct val="0"/>
              </a:spcAft>
              <a:defRPr sz="3200">
                <a:solidFill>
                  <a:schemeClr val="tx1"/>
                </a:solidFill>
                <a:latin typeface="Tahoma" charset="0"/>
                <a:ea typeface="ＭＳ Ｐゴシック" charset="0"/>
              </a:defRPr>
            </a:lvl6pPr>
            <a:lvl7pPr marL="2971800" indent="-228600" eaLnBrk="0" fontAlgn="base" hangingPunct="0">
              <a:spcBef>
                <a:spcPct val="0"/>
              </a:spcBef>
              <a:spcAft>
                <a:spcPct val="0"/>
              </a:spcAft>
              <a:defRPr sz="3200">
                <a:solidFill>
                  <a:schemeClr val="tx1"/>
                </a:solidFill>
                <a:latin typeface="Tahoma" charset="0"/>
                <a:ea typeface="ＭＳ Ｐゴシック" charset="0"/>
              </a:defRPr>
            </a:lvl7pPr>
            <a:lvl8pPr marL="3429000" indent="-228600" eaLnBrk="0" fontAlgn="base" hangingPunct="0">
              <a:spcBef>
                <a:spcPct val="0"/>
              </a:spcBef>
              <a:spcAft>
                <a:spcPct val="0"/>
              </a:spcAft>
              <a:defRPr sz="3200">
                <a:solidFill>
                  <a:schemeClr val="tx1"/>
                </a:solidFill>
                <a:latin typeface="Tahoma" charset="0"/>
                <a:ea typeface="ＭＳ Ｐゴシック" charset="0"/>
              </a:defRPr>
            </a:lvl8pPr>
            <a:lvl9pPr marL="3886200" indent="-228600" eaLnBrk="0" fontAlgn="base" hangingPunct="0">
              <a:spcBef>
                <a:spcPct val="0"/>
              </a:spcBef>
              <a:spcAft>
                <a:spcPct val="0"/>
              </a:spcAft>
              <a:defRPr sz="3200">
                <a:solidFill>
                  <a:schemeClr val="tx1"/>
                </a:solidFill>
                <a:latin typeface="Tahoma" charset="0"/>
                <a:ea typeface="ＭＳ Ｐゴシック" charset="0"/>
              </a:defRPr>
            </a:lvl9pPr>
          </a:lstStyle>
          <a:p>
            <a:pPr algn="ctr" eaLnBrk="1" fontAlgn="base" hangingPunct="1">
              <a:spcBef>
                <a:spcPct val="15000"/>
              </a:spcBef>
              <a:spcAft>
                <a:spcPct val="0"/>
              </a:spcAft>
            </a:pPr>
            <a:r>
              <a:rPr lang="en-US" sz="2800" i="1" dirty="0">
                <a:solidFill>
                  <a:srgbClr val="FF0080"/>
                </a:solidFill>
              </a:rPr>
              <a:t>If you love knowledge, </a:t>
            </a:r>
          </a:p>
          <a:p>
            <a:pPr algn="ctr" eaLnBrk="1" fontAlgn="base" hangingPunct="1">
              <a:spcBef>
                <a:spcPct val="15000"/>
              </a:spcBef>
              <a:spcAft>
                <a:spcPct val="0"/>
              </a:spcAft>
            </a:pPr>
            <a:r>
              <a:rPr lang="en-US" sz="2800" i="1" dirty="0">
                <a:solidFill>
                  <a:srgbClr val="FF0080"/>
                </a:solidFill>
              </a:rPr>
              <a:t>set it free…</a:t>
            </a:r>
          </a:p>
        </p:txBody>
      </p:sp>
      <p:sp>
        <p:nvSpPr>
          <p:cNvPr id="3" name="TextBox 2"/>
          <p:cNvSpPr txBox="1"/>
          <p:nvPr/>
        </p:nvSpPr>
        <p:spPr>
          <a:xfrm>
            <a:off x="5029200" y="5657698"/>
            <a:ext cx="5638800" cy="1200329"/>
          </a:xfrm>
          <a:prstGeom prst="rect">
            <a:avLst/>
          </a:prstGeom>
          <a:solidFill>
            <a:srgbClr val="FFFFFF"/>
          </a:solidFill>
        </p:spPr>
        <p:txBody>
          <a:bodyPr wrap="square" rtlCol="0">
            <a:spAutoFit/>
          </a:bodyPr>
          <a:lstStyle/>
          <a:p>
            <a:pPr fontAlgn="base">
              <a:spcBef>
                <a:spcPct val="0"/>
              </a:spcBef>
              <a:spcAft>
                <a:spcPct val="0"/>
              </a:spcAft>
            </a:pPr>
            <a:r>
              <a:rPr lang="en-US" dirty="0">
                <a:solidFill>
                  <a:srgbClr val="000000"/>
                </a:solidFill>
                <a:latin typeface="Tahoma" charset="0"/>
                <a:ea typeface="ＭＳ Ｐゴシック" charset="0"/>
              </a:rPr>
              <a:t>If you like this presentation and would like to contribute to our research, we accept </a:t>
            </a:r>
            <a:r>
              <a:rPr lang="en-US" dirty="0" err="1">
                <a:solidFill>
                  <a:srgbClr val="000000"/>
                </a:solidFill>
                <a:latin typeface="Tahoma" charset="0"/>
                <a:ea typeface="ＭＳ Ｐゴシック" charset="0"/>
              </a:rPr>
              <a:t>bitcoins</a:t>
            </a:r>
            <a:r>
              <a:rPr lang="en-US" dirty="0">
                <a:solidFill>
                  <a:srgbClr val="000000"/>
                </a:solidFill>
                <a:latin typeface="Tahoma" charset="0"/>
                <a:ea typeface="ＭＳ Ｐゴシック" charset="0"/>
              </a:rPr>
              <a:t>: 1HthhUB62EzqEyKaAKvF1LGTabcdp4HsU.</a:t>
            </a:r>
          </a:p>
          <a:p>
            <a:pPr fontAlgn="base">
              <a:spcBef>
                <a:spcPct val="0"/>
              </a:spcBef>
              <a:spcAft>
                <a:spcPct val="0"/>
              </a:spcAft>
            </a:pPr>
            <a:r>
              <a:rPr lang="en-US" dirty="0">
                <a:solidFill>
                  <a:srgbClr val="000000"/>
                </a:solidFill>
                <a:latin typeface="Tahoma" charset="0"/>
                <a:ea typeface="ＭＳ Ｐゴシック" charset="0"/>
              </a:rPr>
              <a:t>Thank you!!!!!</a:t>
            </a:r>
            <a:endParaRPr lang="en-US" sz="2800" dirty="0">
              <a:solidFill>
                <a:srgbClr val="000000"/>
              </a:solidFill>
              <a:latin typeface="Tahoma" charset="0"/>
              <a:ea typeface="ＭＳ Ｐゴシック"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4200" y="5562600"/>
            <a:ext cx="1188132" cy="1295400"/>
          </a:xfrm>
          <a:prstGeom prst="rect">
            <a:avLst/>
          </a:prstGeom>
        </p:spPr>
      </p:pic>
      <p:sp>
        <p:nvSpPr>
          <p:cNvPr id="6" name="TextBox 5"/>
          <p:cNvSpPr txBox="1"/>
          <p:nvPr/>
        </p:nvSpPr>
        <p:spPr>
          <a:xfrm>
            <a:off x="-762000" y="1439335"/>
            <a:ext cx="184666" cy="584776"/>
          </a:xfrm>
          <a:prstGeom prst="rect">
            <a:avLst/>
          </a:prstGeom>
          <a:noFill/>
        </p:spPr>
        <p:txBody>
          <a:bodyPr wrap="none" rtlCol="0">
            <a:spAutoFit/>
          </a:bodyPr>
          <a:lstStyle/>
          <a:p>
            <a:pPr fontAlgn="base">
              <a:spcBef>
                <a:spcPct val="0"/>
              </a:spcBef>
              <a:spcAft>
                <a:spcPct val="0"/>
              </a:spcAft>
            </a:pPr>
            <a:endParaRPr lang="en-US" sz="3200" dirty="0">
              <a:solidFill>
                <a:srgbClr val="000000"/>
              </a:solidFill>
              <a:latin typeface="Tahoma" charset="0"/>
              <a:ea typeface="ＭＳ Ｐゴシック" charset="0"/>
            </a:endParaRPr>
          </a:p>
        </p:txBody>
      </p:sp>
      <p:pic>
        <p:nvPicPr>
          <p:cNvPr id="9" name="Picture 8" descr="2017-01-03 13.03.43.jpg"/>
          <p:cNvPicPr>
            <a:picLocks noChangeAspect="1"/>
          </p:cNvPicPr>
          <p:nvPr/>
        </p:nvPicPr>
        <p:blipFill rotWithShape="1">
          <a:blip r:embed="rId5" cstate="email">
            <a:extLst>
              <a:ext uri="{28A0092B-C50C-407E-A947-70E740481C1C}">
                <a14:useLocalDpi xmlns:a14="http://schemas.microsoft.com/office/drawing/2010/main"/>
              </a:ext>
            </a:extLst>
          </a:blip>
          <a:srcRect l="-5763"/>
          <a:stretch/>
        </p:blipFill>
        <p:spPr>
          <a:xfrm rot="5400000">
            <a:off x="-324656" y="1467656"/>
            <a:ext cx="7239002" cy="3541690"/>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0" y="0"/>
            <a:ext cx="1174376" cy="1143000"/>
          </a:xfrm>
          <a:prstGeom prst="rect">
            <a:avLst/>
          </a:prstGeom>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767279" y="4876801"/>
            <a:ext cx="888431" cy="1019861"/>
          </a:xfrm>
          <a:prstGeom prst="rect">
            <a:avLst/>
          </a:prstGeom>
        </p:spPr>
      </p:pic>
      <p:pic>
        <p:nvPicPr>
          <p:cNvPr id="13" name="Picture 12" descr="robinteiglandlcomqrcode.jpe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1201" y="1905001"/>
            <a:ext cx="914399" cy="914399"/>
          </a:xfrm>
          <a:prstGeom prst="rect">
            <a:avLst/>
          </a:prstGeom>
        </p:spPr>
      </p:pic>
    </p:spTree>
    <p:extLst>
      <p:ext uri="{BB962C8B-B14F-4D97-AF65-F5344CB8AC3E}">
        <p14:creationId xmlns:p14="http://schemas.microsoft.com/office/powerpoint/2010/main" val="2826585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algn="ctr" defTabSz="457200"/>
            <a:r>
              <a:rPr lang="en-US" sz="6600" b="1" dirty="0">
                <a:solidFill>
                  <a:srgbClr val="FFFFFF"/>
                </a:solidFill>
                <a:latin typeface="Calibri"/>
              </a:rPr>
              <a:t>Let’s talk about </a:t>
            </a:r>
            <a:r>
              <a:rPr lang="en-US" sz="6600" b="1" i="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rPr>
              <a:t>TRUST</a:t>
            </a:r>
          </a:p>
        </p:txBody>
      </p:sp>
    </p:spTree>
    <p:extLst>
      <p:ext uri="{BB962C8B-B14F-4D97-AF65-F5344CB8AC3E}">
        <p14:creationId xmlns:p14="http://schemas.microsoft.com/office/powerpoint/2010/main" val="940532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077218"/>
          </a:xfrm>
          <a:prstGeom prst="rect">
            <a:avLst/>
          </a:prstGeom>
          <a:noFill/>
        </p:spPr>
        <p:txBody>
          <a:bodyPr wrap="square" rtlCol="0">
            <a:spAutoFit/>
          </a:bodyPr>
          <a:lstStyle/>
          <a:p>
            <a:pPr algn="ctr" defTabSz="457200"/>
            <a:r>
              <a:rPr lang="en-US" sz="3200" b="1" i="1" dirty="0">
                <a:solidFill>
                  <a:prstClr val="white"/>
                </a:solidFill>
                <a:latin typeface="Calibri"/>
              </a:rPr>
              <a:t>Trust—‘firm </a:t>
            </a:r>
            <a:r>
              <a:rPr lang="en-US" sz="3200" b="1" i="1" dirty="0">
                <a:solidFill>
                  <a:srgbClr val="F79646"/>
                </a:solidFill>
                <a:latin typeface="Calibri"/>
              </a:rPr>
              <a:t>belief</a:t>
            </a:r>
            <a:r>
              <a:rPr lang="en-US" sz="3200" b="1" i="1" dirty="0">
                <a:solidFill>
                  <a:prstClr val="white"/>
                </a:solidFill>
                <a:latin typeface="Calibri"/>
              </a:rPr>
              <a:t> in the reliability, truth, or ability of someone or something.’</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336209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algn="r" defTabSz="457200"/>
            <a:r>
              <a:rPr lang="en-US" sz="6600" b="1" dirty="0">
                <a:solidFill>
                  <a:srgbClr val="FFFFFF"/>
                </a:solidFill>
                <a:latin typeface="Calibri"/>
              </a:rPr>
              <a:t>predictability</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676847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261884"/>
          </a:xfrm>
          <a:prstGeom prst="rect">
            <a:avLst/>
          </a:prstGeom>
          <a:noFill/>
        </p:spPr>
        <p:txBody>
          <a:bodyPr wrap="square" rtlCol="0">
            <a:spAutoFit/>
          </a:bodyPr>
          <a:lstStyle/>
          <a:p>
            <a:pPr algn="ctr" defTabSz="457200"/>
            <a:r>
              <a:rPr lang="en-US" sz="3100" b="1" i="1" dirty="0">
                <a:solidFill>
                  <a:prstClr val="white"/>
                </a:solidFill>
                <a:latin typeface="Calibri"/>
              </a:rPr>
              <a:t>“</a:t>
            </a:r>
            <a:r>
              <a:rPr lang="en-US" sz="3100" b="1" i="1" dirty="0">
                <a:solidFill>
                  <a:srgbClr val="F79646"/>
                </a:solidFill>
                <a:latin typeface="Calibri"/>
              </a:rPr>
              <a:t>Predictability</a:t>
            </a:r>
            <a:r>
              <a:rPr lang="en-US" sz="3100" b="1" i="1" dirty="0">
                <a:solidFill>
                  <a:srgbClr val="FF6600"/>
                </a:solidFill>
                <a:latin typeface="Calibri"/>
              </a:rPr>
              <a:t> </a:t>
            </a:r>
            <a:r>
              <a:rPr lang="en-US" sz="3100" b="1" i="1" dirty="0">
                <a:solidFill>
                  <a:prstClr val="white"/>
                </a:solidFill>
                <a:latin typeface="Calibri"/>
              </a:rPr>
              <a:t>built the </a:t>
            </a:r>
            <a:r>
              <a:rPr lang="en-US" sz="3100" b="1" i="1" dirty="0">
                <a:solidFill>
                  <a:srgbClr val="F79646"/>
                </a:solidFill>
                <a:latin typeface="Calibri"/>
              </a:rPr>
              <a:t>trust</a:t>
            </a:r>
            <a:r>
              <a:rPr lang="en-US" sz="3100" b="1" i="1" dirty="0">
                <a:solidFill>
                  <a:prstClr val="white"/>
                </a:solidFill>
                <a:latin typeface="Calibri"/>
              </a:rPr>
              <a:t> that allowed people to synchronize their actions in mutually productive ways” </a:t>
            </a:r>
          </a:p>
          <a:p>
            <a:pPr algn="r" defTabSz="457200"/>
            <a:r>
              <a:rPr lang="en-US" sz="1400" b="1" i="1" dirty="0">
                <a:solidFill>
                  <a:prstClr val="white"/>
                </a:solidFill>
                <a:latin typeface="Calibri"/>
              </a:rPr>
              <a:t>(Stevenson, </a:t>
            </a:r>
            <a:r>
              <a:rPr lang="en-US" sz="1400" b="1" i="1" dirty="0" err="1">
                <a:solidFill>
                  <a:prstClr val="white"/>
                </a:solidFill>
                <a:latin typeface="Calibri"/>
              </a:rPr>
              <a:t>Moldoveanu</a:t>
            </a:r>
            <a:r>
              <a:rPr lang="en-US" sz="1400" b="1" i="1" dirty="0">
                <a:solidFill>
                  <a:prstClr val="white"/>
                </a:solidFill>
                <a:latin typeface="Calibri"/>
              </a:rPr>
              <a:t>, HBR)</a:t>
            </a:r>
          </a:p>
        </p:txBody>
      </p:sp>
    </p:spTree>
    <p:extLst>
      <p:ext uri="{BB962C8B-B14F-4D97-AF65-F5344CB8AC3E}">
        <p14:creationId xmlns:p14="http://schemas.microsoft.com/office/powerpoint/2010/main" val="174130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077218"/>
          </a:xfrm>
          <a:prstGeom prst="rect">
            <a:avLst/>
          </a:prstGeom>
          <a:noFill/>
        </p:spPr>
        <p:txBody>
          <a:bodyPr wrap="square" rtlCol="0">
            <a:spAutoFit/>
          </a:bodyPr>
          <a:lstStyle/>
          <a:p>
            <a:pPr algn="ctr" defTabSz="457200"/>
            <a:r>
              <a:rPr lang="en-US" sz="3200" b="1" i="1" dirty="0">
                <a:solidFill>
                  <a:srgbClr val="F79646"/>
                </a:solidFill>
                <a:latin typeface="Calibri"/>
              </a:rPr>
              <a:t>Trust</a:t>
            </a:r>
            <a:r>
              <a:rPr lang="en-US" sz="3200" b="1" i="1" dirty="0">
                <a:solidFill>
                  <a:prstClr val="white"/>
                </a:solidFill>
                <a:latin typeface="Calibri"/>
              </a:rPr>
              <a:t>—‘possibility to </a:t>
            </a:r>
            <a:r>
              <a:rPr lang="en-US" sz="3200" b="1" i="1" dirty="0">
                <a:solidFill>
                  <a:srgbClr val="F79646"/>
                </a:solidFill>
                <a:latin typeface="Calibri"/>
              </a:rPr>
              <a:t>predict</a:t>
            </a:r>
            <a:r>
              <a:rPr lang="en-US" sz="3200" b="1" i="1" dirty="0">
                <a:solidFill>
                  <a:prstClr val="white"/>
                </a:solidFill>
                <a:latin typeface="Calibri"/>
              </a:rPr>
              <a:t> a (desirable) outcome from interactions with someone or something.’</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4193395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defTabSz="457200"/>
            <a:r>
              <a:rPr lang="en-US" sz="6600" b="1" dirty="0">
                <a:solidFill>
                  <a:srgbClr val="FFFFFF"/>
                </a:solidFill>
                <a:latin typeface="Calibri"/>
              </a:rPr>
              <a:t>markers</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296693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defTabSz="457200"/>
            <a:r>
              <a:rPr lang="en-US" sz="6600" b="1" dirty="0">
                <a:solidFill>
                  <a:srgbClr val="FFFFFF"/>
                </a:solidFill>
                <a:latin typeface="Calibri"/>
              </a:rPr>
              <a:t>social</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337914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defTabSz="457200"/>
            <a:r>
              <a:rPr lang="en-US" sz="6600" b="1" dirty="0">
                <a:solidFill>
                  <a:prstClr val="white"/>
                </a:solidFill>
                <a:latin typeface="Calibri"/>
              </a:rPr>
              <a:t>two kinds of trust</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1347319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defTabSz="457200"/>
            <a:r>
              <a:rPr lang="en-US" sz="6600" b="1" dirty="0">
                <a:solidFill>
                  <a:prstClr val="white"/>
                </a:solidFill>
                <a:latin typeface="Calibri"/>
              </a:rPr>
              <a:t>trust is two-way</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2397575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8"/>
            <a:ext cx="9144000" cy="191020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1090411"/>
            <a:ext cx="9144000" cy="6168271"/>
          </a:xfrm>
          <a:prstGeom prst="rect">
            <a:avLst/>
          </a:prstGeom>
        </p:spPr>
      </p:pic>
      <p:sp>
        <p:nvSpPr>
          <p:cNvPr id="3" name="Content Placeholder 2"/>
          <p:cNvSpPr>
            <a:spLocks noGrp="1"/>
          </p:cNvSpPr>
          <p:nvPr>
            <p:ph sz="quarter" idx="4294967295"/>
          </p:nvPr>
        </p:nvSpPr>
        <p:spPr>
          <a:xfrm>
            <a:off x="1639450" y="63258"/>
            <a:ext cx="9028550" cy="6947142"/>
          </a:xfrm>
          <a:prstGeom prst="rect">
            <a:avLst/>
          </a:prstGeom>
        </p:spPr>
        <p:txBody>
          <a:bodyPr>
            <a:normAutofit lnSpcReduction="10000"/>
          </a:bodyPr>
          <a:lstStyle/>
          <a:p>
            <a:pPr marL="0" indent="0">
              <a:buNone/>
            </a:pPr>
            <a:r>
              <a:rPr lang="en-US" sz="3500" dirty="0">
                <a:solidFill>
                  <a:schemeClr val="tx1"/>
                </a:solidFill>
              </a:rPr>
              <a:t>Digital is the main reason </a:t>
            </a:r>
          </a:p>
          <a:p>
            <a:pPr marL="0" indent="0">
              <a:buNone/>
            </a:pPr>
            <a:r>
              <a:rPr lang="en-US" sz="3500" dirty="0">
                <a:solidFill>
                  <a:schemeClr val="tx1"/>
                </a:solidFill>
              </a:rPr>
              <a:t>just over half the Fortune 500 companies </a:t>
            </a:r>
          </a:p>
          <a:p>
            <a:pPr marL="0" indent="0">
              <a:buNone/>
            </a:pPr>
            <a:r>
              <a:rPr lang="en-US" sz="3500" dirty="0">
                <a:solidFill>
                  <a:schemeClr val="tx1"/>
                </a:solidFill>
              </a:rPr>
              <a:t>have disappeared since the year 2000.</a:t>
            </a:r>
          </a:p>
          <a:p>
            <a:pPr marL="0" indent="0">
              <a:buNone/>
            </a:pPr>
            <a:endParaRPr lang="en-US" sz="1600" dirty="0">
              <a:solidFill>
                <a:schemeClr val="tx1"/>
              </a:solidFill>
            </a:endParaRPr>
          </a:p>
          <a:p>
            <a:pPr marL="0" indent="0">
              <a:buNone/>
            </a:pPr>
            <a:r>
              <a:rPr lang="en-US" sz="1600" dirty="0">
                <a:solidFill>
                  <a:srgbClr val="009BD0"/>
                </a:solidFill>
              </a:rPr>
              <a:t>-Pierre </a:t>
            </a:r>
            <a:r>
              <a:rPr lang="en-US" sz="1600" dirty="0" err="1">
                <a:solidFill>
                  <a:srgbClr val="009BD0"/>
                </a:solidFill>
              </a:rPr>
              <a:t>Nanterme</a:t>
            </a:r>
            <a:r>
              <a:rPr lang="en-US" sz="1600" dirty="0">
                <a:solidFill>
                  <a:srgbClr val="009BD0"/>
                </a:solidFill>
              </a:rPr>
              <a:t>, CEO Accenture, 2016</a:t>
            </a: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rgbClr val="009BD0"/>
              </a:solidFill>
            </a:endParaRPr>
          </a:p>
          <a:p>
            <a:pPr marL="0" indent="0">
              <a:buNone/>
            </a:pPr>
            <a:endParaRPr lang="en-US" sz="1600" dirty="0">
              <a:solidFill>
                <a:schemeClr val="tx1"/>
              </a:solidFill>
            </a:endParaRPr>
          </a:p>
          <a:p>
            <a:pPr marL="0" indent="0" algn="r">
              <a:buNone/>
            </a:pPr>
            <a:r>
              <a:rPr lang="en-US" sz="3200" dirty="0">
                <a:solidFill>
                  <a:schemeClr val="tx1"/>
                </a:solidFill>
              </a:rPr>
              <a:t>       </a:t>
            </a:r>
          </a:p>
          <a:p>
            <a:pPr marL="0" indent="0" algn="r">
              <a:buNone/>
            </a:pPr>
            <a:r>
              <a:rPr lang="en-US" sz="3000" dirty="0" err="1">
                <a:solidFill>
                  <a:schemeClr val="tx1"/>
                </a:solidFill>
              </a:rPr>
              <a:t>Yet..Digital</a:t>
            </a:r>
            <a:r>
              <a:rPr lang="en-US" sz="3000" dirty="0">
                <a:solidFill>
                  <a:schemeClr val="tx1"/>
                </a:solidFill>
              </a:rPr>
              <a:t> disruption</a:t>
            </a:r>
          </a:p>
          <a:p>
            <a:pPr marL="0" indent="0" algn="r">
              <a:buNone/>
            </a:pPr>
            <a:r>
              <a:rPr lang="en-US" sz="3000" dirty="0">
                <a:solidFill>
                  <a:schemeClr val="tx1"/>
                </a:solidFill>
              </a:rPr>
              <a:t> 				has only just begun.</a:t>
            </a:r>
            <a:endParaRPr lang="en-US" sz="3000" dirty="0">
              <a:solidFill>
                <a:srgbClr val="009BD0"/>
              </a:solidFill>
            </a:endParaRPr>
          </a:p>
        </p:txBody>
      </p:sp>
    </p:spTree>
    <p:extLst>
      <p:ext uri="{BB962C8B-B14F-4D97-AF65-F5344CB8AC3E}">
        <p14:creationId xmlns:p14="http://schemas.microsoft.com/office/powerpoint/2010/main" val="1923220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600438"/>
          </a:xfrm>
          <a:prstGeom prst="rect">
            <a:avLst/>
          </a:prstGeom>
          <a:noFill/>
        </p:spPr>
        <p:txBody>
          <a:bodyPr wrap="square" rtlCol="0">
            <a:spAutoFit/>
          </a:bodyPr>
          <a:lstStyle/>
          <a:p>
            <a:pPr defTabSz="457200"/>
            <a:r>
              <a:rPr lang="en-US" sz="6600" b="1" dirty="0">
                <a:solidFill>
                  <a:prstClr val="white"/>
                </a:solidFill>
                <a:latin typeface="Calibri"/>
              </a:rPr>
              <a:t>digital trust</a:t>
            </a:r>
            <a:r>
              <a:rPr lang="en-US" sz="6600" dirty="0">
                <a:solidFill>
                  <a:prstClr val="white"/>
                </a:solidFill>
                <a:latin typeface="Calibri"/>
              </a:rPr>
              <a:t>—</a:t>
            </a:r>
            <a:r>
              <a:rPr lang="en-US" sz="6600" b="1" dirty="0">
                <a:solidFill>
                  <a:prstClr val="white"/>
                </a:solidFill>
                <a:latin typeface="Calibri"/>
              </a:rPr>
              <a:t>blockchain</a:t>
            </a:r>
          </a:p>
          <a:p>
            <a:pPr defTabSz="457200"/>
            <a:r>
              <a:rPr lang="en-US" sz="3200" b="1" dirty="0">
                <a:solidFill>
                  <a:prstClr val="white"/>
                </a:solidFill>
                <a:latin typeface="Calibri"/>
              </a:rPr>
              <a:t>automated credit ratings</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121842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124721"/>
            <a:ext cx="9162189" cy="1107996"/>
          </a:xfrm>
          <a:prstGeom prst="rect">
            <a:avLst/>
          </a:prstGeom>
          <a:noFill/>
        </p:spPr>
        <p:txBody>
          <a:bodyPr wrap="square" rtlCol="0">
            <a:spAutoFit/>
          </a:bodyPr>
          <a:lstStyle/>
          <a:p>
            <a:pPr defTabSz="457200"/>
            <a:r>
              <a:rPr lang="en-US" sz="6600" b="1" dirty="0">
                <a:solidFill>
                  <a:srgbClr val="FFFFFF"/>
                </a:solidFill>
                <a:latin typeface="Calibri"/>
              </a:rPr>
              <a:t>culture</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
        <p:nvSpPr>
          <p:cNvPr id="2" name="TextBox 1"/>
          <p:cNvSpPr txBox="1"/>
          <p:nvPr/>
        </p:nvSpPr>
        <p:spPr>
          <a:xfrm>
            <a:off x="1548902" y="3727412"/>
            <a:ext cx="1567744" cy="369332"/>
          </a:xfrm>
          <a:prstGeom prst="rect">
            <a:avLst/>
          </a:prstGeom>
          <a:noFill/>
          <a:ln w="12700" cmpd="sng">
            <a:solidFill>
              <a:srgbClr val="FFFFFF"/>
            </a:solidFill>
          </a:ln>
        </p:spPr>
        <p:txBody>
          <a:bodyPr wrap="none" rtlCol="0">
            <a:spAutoFit/>
          </a:bodyPr>
          <a:lstStyle/>
          <a:p>
            <a:pPr defTabSz="457200"/>
            <a:r>
              <a:rPr lang="en-US" b="1" dirty="0">
                <a:solidFill>
                  <a:srgbClr val="FFFF00"/>
                </a:solidFill>
                <a:latin typeface="Calibri"/>
              </a:rPr>
              <a:t>cognitive trust</a:t>
            </a:r>
          </a:p>
        </p:txBody>
      </p:sp>
      <p:sp>
        <p:nvSpPr>
          <p:cNvPr id="7" name="TextBox 6"/>
          <p:cNvSpPr txBox="1"/>
          <p:nvPr/>
        </p:nvSpPr>
        <p:spPr>
          <a:xfrm>
            <a:off x="9101142" y="3727412"/>
            <a:ext cx="1529873" cy="369332"/>
          </a:xfrm>
          <a:prstGeom prst="rect">
            <a:avLst/>
          </a:prstGeom>
          <a:noFill/>
          <a:ln w="12700" cmpd="sng">
            <a:solidFill>
              <a:srgbClr val="FFFFFF"/>
            </a:solidFill>
          </a:ln>
        </p:spPr>
        <p:txBody>
          <a:bodyPr wrap="none" rtlCol="0">
            <a:spAutoFit/>
          </a:bodyPr>
          <a:lstStyle/>
          <a:p>
            <a:pPr defTabSz="457200"/>
            <a:r>
              <a:rPr lang="en-US" b="1" dirty="0">
                <a:solidFill>
                  <a:srgbClr val="FFFF00"/>
                </a:solidFill>
                <a:latin typeface="Calibri"/>
              </a:rPr>
              <a:t>affective trust</a:t>
            </a:r>
          </a:p>
        </p:txBody>
      </p:sp>
      <p:sp>
        <p:nvSpPr>
          <p:cNvPr id="3" name="TextBox 2"/>
          <p:cNvSpPr txBox="1"/>
          <p:nvPr/>
        </p:nvSpPr>
        <p:spPr>
          <a:xfrm>
            <a:off x="3334132" y="5714263"/>
            <a:ext cx="441146" cy="369332"/>
          </a:xfrm>
          <a:prstGeom prst="rect">
            <a:avLst/>
          </a:prstGeom>
          <a:noFill/>
        </p:spPr>
        <p:txBody>
          <a:bodyPr wrap="none" rtlCol="0">
            <a:spAutoFit/>
          </a:bodyPr>
          <a:lstStyle/>
          <a:p>
            <a:pPr defTabSz="457200"/>
            <a:r>
              <a:rPr lang="en-US" b="1" dirty="0">
                <a:solidFill>
                  <a:srgbClr val="FFFFFF"/>
                </a:solidFill>
                <a:latin typeface="Calibri"/>
              </a:rPr>
              <a:t>US</a:t>
            </a:r>
          </a:p>
        </p:txBody>
      </p:sp>
      <p:cxnSp>
        <p:nvCxnSpPr>
          <p:cNvPr id="10" name="Straight Connector 9"/>
          <p:cNvCxnSpPr>
            <a:stCxn id="2" idx="3"/>
            <a:endCxn id="7" idx="1"/>
          </p:cNvCxnSpPr>
          <p:nvPr/>
        </p:nvCxnSpPr>
        <p:spPr>
          <a:xfrm>
            <a:off x="3116647" y="3912078"/>
            <a:ext cx="5984495" cy="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3497161" y="3823215"/>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TextBox 11"/>
          <p:cNvSpPr txBox="1"/>
          <p:nvPr/>
        </p:nvSpPr>
        <p:spPr>
          <a:xfrm>
            <a:off x="3603878" y="5394739"/>
            <a:ext cx="896437" cy="369332"/>
          </a:xfrm>
          <a:prstGeom prst="rect">
            <a:avLst/>
          </a:prstGeom>
          <a:noFill/>
        </p:spPr>
        <p:txBody>
          <a:bodyPr wrap="none" rtlCol="0">
            <a:spAutoFit/>
          </a:bodyPr>
          <a:lstStyle/>
          <a:p>
            <a:pPr defTabSz="457200"/>
            <a:r>
              <a:rPr lang="en-US" b="1" dirty="0">
                <a:solidFill>
                  <a:srgbClr val="FFFFFF"/>
                </a:solidFill>
                <a:latin typeface="Calibri"/>
              </a:rPr>
              <a:t>Canada</a:t>
            </a:r>
          </a:p>
        </p:txBody>
      </p:sp>
      <p:sp>
        <p:nvSpPr>
          <p:cNvPr id="13" name="TextBox 12"/>
          <p:cNvSpPr txBox="1"/>
          <p:nvPr/>
        </p:nvSpPr>
        <p:spPr>
          <a:xfrm>
            <a:off x="4185602" y="5109597"/>
            <a:ext cx="941283" cy="369332"/>
          </a:xfrm>
          <a:prstGeom prst="rect">
            <a:avLst/>
          </a:prstGeom>
          <a:noFill/>
        </p:spPr>
        <p:txBody>
          <a:bodyPr wrap="none" rtlCol="0">
            <a:spAutoFit/>
          </a:bodyPr>
          <a:lstStyle/>
          <a:p>
            <a:pPr defTabSz="457200"/>
            <a:r>
              <a:rPr lang="en-US" b="1" dirty="0">
                <a:solidFill>
                  <a:srgbClr val="FFFFFF"/>
                </a:solidFill>
                <a:latin typeface="Calibri"/>
              </a:rPr>
              <a:t>Norway</a:t>
            </a:r>
          </a:p>
        </p:txBody>
      </p:sp>
      <p:sp>
        <p:nvSpPr>
          <p:cNvPr id="14" name="TextBox 13"/>
          <p:cNvSpPr txBox="1"/>
          <p:nvPr/>
        </p:nvSpPr>
        <p:spPr>
          <a:xfrm>
            <a:off x="4761709" y="4839945"/>
            <a:ext cx="1043863" cy="369332"/>
          </a:xfrm>
          <a:prstGeom prst="rect">
            <a:avLst/>
          </a:prstGeom>
          <a:noFill/>
        </p:spPr>
        <p:txBody>
          <a:bodyPr wrap="none" rtlCol="0">
            <a:spAutoFit/>
          </a:bodyPr>
          <a:lstStyle/>
          <a:p>
            <a:pPr defTabSz="457200"/>
            <a:r>
              <a:rPr lang="en-US" b="1" dirty="0">
                <a:solidFill>
                  <a:srgbClr val="FFFFFF"/>
                </a:solidFill>
                <a:latin typeface="Calibri"/>
              </a:rPr>
              <a:t>Australia</a:t>
            </a:r>
          </a:p>
        </p:txBody>
      </p:sp>
      <p:sp>
        <p:nvSpPr>
          <p:cNvPr id="15" name="TextBox 14"/>
          <p:cNvSpPr txBox="1"/>
          <p:nvPr/>
        </p:nvSpPr>
        <p:spPr>
          <a:xfrm>
            <a:off x="4967332" y="4495821"/>
            <a:ext cx="584903" cy="369332"/>
          </a:xfrm>
          <a:prstGeom prst="rect">
            <a:avLst/>
          </a:prstGeom>
          <a:noFill/>
        </p:spPr>
        <p:txBody>
          <a:bodyPr wrap="none" rtlCol="0">
            <a:spAutoFit/>
          </a:bodyPr>
          <a:lstStyle/>
          <a:p>
            <a:pPr defTabSz="457200"/>
            <a:r>
              <a:rPr lang="en-US" b="1" dirty="0">
                <a:solidFill>
                  <a:srgbClr val="FFFFFF"/>
                </a:solidFill>
                <a:latin typeface="Calibri"/>
              </a:rPr>
              <a:t>U.K.</a:t>
            </a:r>
          </a:p>
        </p:txBody>
      </p:sp>
      <p:sp>
        <p:nvSpPr>
          <p:cNvPr id="16" name="TextBox 15"/>
          <p:cNvSpPr txBox="1"/>
          <p:nvPr/>
        </p:nvSpPr>
        <p:spPr>
          <a:xfrm>
            <a:off x="5350080" y="4200897"/>
            <a:ext cx="850000" cy="369332"/>
          </a:xfrm>
          <a:prstGeom prst="rect">
            <a:avLst/>
          </a:prstGeom>
          <a:noFill/>
        </p:spPr>
        <p:txBody>
          <a:bodyPr wrap="none" rtlCol="0">
            <a:spAutoFit/>
          </a:bodyPr>
          <a:lstStyle/>
          <a:p>
            <a:pPr defTabSz="457200"/>
            <a:r>
              <a:rPr lang="en-US" b="1" dirty="0">
                <a:solidFill>
                  <a:srgbClr val="FFFFFF"/>
                </a:solidFill>
                <a:latin typeface="Calibri"/>
              </a:rPr>
              <a:t>Poland</a:t>
            </a:r>
          </a:p>
        </p:txBody>
      </p:sp>
      <p:sp>
        <p:nvSpPr>
          <p:cNvPr id="17" name="TextBox 16"/>
          <p:cNvSpPr txBox="1"/>
          <p:nvPr/>
        </p:nvSpPr>
        <p:spPr>
          <a:xfrm>
            <a:off x="6145276" y="3207665"/>
            <a:ext cx="712154" cy="369332"/>
          </a:xfrm>
          <a:prstGeom prst="rect">
            <a:avLst/>
          </a:prstGeom>
          <a:noFill/>
        </p:spPr>
        <p:txBody>
          <a:bodyPr wrap="none" rtlCol="0">
            <a:spAutoFit/>
          </a:bodyPr>
          <a:lstStyle/>
          <a:p>
            <a:pPr defTabSz="457200"/>
            <a:r>
              <a:rPr lang="en-US" b="1" dirty="0">
                <a:solidFill>
                  <a:srgbClr val="FFFFFF"/>
                </a:solidFill>
                <a:latin typeface="Calibri"/>
              </a:rPr>
              <a:t>Spain</a:t>
            </a:r>
          </a:p>
        </p:txBody>
      </p:sp>
      <p:sp>
        <p:nvSpPr>
          <p:cNvPr id="18" name="TextBox 17"/>
          <p:cNvSpPr txBox="1"/>
          <p:nvPr/>
        </p:nvSpPr>
        <p:spPr>
          <a:xfrm>
            <a:off x="6526464" y="2897729"/>
            <a:ext cx="886067" cy="369332"/>
          </a:xfrm>
          <a:prstGeom prst="rect">
            <a:avLst/>
          </a:prstGeom>
          <a:noFill/>
        </p:spPr>
        <p:txBody>
          <a:bodyPr wrap="none" rtlCol="0">
            <a:spAutoFit/>
          </a:bodyPr>
          <a:lstStyle/>
          <a:p>
            <a:pPr defTabSz="457200"/>
            <a:r>
              <a:rPr lang="en-US" b="1" dirty="0">
                <a:solidFill>
                  <a:srgbClr val="FFFFFF"/>
                </a:solidFill>
                <a:latin typeface="Calibri"/>
              </a:rPr>
              <a:t>Mexico</a:t>
            </a:r>
          </a:p>
        </p:txBody>
      </p:sp>
      <p:sp>
        <p:nvSpPr>
          <p:cNvPr id="19" name="TextBox 18"/>
          <p:cNvSpPr txBox="1"/>
          <p:nvPr/>
        </p:nvSpPr>
        <p:spPr>
          <a:xfrm>
            <a:off x="7346819" y="2653667"/>
            <a:ext cx="818429" cy="369332"/>
          </a:xfrm>
          <a:prstGeom prst="rect">
            <a:avLst/>
          </a:prstGeom>
          <a:noFill/>
        </p:spPr>
        <p:txBody>
          <a:bodyPr wrap="none" rtlCol="0">
            <a:spAutoFit/>
          </a:bodyPr>
          <a:lstStyle/>
          <a:p>
            <a:pPr defTabSz="457200"/>
            <a:r>
              <a:rPr lang="en-US" b="1" dirty="0">
                <a:solidFill>
                  <a:srgbClr val="FFFFFF"/>
                </a:solidFill>
                <a:latin typeface="Calibri"/>
              </a:rPr>
              <a:t>Turkey</a:t>
            </a:r>
          </a:p>
        </p:txBody>
      </p:sp>
      <p:sp>
        <p:nvSpPr>
          <p:cNvPr id="20" name="TextBox 19"/>
          <p:cNvSpPr txBox="1"/>
          <p:nvPr/>
        </p:nvSpPr>
        <p:spPr>
          <a:xfrm>
            <a:off x="7702655" y="2275366"/>
            <a:ext cx="725229" cy="369332"/>
          </a:xfrm>
          <a:prstGeom prst="rect">
            <a:avLst/>
          </a:prstGeom>
          <a:noFill/>
        </p:spPr>
        <p:txBody>
          <a:bodyPr wrap="none" rtlCol="0">
            <a:spAutoFit/>
          </a:bodyPr>
          <a:lstStyle/>
          <a:p>
            <a:pPr defTabSz="457200"/>
            <a:r>
              <a:rPr lang="en-US" b="1" dirty="0">
                <a:solidFill>
                  <a:srgbClr val="FFFFFF"/>
                </a:solidFill>
                <a:latin typeface="Calibri"/>
              </a:rPr>
              <a:t>China</a:t>
            </a:r>
          </a:p>
        </p:txBody>
      </p:sp>
      <p:sp>
        <p:nvSpPr>
          <p:cNvPr id="21" name="TextBox 20"/>
          <p:cNvSpPr txBox="1"/>
          <p:nvPr/>
        </p:nvSpPr>
        <p:spPr>
          <a:xfrm>
            <a:off x="7852498" y="1863081"/>
            <a:ext cx="733006" cy="369332"/>
          </a:xfrm>
          <a:prstGeom prst="rect">
            <a:avLst/>
          </a:prstGeom>
          <a:noFill/>
        </p:spPr>
        <p:txBody>
          <a:bodyPr wrap="none" rtlCol="0">
            <a:spAutoFit/>
          </a:bodyPr>
          <a:lstStyle/>
          <a:p>
            <a:pPr defTabSz="457200"/>
            <a:r>
              <a:rPr lang="en-US" b="1" dirty="0">
                <a:solidFill>
                  <a:srgbClr val="FFFFFF"/>
                </a:solidFill>
                <a:latin typeface="Calibri"/>
              </a:rPr>
              <a:t>Qatar</a:t>
            </a:r>
          </a:p>
        </p:txBody>
      </p:sp>
      <p:sp>
        <p:nvSpPr>
          <p:cNvPr id="22" name="TextBox 21"/>
          <p:cNvSpPr txBox="1"/>
          <p:nvPr/>
        </p:nvSpPr>
        <p:spPr>
          <a:xfrm>
            <a:off x="8120981" y="1458507"/>
            <a:ext cx="871753" cy="369332"/>
          </a:xfrm>
          <a:prstGeom prst="rect">
            <a:avLst/>
          </a:prstGeom>
          <a:noFill/>
        </p:spPr>
        <p:txBody>
          <a:bodyPr wrap="none" rtlCol="0">
            <a:spAutoFit/>
          </a:bodyPr>
          <a:lstStyle/>
          <a:p>
            <a:pPr defTabSz="457200"/>
            <a:r>
              <a:rPr lang="en-US" b="1" dirty="0">
                <a:solidFill>
                  <a:srgbClr val="FFFFFF"/>
                </a:solidFill>
                <a:latin typeface="Calibri"/>
              </a:rPr>
              <a:t>Nigeria</a:t>
            </a:r>
          </a:p>
        </p:txBody>
      </p:sp>
      <p:sp>
        <p:nvSpPr>
          <p:cNvPr id="23" name="Oval 22"/>
          <p:cNvSpPr/>
          <p:nvPr/>
        </p:nvSpPr>
        <p:spPr>
          <a:xfrm>
            <a:off x="3681013" y="3823215"/>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4269276" y="3823215"/>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4835852" y="3823481"/>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5054111" y="3823215"/>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7" name="Oval 26"/>
          <p:cNvSpPr/>
          <p:nvPr/>
        </p:nvSpPr>
        <p:spPr>
          <a:xfrm>
            <a:off x="5417373" y="3823215"/>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6631414" y="3826190"/>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7192750" y="3828305"/>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7964460" y="3829892"/>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2" name="Oval 31"/>
          <p:cNvSpPr/>
          <p:nvPr/>
        </p:nvSpPr>
        <p:spPr>
          <a:xfrm>
            <a:off x="8212475" y="3832959"/>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8368996" y="3833818"/>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8767950" y="3832959"/>
            <a:ext cx="156521" cy="15652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36" name="Straight Connector 35"/>
          <p:cNvCxnSpPr>
            <a:endCxn id="3" idx="0"/>
          </p:cNvCxnSpPr>
          <p:nvPr/>
        </p:nvCxnSpPr>
        <p:spPr>
          <a:xfrm flipH="1">
            <a:off x="3554706" y="3956813"/>
            <a:ext cx="15181" cy="175745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759639" y="3959789"/>
            <a:ext cx="0" cy="1475112"/>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4342052" y="3974736"/>
            <a:ext cx="5485" cy="119017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4914948" y="3960101"/>
            <a:ext cx="1" cy="94481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5126886" y="3960101"/>
            <a:ext cx="1" cy="610128"/>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H="1">
            <a:off x="5494293" y="3960102"/>
            <a:ext cx="1" cy="31982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6706722" y="3538394"/>
            <a:ext cx="1" cy="31982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H="1">
            <a:off x="7269340" y="3233086"/>
            <a:ext cx="1" cy="610128"/>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8037429" y="3022999"/>
            <a:ext cx="1" cy="819540"/>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284556" y="2584954"/>
            <a:ext cx="1" cy="1273261"/>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8444209" y="2189960"/>
            <a:ext cx="0" cy="1668254"/>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8841616" y="1774969"/>
            <a:ext cx="0" cy="2095699"/>
          </a:xfrm>
          <a:prstGeom prst="line">
            <a:avLst/>
          </a:prstGeom>
          <a:ln w="12700"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7331174" y="5764072"/>
            <a:ext cx="3299840" cy="307777"/>
          </a:xfrm>
          <a:prstGeom prst="rect">
            <a:avLst/>
          </a:prstGeom>
        </p:spPr>
        <p:txBody>
          <a:bodyPr wrap="square">
            <a:spAutoFit/>
          </a:bodyPr>
          <a:lstStyle/>
          <a:p>
            <a:pPr algn="r" defTabSz="457200"/>
            <a:r>
              <a:rPr lang="en-US" sz="1400" i="1" dirty="0">
                <a:solidFill>
                  <a:prstClr val="white"/>
                </a:solidFill>
                <a:latin typeface="Calibri"/>
              </a:rPr>
              <a:t>The Culture Map (Meyer, 2015)</a:t>
            </a:r>
          </a:p>
        </p:txBody>
      </p:sp>
    </p:spTree>
    <p:extLst>
      <p:ext uri="{BB962C8B-B14F-4D97-AF65-F5344CB8AC3E}">
        <p14:creationId xmlns:p14="http://schemas.microsoft.com/office/powerpoint/2010/main" val="310327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500"/>
                                        <p:tgtEl>
                                          <p:spTgt spid="2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500"/>
                                        <p:tgtEl>
                                          <p:spTgt spid="2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par>
                                <p:cTn id="93" presetID="10" presetClass="entr" presetSubtype="0"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par>
                                <p:cTn id="96" presetID="10" presetClass="entr" presetSubtype="0" fill="hold" nodeType="with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par>
                                <p:cTn id="99" presetID="10" presetClass="entr" presetSubtype="0" fill="hold"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par>
                                <p:cTn id="102" presetID="10" presetClass="entr" presetSubtype="0" fill="hold" nodeType="with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500"/>
                                        <p:tgtEl>
                                          <p:spTgt spid="51"/>
                                        </p:tgtEl>
                                      </p:cBhvr>
                                    </p:animEffect>
                                  </p:childTnLst>
                                </p:cTn>
                              </p:par>
                              <p:par>
                                <p:cTn id="105" presetID="10"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fade">
                                      <p:cBhvr>
                                        <p:cTn id="107" dur="500"/>
                                        <p:tgtEl>
                                          <p:spTgt spid="53"/>
                                        </p:tgtEl>
                                      </p:cBhvr>
                                    </p:animEffect>
                                  </p:childTnLst>
                                </p:cTn>
                              </p:par>
                              <p:par>
                                <p:cTn id="108" presetID="10" presetClass="entr" presetSubtype="0" fill="hold"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500"/>
                                        <p:tgtEl>
                                          <p:spTgt spid="55"/>
                                        </p:tgtEl>
                                      </p:cBhvr>
                                    </p:animEffect>
                                  </p:childTnLst>
                                </p:cTn>
                              </p:par>
                              <p:par>
                                <p:cTn id="111" presetID="10" presetClass="entr" presetSubtype="0" fill="hold" nodeType="with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500"/>
                                        <p:tgtEl>
                                          <p:spTgt spid="56"/>
                                        </p:tgtEl>
                                      </p:cBhvr>
                                    </p:animEffect>
                                  </p:childTnLst>
                                </p:cTn>
                              </p:par>
                              <p:par>
                                <p:cTn id="114" presetID="10" presetClass="entr" presetSubtype="0" fill="hold" nodeType="withEffect">
                                  <p:stCondLst>
                                    <p:cond delay="0"/>
                                  </p:stCondLst>
                                  <p:childTnLst>
                                    <p:set>
                                      <p:cBhvr>
                                        <p:cTn id="115" dur="1" fill="hold">
                                          <p:stCondLst>
                                            <p:cond delay="0"/>
                                          </p:stCondLst>
                                        </p:cTn>
                                        <p:tgtEl>
                                          <p:spTgt spid="57"/>
                                        </p:tgtEl>
                                        <p:attrNameLst>
                                          <p:attrName>style.visibility</p:attrName>
                                        </p:attrNameLst>
                                      </p:cBhvr>
                                      <p:to>
                                        <p:strVal val="visible"/>
                                      </p:to>
                                    </p:set>
                                    <p:animEffect transition="in" filter="fade">
                                      <p:cBhvr>
                                        <p:cTn id="116" dur="500"/>
                                        <p:tgtEl>
                                          <p:spTgt spid="57"/>
                                        </p:tgtEl>
                                      </p:cBhvr>
                                    </p:animEffect>
                                  </p:childTnLst>
                                </p:cTn>
                              </p:par>
                              <p:par>
                                <p:cTn id="117" presetID="10" presetClass="entr" presetSubtype="0" fill="hold" nodeType="with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nodeType="withEffect">
                                  <p:stCondLst>
                                    <p:cond delay="0"/>
                                  </p:stCondLst>
                                  <p:childTnLst>
                                    <p:set>
                                      <p:cBhvr>
                                        <p:cTn id="121" dur="1" fill="hold">
                                          <p:stCondLst>
                                            <p:cond delay="0"/>
                                          </p:stCondLst>
                                        </p:cTn>
                                        <p:tgtEl>
                                          <p:spTgt spid="61"/>
                                        </p:tgtEl>
                                        <p:attrNameLst>
                                          <p:attrName>style.visibility</p:attrName>
                                        </p:attrNameLst>
                                      </p:cBhvr>
                                      <p:to>
                                        <p:strVal val="visible"/>
                                      </p:to>
                                    </p:set>
                                    <p:animEffect transition="in" filter="fade">
                                      <p:cBhvr>
                                        <p:cTn id="122" dur="500"/>
                                        <p:tgtEl>
                                          <p:spTgt spid="61"/>
                                        </p:tgtEl>
                                      </p:cBhvr>
                                    </p:animEffect>
                                  </p:childTnLst>
                                </p:cTn>
                              </p:par>
                              <p:par>
                                <p:cTn id="123" presetID="10" presetClass="entr" presetSubtype="0" fill="hold" nodeType="with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500"/>
                                        <p:tgtEl>
                                          <p:spTgt spid="6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fade">
                                      <p:cBhvr>
                                        <p:cTn id="12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P spid="11" grpId="0" animBg="1"/>
      <p:bldP spid="12" grpId="0"/>
      <p:bldP spid="13" grpId="0"/>
      <p:bldP spid="14" grpId="0"/>
      <p:bldP spid="15" grpId="0"/>
      <p:bldP spid="16" grpId="0"/>
      <p:bldP spid="17" grpId="0"/>
      <p:bldP spid="18" grpId="0"/>
      <p:bldP spid="19" grpId="0"/>
      <p:bldP spid="20" grpId="0"/>
      <p:bldP spid="21" grpId="0"/>
      <p:bldP spid="22" grpId="0"/>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animBg="1"/>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defTabSz="457200"/>
            <a:r>
              <a:rPr lang="en-US" sz="6600" b="1" dirty="0">
                <a:solidFill>
                  <a:srgbClr val="FFFFFF"/>
                </a:solidFill>
                <a:latin typeface="Calibri"/>
              </a:rPr>
              <a:t>the ‘</a:t>
            </a:r>
            <a:r>
              <a:rPr lang="en-US" sz="6600" b="1" dirty="0" err="1">
                <a:solidFill>
                  <a:srgbClr val="FFFFFF"/>
                </a:solidFill>
                <a:latin typeface="Calibri"/>
              </a:rPr>
              <a:t>trustnet</a:t>
            </a:r>
            <a:r>
              <a:rPr lang="en-US" sz="6600" b="1" dirty="0">
                <a:solidFill>
                  <a:srgbClr val="FFFFFF"/>
                </a:solidFill>
                <a:latin typeface="Calibri"/>
              </a:rPr>
              <a:t>’</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3149758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llar-bill-in-god-we-trust-currency.jpg"/>
          <p:cNvPicPr>
            <a:picLocks noChangeAspect="1"/>
          </p:cNvPicPr>
          <p:nvPr/>
        </p:nvPicPr>
        <p:blipFill>
          <a:blip r:embed="rId2" cstate="email">
            <a:alphaModFix amt="15000"/>
            <a:extLst>
              <a:ext uri="{28A0092B-C50C-407E-A947-70E740481C1C}">
                <a14:useLocalDpi xmlns:a14="http://schemas.microsoft.com/office/drawing/2010/main"/>
              </a:ext>
            </a:extLst>
          </a:blip>
          <a:stretch>
            <a:fillRect/>
          </a:stretch>
        </p:blipFill>
        <p:spPr>
          <a:xfrm>
            <a:off x="1524000" y="1"/>
            <a:ext cx="9144000" cy="6090615"/>
          </a:xfrm>
          <a:prstGeom prst="rect">
            <a:avLst/>
          </a:prstGeom>
        </p:spPr>
      </p:pic>
      <p:sp>
        <p:nvSpPr>
          <p:cNvPr id="5" name="TextBox 4"/>
          <p:cNvSpPr txBox="1"/>
          <p:nvPr/>
        </p:nvSpPr>
        <p:spPr>
          <a:xfrm>
            <a:off x="9394778" y="6523401"/>
            <a:ext cx="1236236" cy="307777"/>
          </a:xfrm>
          <a:prstGeom prst="rect">
            <a:avLst/>
          </a:prstGeom>
          <a:noFill/>
        </p:spPr>
        <p:txBody>
          <a:bodyPr wrap="none" rtlCol="0">
            <a:spAutoFit/>
          </a:bodyPr>
          <a:lstStyle/>
          <a:p>
            <a:pPr defTabSz="457200"/>
            <a:r>
              <a:rPr lang="en-US" sz="1400" dirty="0" err="1">
                <a:solidFill>
                  <a:prstClr val="white"/>
                </a:solidFill>
                <a:latin typeface="Calibri"/>
              </a:rPr>
              <a:t>MatsLewan.se</a:t>
            </a:r>
            <a:endParaRPr lang="en-US" sz="1400" dirty="0">
              <a:solidFill>
                <a:prstClr val="white"/>
              </a:solidFill>
              <a:latin typeface="Calibri"/>
            </a:endParaRPr>
          </a:p>
        </p:txBody>
      </p:sp>
      <p:sp>
        <p:nvSpPr>
          <p:cNvPr id="6" name="Rectangle 5"/>
          <p:cNvSpPr/>
          <p:nvPr/>
        </p:nvSpPr>
        <p:spPr>
          <a:xfrm>
            <a:off x="1505811" y="6523401"/>
            <a:ext cx="4572000" cy="307777"/>
          </a:xfrm>
          <a:prstGeom prst="rect">
            <a:avLst/>
          </a:prstGeom>
        </p:spPr>
        <p:txBody>
          <a:bodyPr>
            <a:spAutoFit/>
          </a:bodyPr>
          <a:lstStyle/>
          <a:p>
            <a:pPr defTabSz="457200"/>
            <a:r>
              <a:rPr lang="en-US" sz="1400" i="1" dirty="0">
                <a:solidFill>
                  <a:srgbClr val="FFFFFF"/>
                </a:solidFill>
                <a:latin typeface="Calibri"/>
              </a:rPr>
              <a:t>The Rise and Development of </a:t>
            </a:r>
            <a:r>
              <a:rPr lang="en-US" sz="1400" i="1" dirty="0" err="1">
                <a:solidFill>
                  <a:srgbClr val="FFFFFF"/>
                </a:solidFill>
                <a:latin typeface="Calibri"/>
              </a:rPr>
              <a:t>FinTech</a:t>
            </a:r>
            <a:endParaRPr lang="en-US" sz="1400" i="1" dirty="0">
              <a:solidFill>
                <a:srgbClr val="FFFFFF"/>
              </a:solidFill>
              <a:latin typeface="Calibri"/>
            </a:endParaRPr>
          </a:p>
        </p:txBody>
      </p:sp>
      <p:sp>
        <p:nvSpPr>
          <p:cNvPr id="8" name="TextBox 7"/>
          <p:cNvSpPr txBox="1"/>
          <p:nvPr/>
        </p:nvSpPr>
        <p:spPr>
          <a:xfrm>
            <a:off x="1505811" y="3661121"/>
            <a:ext cx="9162189" cy="1107996"/>
          </a:xfrm>
          <a:prstGeom prst="rect">
            <a:avLst/>
          </a:prstGeom>
          <a:noFill/>
        </p:spPr>
        <p:txBody>
          <a:bodyPr wrap="square" rtlCol="0">
            <a:spAutoFit/>
          </a:bodyPr>
          <a:lstStyle/>
          <a:p>
            <a:pPr algn="r" defTabSz="457200"/>
            <a:r>
              <a:rPr lang="en-US" sz="6600" b="1" dirty="0">
                <a:solidFill>
                  <a:srgbClr val="FFFFFF"/>
                </a:solidFill>
                <a:latin typeface="Calibri"/>
              </a:rPr>
              <a:t>thanks</a:t>
            </a:r>
            <a:endParaRPr lang="en-US" sz="6600" b="1" dirty="0">
              <a:ln w="12700">
                <a:solidFill>
                  <a:srgbClr val="1F497D">
                    <a:satMod val="155000"/>
                  </a:srgbClr>
                </a:solidFill>
                <a:prstDash val="solid"/>
              </a:ln>
              <a:solidFill>
                <a:srgbClr val="F79646"/>
              </a:solidFill>
              <a:effectLst>
                <a:outerShdw blurRad="41275" dist="20320" dir="1800000" algn="tl" rotWithShape="0">
                  <a:srgbClr val="000000">
                    <a:alpha val="40000"/>
                  </a:srgbClr>
                </a:outerShdw>
              </a:effectLst>
              <a:latin typeface="Calibri"/>
            </a:endParaRPr>
          </a:p>
        </p:txBody>
      </p:sp>
    </p:spTree>
    <p:extLst>
      <p:ext uri="{BB962C8B-B14F-4D97-AF65-F5344CB8AC3E}">
        <p14:creationId xmlns:p14="http://schemas.microsoft.com/office/powerpoint/2010/main" val="2936760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688431" y="1938986"/>
            <a:ext cx="6858000" cy="179070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solidFill>
                  <a:schemeClr val="bg1"/>
                </a:solidFill>
                <a:latin typeface="Avenir Book" charset="0"/>
                <a:ea typeface="Avenir Book" charset="0"/>
                <a:cs typeface="Avenir Book" charset="0"/>
              </a:rPr>
              <a:t>Coffee break</a:t>
            </a:r>
          </a:p>
        </p:txBody>
      </p:sp>
      <p:pic>
        <p:nvPicPr>
          <p:cNvPr id="7" name="Picture 6">
            <a:extLst>
              <a:ext uri="{FF2B5EF4-FFF2-40B4-BE49-F238E27FC236}">
                <a16:creationId xmlns:a16="http://schemas.microsoft.com/office/drawing/2014/main" id="{56E350E8-FCFE-F043-B8AF-BAFB6B3461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24099" y="6134056"/>
            <a:ext cx="583143" cy="331142"/>
          </a:xfrm>
          <a:prstGeom prst="rect">
            <a:avLst/>
          </a:prstGeom>
        </p:spPr>
      </p:pic>
      <p:pic>
        <p:nvPicPr>
          <p:cNvPr id="8" name="Picture 7">
            <a:extLst>
              <a:ext uri="{FF2B5EF4-FFF2-40B4-BE49-F238E27FC236}">
                <a16:creationId xmlns:a16="http://schemas.microsoft.com/office/drawing/2014/main" id="{66C2898D-E9F0-F74E-A0B3-D16136E81D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0719" y="6017668"/>
            <a:ext cx="570230" cy="570230"/>
          </a:xfrm>
          <a:prstGeom prst="rect">
            <a:avLst/>
          </a:prstGeom>
        </p:spPr>
      </p:pic>
    </p:spTree>
    <p:extLst>
      <p:ext uri="{BB962C8B-B14F-4D97-AF65-F5344CB8AC3E}">
        <p14:creationId xmlns:p14="http://schemas.microsoft.com/office/powerpoint/2010/main" val="2007237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cap="none" dirty="0"/>
              <a:t>Digital Traces, Ethics and Insight: </a:t>
            </a:r>
            <a:br>
              <a:rPr lang="en-GB" b="1" cap="none" dirty="0"/>
            </a:br>
            <a:r>
              <a:rPr lang="en-GB" b="1" cap="none" dirty="0"/>
              <a:t>Data-driven Services in Fintech</a:t>
            </a:r>
            <a:br>
              <a:rPr lang="en-GB" b="1" cap="none" dirty="0"/>
            </a:br>
            <a:br>
              <a:rPr lang="en-US" b="1" cap="none" dirty="0"/>
            </a:br>
            <a:r>
              <a:rPr lang="en-GB" cap="none" dirty="0"/>
              <a:t>Claire Ingram Bogusz</a:t>
            </a:r>
            <a:br>
              <a:rPr lang="en-GB" cap="none" dirty="0"/>
            </a:br>
            <a:r>
              <a:rPr lang="en-GB" cap="none" dirty="0"/>
              <a:t>Stockholm School Of Economics</a:t>
            </a:r>
            <a:endParaRPr lang="en-US" cap="none" dirty="0"/>
          </a:p>
        </p:txBody>
      </p:sp>
    </p:spTree>
    <p:extLst>
      <p:ext uri="{BB962C8B-B14F-4D97-AF65-F5344CB8AC3E}">
        <p14:creationId xmlns:p14="http://schemas.microsoft.com/office/powerpoint/2010/main" val="3104941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5"/>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93816" y="871481"/>
            <a:ext cx="4204917" cy="5022782"/>
          </a:xfrm>
          <a:prstGeom prst="rect">
            <a:avLst/>
          </a:prstGeom>
        </p:spPr>
      </p:pic>
    </p:spTree>
    <p:extLst>
      <p:ext uri="{BB962C8B-B14F-4D97-AF65-F5344CB8AC3E}">
        <p14:creationId xmlns:p14="http://schemas.microsoft.com/office/powerpoint/2010/main" val="469870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Digital traces in Fintech</a:t>
            </a:r>
          </a:p>
        </p:txBody>
      </p:sp>
      <p:sp>
        <p:nvSpPr>
          <p:cNvPr id="4" name="Content Placeholder 3"/>
          <p:cNvSpPr>
            <a:spLocks noGrp="1"/>
          </p:cNvSpPr>
          <p:nvPr>
            <p:ph sz="quarter" idx="13"/>
          </p:nvPr>
        </p:nvSpPr>
        <p:spPr/>
        <p:txBody>
          <a:bodyPr>
            <a:normAutofit/>
          </a:bodyPr>
          <a:lstStyle/>
          <a:p>
            <a:r>
              <a:rPr lang="en-US" sz="2100" dirty="0"/>
              <a:t>Make existing services more efficient</a:t>
            </a:r>
          </a:p>
          <a:p>
            <a:r>
              <a:rPr lang="en-US" sz="2100" dirty="0"/>
              <a:t>Create new services</a:t>
            </a:r>
          </a:p>
          <a:p>
            <a:r>
              <a:rPr lang="en-US" sz="2100" dirty="0"/>
              <a:t>Access (or create?) new markets</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734900"/>
            <a:ext cx="3232920" cy="5388200"/>
          </a:xfrm>
          <a:prstGeom prst="rect">
            <a:avLst/>
          </a:prstGeom>
        </p:spPr>
      </p:pic>
    </p:spTree>
    <p:extLst>
      <p:ext uri="{BB962C8B-B14F-4D97-AF65-F5344CB8AC3E}">
        <p14:creationId xmlns:p14="http://schemas.microsoft.com/office/powerpoint/2010/main" val="51371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quarter" idx="15"/>
            <p:extLst/>
          </p:nvPr>
        </p:nvGraphicFramePr>
        <p:xfrm>
          <a:off x="2423593" y="1322768"/>
          <a:ext cx="7346008" cy="3809083"/>
        </p:xfrm>
        <a:graphic>
          <a:graphicData uri="http://schemas.openxmlformats.org/drawingml/2006/table">
            <a:tbl>
              <a:tblPr firstRow="1" firstCol="1" bandRow="1">
                <a:tableStyleId>{5C22544A-7EE6-4342-B048-85BDC9FD1C3A}</a:tableStyleId>
              </a:tblPr>
              <a:tblGrid>
                <a:gridCol w="1909266">
                  <a:extLst>
                    <a:ext uri="{9D8B030D-6E8A-4147-A177-3AD203B41FA5}">
                      <a16:colId xmlns:a16="http://schemas.microsoft.com/office/drawing/2014/main" val="3599259664"/>
                    </a:ext>
                  </a:extLst>
                </a:gridCol>
                <a:gridCol w="3782150">
                  <a:extLst>
                    <a:ext uri="{9D8B030D-6E8A-4147-A177-3AD203B41FA5}">
                      <a16:colId xmlns:a16="http://schemas.microsoft.com/office/drawing/2014/main" val="1566669123"/>
                    </a:ext>
                  </a:extLst>
                </a:gridCol>
                <a:gridCol w="1654592">
                  <a:extLst>
                    <a:ext uri="{9D8B030D-6E8A-4147-A177-3AD203B41FA5}">
                      <a16:colId xmlns:a16="http://schemas.microsoft.com/office/drawing/2014/main" val="1000920572"/>
                    </a:ext>
                  </a:extLst>
                </a:gridCol>
              </a:tblGrid>
              <a:tr h="224064">
                <a:tc>
                  <a:txBody>
                    <a:bodyPr/>
                    <a:lstStyle/>
                    <a:p>
                      <a:pPr marL="0" marR="0">
                        <a:spcBef>
                          <a:spcPts val="0"/>
                        </a:spcBef>
                        <a:spcAft>
                          <a:spcPts val="0"/>
                        </a:spcAft>
                      </a:pPr>
                      <a:r>
                        <a:rPr lang="en-GB"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Description and examples of firms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Examples</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83303484"/>
                  </a:ext>
                </a:extLst>
              </a:tr>
              <a:tr h="672191">
                <a:tc>
                  <a:txBody>
                    <a:bodyPr/>
                    <a:lstStyle/>
                    <a:p>
                      <a:pPr marL="0" marR="0">
                        <a:spcBef>
                          <a:spcPts val="0"/>
                        </a:spcBef>
                        <a:spcAft>
                          <a:spcPts val="0"/>
                        </a:spcAft>
                      </a:pPr>
                      <a:r>
                        <a:rPr lang="en-GB" sz="1200">
                          <a:effectLst/>
                        </a:rPr>
                        <a:t>Credit Scoring and Direct Lending</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AI used to create more accurate credit scores by non-traditional actors, facilitating peer-to-peer lending.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Upstart, Avant, Zest Finance.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0924805"/>
                  </a:ext>
                </a:extLst>
              </a:tr>
              <a:tr h="672191">
                <a:tc>
                  <a:txBody>
                    <a:bodyPr/>
                    <a:lstStyle/>
                    <a:p>
                      <a:pPr marL="0" marR="0">
                        <a:spcBef>
                          <a:spcPts val="0"/>
                        </a:spcBef>
                        <a:spcAft>
                          <a:spcPts val="0"/>
                        </a:spcAft>
                      </a:pPr>
                      <a:r>
                        <a:rPr lang="en-GB" sz="1200" dirty="0">
                          <a:effectLst/>
                        </a:rPr>
                        <a:t>Regulatory, Compliance and Fraud Detection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AI used to detect patterns that amount to fraud, as well as test for regulatory compliance.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Trifacta, Digital Reasoning, Data Robot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859317411"/>
                  </a:ext>
                </a:extLst>
              </a:tr>
              <a:tr h="896255">
                <a:tc>
                  <a:txBody>
                    <a:bodyPr/>
                    <a:lstStyle/>
                    <a:p>
                      <a:pPr marL="0" marR="0">
                        <a:spcBef>
                          <a:spcPts val="0"/>
                        </a:spcBef>
                        <a:spcAft>
                          <a:spcPts val="0"/>
                        </a:spcAft>
                      </a:pPr>
                      <a:r>
                        <a:rPr lang="en-GB" sz="1200">
                          <a:effectLst/>
                        </a:rPr>
                        <a:t>Assistants/Personal Finance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AI used to detect patterns and allow customers to automate—or avoid—those patterns in future personal finance transactions.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Dreams, Qapital, Homebot.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70986917"/>
                  </a:ext>
                </a:extLst>
              </a:tr>
              <a:tr h="672191">
                <a:tc>
                  <a:txBody>
                    <a:bodyPr/>
                    <a:lstStyle/>
                    <a:p>
                      <a:pPr marL="0" marR="0">
                        <a:spcBef>
                          <a:spcPts val="0"/>
                        </a:spcBef>
                        <a:spcAft>
                          <a:spcPts val="0"/>
                        </a:spcAft>
                      </a:pPr>
                      <a:r>
                        <a:rPr lang="en-GB" sz="1200">
                          <a:effectLst/>
                        </a:rPr>
                        <a:t>Quantitative and Asset Management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AI used to create investment portfolios optimised based in patterns in individual user behaviour, and market movements.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a:effectLst/>
                        </a:rPr>
                        <a:t>Wealthfront, Clone Algo, Sentient.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502165025"/>
                  </a:ext>
                </a:extLst>
              </a:tr>
              <a:tr h="672191">
                <a:tc>
                  <a:txBody>
                    <a:bodyPr/>
                    <a:lstStyle/>
                    <a:p>
                      <a:pPr marL="0" marR="0">
                        <a:spcBef>
                          <a:spcPts val="0"/>
                        </a:spcBef>
                        <a:spcAft>
                          <a:spcPts val="0"/>
                        </a:spcAft>
                      </a:pPr>
                      <a:r>
                        <a:rPr lang="en-GB" sz="1200">
                          <a:effectLst/>
                        </a:rPr>
                        <a:t>Insurance</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dirty="0">
                          <a:effectLst/>
                        </a:rPr>
                        <a:t>AI used in risk assessment for insurance purposes, creating group and individual profiles.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spcBef>
                          <a:spcPts val="0"/>
                        </a:spcBef>
                        <a:spcAft>
                          <a:spcPts val="0"/>
                        </a:spcAft>
                      </a:pPr>
                      <a:r>
                        <a:rPr lang="en-GB" sz="1200" dirty="0">
                          <a:effectLst/>
                        </a:rPr>
                        <a:t>Risk Genius, Shift Technology, Lemonade.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233887967"/>
                  </a:ext>
                </a:extLst>
              </a:tr>
            </a:tbl>
          </a:graphicData>
        </a:graphic>
      </p:graphicFrame>
      <p:sp>
        <p:nvSpPr>
          <p:cNvPr id="4" name="Rectangle 1"/>
          <p:cNvSpPr>
            <a:spLocks noChangeArrowheads="1"/>
          </p:cNvSpPr>
          <p:nvPr/>
        </p:nvSpPr>
        <p:spPr bwMode="auto">
          <a:xfrm>
            <a:off x="2423985" y="5228248"/>
            <a:ext cx="4274247"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en-US" sz="900" i="1">
                <a:solidFill>
                  <a:prstClr val="black"/>
                </a:solidFill>
                <a:latin typeface="Arial" panose="020B0604020202020204" pitchFamily="34" charset="0"/>
                <a:ea typeface="Calibri" panose="020F0502020204030204" pitchFamily="34" charset="0"/>
                <a:cs typeface="Times New Roman" panose="02020603050405020304" pitchFamily="18" charset="0"/>
              </a:rPr>
              <a:t>Table 2: Use of Artificial Intelligence in FinTech, adapted from CB Insights (2017)</a:t>
            </a:r>
            <a:endParaRPr lang="en-GB" altLang="en-US" sz="1350">
              <a:solidFill>
                <a:prstClr val="black"/>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800807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1991544" y="1052736"/>
            <a:ext cx="8208912" cy="4367562"/>
          </a:xfrm>
          <a:prstGeom prst="rect">
            <a:avLst/>
          </a:prstGeom>
          <a:ln>
            <a:noFill/>
          </a:ln>
          <a:extLst>
            <a:ext uri="{53640926-AAD7-44D8-BBD7-CCE9431645EC}">
              <a14:shadowObscured xmlns:a14="http://schemas.microsoft.com/office/drawing/2010/main"/>
            </a:ext>
          </a:extLst>
        </p:spPr>
      </p:pic>
      <p:sp>
        <p:nvSpPr>
          <p:cNvPr id="2" name="Content Placeholder 1"/>
          <p:cNvSpPr>
            <a:spLocks noGrp="1"/>
          </p:cNvSpPr>
          <p:nvPr>
            <p:ph sz="quarter" idx="15"/>
          </p:nvPr>
        </p:nvSpPr>
        <p:spPr>
          <a:xfrm>
            <a:off x="3935763" y="1106743"/>
            <a:ext cx="6480175" cy="2582313"/>
          </a:xfrm>
          <a:solidFill>
            <a:schemeClr val="bg1"/>
          </a:solidFill>
          <a:ln w="28575">
            <a:solidFill>
              <a:srgbClr val="002060"/>
            </a:solidFill>
          </a:ln>
        </p:spPr>
        <p:txBody>
          <a:bodyPr>
            <a:noAutofit/>
          </a:bodyPr>
          <a:lstStyle/>
          <a:p>
            <a:pPr marL="0" indent="0" fontAlgn="base">
              <a:buNone/>
            </a:pPr>
            <a:r>
              <a:rPr lang="en-US" sz="1800" i="1" dirty="0"/>
              <a:t>“The loan amounts users are initially presented with currently tend to be either £111 or £265, although I have also achieved figures of £350 and £361. In my informal survey, those using Apple products (a Safari browser, or say an iPhone or an iPad) seemed to be most consistently offered £265. Although tests with some obscure browsers suggest that it is likely that it is less that you are ‘uprated’ by using Apple products, than you are ‘down rated’ by using less niche browsers like Firefox and Internet explorer.”</a:t>
            </a:r>
            <a:r>
              <a:rPr lang="en-US" sz="1800" dirty="0"/>
              <a:t> (Deville 2013)</a:t>
            </a:r>
          </a:p>
        </p:txBody>
      </p:sp>
      <p:sp>
        <p:nvSpPr>
          <p:cNvPr id="3" name="Rectangle 2"/>
          <p:cNvSpPr/>
          <p:nvPr/>
        </p:nvSpPr>
        <p:spPr>
          <a:xfrm>
            <a:off x="1775520" y="4023066"/>
            <a:ext cx="4572000" cy="1754326"/>
          </a:xfrm>
          <a:prstGeom prst="rect">
            <a:avLst/>
          </a:prstGeom>
          <a:solidFill>
            <a:schemeClr val="bg1"/>
          </a:solidFill>
          <a:ln w="28575">
            <a:solidFill>
              <a:srgbClr val="002060"/>
            </a:solidFill>
          </a:ln>
        </p:spPr>
        <p:txBody>
          <a:bodyPr>
            <a:spAutoFit/>
          </a:bodyPr>
          <a:lstStyle/>
          <a:p>
            <a:pPr defTabSz="685800" eaLnBrk="0" fontAlgn="base" hangingPunct="0">
              <a:spcBef>
                <a:spcPct val="0"/>
              </a:spcBef>
              <a:spcAft>
                <a:spcPct val="0"/>
              </a:spcAft>
            </a:pPr>
            <a:r>
              <a:rPr lang="en-US" i="1" dirty="0">
                <a:solidFill>
                  <a:prstClr val="black"/>
                </a:solidFill>
                <a:latin typeface="Arial" charset="0"/>
                <a:ea typeface="ＭＳ Ｐゴシック" charset="0"/>
              </a:rPr>
              <a:t>“The firm has found that people who immediately shove the slider up to the maximum amount on offer, currently £400 for 30 days for a first-time applicant for a personal loan, are more likely than others to default.” </a:t>
            </a:r>
            <a:r>
              <a:rPr lang="en-US" dirty="0">
                <a:solidFill>
                  <a:prstClr val="black"/>
                </a:solidFill>
                <a:latin typeface="Arial" charset="0"/>
                <a:ea typeface="ＭＳ Ｐゴシック" charset="0"/>
              </a:rPr>
              <a:t>(Pollock 2012)  </a:t>
            </a:r>
          </a:p>
        </p:txBody>
      </p:sp>
    </p:spTree>
    <p:extLst>
      <p:ext uri="{BB962C8B-B14F-4D97-AF65-F5344CB8AC3E}">
        <p14:creationId xmlns:p14="http://schemas.microsoft.com/office/powerpoint/2010/main" val="423855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commodification of banking</a:t>
            </a:r>
          </a:p>
        </p:txBody>
      </p:sp>
      <p:sp>
        <p:nvSpPr>
          <p:cNvPr id="4" name="Rectangle 3"/>
          <p:cNvSpPr/>
          <p:nvPr/>
        </p:nvSpPr>
        <p:spPr>
          <a:xfrm>
            <a:off x="1828800" y="990600"/>
            <a:ext cx="7848600" cy="2800766"/>
          </a:xfrm>
          <a:prstGeom prst="rect">
            <a:avLst/>
          </a:prstGeom>
          <a:solidFill>
            <a:srgbClr val="FFFFFF"/>
          </a:solidFill>
        </p:spPr>
        <p:txBody>
          <a:bodyPr wrap="square">
            <a:spAutoFit/>
          </a:bodyPr>
          <a:lstStyle/>
          <a:p>
            <a:pPr algn="ctr" fontAlgn="base">
              <a:spcBef>
                <a:spcPct val="0"/>
              </a:spcBef>
              <a:spcAft>
                <a:spcPct val="0"/>
              </a:spcAft>
            </a:pPr>
            <a:r>
              <a:rPr lang="en-US" sz="2800" b="1" dirty="0">
                <a:solidFill>
                  <a:srgbClr val="800000"/>
                </a:solidFill>
                <a:latin typeface="Tahoma" charset="0"/>
                <a:ea typeface="ＭＳ Ｐゴシック" charset="0"/>
              </a:rPr>
              <a:t>In 2000</a:t>
            </a:r>
            <a:r>
              <a:rPr lang="en-US" sz="2800" dirty="0">
                <a:solidFill>
                  <a:srgbClr val="800000"/>
                </a:solidFill>
                <a:latin typeface="Tahoma" charset="0"/>
                <a:ea typeface="ＭＳ Ｐゴシック" charset="0"/>
              </a:rPr>
              <a:t>, the U.S. cash equities trading desk at Goldman Sachs’s New York headquarters employed </a:t>
            </a:r>
            <a:r>
              <a:rPr lang="en-US" sz="3200" b="1" dirty="0">
                <a:solidFill>
                  <a:srgbClr val="800000"/>
                </a:solidFill>
                <a:latin typeface="Tahoma" charset="0"/>
                <a:ea typeface="ＭＳ Ｐゴシック" charset="0"/>
              </a:rPr>
              <a:t>600 traders</a:t>
            </a:r>
            <a:r>
              <a:rPr lang="en-US" sz="2800" dirty="0">
                <a:solidFill>
                  <a:srgbClr val="800000"/>
                </a:solidFill>
                <a:latin typeface="Tahoma" charset="0"/>
                <a:ea typeface="ＭＳ Ｐゴシック" charset="0"/>
              </a:rPr>
              <a:t>, buying and selling stock for large clients. </a:t>
            </a:r>
          </a:p>
          <a:p>
            <a:pPr algn="ctr" fontAlgn="base">
              <a:spcBef>
                <a:spcPct val="0"/>
              </a:spcBef>
              <a:spcAft>
                <a:spcPct val="0"/>
              </a:spcAft>
            </a:pPr>
            <a:endParaRPr lang="en-US" sz="2800" dirty="0">
              <a:solidFill>
                <a:srgbClr val="800000"/>
              </a:solidFill>
              <a:latin typeface="Tahoma" charset="0"/>
              <a:ea typeface="ＭＳ Ｐゴシック" charset="0"/>
            </a:endParaRPr>
          </a:p>
          <a:p>
            <a:pPr algn="ctr" fontAlgn="base">
              <a:spcBef>
                <a:spcPct val="0"/>
              </a:spcBef>
              <a:spcAft>
                <a:spcPct val="0"/>
              </a:spcAft>
            </a:pPr>
            <a:r>
              <a:rPr lang="en-US" sz="2800" dirty="0">
                <a:solidFill>
                  <a:srgbClr val="800000"/>
                </a:solidFill>
                <a:latin typeface="Tahoma" charset="0"/>
                <a:ea typeface="ＭＳ Ｐゴシック" charset="0"/>
              </a:rPr>
              <a:t>Today there are just </a:t>
            </a:r>
            <a:r>
              <a:rPr lang="en-US" sz="3200" b="1" dirty="0">
                <a:solidFill>
                  <a:srgbClr val="800000"/>
                </a:solidFill>
                <a:latin typeface="Tahoma" charset="0"/>
                <a:ea typeface="ＭＳ Ｐゴシック" charset="0"/>
              </a:rPr>
              <a:t>2 traders </a:t>
            </a:r>
            <a:r>
              <a:rPr lang="en-US" sz="2800" dirty="0">
                <a:solidFill>
                  <a:srgbClr val="800000"/>
                </a:solidFill>
                <a:latin typeface="Tahoma" charset="0"/>
                <a:ea typeface="ＭＳ Ｐゴシック" charset="0"/>
              </a:rPr>
              <a:t>left. </a:t>
            </a:r>
          </a:p>
        </p:txBody>
      </p:sp>
      <p:sp>
        <p:nvSpPr>
          <p:cNvPr id="5" name="Rectangle 4"/>
          <p:cNvSpPr/>
          <p:nvPr/>
        </p:nvSpPr>
        <p:spPr>
          <a:xfrm>
            <a:off x="1532467" y="6504802"/>
            <a:ext cx="6773333" cy="276999"/>
          </a:xfrm>
          <a:prstGeom prst="rect">
            <a:avLst/>
          </a:prstGeom>
        </p:spPr>
        <p:txBody>
          <a:bodyPr wrap="square">
            <a:spAutoFit/>
          </a:bodyPr>
          <a:lstStyle/>
          <a:p>
            <a:pPr fontAlgn="base">
              <a:spcBef>
                <a:spcPct val="0"/>
              </a:spcBef>
              <a:spcAft>
                <a:spcPct val="0"/>
              </a:spcAft>
            </a:pPr>
            <a:r>
              <a:rPr lang="en-US" sz="1200" u="sng" dirty="0">
                <a:solidFill>
                  <a:srgbClr val="FFFFFF"/>
                </a:solidFill>
                <a:latin typeface="Tahoma" charset="0"/>
                <a:ea typeface="ＭＳ Ｐゴシック" charset="0"/>
              </a:rPr>
              <a:t>http://</a:t>
            </a:r>
            <a:r>
              <a:rPr lang="en-US" sz="1200" u="sng" dirty="0" err="1">
                <a:solidFill>
                  <a:srgbClr val="FFFFFF"/>
                </a:solidFill>
                <a:latin typeface="Tahoma" charset="0"/>
                <a:ea typeface="ＭＳ Ｐゴシック" charset="0"/>
              </a:rPr>
              <a:t>www.nanalyze.com</a:t>
            </a:r>
            <a:r>
              <a:rPr lang="en-US" sz="1200" u="sng" dirty="0">
                <a:solidFill>
                  <a:srgbClr val="FFFFFF"/>
                </a:solidFill>
                <a:latin typeface="Tahoma" charset="0"/>
                <a:ea typeface="ＭＳ Ｐゴシック" charset="0"/>
              </a:rPr>
              <a:t>/2017/02/artificial-intelligence-investment-banking/</a:t>
            </a:r>
            <a:r>
              <a:rPr lang="en-US" sz="1200" dirty="0">
                <a:solidFill>
                  <a:srgbClr val="FFFFFF"/>
                </a:solidFill>
                <a:latin typeface="Tahoma" charset="0"/>
                <a:ea typeface="ＭＳ Ｐゴシック" charset="0"/>
              </a:rPr>
              <a:t>   </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012107">
            <a:off x="8184019" y="3592265"/>
            <a:ext cx="2195960" cy="32341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02660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endParaRPr lang="en-US"/>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99830" y="1052513"/>
            <a:ext cx="7884602" cy="4683333"/>
          </a:xfrm>
          <a:prstGeom prst="rect">
            <a:avLst/>
          </a:prstGeom>
        </p:spPr>
      </p:pic>
    </p:spTree>
    <p:extLst>
      <p:ext uri="{BB962C8B-B14F-4D97-AF65-F5344CB8AC3E}">
        <p14:creationId xmlns:p14="http://schemas.microsoft.com/office/powerpoint/2010/main" val="17584503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5"/>
          </p:nvPr>
        </p:nvSpPr>
        <p:spPr/>
        <p:txBody>
          <a:bodyPr/>
          <a:lstStyle/>
          <a:p>
            <a:endParaRPr lang="en-US"/>
          </a:p>
        </p:txBody>
      </p:sp>
      <p:pic>
        <p:nvPicPr>
          <p:cNvPr id="3" name="Picture 2" descr="Day 1 FINAL - Future of FinTewwwch (keynote) presentation"/>
          <p:cNvPicPr/>
          <p:nvPr/>
        </p:nvPicPr>
        <p:blipFill>
          <a:blip r:embed="rId2" cstate="email">
            <a:extLst>
              <a:ext uri="{28A0092B-C50C-407E-A947-70E740481C1C}">
                <a14:useLocalDpi xmlns:a14="http://schemas.microsoft.com/office/drawing/2010/main"/>
              </a:ext>
            </a:extLst>
          </a:blip>
          <a:srcRect/>
          <a:stretch>
            <a:fillRect/>
          </a:stretch>
        </p:blipFill>
        <p:spPr bwMode="auto">
          <a:xfrm>
            <a:off x="2074670" y="1106742"/>
            <a:ext cx="8043209" cy="4266474"/>
          </a:xfrm>
          <a:prstGeom prst="rect">
            <a:avLst/>
          </a:prstGeom>
          <a:noFill/>
          <a:ln>
            <a:noFill/>
          </a:ln>
        </p:spPr>
      </p:pic>
    </p:spTree>
    <p:extLst>
      <p:ext uri="{BB962C8B-B14F-4D97-AF65-F5344CB8AC3E}">
        <p14:creationId xmlns:p14="http://schemas.microsoft.com/office/powerpoint/2010/main" val="2635487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quarter" idx="15"/>
            <p:extLst/>
          </p:nvPr>
        </p:nvGraphicFramePr>
        <p:xfrm>
          <a:off x="3287688" y="2132859"/>
          <a:ext cx="5234000" cy="2195927"/>
        </p:xfrm>
        <a:graphic>
          <a:graphicData uri="http://schemas.openxmlformats.org/drawingml/2006/table">
            <a:tbl>
              <a:tblPr firstRow="1" firstCol="1" bandRow="1">
                <a:tableStyleId>{5C22544A-7EE6-4342-B048-85BDC9FD1C3A}</a:tableStyleId>
              </a:tblPr>
              <a:tblGrid>
                <a:gridCol w="979570">
                  <a:extLst>
                    <a:ext uri="{9D8B030D-6E8A-4147-A177-3AD203B41FA5}">
                      <a16:colId xmlns:a16="http://schemas.microsoft.com/office/drawing/2014/main" val="444174507"/>
                    </a:ext>
                  </a:extLst>
                </a:gridCol>
                <a:gridCol w="1417951">
                  <a:extLst>
                    <a:ext uri="{9D8B030D-6E8A-4147-A177-3AD203B41FA5}">
                      <a16:colId xmlns:a16="http://schemas.microsoft.com/office/drawing/2014/main" val="3641429751"/>
                    </a:ext>
                  </a:extLst>
                </a:gridCol>
                <a:gridCol w="1417951">
                  <a:extLst>
                    <a:ext uri="{9D8B030D-6E8A-4147-A177-3AD203B41FA5}">
                      <a16:colId xmlns:a16="http://schemas.microsoft.com/office/drawing/2014/main" val="3993523155"/>
                    </a:ext>
                  </a:extLst>
                </a:gridCol>
                <a:gridCol w="1418528">
                  <a:extLst>
                    <a:ext uri="{9D8B030D-6E8A-4147-A177-3AD203B41FA5}">
                      <a16:colId xmlns:a16="http://schemas.microsoft.com/office/drawing/2014/main" val="2239001131"/>
                    </a:ext>
                  </a:extLst>
                </a:gridCol>
              </a:tblGrid>
              <a:tr h="543233">
                <a:tc>
                  <a:txBody>
                    <a:bodyPr/>
                    <a:lstStyle/>
                    <a:p>
                      <a:pPr marL="0" marR="0">
                        <a:lnSpc>
                          <a:spcPct val="115000"/>
                        </a:lnSpc>
                        <a:spcBef>
                          <a:spcPts val="0"/>
                        </a:spcBef>
                        <a:spcAft>
                          <a:spcPts val="0"/>
                        </a:spcAft>
                      </a:pPr>
                      <a:r>
                        <a:rPr lang="en-GB" sz="12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dirty="0">
                          <a:effectLst/>
                        </a:rPr>
                        <a:t>Deliberately left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a:effectLst/>
                        </a:rPr>
                        <a:t>Unintentionally left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a:effectLst/>
                        </a:rPr>
                        <a:t>Left by a third party</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39665269"/>
                  </a:ext>
                </a:extLst>
              </a:tr>
              <a:tr h="826347">
                <a:tc>
                  <a:txBody>
                    <a:bodyPr/>
                    <a:lstStyle/>
                    <a:p>
                      <a:pPr marL="0" marR="0">
                        <a:lnSpc>
                          <a:spcPct val="115000"/>
                        </a:lnSpc>
                        <a:spcBef>
                          <a:spcPts val="0"/>
                        </a:spcBef>
                        <a:spcAft>
                          <a:spcPts val="0"/>
                        </a:spcAft>
                      </a:pPr>
                      <a:r>
                        <a:rPr lang="en-GB" sz="1200">
                          <a:effectLst/>
                        </a:rPr>
                        <a:t>Data with content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dirty="0">
                          <a:effectLst/>
                        </a:rPr>
                        <a:t>Service data</a:t>
                      </a:r>
                      <a:endParaRPr lang="en-US" sz="1200" dirty="0">
                        <a:effectLst/>
                      </a:endParaRPr>
                    </a:p>
                    <a:p>
                      <a:pPr marL="0" marR="0">
                        <a:lnSpc>
                          <a:spcPct val="115000"/>
                        </a:lnSpc>
                        <a:spcBef>
                          <a:spcPts val="0"/>
                        </a:spcBef>
                        <a:spcAft>
                          <a:spcPts val="0"/>
                        </a:spcAft>
                      </a:pPr>
                      <a:r>
                        <a:rPr lang="en-GB" sz="1200" dirty="0">
                          <a:effectLst/>
                        </a:rPr>
                        <a:t>Disclosed data</a:t>
                      </a:r>
                      <a:endParaRPr lang="en-US" sz="1200" dirty="0">
                        <a:effectLst/>
                      </a:endParaRPr>
                    </a:p>
                    <a:p>
                      <a:pPr marL="0" marR="0">
                        <a:lnSpc>
                          <a:spcPct val="115000"/>
                        </a:lnSpc>
                        <a:spcBef>
                          <a:spcPts val="0"/>
                        </a:spcBef>
                        <a:spcAft>
                          <a:spcPts val="0"/>
                        </a:spcAft>
                      </a:pPr>
                      <a:r>
                        <a:rPr lang="en-GB" sz="1200" dirty="0">
                          <a:effectLst/>
                        </a:rPr>
                        <a:t>Entrusted data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dirty="0">
                          <a:effectLst/>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a:effectLst/>
                        </a:rPr>
                        <a:t>Entrusted data</a:t>
                      </a:r>
                      <a:endParaRPr lang="en-US" sz="1200">
                        <a:effectLst/>
                      </a:endParaRPr>
                    </a:p>
                    <a:p>
                      <a:pPr marL="0" marR="0">
                        <a:lnSpc>
                          <a:spcPct val="115000"/>
                        </a:lnSpc>
                        <a:spcBef>
                          <a:spcPts val="0"/>
                        </a:spcBef>
                        <a:spcAft>
                          <a:spcPts val="0"/>
                        </a:spcAft>
                      </a:pPr>
                      <a:r>
                        <a:rPr lang="en-GB" sz="1200">
                          <a:effectLst/>
                        </a:rPr>
                        <a:t>Incidental data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944045227"/>
                  </a:ext>
                </a:extLst>
              </a:tr>
              <a:tr h="826347">
                <a:tc>
                  <a:txBody>
                    <a:bodyPr/>
                    <a:lstStyle/>
                    <a:p>
                      <a:pPr marL="0" marR="0">
                        <a:lnSpc>
                          <a:spcPct val="115000"/>
                        </a:lnSpc>
                        <a:spcBef>
                          <a:spcPts val="0"/>
                        </a:spcBef>
                        <a:spcAft>
                          <a:spcPts val="0"/>
                        </a:spcAft>
                      </a:pPr>
                      <a:r>
                        <a:rPr lang="en-GB" sz="1200">
                          <a:effectLst/>
                        </a:rPr>
                        <a:t>Metadata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a:effectLst/>
                        </a:rPr>
                        <a:t> </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dirty="0">
                          <a:effectLst/>
                        </a:rPr>
                        <a:t>Entrusted data</a:t>
                      </a:r>
                      <a:endParaRPr lang="en-US" sz="1200" dirty="0">
                        <a:effectLst/>
                      </a:endParaRPr>
                    </a:p>
                    <a:p>
                      <a:pPr marL="0" marR="0">
                        <a:lnSpc>
                          <a:spcPct val="115000"/>
                        </a:lnSpc>
                        <a:spcBef>
                          <a:spcPts val="0"/>
                        </a:spcBef>
                        <a:spcAft>
                          <a:spcPts val="0"/>
                        </a:spcAft>
                      </a:pPr>
                      <a:r>
                        <a:rPr lang="en-GB" sz="1200" dirty="0">
                          <a:effectLst/>
                        </a:rPr>
                        <a:t>Behavioural data</a:t>
                      </a:r>
                      <a:endParaRPr lang="en-US" sz="1200" dirty="0">
                        <a:effectLst/>
                      </a:endParaRPr>
                    </a:p>
                    <a:p>
                      <a:pPr marL="0" marR="0">
                        <a:lnSpc>
                          <a:spcPct val="115000"/>
                        </a:lnSpc>
                        <a:spcBef>
                          <a:spcPts val="0"/>
                        </a:spcBef>
                        <a:spcAft>
                          <a:spcPts val="0"/>
                        </a:spcAft>
                      </a:pPr>
                      <a:r>
                        <a:rPr lang="en-GB" sz="1200" dirty="0">
                          <a:effectLst/>
                        </a:rPr>
                        <a:t>Derived data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marL="0" marR="0">
                        <a:lnSpc>
                          <a:spcPct val="115000"/>
                        </a:lnSpc>
                        <a:spcBef>
                          <a:spcPts val="0"/>
                        </a:spcBef>
                        <a:spcAft>
                          <a:spcPts val="0"/>
                        </a:spcAft>
                      </a:pPr>
                      <a:r>
                        <a:rPr lang="en-GB" sz="1200" dirty="0">
                          <a:effectLst/>
                        </a:rPr>
                        <a:t>Incidental data</a:t>
                      </a:r>
                      <a:endParaRPr lang="en-US" sz="1200" dirty="0">
                        <a:effectLst/>
                      </a:endParaRPr>
                    </a:p>
                    <a:p>
                      <a:pPr marL="0" marR="0">
                        <a:lnSpc>
                          <a:spcPct val="115000"/>
                        </a:lnSpc>
                        <a:spcBef>
                          <a:spcPts val="0"/>
                        </a:spcBef>
                        <a:spcAft>
                          <a:spcPts val="0"/>
                        </a:spcAft>
                      </a:pPr>
                      <a:r>
                        <a:rPr lang="en-GB" sz="1200" dirty="0">
                          <a:effectLst/>
                        </a:rPr>
                        <a:t>Derived data</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761546972"/>
                  </a:ext>
                </a:extLst>
              </a:tr>
            </a:tbl>
          </a:graphicData>
        </a:graphic>
      </p:graphicFrame>
      <p:sp>
        <p:nvSpPr>
          <p:cNvPr id="4" name="Rectangle 1"/>
          <p:cNvSpPr>
            <a:spLocks noChangeArrowheads="1"/>
          </p:cNvSpPr>
          <p:nvPr/>
        </p:nvSpPr>
        <p:spPr bwMode="auto">
          <a:xfrm>
            <a:off x="3287689" y="4396361"/>
            <a:ext cx="468461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GB" altLang="en-US" sz="900" i="1" dirty="0">
                <a:solidFill>
                  <a:prstClr val="black"/>
                </a:solidFill>
                <a:latin typeface="Arial" panose="020B0604020202020204" pitchFamily="34" charset="0"/>
                <a:ea typeface="Times New Roman" panose="02020603050405020304" pitchFamily="18" charset="0"/>
              </a:rPr>
              <a:t>Table 1: The characteristics and kinds of digital trace data, adapted from </a:t>
            </a:r>
            <a:r>
              <a:rPr lang="en-GB" altLang="en-US" sz="900" i="1" dirty="0" err="1">
                <a:solidFill>
                  <a:prstClr val="black"/>
                </a:solidFill>
                <a:latin typeface="Arial" panose="020B0604020202020204" pitchFamily="34" charset="0"/>
                <a:ea typeface="Times New Roman" panose="02020603050405020304" pitchFamily="18" charset="0"/>
              </a:rPr>
              <a:t>Schneier</a:t>
            </a:r>
            <a:r>
              <a:rPr lang="en-GB" altLang="en-US" sz="900" i="1" dirty="0">
                <a:solidFill>
                  <a:prstClr val="black"/>
                </a:solidFill>
                <a:latin typeface="Arial" panose="020B0604020202020204" pitchFamily="34" charset="0"/>
                <a:ea typeface="Times New Roman" panose="02020603050405020304" pitchFamily="18" charset="0"/>
              </a:rPr>
              <a:t> (2015)</a:t>
            </a:r>
            <a:endParaRPr lang="en-GB" altLang="en-US" sz="1350" dirty="0">
              <a:solidFill>
                <a:prstClr val="black"/>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2430241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implications</a:t>
            </a:r>
          </a:p>
        </p:txBody>
      </p:sp>
      <p:sp>
        <p:nvSpPr>
          <p:cNvPr id="4" name="Content Placeholder 3"/>
          <p:cNvSpPr>
            <a:spLocks noGrp="1"/>
          </p:cNvSpPr>
          <p:nvPr>
            <p:ph sz="quarter" idx="14"/>
          </p:nvPr>
        </p:nvSpPr>
        <p:spPr/>
        <p:txBody>
          <a:bodyPr>
            <a:normAutofit/>
          </a:bodyPr>
          <a:lstStyle/>
          <a:p>
            <a:r>
              <a:rPr lang="en-US" sz="2100" dirty="0"/>
              <a:t>Consent</a:t>
            </a:r>
          </a:p>
          <a:p>
            <a:r>
              <a:rPr lang="en-US" sz="2100" dirty="0"/>
              <a:t>Ownership</a:t>
            </a:r>
          </a:p>
          <a:p>
            <a:r>
              <a:rPr lang="en-US" sz="2100" dirty="0" err="1"/>
              <a:t>Decontextualisation</a:t>
            </a:r>
            <a:endParaRPr lang="en-US" sz="2100" dirty="0"/>
          </a:p>
          <a:p>
            <a:r>
              <a:rPr lang="en-US" sz="2100" dirty="0"/>
              <a:t>Third party services</a:t>
            </a:r>
          </a:p>
        </p:txBody>
      </p:sp>
    </p:spTree>
    <p:extLst>
      <p:ext uri="{BB962C8B-B14F-4D97-AF65-F5344CB8AC3E}">
        <p14:creationId xmlns:p14="http://schemas.microsoft.com/office/powerpoint/2010/main" val="299335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Content Placeholder 4"/>
          <p:cNvSpPr>
            <a:spLocks noGrp="1"/>
          </p:cNvSpPr>
          <p:nvPr>
            <p:ph sz="quarter" idx="14"/>
          </p:nvPr>
        </p:nvSpPr>
        <p:spPr/>
        <p:txBody>
          <a:bodyPr/>
          <a:lstStyle/>
          <a:p>
            <a:endParaRPr lang="en-GB"/>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0377" y="857250"/>
            <a:ext cx="4371246" cy="5143500"/>
          </a:xfrm>
          <a:prstGeom prst="rect">
            <a:avLst/>
          </a:prstGeom>
        </p:spPr>
      </p:pic>
    </p:spTree>
    <p:extLst>
      <p:ext uri="{BB962C8B-B14F-4D97-AF65-F5344CB8AC3E}">
        <p14:creationId xmlns:p14="http://schemas.microsoft.com/office/powerpoint/2010/main" val="4223480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a:t>
            </a:r>
          </a:p>
        </p:txBody>
      </p:sp>
      <p:sp>
        <p:nvSpPr>
          <p:cNvPr id="3" name="Content Placeholder 2"/>
          <p:cNvSpPr>
            <a:spLocks noGrp="1"/>
          </p:cNvSpPr>
          <p:nvPr>
            <p:ph sz="quarter" idx="14"/>
          </p:nvPr>
        </p:nvSpPr>
        <p:spPr/>
        <p:txBody>
          <a:bodyPr>
            <a:normAutofit/>
          </a:bodyPr>
          <a:lstStyle/>
          <a:p>
            <a:r>
              <a:rPr lang="en-US" sz="2100" dirty="0"/>
              <a:t>Self-regulate</a:t>
            </a:r>
          </a:p>
          <a:p>
            <a:r>
              <a:rPr lang="en-US" sz="2100" dirty="0"/>
              <a:t>Be transparent / educate your customers</a:t>
            </a:r>
          </a:p>
          <a:p>
            <a:r>
              <a:rPr lang="en-US" sz="2100" dirty="0"/>
              <a:t>Need for clear rules around ownership</a:t>
            </a:r>
          </a:p>
          <a:p>
            <a:endParaRPr lang="en-US" sz="2100" dirty="0"/>
          </a:p>
          <a:p>
            <a:r>
              <a:rPr lang="en-US" sz="2100" dirty="0"/>
              <a:t>Public infrastructure?</a:t>
            </a:r>
          </a:p>
          <a:p>
            <a:r>
              <a:rPr lang="en-US" sz="2100" dirty="0"/>
              <a:t>Is data collection anti-competitive?</a:t>
            </a:r>
          </a:p>
          <a:p>
            <a:r>
              <a:rPr lang="en-US" sz="2100" dirty="0"/>
              <a:t>Trust?</a:t>
            </a:r>
          </a:p>
        </p:txBody>
      </p:sp>
    </p:spTree>
    <p:extLst>
      <p:ext uri="{BB962C8B-B14F-4D97-AF65-F5344CB8AC3E}">
        <p14:creationId xmlns:p14="http://schemas.microsoft.com/office/powerpoint/2010/main" val="16257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endParaRPr lang="en-GB"/>
          </a:p>
        </p:txBody>
      </p:sp>
      <p:sp>
        <p:nvSpPr>
          <p:cNvPr id="3" name="Content Placeholder 2"/>
          <p:cNvSpPr>
            <a:spLocks noGrp="1"/>
          </p:cNvSpPr>
          <p:nvPr>
            <p:ph sz="quarter" idx="15"/>
          </p:nvPr>
        </p:nvSpPr>
        <p:spPr/>
        <p:txBody>
          <a:bodyPr/>
          <a:lstStyle/>
          <a:p>
            <a:endParaRPr lang="en-GB"/>
          </a:p>
        </p:txBody>
      </p:sp>
      <p:sp>
        <p:nvSpPr>
          <p:cNvPr id="4" name="Text Placeholder 3"/>
          <p:cNvSpPr>
            <a:spLocks noGrp="1"/>
          </p:cNvSpPr>
          <p:nvPr>
            <p:ph type="body" sz="quarter" idx="16"/>
          </p:nvPr>
        </p:nvSpPr>
        <p:spPr/>
        <p:txBody>
          <a:bodyPr/>
          <a:lstStyle/>
          <a:p>
            <a:endParaRPr lang="en-GB"/>
          </a:p>
        </p:txBody>
      </p:sp>
      <p:sp>
        <p:nvSpPr>
          <p:cNvPr id="5" name="Text Placeholder 4"/>
          <p:cNvSpPr>
            <a:spLocks noGrp="1"/>
          </p:cNvSpPr>
          <p:nvPr>
            <p:ph type="body" sz="quarter" idx="17"/>
          </p:nvPr>
        </p:nvSpPr>
        <p:spPr/>
        <p:txBody>
          <a:bodyPr/>
          <a:lstStyle/>
          <a:p>
            <a:endParaRPr lang="en-GB"/>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89766" y="771481"/>
            <a:ext cx="4212468" cy="5229271"/>
          </a:xfrm>
          <a:prstGeom prst="rect">
            <a:avLst/>
          </a:prstGeom>
        </p:spPr>
      </p:pic>
    </p:spTree>
    <p:extLst>
      <p:ext uri="{BB962C8B-B14F-4D97-AF65-F5344CB8AC3E}">
        <p14:creationId xmlns:p14="http://schemas.microsoft.com/office/powerpoint/2010/main" val="4191533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lstStyle/>
          <a:p>
            <a:endParaRPr lang="en-GB"/>
          </a:p>
        </p:txBody>
      </p:sp>
      <p:sp>
        <p:nvSpPr>
          <p:cNvPr id="9" name="Content Placeholder 8"/>
          <p:cNvSpPr>
            <a:spLocks noGrp="1"/>
          </p:cNvSpPr>
          <p:nvPr>
            <p:ph sz="quarter" idx="15"/>
          </p:nvPr>
        </p:nvSpPr>
        <p:spPr/>
        <p:txBody>
          <a:bodyPr/>
          <a:lstStyle/>
          <a:p>
            <a:endParaRPr lang="en-GB"/>
          </a:p>
        </p:txBody>
      </p:sp>
      <p:sp>
        <p:nvSpPr>
          <p:cNvPr id="10" name="Text Placeholder 9"/>
          <p:cNvSpPr>
            <a:spLocks noGrp="1"/>
          </p:cNvSpPr>
          <p:nvPr>
            <p:ph type="body" sz="quarter" idx="16"/>
          </p:nvPr>
        </p:nvSpPr>
        <p:spPr/>
        <p:txBody>
          <a:bodyPr/>
          <a:lstStyle/>
          <a:p>
            <a:endParaRPr lang="en-GB"/>
          </a:p>
        </p:txBody>
      </p:sp>
      <p:sp>
        <p:nvSpPr>
          <p:cNvPr id="11" name="Text Placeholder 10"/>
          <p:cNvSpPr>
            <a:spLocks noGrp="1"/>
          </p:cNvSpPr>
          <p:nvPr>
            <p:ph type="body" sz="quarter" idx="17"/>
          </p:nvPr>
        </p:nvSpPr>
        <p:spPr/>
        <p:txBody>
          <a:bodyPr/>
          <a:lstStyle/>
          <a:p>
            <a:endParaRPr lang="en-GB"/>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53762" y="1142525"/>
            <a:ext cx="4158462" cy="4572950"/>
          </a:xfrm>
          <a:prstGeom prst="rect">
            <a:avLst/>
          </a:prstGeom>
        </p:spPr>
      </p:pic>
    </p:spTree>
    <p:extLst>
      <p:ext uri="{BB962C8B-B14F-4D97-AF65-F5344CB8AC3E}">
        <p14:creationId xmlns:p14="http://schemas.microsoft.com/office/powerpoint/2010/main" val="1482080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p:cNvSpPr txBox="1">
            <a:spLocks/>
          </p:cNvSpPr>
          <p:nvPr/>
        </p:nvSpPr>
        <p:spPr>
          <a:xfrm>
            <a:off x="3524250" y="3345988"/>
            <a:ext cx="5143500" cy="1241822"/>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fontAlgn="base">
              <a:spcBef>
                <a:spcPts val="750"/>
              </a:spcBef>
              <a:spcAft>
                <a:spcPct val="0"/>
              </a:spcAft>
              <a:buNone/>
            </a:pPr>
            <a:r>
              <a:rPr lang="en-US" sz="1425" b="1" dirty="0">
                <a:solidFill>
                  <a:prstClr val="black"/>
                </a:solidFill>
                <a:latin typeface="Calibri Light" panose="020F0302020204030204"/>
                <a:cs typeface="Times New Roman" panose="02020603050405020304" pitchFamily="18" charset="0"/>
              </a:rPr>
              <a:t>Dr. Claire Ingram Bogusz</a:t>
            </a:r>
          </a:p>
          <a:p>
            <a:pPr marL="0" indent="0" algn="ctr" defTabSz="685800" fontAlgn="base">
              <a:spcBef>
                <a:spcPts val="750"/>
              </a:spcBef>
              <a:spcAft>
                <a:spcPct val="0"/>
              </a:spcAft>
              <a:buNone/>
            </a:pPr>
            <a:r>
              <a:rPr lang="en-US" sz="1425" dirty="0">
                <a:solidFill>
                  <a:prstClr val="black"/>
                </a:solidFill>
                <a:latin typeface="Calibri Light" panose="020F0302020204030204"/>
                <a:cs typeface="Times New Roman" panose="02020603050405020304" pitchFamily="18" charset="0"/>
              </a:rPr>
              <a:t>Stockholm School of Economics</a:t>
            </a:r>
          </a:p>
          <a:p>
            <a:pPr marL="0" indent="0" algn="ctr" defTabSz="685800" fontAlgn="base">
              <a:spcBef>
                <a:spcPts val="750"/>
              </a:spcBef>
              <a:spcAft>
                <a:spcPct val="0"/>
              </a:spcAft>
              <a:buNone/>
            </a:pPr>
            <a:r>
              <a:rPr lang="en-US" sz="1425" dirty="0">
                <a:solidFill>
                  <a:prstClr val="black"/>
                </a:solidFill>
                <a:latin typeface="Calibri Light" panose="020F0302020204030204"/>
                <a:cs typeface="Times New Roman" panose="02020603050405020304" pitchFamily="18" charset="0"/>
              </a:rPr>
              <a:t>      claire@clairebogusz.com</a:t>
            </a:r>
          </a:p>
          <a:p>
            <a:pPr marL="0" indent="0" algn="ctr" defTabSz="685800" fontAlgn="base">
              <a:spcBef>
                <a:spcPts val="750"/>
              </a:spcBef>
              <a:spcAft>
                <a:spcPct val="0"/>
              </a:spcAft>
              <a:buNone/>
            </a:pPr>
            <a:r>
              <a:rPr lang="en-GB" sz="1425" dirty="0">
                <a:solidFill>
                  <a:prstClr val="black"/>
                </a:solidFill>
                <a:latin typeface="Calibri Light" panose="020F0302020204030204"/>
                <a:cs typeface="Times New Roman" panose="02020603050405020304" pitchFamily="18" charset="0"/>
              </a:rPr>
              <a:t>@</a:t>
            </a:r>
            <a:r>
              <a:rPr lang="en-GB" sz="1425" dirty="0" err="1">
                <a:solidFill>
                  <a:prstClr val="black"/>
                </a:solidFill>
                <a:latin typeface="Calibri Light" panose="020F0302020204030204"/>
                <a:cs typeface="Times New Roman" panose="02020603050405020304" pitchFamily="18" charset="0"/>
              </a:rPr>
              <a:t>Claire_EBI</a:t>
            </a:r>
            <a:endParaRPr lang="en-GB" sz="1425" dirty="0">
              <a:solidFill>
                <a:prstClr val="black"/>
              </a:solidFill>
              <a:latin typeface="Calibri Light" panose="020F0302020204030204"/>
              <a:cs typeface="Times New Roman" panose="02020603050405020304" pitchFamily="18" charset="0"/>
            </a:endParaRPr>
          </a:p>
          <a:p>
            <a:pPr marL="0" indent="0" algn="ctr" defTabSz="685800" fontAlgn="base">
              <a:spcBef>
                <a:spcPts val="750"/>
              </a:spcBef>
              <a:spcAft>
                <a:spcPct val="0"/>
              </a:spcAft>
              <a:buNone/>
            </a:pPr>
            <a:r>
              <a:rPr lang="sv-SE" sz="1425" dirty="0">
                <a:solidFill>
                  <a:prstClr val="black"/>
                </a:solidFill>
                <a:latin typeface="Calibri Light" panose="020F0302020204030204"/>
                <a:cs typeface="Times New Roman" panose="02020603050405020304" pitchFamily="18" charset="0"/>
              </a:rPr>
              <a:t>      slides.clairebogusz.com</a:t>
            </a:r>
            <a:endParaRPr lang="en-GB" sz="1425" dirty="0">
              <a:solidFill>
                <a:prstClr val="black"/>
              </a:solidFill>
              <a:latin typeface="Calibri Light" panose="020F0302020204030204"/>
              <a:cs typeface="Times New Roman" panose="02020603050405020304" pitchFamily="18" charset="0"/>
            </a:endParaRPr>
          </a:p>
          <a:p>
            <a:pPr marL="0" indent="0" algn="ctr" defTabSz="685800" fontAlgn="base">
              <a:spcBef>
                <a:spcPts val="750"/>
              </a:spcBef>
              <a:spcAft>
                <a:spcPct val="0"/>
              </a:spcAft>
              <a:buNone/>
            </a:pPr>
            <a:endParaRPr lang="en-GB" sz="1425" dirty="0">
              <a:solidFill>
                <a:prstClr val="black"/>
              </a:solidFill>
              <a:latin typeface="Calibri" panose="020F0502020204030204"/>
            </a:endParaRPr>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8" name="Picture 2" descr="https://cdn1.iconfinder.com/data/icons/life-on-the-web/100/presentation-128.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3061" y="4512292"/>
            <a:ext cx="273844" cy="273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cdn1.iconfinder.com/data/icons/simple-icons/4096/twitter-4096-black.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160" y="4158360"/>
            <a:ext cx="373648" cy="3736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endlessicons.com/wp-content/uploads/2012/12/email-icon-614x460.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80470" y="3933096"/>
            <a:ext cx="319028" cy="2514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SC_5900 - cover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47705" y="1824880"/>
            <a:ext cx="1296590" cy="1322785"/>
          </a:xfrm>
          <a:prstGeom prst="ellipse">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4770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sharpenSoften amount="-1000"/>
                    </a14:imgEffect>
                    <a14:imgEffect>
                      <a14:brightnessContrast bright="-39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0BC675-1C1F-9B4D-AF6D-79866BB25E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24099" y="6134056"/>
            <a:ext cx="583143" cy="331142"/>
          </a:xfrm>
          <a:prstGeom prst="rect">
            <a:avLst/>
          </a:prstGeom>
        </p:spPr>
      </p:pic>
      <p:pic>
        <p:nvPicPr>
          <p:cNvPr id="7" name="Picture 6">
            <a:extLst>
              <a:ext uri="{FF2B5EF4-FFF2-40B4-BE49-F238E27FC236}">
                <a16:creationId xmlns:a16="http://schemas.microsoft.com/office/drawing/2014/main" id="{B5A952CB-6031-6741-A22C-98A05B95EF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60719" y="6017668"/>
            <a:ext cx="570230" cy="570230"/>
          </a:xfrm>
          <a:prstGeom prst="rect">
            <a:avLst/>
          </a:prstGeom>
        </p:spPr>
      </p:pic>
      <p:sp>
        <p:nvSpPr>
          <p:cNvPr id="8" name="Title 1">
            <a:extLst>
              <a:ext uri="{FF2B5EF4-FFF2-40B4-BE49-F238E27FC236}">
                <a16:creationId xmlns:a16="http://schemas.microsoft.com/office/drawing/2014/main" id="{D04427C5-0832-374A-94E4-1D930A59C6D0}"/>
              </a:ext>
            </a:extLst>
          </p:cNvPr>
          <p:cNvSpPr txBox="1">
            <a:spLocks/>
          </p:cNvSpPr>
          <p:nvPr/>
        </p:nvSpPr>
        <p:spPr>
          <a:xfrm>
            <a:off x="2667000" y="2145918"/>
            <a:ext cx="6858000" cy="179070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solidFill>
                  <a:schemeClr val="bg1"/>
                </a:solidFill>
                <a:latin typeface="Avenir Book" charset="0"/>
                <a:ea typeface="Avenir Book" charset="0"/>
                <a:cs typeface="Avenir Book" charset="0"/>
              </a:rPr>
              <a:t>Q&amp;A</a:t>
            </a:r>
          </a:p>
        </p:txBody>
      </p:sp>
    </p:spTree>
    <p:extLst>
      <p:ext uri="{BB962C8B-B14F-4D97-AF65-F5344CB8AC3E}">
        <p14:creationId xmlns:p14="http://schemas.microsoft.com/office/powerpoint/2010/main" val="4003405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eft-Right Arrow 12"/>
          <p:cNvSpPr/>
          <p:nvPr/>
        </p:nvSpPr>
        <p:spPr bwMode="auto">
          <a:xfrm>
            <a:off x="1752600" y="685800"/>
            <a:ext cx="8686800" cy="3733800"/>
          </a:xfrm>
          <a:prstGeom prst="leftRightArrow">
            <a:avLst>
              <a:gd name="adj1" fmla="val 69380"/>
              <a:gd name="adj2" fmla="val 50000"/>
            </a:avLst>
          </a:prstGeom>
          <a:gradFill flip="none" rotWithShape="1">
            <a:gsLst>
              <a:gs pos="0">
                <a:srgbClr val="FFCC66"/>
              </a:gs>
              <a:gs pos="100000">
                <a:srgbClr val="FFFFFF"/>
              </a:gs>
            </a:gsLst>
            <a:path path="circle">
              <a:fillToRect l="50000" t="50000" r="50000" b="50000"/>
            </a:path>
            <a:tileRect/>
          </a:gradFill>
          <a:ln w="9525" cap="flat" cmpd="sng" algn="ctr">
            <a:solidFill>
              <a:schemeClr val="tx1"/>
            </a:solidFill>
            <a:prstDash val="solid"/>
            <a:miter lim="800000"/>
            <a:headEnd type="none" w="med" len="med"/>
            <a:tailEnd type="none" w="med" len="med"/>
          </a:ln>
          <a:effectLst>
            <a:reflection blurRad="6350" stA="50000" endA="300" endPos="55000" dir="5400000" sy="-100000" algn="bl" rotWithShape="0"/>
          </a:effectLst>
        </p:spPr>
        <p:txBody>
          <a:bodyPr wrap="none"/>
          <a:lstStyle/>
          <a:p>
            <a:pPr algn="ctr" fontAlgn="base">
              <a:spcBef>
                <a:spcPct val="0"/>
              </a:spcBef>
              <a:spcAft>
                <a:spcPct val="0"/>
              </a:spcAft>
              <a:defRPr/>
            </a:pPr>
            <a:endParaRPr lang="en-US" sz="3200">
              <a:solidFill>
                <a:srgbClr val="000000"/>
              </a:solidFill>
              <a:latin typeface="Tahoma" pitchFamily="-65" charset="0"/>
              <a:ea typeface="ＭＳ Ｐゴシック" charset="0"/>
            </a:endParaRPr>
          </a:p>
        </p:txBody>
      </p:sp>
      <p:sp>
        <p:nvSpPr>
          <p:cNvPr id="16" name="TextBox 15"/>
          <p:cNvSpPr txBox="1"/>
          <p:nvPr/>
        </p:nvSpPr>
        <p:spPr>
          <a:xfrm>
            <a:off x="2295525" y="1371635"/>
            <a:ext cx="3733800" cy="2048851"/>
          </a:xfrm>
          <a:prstGeom prst="rect">
            <a:avLst/>
          </a:prstGeom>
          <a:noFill/>
        </p:spPr>
        <p:txBody>
          <a:bodyPr>
            <a:spAutoFit/>
          </a:bodyPr>
          <a:lstStyle/>
          <a:p>
            <a:pPr algn="ctr" fontAlgn="base">
              <a:lnSpc>
                <a:spcPts val="3500"/>
              </a:lnSpc>
              <a:spcBef>
                <a:spcPct val="0"/>
              </a:spcBef>
              <a:spcAft>
                <a:spcPts val="1200"/>
              </a:spcAft>
              <a:defRPr/>
            </a:pPr>
            <a:r>
              <a:rPr lang="en-US" sz="3600" u="sng" dirty="0">
                <a:solidFill>
                  <a:srgbClr val="000000"/>
                </a:solidFill>
                <a:effectLst>
                  <a:outerShdw blurRad="38100" dist="38100" dir="2700000" algn="tl">
                    <a:srgbClr val="000000">
                      <a:alpha val="43137"/>
                    </a:srgbClr>
                  </a:outerShdw>
                </a:effectLst>
                <a:latin typeface="Tahoma" charset="0"/>
                <a:ea typeface="ＭＳ Ｐゴシック" charset="0"/>
              </a:rPr>
              <a:t>Exploitation</a:t>
            </a:r>
            <a:endParaRPr lang="en-US" sz="3200" u="sng" dirty="0">
              <a:solidFill>
                <a:srgbClr val="000000"/>
              </a:solidFill>
              <a:effectLst>
                <a:outerShdw blurRad="38100" dist="38100" dir="2700000" algn="tl">
                  <a:srgbClr val="000000">
                    <a:alpha val="43137"/>
                  </a:srgbClr>
                </a:outerShdw>
              </a:effectLst>
              <a:latin typeface="Tahoma" charset="0"/>
              <a:ea typeface="ＭＳ Ｐゴシック" charset="0"/>
            </a:endParaRPr>
          </a:p>
          <a:p>
            <a:pPr algn="ctr" fontAlgn="base">
              <a:lnSpc>
                <a:spcPts val="3500"/>
              </a:lnSpc>
              <a:spcBef>
                <a:spcPct val="0"/>
              </a:spcBef>
              <a:spcAft>
                <a:spcPts val="1200"/>
              </a:spcAft>
              <a:defRPr/>
            </a:pP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Improving </a:t>
            </a:r>
            <a:r>
              <a:rPr lang="en-US" sz="3200" i="1" u="sng" dirty="0">
                <a:solidFill>
                  <a:srgbClr val="000000"/>
                </a:solidFill>
                <a:effectLst>
                  <a:outerShdw blurRad="38100" dist="38100" dir="2700000" algn="tl">
                    <a:srgbClr val="000000">
                      <a:alpha val="43137"/>
                    </a:srgbClr>
                  </a:outerShdw>
                </a:effectLst>
                <a:latin typeface="Tahoma" charset="0"/>
                <a:ea typeface="ＭＳ Ｐゴシック" charset="0"/>
              </a:rPr>
              <a:t>existing</a:t>
            </a: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 value creation activities</a:t>
            </a:r>
          </a:p>
        </p:txBody>
      </p:sp>
      <p:sp>
        <p:nvSpPr>
          <p:cNvPr id="17" name="TextBox 16"/>
          <p:cNvSpPr txBox="1"/>
          <p:nvPr/>
        </p:nvSpPr>
        <p:spPr>
          <a:xfrm>
            <a:off x="6562730" y="1371635"/>
            <a:ext cx="3419475" cy="2048851"/>
          </a:xfrm>
          <a:prstGeom prst="rect">
            <a:avLst/>
          </a:prstGeom>
          <a:noFill/>
        </p:spPr>
        <p:txBody>
          <a:bodyPr>
            <a:spAutoFit/>
          </a:bodyPr>
          <a:lstStyle/>
          <a:p>
            <a:pPr algn="ctr" fontAlgn="base">
              <a:lnSpc>
                <a:spcPts val="3500"/>
              </a:lnSpc>
              <a:spcBef>
                <a:spcPct val="0"/>
              </a:spcBef>
              <a:spcAft>
                <a:spcPts val="1200"/>
              </a:spcAft>
              <a:defRPr/>
            </a:pPr>
            <a:r>
              <a:rPr lang="en-US" sz="3600" u="sng" dirty="0">
                <a:solidFill>
                  <a:srgbClr val="000000"/>
                </a:solidFill>
                <a:effectLst>
                  <a:outerShdw blurRad="38100" dist="38100" dir="2700000" algn="tl">
                    <a:srgbClr val="000000">
                      <a:alpha val="43137"/>
                    </a:srgbClr>
                  </a:outerShdw>
                </a:effectLst>
                <a:latin typeface="Tahoma" charset="0"/>
                <a:ea typeface="ＭＳ Ｐゴシック" charset="0"/>
              </a:rPr>
              <a:t>Exploration</a:t>
            </a:r>
            <a:endParaRPr lang="en-US" sz="3200" u="sng" dirty="0">
              <a:solidFill>
                <a:srgbClr val="000000"/>
              </a:solidFill>
              <a:effectLst>
                <a:outerShdw blurRad="38100" dist="38100" dir="2700000" algn="tl">
                  <a:srgbClr val="000000">
                    <a:alpha val="43137"/>
                  </a:srgbClr>
                </a:outerShdw>
              </a:effectLst>
              <a:latin typeface="Tahoma" charset="0"/>
              <a:ea typeface="ＭＳ Ｐゴシック" charset="0"/>
            </a:endParaRPr>
          </a:p>
          <a:p>
            <a:pPr algn="ctr" fontAlgn="base">
              <a:lnSpc>
                <a:spcPts val="3500"/>
              </a:lnSpc>
              <a:spcBef>
                <a:spcPct val="0"/>
              </a:spcBef>
              <a:spcAft>
                <a:spcPts val="1200"/>
              </a:spcAft>
              <a:defRPr/>
            </a:pP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Developing </a:t>
            </a:r>
            <a:r>
              <a:rPr lang="en-US" sz="3200" i="1" u="sng" dirty="0">
                <a:solidFill>
                  <a:srgbClr val="000000"/>
                </a:solidFill>
                <a:effectLst>
                  <a:outerShdw blurRad="38100" dist="38100" dir="2700000" algn="tl">
                    <a:srgbClr val="000000">
                      <a:alpha val="43137"/>
                    </a:srgbClr>
                  </a:outerShdw>
                </a:effectLst>
                <a:latin typeface="Tahoma" charset="0"/>
                <a:ea typeface="ＭＳ Ｐゴシック" charset="0"/>
              </a:rPr>
              <a:t>new</a:t>
            </a:r>
            <a:r>
              <a:rPr lang="en-US" sz="3200" dirty="0">
                <a:solidFill>
                  <a:srgbClr val="000000"/>
                </a:solidFill>
                <a:effectLst>
                  <a:outerShdw blurRad="38100" dist="38100" dir="2700000" algn="tl">
                    <a:srgbClr val="000000">
                      <a:alpha val="43137"/>
                    </a:srgbClr>
                  </a:outerShdw>
                </a:effectLst>
                <a:latin typeface="Tahoma" charset="0"/>
                <a:ea typeface="ＭＳ Ｐゴシック" charset="0"/>
              </a:rPr>
              <a:t> value creation activities</a:t>
            </a:r>
          </a:p>
        </p:txBody>
      </p:sp>
      <p:sp>
        <p:nvSpPr>
          <p:cNvPr id="6" name="Rectangle 5"/>
          <p:cNvSpPr/>
          <p:nvPr/>
        </p:nvSpPr>
        <p:spPr>
          <a:xfrm>
            <a:off x="1782782" y="6423050"/>
            <a:ext cx="2246879" cy="307777"/>
          </a:xfrm>
          <a:prstGeom prst="rect">
            <a:avLst/>
          </a:prstGeom>
        </p:spPr>
        <p:txBody>
          <a:bodyPr wrap="none">
            <a:spAutoFit/>
          </a:bodyPr>
          <a:lstStyle/>
          <a:p>
            <a:pPr fontAlgn="base">
              <a:spcBef>
                <a:spcPct val="0"/>
              </a:spcBef>
              <a:spcAft>
                <a:spcPct val="0"/>
              </a:spcAft>
              <a:defRPr/>
            </a:pPr>
            <a:r>
              <a:rPr lang="sv-SE" sz="1400" dirty="0" err="1">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Adapted</a:t>
            </a:r>
            <a:r>
              <a:rPr lang="sv-SE" sz="1400" dirty="0">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 from </a:t>
            </a:r>
            <a:r>
              <a:rPr lang="sv-SE" sz="1400" dirty="0" err="1">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March</a:t>
            </a:r>
            <a:r>
              <a:rPr lang="sv-SE" sz="1400" dirty="0">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rPr>
              <a:t> 1991</a:t>
            </a:r>
            <a:endParaRPr lang="en-US" sz="1400" dirty="0">
              <a:solidFill>
                <a:srgbClr val="FFFFFF"/>
              </a:solidFill>
              <a:effectLst>
                <a:outerShdw blurRad="38100" dist="38100" dir="2700000" algn="tl">
                  <a:srgbClr val="000000">
                    <a:alpha val="43137"/>
                  </a:srgbClr>
                </a:outerShdw>
              </a:effectLst>
              <a:latin typeface="Tahoma" pitchFamily="-110" charset="0"/>
              <a:ea typeface="ＭＳ Ｐゴシック" pitchFamily="-110" charset="-128"/>
              <a:cs typeface="ＭＳ Ｐゴシック" pitchFamily="-110" charset="-128"/>
            </a:endParaRPr>
          </a:p>
        </p:txBody>
      </p:sp>
      <p:sp>
        <p:nvSpPr>
          <p:cNvPr id="2" name="Oval 1"/>
          <p:cNvSpPr/>
          <p:nvPr/>
        </p:nvSpPr>
        <p:spPr bwMode="auto">
          <a:xfrm>
            <a:off x="6400800" y="228600"/>
            <a:ext cx="4038600" cy="4800600"/>
          </a:xfrm>
          <a:prstGeom prst="ellipse">
            <a:avLst/>
          </a:prstGeom>
          <a:noFill/>
          <a:ln w="57150" cap="flat" cmpd="sng" algn="ctr">
            <a:solidFill>
              <a:srgbClr val="8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3200">
              <a:solidFill>
                <a:srgbClr val="000000"/>
              </a:solidFill>
              <a:latin typeface="Tahoma" pitchFamily="-65" charset="0"/>
              <a:ea typeface="ＭＳ Ｐゴシック" charset="0"/>
            </a:endParaRPr>
          </a:p>
        </p:txBody>
      </p:sp>
    </p:spTree>
    <p:extLst>
      <p:ext uri="{BB962C8B-B14F-4D97-AF65-F5344CB8AC3E}">
        <p14:creationId xmlns:p14="http://schemas.microsoft.com/office/powerpoint/2010/main" val="10203762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0BC675-1C1F-9B4D-AF6D-79866BB25E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24099" y="6134056"/>
            <a:ext cx="583143" cy="331142"/>
          </a:xfrm>
          <a:prstGeom prst="rect">
            <a:avLst/>
          </a:prstGeom>
        </p:spPr>
      </p:pic>
      <p:pic>
        <p:nvPicPr>
          <p:cNvPr id="7" name="Picture 6">
            <a:extLst>
              <a:ext uri="{FF2B5EF4-FFF2-40B4-BE49-F238E27FC236}">
                <a16:creationId xmlns:a16="http://schemas.microsoft.com/office/drawing/2014/main" id="{B5A952CB-6031-6741-A22C-98A05B95EF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0719" y="6017668"/>
            <a:ext cx="570230" cy="570230"/>
          </a:xfrm>
          <a:prstGeom prst="rect">
            <a:avLst/>
          </a:prstGeom>
        </p:spPr>
      </p:pic>
      <p:sp>
        <p:nvSpPr>
          <p:cNvPr id="8" name="Title 1">
            <a:extLst>
              <a:ext uri="{FF2B5EF4-FFF2-40B4-BE49-F238E27FC236}">
                <a16:creationId xmlns:a16="http://schemas.microsoft.com/office/drawing/2014/main" id="{D04427C5-0832-374A-94E4-1D930A59C6D0}"/>
              </a:ext>
            </a:extLst>
          </p:cNvPr>
          <p:cNvSpPr txBox="1">
            <a:spLocks/>
          </p:cNvSpPr>
          <p:nvPr/>
        </p:nvSpPr>
        <p:spPr>
          <a:xfrm>
            <a:off x="2667000" y="2145918"/>
            <a:ext cx="6858000" cy="1790700"/>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500" dirty="0">
                <a:solidFill>
                  <a:schemeClr val="bg1"/>
                </a:solidFill>
                <a:latin typeface="Avenir Book" charset="0"/>
                <a:ea typeface="Avenir Book" charset="0"/>
                <a:cs typeface="Avenir Book" charset="0"/>
              </a:rPr>
              <a:t>Concluding Remarks </a:t>
            </a:r>
          </a:p>
          <a:p>
            <a:r>
              <a:rPr lang="en-US" sz="3500" dirty="0">
                <a:solidFill>
                  <a:schemeClr val="bg1"/>
                </a:solidFill>
                <a:latin typeface="Avenir Book" charset="0"/>
                <a:ea typeface="Avenir Book" charset="0"/>
                <a:cs typeface="Avenir Book" charset="0"/>
              </a:rPr>
              <a:t>- Shahryar Siri and Anthony Larsson</a:t>
            </a:r>
          </a:p>
        </p:txBody>
      </p:sp>
    </p:spTree>
    <p:extLst>
      <p:ext uri="{BB962C8B-B14F-4D97-AF65-F5344CB8AC3E}">
        <p14:creationId xmlns:p14="http://schemas.microsoft.com/office/powerpoint/2010/main" val="1297440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324" y="4516419"/>
            <a:ext cx="7886700" cy="1325563"/>
          </a:xfrm>
        </p:spPr>
        <p:txBody>
          <a:bodyPr>
            <a:normAutofit fontScale="90000"/>
          </a:bodyPr>
          <a:lstStyle/>
          <a:p>
            <a:pPr algn="ctr">
              <a:lnSpc>
                <a:spcPct val="150000"/>
              </a:lnSpc>
            </a:pPr>
            <a:r>
              <a:rPr lang="en-GB" sz="3000" dirty="0">
                <a:latin typeface="Avenir Book" charset="0"/>
                <a:ea typeface="Avenir Book" charset="0"/>
                <a:cs typeface="Avenir Book" charset="0"/>
                <a:hlinkClick r:id="rId3"/>
              </a:rPr>
              <a:t>https://www.taylorfrancis.com/books/e/9781351183611</a:t>
            </a:r>
            <a:r>
              <a:rPr lang="en-GB" sz="3000" dirty="0">
                <a:latin typeface="Avenir Book" charset="0"/>
                <a:ea typeface="Avenir Book" charset="0"/>
                <a:cs typeface="Avenir Book" charset="0"/>
              </a:rPr>
              <a:t> </a:t>
            </a:r>
          </a:p>
        </p:txBody>
      </p:sp>
      <p:pic>
        <p:nvPicPr>
          <p:cNvPr id="6" name="Picture 5">
            <a:extLst>
              <a:ext uri="{FF2B5EF4-FFF2-40B4-BE49-F238E27FC236}">
                <a16:creationId xmlns:a16="http://schemas.microsoft.com/office/drawing/2014/main" id="{A77B97F1-5312-714D-AF22-B759499059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52649" y="895290"/>
            <a:ext cx="2178050" cy="3262147"/>
          </a:xfrm>
          <a:prstGeom prst="rect">
            <a:avLst/>
          </a:prstGeom>
        </p:spPr>
      </p:pic>
      <p:pic>
        <p:nvPicPr>
          <p:cNvPr id="7" name="Picture 6">
            <a:extLst>
              <a:ext uri="{FF2B5EF4-FFF2-40B4-BE49-F238E27FC236}">
                <a16:creationId xmlns:a16="http://schemas.microsoft.com/office/drawing/2014/main" id="{37BC60BD-1AA3-694A-A68D-82CBDE20E6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24099" y="6134056"/>
            <a:ext cx="583143" cy="331142"/>
          </a:xfrm>
          <a:prstGeom prst="rect">
            <a:avLst/>
          </a:prstGeom>
        </p:spPr>
      </p:pic>
      <p:pic>
        <p:nvPicPr>
          <p:cNvPr id="8" name="Picture 7">
            <a:extLst>
              <a:ext uri="{FF2B5EF4-FFF2-40B4-BE49-F238E27FC236}">
                <a16:creationId xmlns:a16="http://schemas.microsoft.com/office/drawing/2014/main" id="{A1A44C03-426B-DA47-B711-778E73E4B6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60719" y="6017668"/>
            <a:ext cx="570230" cy="570230"/>
          </a:xfrm>
          <a:prstGeom prst="rect">
            <a:avLst/>
          </a:prstGeom>
        </p:spPr>
      </p:pic>
    </p:spTree>
    <p:extLst>
      <p:ext uri="{BB962C8B-B14F-4D97-AF65-F5344CB8AC3E}">
        <p14:creationId xmlns:p14="http://schemas.microsoft.com/office/powerpoint/2010/main" val="802579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1" y="1676400"/>
            <a:ext cx="7153475" cy="3416320"/>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fontAlgn="base">
              <a:spcBef>
                <a:spcPct val="0"/>
              </a:spcBef>
              <a:spcAft>
                <a:spcPct val="0"/>
              </a:spcAft>
            </a:pPr>
            <a:endParaRPr lang="en-US" sz="2400" dirty="0">
              <a:solidFill>
                <a:srgbClr val="000080"/>
              </a:solidFill>
              <a:latin typeface="Tahoma"/>
              <a:ea typeface="ＭＳ Ｐゴシック" pitchFamily="-65" charset="-128"/>
              <a:cs typeface="Tahoma"/>
            </a:endParaRPr>
          </a:p>
          <a:p>
            <a:pPr algn="ctr" fontAlgn="base">
              <a:spcBef>
                <a:spcPct val="0"/>
              </a:spcBef>
              <a:spcAft>
                <a:spcPct val="0"/>
              </a:spcAft>
            </a:pPr>
            <a:r>
              <a:rPr lang="en-US" sz="2400" dirty="0">
                <a:solidFill>
                  <a:srgbClr val="000080"/>
                </a:solidFill>
                <a:latin typeface="Tahoma"/>
                <a:ea typeface="ＭＳ Ｐゴシック" pitchFamily="-65" charset="-128"/>
                <a:cs typeface="Tahoma"/>
              </a:rPr>
              <a:t>Innovative blending of finance and technology </a:t>
            </a:r>
          </a:p>
          <a:p>
            <a:pPr algn="ctr" fontAlgn="base">
              <a:spcBef>
                <a:spcPct val="0"/>
              </a:spcBef>
              <a:spcAft>
                <a:spcPct val="0"/>
              </a:spcAft>
            </a:pPr>
            <a:r>
              <a:rPr lang="en-US" sz="2400" dirty="0">
                <a:solidFill>
                  <a:srgbClr val="000080"/>
                </a:solidFill>
                <a:latin typeface="Tahoma"/>
                <a:ea typeface="ＭＳ Ｐゴシック" pitchFamily="-65" charset="-128"/>
                <a:cs typeface="Tahoma"/>
              </a:rPr>
              <a:t>to provide banking functions </a:t>
            </a:r>
          </a:p>
          <a:p>
            <a:pPr algn="ctr" fontAlgn="base">
              <a:spcBef>
                <a:spcPct val="0"/>
              </a:spcBef>
              <a:spcAft>
                <a:spcPct val="0"/>
              </a:spcAft>
            </a:pPr>
            <a:r>
              <a:rPr lang="en-US" sz="2400" dirty="0">
                <a:solidFill>
                  <a:srgbClr val="000080"/>
                </a:solidFill>
                <a:latin typeface="Tahoma"/>
                <a:ea typeface="ＭＳ Ｐゴシック" pitchFamily="-65" charset="-128"/>
                <a:cs typeface="Tahoma"/>
              </a:rPr>
              <a:t>traditionally offered by full-service banks, </a:t>
            </a:r>
          </a:p>
          <a:p>
            <a:pPr algn="ctr" fontAlgn="base">
              <a:spcBef>
                <a:spcPct val="0"/>
              </a:spcBef>
              <a:spcAft>
                <a:spcPct val="0"/>
              </a:spcAft>
            </a:pPr>
            <a:r>
              <a:rPr lang="en-US" sz="2400" dirty="0">
                <a:solidFill>
                  <a:srgbClr val="000080"/>
                </a:solidFill>
                <a:latin typeface="Tahoma"/>
                <a:ea typeface="ＭＳ Ｐゴシック" pitchFamily="-65" charset="-128"/>
                <a:cs typeface="Tahoma"/>
              </a:rPr>
              <a:t>e.g., deposits, withdrawals, transfers, payments, currency exchanges, investments, </a:t>
            </a:r>
          </a:p>
          <a:p>
            <a:pPr algn="ctr" fontAlgn="base">
              <a:spcBef>
                <a:spcPct val="0"/>
              </a:spcBef>
              <a:spcAft>
                <a:spcPct val="0"/>
              </a:spcAft>
            </a:pPr>
            <a:r>
              <a:rPr lang="en-US" sz="2400" dirty="0">
                <a:solidFill>
                  <a:srgbClr val="000080"/>
                </a:solidFill>
                <a:latin typeface="Tahoma"/>
                <a:ea typeface="ＭＳ Ｐゴシック" pitchFamily="-65" charset="-128"/>
                <a:cs typeface="Tahoma"/>
              </a:rPr>
              <a:t>in a more automated, transparent, efficient, customer friendly, and/or price competitive manner.</a:t>
            </a:r>
          </a:p>
          <a:p>
            <a:pPr algn="ctr" fontAlgn="base">
              <a:spcBef>
                <a:spcPct val="0"/>
              </a:spcBef>
              <a:spcAft>
                <a:spcPct val="0"/>
              </a:spcAft>
            </a:pPr>
            <a:endParaRPr lang="en-US" sz="2400" dirty="0">
              <a:solidFill>
                <a:srgbClr val="000080"/>
              </a:solidFill>
              <a:latin typeface="Tahoma"/>
              <a:ea typeface="ＭＳ Ｐゴシック" charset="0"/>
              <a:cs typeface="Tahoma"/>
            </a:endParaRPr>
          </a:p>
        </p:txBody>
      </p:sp>
      <p:sp>
        <p:nvSpPr>
          <p:cNvPr id="5" name="Title 4"/>
          <p:cNvSpPr>
            <a:spLocks noGrp="1"/>
          </p:cNvSpPr>
          <p:nvPr>
            <p:ph type="title"/>
          </p:nvPr>
        </p:nvSpPr>
        <p:spPr/>
        <p:txBody>
          <a:bodyPr/>
          <a:lstStyle/>
          <a:p>
            <a:r>
              <a:rPr lang="en-US" dirty="0"/>
              <a:t>What is </a:t>
            </a:r>
            <a:r>
              <a:rPr lang="en-US" dirty="0" err="1"/>
              <a:t>FinTech</a:t>
            </a:r>
            <a:r>
              <a:rPr lang="en-US" dirty="0"/>
              <a:t>?</a:t>
            </a:r>
          </a:p>
        </p:txBody>
      </p:sp>
      <p:sp>
        <p:nvSpPr>
          <p:cNvPr id="6" name="TextBox 5"/>
          <p:cNvSpPr txBox="1"/>
          <p:nvPr/>
        </p:nvSpPr>
        <p:spPr>
          <a:xfrm>
            <a:off x="4803695" y="5202833"/>
            <a:ext cx="184666" cy="584776"/>
          </a:xfrm>
          <a:prstGeom prst="rect">
            <a:avLst/>
          </a:prstGeom>
          <a:noFill/>
        </p:spPr>
        <p:txBody>
          <a:bodyPr wrap="none" rtlCol="0">
            <a:spAutoFit/>
          </a:bodyPr>
          <a:lstStyle/>
          <a:p>
            <a:pPr fontAlgn="base">
              <a:spcBef>
                <a:spcPct val="0"/>
              </a:spcBef>
              <a:spcAft>
                <a:spcPct val="0"/>
              </a:spcAft>
            </a:pPr>
            <a:endParaRPr lang="en-US" sz="3200" dirty="0">
              <a:solidFill>
                <a:srgbClr val="000000"/>
              </a:solidFill>
              <a:latin typeface="Tahoma" charset="0"/>
              <a:ea typeface="ＭＳ Ｐゴシック" charset="0"/>
            </a:endParaRPr>
          </a:p>
        </p:txBody>
      </p:sp>
    </p:spTree>
    <p:extLst>
      <p:ext uri="{BB962C8B-B14F-4D97-AF65-F5344CB8AC3E}">
        <p14:creationId xmlns:p14="http://schemas.microsoft.com/office/powerpoint/2010/main" val="36879018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upp 76"/>
          <p:cNvGrpSpPr/>
          <p:nvPr/>
        </p:nvGrpSpPr>
        <p:grpSpPr>
          <a:xfrm>
            <a:off x="1524000" y="676365"/>
            <a:ext cx="9144000" cy="5698123"/>
            <a:chOff x="0" y="507273"/>
            <a:chExt cx="9144000" cy="4273592"/>
          </a:xfrm>
        </p:grpSpPr>
        <p:cxnSp>
          <p:nvCxnSpPr>
            <p:cNvPr id="72" name="Rak 71"/>
            <p:cNvCxnSpPr/>
            <p:nvPr/>
          </p:nvCxnSpPr>
          <p:spPr>
            <a:xfrm>
              <a:off x="8305800" y="180975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Rak 64"/>
            <p:cNvCxnSpPr>
              <a:stCxn id="52" idx="2"/>
            </p:cNvCxnSpPr>
            <p:nvPr/>
          </p:nvCxnSpPr>
          <p:spPr>
            <a:xfrm>
              <a:off x="8267700" y="507273"/>
              <a:ext cx="38102" cy="1912077"/>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Rak 56"/>
            <p:cNvCxnSpPr/>
            <p:nvPr/>
          </p:nvCxnSpPr>
          <p:spPr>
            <a:xfrm>
              <a:off x="7239000" y="1200150"/>
              <a:ext cx="0" cy="1219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Rak 50"/>
            <p:cNvCxnSpPr/>
            <p:nvPr/>
          </p:nvCxnSpPr>
          <p:spPr>
            <a:xfrm flipV="1">
              <a:off x="6629400" y="2952750"/>
              <a:ext cx="0" cy="685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Rak 45"/>
            <p:cNvCxnSpPr/>
            <p:nvPr/>
          </p:nvCxnSpPr>
          <p:spPr>
            <a:xfrm>
              <a:off x="5867400" y="1809750"/>
              <a:ext cx="0" cy="609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Rak 24"/>
            <p:cNvCxnSpPr/>
            <p:nvPr/>
          </p:nvCxnSpPr>
          <p:spPr>
            <a:xfrm>
              <a:off x="762000" y="1123950"/>
              <a:ext cx="0" cy="1295400"/>
            </a:xfrm>
            <a:prstGeom prst="line">
              <a:avLst/>
            </a:prstGeom>
          </p:spPr>
          <p:style>
            <a:lnRef idx="2">
              <a:schemeClr val="accent1"/>
            </a:lnRef>
            <a:fillRef idx="0">
              <a:schemeClr val="accent1"/>
            </a:fillRef>
            <a:effectRef idx="1">
              <a:schemeClr val="accent1"/>
            </a:effectRef>
            <a:fontRef idx="minor">
              <a:schemeClr val="tx1"/>
            </a:fontRef>
          </p:style>
        </p:cxnSp>
        <p:sp>
          <p:nvSpPr>
            <p:cNvPr id="8" name="Höger 7"/>
            <p:cNvSpPr/>
            <p:nvPr/>
          </p:nvSpPr>
          <p:spPr>
            <a:xfrm>
              <a:off x="0" y="2190749"/>
              <a:ext cx="9144000" cy="1006175"/>
            </a:xfrm>
            <a:prstGeom prst="rightArrow">
              <a:avLst/>
            </a:prstGeom>
            <a:gradFill flip="none" rotWithShape="1">
              <a:gsLst>
                <a:gs pos="0">
                  <a:schemeClr val="accent1"/>
                </a:gs>
                <a:gs pos="100000">
                  <a:srgbClr val="000000"/>
                </a:gs>
              </a:gsLst>
              <a:lin ang="0" scaled="1"/>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fontAlgn="base">
                <a:spcBef>
                  <a:spcPct val="0"/>
                </a:spcBef>
                <a:spcAft>
                  <a:spcPct val="0"/>
                </a:spcAft>
              </a:pPr>
              <a:r>
                <a:rPr lang="sv-SE" dirty="0">
                  <a:solidFill>
                    <a:prstClr val="white"/>
                  </a:solidFill>
                  <a:latin typeface="Tw Cen MT"/>
                </a:rPr>
                <a:t>1950  1960     1970       1980           1990	         2000	        2010</a:t>
              </a:r>
            </a:p>
          </p:txBody>
        </p:sp>
        <p:sp>
          <p:nvSpPr>
            <p:cNvPr id="9" name="textruta 8"/>
            <p:cNvSpPr txBox="1"/>
            <p:nvPr/>
          </p:nvSpPr>
          <p:spPr>
            <a:xfrm>
              <a:off x="228600" y="693063"/>
              <a:ext cx="1143000"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1959, </a:t>
              </a:r>
              <a:r>
                <a:rPr lang="en-US" sz="1100" dirty="0" err="1">
                  <a:solidFill>
                    <a:prstClr val="black"/>
                  </a:solidFill>
                  <a:latin typeface="Tw Cen MT"/>
                </a:rPr>
                <a:t>Bankgirot</a:t>
              </a:r>
              <a:r>
                <a:rPr lang="en-US" sz="1100" dirty="0">
                  <a:solidFill>
                    <a:prstClr val="black"/>
                  </a:solidFill>
                  <a:latin typeface="Tw Cen MT"/>
                </a:rPr>
                <a:t> founded </a:t>
              </a:r>
            </a:p>
          </p:txBody>
        </p:sp>
        <p:sp>
          <p:nvSpPr>
            <p:cNvPr id="11" name="textruta 10"/>
            <p:cNvSpPr txBox="1"/>
            <p:nvPr/>
          </p:nvSpPr>
          <p:spPr>
            <a:xfrm>
              <a:off x="2657475" y="1428750"/>
              <a:ext cx="1457325" cy="45012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1985, Swedish financial and credit markets deregulated</a:t>
              </a:r>
            </a:p>
          </p:txBody>
        </p:sp>
        <p:sp>
          <p:nvSpPr>
            <p:cNvPr id="13" name="textruta 12"/>
            <p:cNvSpPr txBox="1"/>
            <p:nvPr/>
          </p:nvSpPr>
          <p:spPr>
            <a:xfrm>
              <a:off x="828675" y="1607463"/>
              <a:ext cx="1457325"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1968, World’s first online ATM in Sweden</a:t>
              </a:r>
            </a:p>
          </p:txBody>
        </p:sp>
        <p:sp>
          <p:nvSpPr>
            <p:cNvPr id="16" name="textruta 15"/>
            <p:cNvSpPr txBox="1"/>
            <p:nvPr/>
          </p:nvSpPr>
          <p:spPr>
            <a:xfrm>
              <a:off x="2667000" y="4457700"/>
              <a:ext cx="2362200"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First wave of electronic trading software companies emerges</a:t>
              </a:r>
            </a:p>
          </p:txBody>
        </p:sp>
        <p:sp>
          <p:nvSpPr>
            <p:cNvPr id="17" name="textruta 16"/>
            <p:cNvSpPr txBox="1"/>
            <p:nvPr/>
          </p:nvSpPr>
          <p:spPr>
            <a:xfrm>
              <a:off x="5172075" y="1581150"/>
              <a:ext cx="1304925"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2003, First </a:t>
              </a:r>
              <a:r>
                <a:rPr lang="en-US" sz="1100" dirty="0" err="1">
                  <a:solidFill>
                    <a:prstClr val="black"/>
                  </a:solidFill>
                  <a:latin typeface="Tw Cen MT"/>
                </a:rPr>
                <a:t>BankID</a:t>
              </a:r>
              <a:r>
                <a:rPr lang="en-US" sz="1100" dirty="0">
                  <a:solidFill>
                    <a:prstClr val="black"/>
                  </a:solidFill>
                  <a:latin typeface="Tw Cen MT"/>
                </a:rPr>
                <a:t> issued in Sweden</a:t>
              </a:r>
            </a:p>
          </p:txBody>
        </p:sp>
        <p:sp>
          <p:nvSpPr>
            <p:cNvPr id="18" name="textruta 17"/>
            <p:cNvSpPr txBox="1"/>
            <p:nvPr/>
          </p:nvSpPr>
          <p:spPr>
            <a:xfrm>
              <a:off x="3124201" y="657314"/>
              <a:ext cx="2590799" cy="45012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1990s, Sweden invests in Internet infrastructure, today country with 3rd highest Internet penetration</a:t>
              </a:r>
            </a:p>
          </p:txBody>
        </p:sp>
        <p:sp>
          <p:nvSpPr>
            <p:cNvPr id="21" name="textruta 20"/>
            <p:cNvSpPr txBox="1"/>
            <p:nvPr/>
          </p:nvSpPr>
          <p:spPr>
            <a:xfrm>
              <a:off x="6553201" y="1929140"/>
              <a:ext cx="1447799" cy="19620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2010, </a:t>
              </a:r>
              <a:r>
                <a:rPr lang="en-US" sz="1100" dirty="0" err="1">
                  <a:solidFill>
                    <a:prstClr val="black"/>
                  </a:solidFill>
                  <a:latin typeface="Tw Cen MT"/>
                </a:rPr>
                <a:t>iZettle</a:t>
              </a:r>
              <a:r>
                <a:rPr lang="en-US" sz="1100" dirty="0">
                  <a:solidFill>
                    <a:prstClr val="black"/>
                  </a:solidFill>
                  <a:latin typeface="Tw Cen MT"/>
                </a:rPr>
                <a:t> founded </a:t>
              </a:r>
            </a:p>
          </p:txBody>
        </p:sp>
        <p:sp>
          <p:nvSpPr>
            <p:cNvPr id="22" name="textruta 21"/>
            <p:cNvSpPr txBox="1"/>
            <p:nvPr/>
          </p:nvSpPr>
          <p:spPr>
            <a:xfrm>
              <a:off x="6400800" y="742950"/>
              <a:ext cx="1371599"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2010, </a:t>
              </a:r>
              <a:r>
                <a:rPr lang="en-US" sz="1100" dirty="0" err="1">
                  <a:solidFill>
                    <a:prstClr val="black"/>
                  </a:solidFill>
                  <a:latin typeface="Tw Cen MT"/>
                </a:rPr>
                <a:t>Neonet</a:t>
              </a:r>
              <a:r>
                <a:rPr lang="en-US" sz="1100" dirty="0">
                  <a:solidFill>
                    <a:prstClr val="black"/>
                  </a:solidFill>
                  <a:latin typeface="Tw Cen MT"/>
                </a:rPr>
                <a:t> $160M exit</a:t>
              </a:r>
              <a:endParaRPr lang="nl-NL" sz="1100" dirty="0">
                <a:solidFill>
                  <a:prstClr val="black"/>
                </a:solidFill>
                <a:latin typeface="Tw Cen MT"/>
              </a:endParaRPr>
            </a:p>
          </p:txBody>
        </p:sp>
        <p:sp>
          <p:nvSpPr>
            <p:cNvPr id="30" name="textruta 29"/>
            <p:cNvSpPr txBox="1"/>
            <p:nvPr/>
          </p:nvSpPr>
          <p:spPr>
            <a:xfrm>
              <a:off x="7848600" y="819150"/>
              <a:ext cx="923925"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2014, </a:t>
              </a:r>
              <a:r>
                <a:rPr lang="en-US" sz="1100" dirty="0" err="1">
                  <a:solidFill>
                    <a:prstClr val="black"/>
                  </a:solidFill>
                  <a:latin typeface="Tw Cen MT"/>
                </a:rPr>
                <a:t>iZettle</a:t>
              </a:r>
              <a:r>
                <a:rPr lang="en-US" sz="1100" dirty="0">
                  <a:solidFill>
                    <a:prstClr val="black"/>
                  </a:solidFill>
                  <a:latin typeface="Tw Cen MT"/>
                </a:rPr>
                <a:t> raises $55M</a:t>
              </a:r>
            </a:p>
          </p:txBody>
        </p:sp>
        <p:sp>
          <p:nvSpPr>
            <p:cNvPr id="31" name="textruta 30"/>
            <p:cNvSpPr txBox="1"/>
            <p:nvPr/>
          </p:nvSpPr>
          <p:spPr>
            <a:xfrm>
              <a:off x="7610475" y="1352550"/>
              <a:ext cx="1457325"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fr-FR" sz="1100" dirty="0">
                  <a:solidFill>
                    <a:prstClr val="black"/>
                  </a:solidFill>
                  <a:latin typeface="Tw Cen MT"/>
                </a:rPr>
                <a:t>2014, </a:t>
              </a:r>
              <a:r>
                <a:rPr lang="fr-FR" sz="1100" dirty="0" err="1">
                  <a:solidFill>
                    <a:prstClr val="black"/>
                  </a:solidFill>
                  <a:latin typeface="Tw Cen MT"/>
                </a:rPr>
                <a:t>Klarna</a:t>
              </a:r>
              <a:r>
                <a:rPr lang="fr-FR" sz="1100" dirty="0">
                  <a:solidFill>
                    <a:prstClr val="black"/>
                  </a:solidFill>
                  <a:latin typeface="Tw Cen MT"/>
                </a:rPr>
                <a:t> </a:t>
              </a:r>
              <a:r>
                <a:rPr lang="fr-FR" sz="1100" dirty="0" err="1">
                  <a:solidFill>
                    <a:prstClr val="black"/>
                  </a:solidFill>
                  <a:latin typeface="Tw Cen MT"/>
                </a:rPr>
                <a:t>raises</a:t>
              </a:r>
              <a:r>
                <a:rPr lang="fr-FR" sz="1100" dirty="0">
                  <a:solidFill>
                    <a:prstClr val="black"/>
                  </a:solidFill>
                  <a:latin typeface="Tw Cen MT"/>
                </a:rPr>
                <a:t> $125M in PE</a:t>
              </a:r>
            </a:p>
          </p:txBody>
        </p:sp>
        <p:cxnSp>
          <p:nvCxnSpPr>
            <p:cNvPr id="5" name="Rak 4"/>
            <p:cNvCxnSpPr/>
            <p:nvPr/>
          </p:nvCxnSpPr>
          <p:spPr>
            <a:xfrm>
              <a:off x="1524000" y="203835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Rak 6"/>
            <p:cNvCxnSpPr/>
            <p:nvPr/>
          </p:nvCxnSpPr>
          <p:spPr>
            <a:xfrm flipV="1">
              <a:off x="1447800" y="295275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Rak 37"/>
            <p:cNvCxnSpPr/>
            <p:nvPr/>
          </p:nvCxnSpPr>
          <p:spPr>
            <a:xfrm>
              <a:off x="3352800" y="203835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Rak 39"/>
            <p:cNvCxnSpPr/>
            <p:nvPr/>
          </p:nvCxnSpPr>
          <p:spPr>
            <a:xfrm flipV="1">
              <a:off x="3124200" y="295275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Rak 44"/>
            <p:cNvCxnSpPr/>
            <p:nvPr/>
          </p:nvCxnSpPr>
          <p:spPr>
            <a:xfrm>
              <a:off x="5867400" y="219075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Rak 48"/>
            <p:cNvCxnSpPr/>
            <p:nvPr/>
          </p:nvCxnSpPr>
          <p:spPr>
            <a:xfrm flipV="1">
              <a:off x="4953000" y="295275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Rak 49"/>
            <p:cNvCxnSpPr/>
            <p:nvPr/>
          </p:nvCxnSpPr>
          <p:spPr>
            <a:xfrm flipV="1">
              <a:off x="6477000" y="295275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Rak 63"/>
            <p:cNvCxnSpPr/>
            <p:nvPr/>
          </p:nvCxnSpPr>
          <p:spPr>
            <a:xfrm>
              <a:off x="7239000" y="2190750"/>
              <a:ext cx="0" cy="228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Rak 74"/>
            <p:cNvCxnSpPr/>
            <p:nvPr/>
          </p:nvCxnSpPr>
          <p:spPr>
            <a:xfrm flipV="1">
              <a:off x="8001000" y="2952750"/>
              <a:ext cx="0" cy="30480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ruta 9"/>
            <p:cNvSpPr txBox="1"/>
            <p:nvPr/>
          </p:nvSpPr>
          <p:spPr>
            <a:xfrm>
              <a:off x="838201" y="3181350"/>
              <a:ext cx="1295399"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1967, First ATM installed in Sweden</a:t>
              </a:r>
            </a:p>
          </p:txBody>
        </p:sp>
        <p:sp>
          <p:nvSpPr>
            <p:cNvPr id="15" name="textruta 14"/>
            <p:cNvSpPr txBox="1"/>
            <p:nvPr/>
          </p:nvSpPr>
          <p:spPr>
            <a:xfrm>
              <a:off x="2438401" y="3181350"/>
              <a:ext cx="15239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1984, </a:t>
              </a:r>
              <a:r>
                <a:rPr lang="en-US" sz="1100" dirty="0" err="1">
                  <a:solidFill>
                    <a:prstClr val="black"/>
                  </a:solidFill>
                  <a:latin typeface="Tw Cen MT"/>
                </a:rPr>
                <a:t>Optionsmäklarna</a:t>
              </a:r>
              <a:r>
                <a:rPr lang="en-US" sz="1100" dirty="0">
                  <a:solidFill>
                    <a:prstClr val="black"/>
                  </a:solidFill>
                  <a:latin typeface="Tw Cen MT"/>
                </a:rPr>
                <a:t> (OM) opens in Stockholm, Sweden’s first stock option market, electronic trading introduced</a:t>
              </a:r>
            </a:p>
          </p:txBody>
        </p:sp>
        <p:sp>
          <p:nvSpPr>
            <p:cNvPr id="23" name="textruta 22"/>
            <p:cNvSpPr txBox="1"/>
            <p:nvPr/>
          </p:nvSpPr>
          <p:spPr>
            <a:xfrm>
              <a:off x="7543800" y="3257550"/>
              <a:ext cx="1371600" cy="3231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hr-HR" sz="1100" dirty="0">
                  <a:solidFill>
                    <a:prstClr val="black"/>
                  </a:solidFill>
                  <a:latin typeface="Tw Cen MT"/>
                </a:rPr>
                <a:t>2012, </a:t>
              </a:r>
              <a:r>
                <a:rPr lang="sv-SE" sz="1100" dirty="0" err="1">
                  <a:solidFill>
                    <a:prstClr val="black"/>
                  </a:solidFill>
                  <a:latin typeface="Tw Cen MT"/>
                </a:rPr>
                <a:t>TriOptima</a:t>
              </a:r>
              <a:r>
                <a:rPr lang="sv-SE" sz="1100" dirty="0">
                  <a:solidFill>
                    <a:prstClr val="black"/>
                  </a:solidFill>
                  <a:latin typeface="Tw Cen MT"/>
                </a:rPr>
                <a:t>, $160M exit</a:t>
              </a:r>
            </a:p>
          </p:txBody>
        </p:sp>
        <p:sp>
          <p:nvSpPr>
            <p:cNvPr id="20" name="textruta 19"/>
            <p:cNvSpPr txBox="1"/>
            <p:nvPr/>
          </p:nvSpPr>
          <p:spPr>
            <a:xfrm>
              <a:off x="5715000" y="3181350"/>
              <a:ext cx="1457325" cy="19620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2005, </a:t>
              </a:r>
              <a:r>
                <a:rPr lang="en-US" sz="1100" dirty="0" err="1">
                  <a:solidFill>
                    <a:prstClr val="black"/>
                  </a:solidFill>
                  <a:latin typeface="Tw Cen MT"/>
                </a:rPr>
                <a:t>Klarna</a:t>
              </a:r>
              <a:r>
                <a:rPr lang="en-US" sz="1100" dirty="0">
                  <a:solidFill>
                    <a:prstClr val="black"/>
                  </a:solidFill>
                  <a:latin typeface="Tw Cen MT"/>
                </a:rPr>
                <a:t> founded</a:t>
              </a:r>
            </a:p>
          </p:txBody>
        </p:sp>
        <p:sp>
          <p:nvSpPr>
            <p:cNvPr id="19" name="textruta 18"/>
            <p:cNvSpPr txBox="1"/>
            <p:nvPr/>
          </p:nvSpPr>
          <p:spPr>
            <a:xfrm>
              <a:off x="4333875" y="3181350"/>
              <a:ext cx="1304925" cy="70403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1998, Merger between Stockholm’s Stock Exchange and OM Stockholm</a:t>
              </a:r>
            </a:p>
          </p:txBody>
        </p:sp>
      </p:grpSp>
      <p:sp>
        <p:nvSpPr>
          <p:cNvPr id="43" name="textruta 18"/>
          <p:cNvSpPr txBox="1"/>
          <p:nvPr/>
        </p:nvSpPr>
        <p:spPr>
          <a:xfrm>
            <a:off x="7391400" y="4749800"/>
            <a:ext cx="1600200" cy="6001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2007, NASDAQ acquires OMX Group</a:t>
            </a:r>
          </a:p>
          <a:p>
            <a:pPr fontAlgn="base">
              <a:spcBef>
                <a:spcPct val="0"/>
              </a:spcBef>
              <a:spcAft>
                <a:spcPct val="0"/>
              </a:spcAft>
            </a:pPr>
            <a:endParaRPr lang="en-US" sz="1100" dirty="0">
              <a:solidFill>
                <a:prstClr val="black"/>
              </a:solidFill>
              <a:latin typeface="Tw Cen MT"/>
            </a:endParaRPr>
          </a:p>
        </p:txBody>
      </p:sp>
      <p:sp>
        <p:nvSpPr>
          <p:cNvPr id="47" name="textruta 15"/>
          <p:cNvSpPr txBox="1"/>
          <p:nvPr/>
        </p:nvSpPr>
        <p:spPr>
          <a:xfrm>
            <a:off x="6858000" y="6207286"/>
            <a:ext cx="2743200"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Unicorns such as Skype, King, </a:t>
            </a:r>
            <a:r>
              <a:rPr lang="en-US" sz="1100" dirty="0" err="1">
                <a:solidFill>
                  <a:prstClr val="black"/>
                </a:solidFill>
                <a:latin typeface="Tw Cen MT"/>
              </a:rPr>
              <a:t>Spotify</a:t>
            </a:r>
            <a:r>
              <a:rPr lang="en-US" sz="1100" dirty="0">
                <a:solidFill>
                  <a:prstClr val="black"/>
                </a:solidFill>
                <a:latin typeface="Tw Cen MT"/>
              </a:rPr>
              <a:t> and </a:t>
            </a:r>
            <a:r>
              <a:rPr lang="en-US" sz="1100" dirty="0" err="1">
                <a:solidFill>
                  <a:prstClr val="black"/>
                </a:solidFill>
                <a:latin typeface="Tw Cen MT"/>
              </a:rPr>
              <a:t>Mojang</a:t>
            </a:r>
            <a:r>
              <a:rPr lang="en-US" sz="1100" dirty="0">
                <a:solidFill>
                  <a:prstClr val="black"/>
                </a:solidFill>
                <a:latin typeface="Tw Cen MT"/>
              </a:rPr>
              <a:t> founded</a:t>
            </a:r>
          </a:p>
        </p:txBody>
      </p:sp>
      <p:sp>
        <p:nvSpPr>
          <p:cNvPr id="52" name="textruta 22"/>
          <p:cNvSpPr txBox="1"/>
          <p:nvPr/>
        </p:nvSpPr>
        <p:spPr>
          <a:xfrm>
            <a:off x="9144000" y="76200"/>
            <a:ext cx="1295400" cy="6001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ase">
              <a:spcBef>
                <a:spcPct val="0"/>
              </a:spcBef>
              <a:spcAft>
                <a:spcPct val="0"/>
              </a:spcAft>
            </a:pPr>
            <a:r>
              <a:rPr lang="en-US" sz="1100" dirty="0">
                <a:solidFill>
                  <a:prstClr val="black"/>
                </a:solidFill>
                <a:latin typeface="Tw Cen MT"/>
              </a:rPr>
              <a:t>2014, FinTech Funding in Stockholm Explodes</a:t>
            </a:r>
            <a:endParaRPr lang="sv-SE" sz="1100" dirty="0">
              <a:solidFill>
                <a:prstClr val="black"/>
              </a:solidFill>
              <a:latin typeface="Tw Cen MT"/>
            </a:endParaRPr>
          </a:p>
        </p:txBody>
      </p:sp>
      <p:sp>
        <p:nvSpPr>
          <p:cNvPr id="39" name="Title 1"/>
          <p:cNvSpPr txBox="1">
            <a:spLocks/>
          </p:cNvSpPr>
          <p:nvPr/>
        </p:nvSpPr>
        <p:spPr>
          <a:xfrm>
            <a:off x="1752600" y="0"/>
            <a:ext cx="8001000" cy="794720"/>
          </a:xfrm>
          <a:prstGeom prst="rect">
            <a:avLst/>
          </a:prstGeom>
        </p:spPr>
        <p:txBody>
          <a:bodyPr>
            <a:normAutofit fontScale="97500"/>
          </a:bodyPr>
          <a:lstStyle>
            <a:lvl1pPr algn="l" rtl="0" eaLnBrk="1" latinLnBrk="0" hangingPunct="1">
              <a:spcBef>
                <a:spcPct val="0"/>
              </a:spcBef>
              <a:buNone/>
              <a:defRPr kumimoji="0" lang="sv-SE" sz="4200" kern="1200">
                <a:solidFill>
                  <a:schemeClr val="tx2"/>
                </a:solidFill>
                <a:latin typeface="+mj-lt"/>
                <a:ea typeface="+mj-ea"/>
                <a:cs typeface="+mj-cs"/>
              </a:defRPr>
            </a:lvl1pPr>
            <a:extLst/>
          </a:lstStyle>
          <a:p>
            <a:pPr fontAlgn="base">
              <a:spcAft>
                <a:spcPct val="0"/>
              </a:spcAft>
            </a:pPr>
            <a:endParaRPr lang="en-US" sz="2900" b="1" dirty="0">
              <a:solidFill>
                <a:srgbClr val="FF0000"/>
              </a:solidFill>
              <a:latin typeface="Arial"/>
              <a:cs typeface="Arial"/>
            </a:endParaRPr>
          </a:p>
        </p:txBody>
      </p:sp>
      <p:sp>
        <p:nvSpPr>
          <p:cNvPr id="3" name="Title 2"/>
          <p:cNvSpPr>
            <a:spLocks noGrp="1"/>
          </p:cNvSpPr>
          <p:nvPr>
            <p:ph type="title"/>
          </p:nvPr>
        </p:nvSpPr>
        <p:spPr>
          <a:xfrm>
            <a:off x="1524000" y="0"/>
            <a:ext cx="8991600" cy="685800"/>
          </a:xfrm>
        </p:spPr>
        <p:txBody>
          <a:bodyPr/>
          <a:lstStyle/>
          <a:p>
            <a:pPr algn="l"/>
            <a:r>
              <a:rPr lang="en-US" sz="3000" b="1" dirty="0">
                <a:latin typeface="Tahoma"/>
                <a:cs typeface="Tahoma"/>
              </a:rPr>
              <a:t>Long history of “</a:t>
            </a:r>
            <a:r>
              <a:rPr lang="en-US" sz="3000" b="1" dirty="0" err="1">
                <a:latin typeface="Tahoma"/>
                <a:cs typeface="Tahoma"/>
              </a:rPr>
              <a:t>FinTech</a:t>
            </a:r>
            <a:r>
              <a:rPr lang="en-US" sz="3000" b="1" dirty="0">
                <a:latin typeface="Tahoma"/>
                <a:cs typeface="Tahoma"/>
              </a:rPr>
              <a:t>” in Stockholm</a:t>
            </a:r>
            <a:endParaRPr lang="en-US" sz="3000" dirty="0">
              <a:latin typeface="Tahoma"/>
              <a:cs typeface="Tahoma"/>
            </a:endParaRPr>
          </a:p>
        </p:txBody>
      </p:sp>
      <p:sp>
        <p:nvSpPr>
          <p:cNvPr id="2" name="TextBox 1"/>
          <p:cNvSpPr txBox="1"/>
          <p:nvPr/>
        </p:nvSpPr>
        <p:spPr>
          <a:xfrm>
            <a:off x="1548104" y="6580873"/>
            <a:ext cx="4105812" cy="276999"/>
          </a:xfrm>
          <a:prstGeom prst="rect">
            <a:avLst/>
          </a:prstGeom>
          <a:noFill/>
        </p:spPr>
        <p:txBody>
          <a:bodyPr wrap="none" rtlCol="0">
            <a:spAutoFit/>
          </a:bodyPr>
          <a:lstStyle/>
          <a:p>
            <a:pPr fontAlgn="base">
              <a:spcBef>
                <a:spcPct val="0"/>
              </a:spcBef>
              <a:spcAft>
                <a:spcPct val="0"/>
              </a:spcAft>
            </a:pPr>
            <a:r>
              <a:rPr lang="en-US" sz="1200" dirty="0">
                <a:solidFill>
                  <a:srgbClr val="FFFFFF"/>
                </a:solidFill>
                <a:latin typeface="Tahoma" charset="0"/>
                <a:ea typeface="ＭＳ Ｐゴシック" charset="0"/>
              </a:rPr>
              <a:t>http://</a:t>
            </a:r>
            <a:r>
              <a:rPr lang="en-US" sz="1200" dirty="0" err="1">
                <a:solidFill>
                  <a:srgbClr val="FFFFFF"/>
                </a:solidFill>
                <a:latin typeface="Tahoma" charset="0"/>
                <a:ea typeface="ＭＳ Ｐゴシック" charset="0"/>
              </a:rPr>
              <a:t>www.slideshare.net</a:t>
            </a:r>
            <a:r>
              <a:rPr lang="en-US" sz="1200" dirty="0">
                <a:solidFill>
                  <a:srgbClr val="FFFFFF"/>
                </a:solidFill>
                <a:latin typeface="Tahoma" charset="0"/>
                <a:ea typeface="ＭＳ Ｐゴシック" charset="0"/>
              </a:rPr>
              <a:t>/</a:t>
            </a:r>
            <a:r>
              <a:rPr lang="en-US" sz="1200" dirty="0" err="1">
                <a:solidFill>
                  <a:srgbClr val="FFFFFF"/>
                </a:solidFill>
                <a:latin typeface="Tahoma" charset="0"/>
                <a:ea typeface="ＭＳ Ｐゴシック" charset="0"/>
              </a:rPr>
              <a:t>eteigland</a:t>
            </a:r>
            <a:r>
              <a:rPr lang="en-US" sz="1200" dirty="0">
                <a:solidFill>
                  <a:srgbClr val="FFFFFF"/>
                </a:solidFill>
                <a:latin typeface="Tahoma" charset="0"/>
                <a:ea typeface="ＭＳ Ｐゴシック" charset="0"/>
              </a:rPr>
              <a:t>/stockholm-49722748</a:t>
            </a:r>
          </a:p>
        </p:txBody>
      </p:sp>
    </p:spTree>
    <p:extLst>
      <p:ext uri="{BB962C8B-B14F-4D97-AF65-F5344CB8AC3E}">
        <p14:creationId xmlns:p14="http://schemas.microsoft.com/office/powerpoint/2010/main" val="712161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3400" y="815261"/>
            <a:ext cx="3672580" cy="398534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7403" y="2938029"/>
            <a:ext cx="2819387" cy="391997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19601" y="228601"/>
            <a:ext cx="3946283" cy="2514763"/>
          </a:xfrm>
          <a:prstGeom prst="rect">
            <a:avLst/>
          </a:prstGeom>
        </p:spPr>
      </p:pic>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95600" y="2209801"/>
            <a:ext cx="1124252" cy="1109133"/>
          </a:xfrm>
          <a:prstGeom prst="rect">
            <a:avLst/>
          </a:prstGeom>
        </p:spPr>
      </p:pic>
      <p:pic>
        <p:nvPicPr>
          <p:cNvPr id="4" name="Picture 3"/>
          <p:cNvPicPr>
            <a:picLocks noChangeAspect="1"/>
          </p:cNvPicPr>
          <p:nvPr/>
        </p:nvPicPr>
        <p:blipFill>
          <a:blip r:embed="rId7"/>
          <a:stretch>
            <a:fillRect/>
          </a:stretch>
        </p:blipFill>
        <p:spPr>
          <a:xfrm>
            <a:off x="7696201" y="1295400"/>
            <a:ext cx="2426619" cy="2664744"/>
          </a:xfrm>
          <a:prstGeom prst="rect">
            <a:avLst/>
          </a:prstGeom>
        </p:spPr>
      </p:pic>
      <p:sp>
        <p:nvSpPr>
          <p:cNvPr id="2" name="TextBox 1"/>
          <p:cNvSpPr txBox="1"/>
          <p:nvPr/>
        </p:nvSpPr>
        <p:spPr>
          <a:xfrm>
            <a:off x="6745477" y="5387627"/>
            <a:ext cx="184666" cy="584776"/>
          </a:xfrm>
          <a:prstGeom prst="rect">
            <a:avLst/>
          </a:prstGeom>
          <a:noFill/>
        </p:spPr>
        <p:txBody>
          <a:bodyPr wrap="none" rtlCol="0">
            <a:spAutoFit/>
          </a:bodyPr>
          <a:lstStyle/>
          <a:p>
            <a:pPr fontAlgn="base">
              <a:spcBef>
                <a:spcPct val="0"/>
              </a:spcBef>
              <a:spcAft>
                <a:spcPct val="0"/>
              </a:spcAft>
            </a:pPr>
            <a:endParaRPr lang="en-US" sz="3200" dirty="0">
              <a:solidFill>
                <a:srgbClr val="000000"/>
              </a:solidFill>
              <a:latin typeface="Tahoma" charset="0"/>
              <a:ea typeface="ＭＳ Ｐゴシック" charset="0"/>
            </a:endParaRP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53000" y="3505201"/>
            <a:ext cx="4114800" cy="2531391"/>
          </a:xfrm>
          <a:prstGeom prst="rect">
            <a:avLst/>
          </a:prstGeom>
        </p:spPr>
      </p:pic>
      <p:pic>
        <p:nvPicPr>
          <p:cNvPr id="10" name="Picture 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68370" y="5029200"/>
            <a:ext cx="2999630" cy="1657672"/>
          </a:xfrm>
          <a:prstGeom prst="rect">
            <a:avLst/>
          </a:prstGeom>
        </p:spPr>
      </p:pic>
    </p:spTree>
    <p:extLst>
      <p:ext uri="{BB962C8B-B14F-4D97-AF65-F5344CB8AC3E}">
        <p14:creationId xmlns:p14="http://schemas.microsoft.com/office/powerpoint/2010/main" val="2724855030"/>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1524000" y="0"/>
            <a:ext cx="9144000" cy="6883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fontAlgn="base">
              <a:spcBef>
                <a:spcPct val="0"/>
              </a:spcBef>
              <a:spcAft>
                <a:spcPct val="0"/>
              </a:spcAft>
            </a:pPr>
            <a:endParaRPr lang="en-US" sz="3200">
              <a:solidFill>
                <a:srgbClr val="000000"/>
              </a:solidFill>
              <a:latin typeface="Tahoma" pitchFamily="-65" charset="0"/>
              <a:ea typeface="ＭＳ Ｐゴシック" charset="0"/>
            </a:endParaRPr>
          </a:p>
        </p:txBody>
      </p:sp>
      <p:sp>
        <p:nvSpPr>
          <p:cNvPr id="2" name="Title 1"/>
          <p:cNvSpPr>
            <a:spLocks noGrp="1"/>
          </p:cNvSpPr>
          <p:nvPr>
            <p:ph type="title"/>
          </p:nvPr>
        </p:nvSpPr>
        <p:spPr/>
        <p:txBody>
          <a:bodyPr>
            <a:normAutofit/>
          </a:bodyPr>
          <a:lstStyle/>
          <a:p>
            <a:r>
              <a:rPr lang="en-US" sz="3600" dirty="0" err="1">
                <a:solidFill>
                  <a:srgbClr val="000090"/>
                </a:solidFill>
              </a:rPr>
              <a:t>FinTechs</a:t>
            </a:r>
            <a:r>
              <a:rPr lang="en-US" sz="3600" dirty="0">
                <a:solidFill>
                  <a:srgbClr val="000090"/>
                </a:solidFill>
              </a:rPr>
              <a:t> moving in on traditional bank territory</a:t>
            </a:r>
          </a:p>
        </p:txBody>
      </p:sp>
      <p:pic>
        <p:nvPicPr>
          <p:cNvPr id="28" name="Content Placeholder 3"/>
          <p:cNvPicPr>
            <a:picLocks noGrp="1" noChangeAspect="1"/>
          </p:cNvPicPr>
          <p:nvPr>
            <p:ph idx="4294967295"/>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694847" y="4493695"/>
            <a:ext cx="823913" cy="569383"/>
          </a:xfrm>
        </p:spPr>
      </p:pic>
      <p:pic>
        <p:nvPicPr>
          <p:cNvPr id="6" name="Picture 5" descr="Screen Shot 2016-04-04 at 12.28.49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6095" y="1672921"/>
            <a:ext cx="6482554" cy="1635721"/>
          </a:xfrm>
          <a:prstGeom prst="rect">
            <a:avLst/>
          </a:prstGeom>
        </p:spPr>
      </p:pic>
      <p:pic>
        <p:nvPicPr>
          <p:cNvPr id="8" name="Picture 7" descr="Screen Shot 2016-04-04 at 12.33.54 A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16095" y="4141717"/>
            <a:ext cx="6482554" cy="1207264"/>
          </a:xfrm>
          <a:prstGeom prst="rect">
            <a:avLst/>
          </a:prstGeom>
        </p:spPr>
      </p:pic>
      <p:sp>
        <p:nvSpPr>
          <p:cNvPr id="9" name="TextBox 8"/>
          <p:cNvSpPr txBox="1"/>
          <p:nvPr/>
        </p:nvSpPr>
        <p:spPr>
          <a:xfrm>
            <a:off x="1854224" y="6578600"/>
            <a:ext cx="4851395" cy="215444"/>
          </a:xfrm>
          <a:prstGeom prst="rect">
            <a:avLst/>
          </a:prstGeom>
          <a:noFill/>
        </p:spPr>
        <p:txBody>
          <a:bodyPr wrap="square" rtlCol="0">
            <a:spAutoFit/>
          </a:bodyPr>
          <a:lstStyle/>
          <a:p>
            <a:pPr fontAlgn="base">
              <a:spcBef>
                <a:spcPct val="0"/>
              </a:spcBef>
              <a:spcAft>
                <a:spcPct val="0"/>
              </a:spcAft>
            </a:pPr>
            <a:r>
              <a:rPr lang="en-US" sz="800" dirty="0">
                <a:solidFill>
                  <a:srgbClr val="000000"/>
                </a:solidFill>
                <a:latin typeface="Tahoma" charset="0"/>
                <a:ea typeface="ＭＳ Ｐゴシック" charset="0"/>
              </a:rPr>
              <a:t>Inspiration from CB Insights, SEB base webpage slightly modified to make more room</a:t>
            </a:r>
          </a:p>
        </p:txBody>
      </p:sp>
      <p:pic>
        <p:nvPicPr>
          <p:cNvPr id="7" name="Picture 6"/>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54248" y="3814285"/>
            <a:ext cx="1055874" cy="452789"/>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77869" y="1403851"/>
            <a:ext cx="1356896" cy="235124"/>
          </a:xfrm>
          <a:prstGeom prst="rect">
            <a:avLst/>
          </a:prstGeom>
        </p:spPr>
      </p:pic>
      <p:pic>
        <p:nvPicPr>
          <p:cNvPr id="12" name="Picture 11" descr="Screen Shot 2016-03-30 at 3.36.41 PM.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638312" y="5481674"/>
            <a:ext cx="1139824" cy="349455"/>
          </a:xfrm>
          <a:prstGeom prst="rect">
            <a:avLst/>
          </a:prstGeom>
        </p:spPr>
      </p:pic>
      <p:sp>
        <p:nvSpPr>
          <p:cNvPr id="3" name="AutoShape 2" descr="https://www.getdreams.com/cache/1459777529789/img/en/dreams_logo_side_white.svg?scale=1"/>
          <p:cNvSpPr>
            <a:spLocks noChangeAspect="1" noChangeArrowheads="1"/>
          </p:cNvSpPr>
          <p:nvPr/>
        </p:nvSpPr>
        <p:spPr bwMode="auto">
          <a:xfrm>
            <a:off x="1679575" y="-144461"/>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Tahoma" charset="0"/>
              <a:ea typeface="ＭＳ Ｐゴシック" charset="0"/>
            </a:endParaRPr>
          </a:p>
        </p:txBody>
      </p:sp>
      <p:sp>
        <p:nvSpPr>
          <p:cNvPr id="5" name="AutoShape 4" descr="https://www.getdreams.com/cache/1459777529789/img/en/dreams_logo_side_white.svg?scale=1"/>
          <p:cNvSpPr>
            <a:spLocks noChangeAspect="1" noChangeArrowheads="1"/>
          </p:cNvSpPr>
          <p:nvPr/>
        </p:nvSpPr>
        <p:spPr bwMode="auto">
          <a:xfrm>
            <a:off x="1831975" y="795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Tahoma" charset="0"/>
              <a:ea typeface="ＭＳ Ｐゴシック" charset="0"/>
            </a:endParaRPr>
          </a:p>
        </p:txBody>
      </p:sp>
      <p:pic>
        <p:nvPicPr>
          <p:cNvPr id="5130" name="Picture 10" descr="https://s-media-cache-ak0.pinimg.com/736x/c1/98/45/c19845a65b3828bb3e92bd2f2b898157.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141805" y="3745046"/>
            <a:ext cx="610321" cy="288193"/>
          </a:xfrm>
          <a:prstGeom prst="rect">
            <a:avLst/>
          </a:prstGeom>
          <a:noFill/>
          <a:extLst>
            <a:ext uri="{909E8E84-426E-40dd-AFC4-6F175D3DCCD1}">
              <a14:hiddenFill xmlns="" xmlns:a14="http://schemas.microsoft.com/office/drawing/2010/main">
                <a:solidFill>
                  <a:srgbClr val="FFFFFF"/>
                </a:solidFill>
              </a14:hiddenFill>
            </a:ext>
          </a:extLst>
        </p:spPr>
      </p:pic>
      <p:pic>
        <p:nvPicPr>
          <p:cNvPr id="5134" name="Picture 14" descr="Image"/>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300157" y="3439361"/>
            <a:ext cx="679449" cy="285936"/>
          </a:xfrm>
          <a:prstGeom prst="rect">
            <a:avLst/>
          </a:prstGeom>
          <a:noFill/>
          <a:extLst>
            <a:ext uri="{909E8E84-426E-40dd-AFC4-6F175D3DCCD1}">
              <a14:hiddenFill xmlns="" xmlns:a14="http://schemas.microsoft.com/office/drawing/2010/main">
                <a:solidFill>
                  <a:srgbClr val="FFFFFF"/>
                </a:solidFill>
              </a14:hiddenFill>
            </a:ext>
          </a:extLst>
        </p:spPr>
      </p:pic>
      <p:pic>
        <p:nvPicPr>
          <p:cNvPr id="5136" name="Picture 16" descr="http://www.punktb.com/wp-content/uploads/2015/12/capcito_logo_7tagline_color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56817" y="5487674"/>
            <a:ext cx="1343318" cy="39919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2" descr="NOW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420784" y="2296839"/>
            <a:ext cx="387927" cy="440833"/>
          </a:xfrm>
          <a:prstGeom prst="rect">
            <a:avLst/>
          </a:prstGeom>
          <a:noFill/>
          <a:extLst>
            <a:ext uri="{909E8E84-426E-40dd-AFC4-6F175D3DCCD1}">
              <a14:hiddenFill xmlns="" xmlns:a14="http://schemas.microsoft.com/office/drawing/2010/main">
                <a:solidFill>
                  <a:srgbClr val="FFFFFF"/>
                </a:solidFill>
              </a14:hiddenFill>
            </a:ext>
          </a:extLst>
        </p:spPr>
      </p:pic>
      <p:pic>
        <p:nvPicPr>
          <p:cNvPr id="5138" name="Picture 18" descr="Image"/>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099655" y="1009034"/>
            <a:ext cx="907766" cy="1031571"/>
          </a:xfrm>
          <a:prstGeom prst="rect">
            <a:avLst/>
          </a:prstGeom>
          <a:noFill/>
          <a:extLst>
            <a:ext uri="{909E8E84-426E-40dd-AFC4-6F175D3DCCD1}">
              <a14:hiddenFill xmlns="" xmlns:a14="http://schemas.microsoft.com/office/drawing/2010/main">
                <a:solidFill>
                  <a:srgbClr val="FFFFFF"/>
                </a:solidFill>
              </a14:hiddenFill>
            </a:ext>
          </a:extLst>
        </p:spPr>
      </p:pic>
      <p:pic>
        <p:nvPicPr>
          <p:cNvPr id="5140" name="Picture 20" descr="http://s3-eu-west-1.amazonaws.com/static-uptrail-com/companies/logos/214/original/monetise-logo.pn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209490" y="5856258"/>
            <a:ext cx="1242723" cy="453691"/>
          </a:xfrm>
          <a:prstGeom prst="rect">
            <a:avLst/>
          </a:prstGeom>
          <a:noFill/>
          <a:extLst>
            <a:ext uri="{909E8E84-426E-40dd-AFC4-6F175D3DCCD1}">
              <a14:hiddenFill xmlns="" xmlns:a14="http://schemas.microsoft.com/office/drawing/2010/main">
                <a:solidFill>
                  <a:srgbClr val="FFFFFF"/>
                </a:solidFill>
              </a14:hiddenFill>
            </a:ext>
          </a:extLst>
        </p:spPr>
      </p:pic>
      <p:pic>
        <p:nvPicPr>
          <p:cNvPr id="5142" name="Picture 22" descr="https://toborrow.se/static/img/gfx/logo@2x.png"/>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452217" y="5934281"/>
            <a:ext cx="659485" cy="355445"/>
          </a:xfrm>
          <a:prstGeom prst="rect">
            <a:avLst/>
          </a:prstGeom>
          <a:noFill/>
          <a:extLst>
            <a:ext uri="{909E8E84-426E-40dd-AFC4-6F175D3DCCD1}">
              <a14:hiddenFill xmlns="" xmlns:a14="http://schemas.microsoft.com/office/drawing/2010/main">
                <a:solidFill>
                  <a:srgbClr val="FFFFFF"/>
                </a:solidFill>
              </a14:hiddenFill>
            </a:ext>
          </a:extLst>
        </p:spPr>
      </p:pic>
      <p:pic>
        <p:nvPicPr>
          <p:cNvPr id="5144" name="Picture 24" descr="http://www.qvido.se/wp-content/themes/qvido/assets/img/logo_1.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223718" y="5975003"/>
            <a:ext cx="1156554" cy="319553"/>
          </a:xfrm>
          <a:prstGeom prst="rect">
            <a:avLst/>
          </a:prstGeom>
          <a:noFill/>
          <a:extLst>
            <a:ext uri="{909E8E84-426E-40dd-AFC4-6F175D3DCCD1}">
              <a14:hiddenFill xmlns="" xmlns:a14="http://schemas.microsoft.com/office/drawing/2010/main">
                <a:solidFill>
                  <a:srgbClr val="FFFFFF"/>
                </a:solidFill>
              </a14:hiddenFill>
            </a:ext>
          </a:extLst>
        </p:spPr>
      </p:pic>
      <p:pic>
        <p:nvPicPr>
          <p:cNvPr id="5146" name="Picture 26" descr="http://blog.fundedbyme.com/wp-content/uploads/2013/11/FundedByMeGreen.jp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463087" y="5952725"/>
            <a:ext cx="1588570" cy="355445"/>
          </a:xfrm>
          <a:prstGeom prst="rect">
            <a:avLst/>
          </a:prstGeom>
          <a:noFill/>
          <a:extLst>
            <a:ext uri="{909E8E84-426E-40dd-AFC4-6F175D3DCCD1}">
              <a14:hiddenFill xmlns="" xmlns:a14="http://schemas.microsoft.com/office/drawing/2010/main">
                <a:solidFill>
                  <a:srgbClr val="FFFFFF"/>
                </a:solidFill>
              </a14:hiddenFill>
            </a:ext>
          </a:extLst>
        </p:spPr>
      </p:pic>
      <p:pic>
        <p:nvPicPr>
          <p:cNvPr id="5147" name="Picture 27"/>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8625197" y="3409484"/>
            <a:ext cx="993780" cy="3355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51" name="Picture 31" descr="http://veckopengen.se/themes/veckopengen/assets/images/veckopengen-logo.png"/>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6752101" y="3684334"/>
            <a:ext cx="952812" cy="121423"/>
          </a:xfrm>
          <a:prstGeom prst="rect">
            <a:avLst/>
          </a:prstGeom>
          <a:noFill/>
          <a:extLst>
            <a:ext uri="{909E8E84-426E-40dd-AFC4-6F175D3DCCD1}">
              <a14:hiddenFill xmlns="" xmlns:a14="http://schemas.microsoft.com/office/drawing/2010/main">
                <a:solidFill>
                  <a:srgbClr val="FFFFFF"/>
                </a:solidFill>
              </a14:hiddenFill>
            </a:ext>
          </a:extLst>
        </p:spPr>
      </p:pic>
      <p:pic>
        <p:nvPicPr>
          <p:cNvPr id="5152" name="Picture 32"/>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7308296" y="5766834"/>
            <a:ext cx="1107358" cy="4681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53" name="Picture 33"/>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1956817" y="5016159"/>
            <a:ext cx="824298" cy="5472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55" name="Picture 35" descr="https://billhop.se/img/static/logo/billhop-og.jpg"/>
          <p:cNvPicPr>
            <a:picLocks noChangeAspect="1" noChangeArrowheads="1"/>
          </p:cNvPicPr>
          <p:nvPr/>
        </p:nvPicPr>
        <p:blipFill>
          <a:blip r:embed="rId2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67734" y="3808187"/>
            <a:ext cx="645523" cy="426740"/>
          </a:xfrm>
          <a:prstGeom prst="rect">
            <a:avLst/>
          </a:prstGeom>
          <a:noFill/>
          <a:extLst>
            <a:ext uri="{909E8E84-426E-40dd-AFC4-6F175D3DCCD1}">
              <a14:hiddenFill xmlns="" xmlns:a14="http://schemas.microsoft.com/office/drawing/2010/main">
                <a:solidFill>
                  <a:srgbClr val="FFFFFF"/>
                </a:solidFill>
              </a14:hiddenFill>
            </a:ext>
          </a:extLst>
        </p:spPr>
      </p:pic>
      <p:pic>
        <p:nvPicPr>
          <p:cNvPr id="5159" name="Picture 39" descr="http://www.lanbyte.se/fb_lanbyte.png"/>
          <p:cNvPicPr>
            <a:picLocks noChangeAspect="1" noChangeArrowheads="1"/>
          </p:cNvPicPr>
          <p:nvPr/>
        </p:nvPicPr>
        <p:blipFill rotWithShape="1">
          <a:blip r:embed="rId23" cstate="email">
            <a:extLst>
              <a:ext uri="{28A0092B-C50C-407E-A947-70E740481C1C}">
                <a14:useLocalDpi xmlns:a14="http://schemas.microsoft.com/office/drawing/2010/main"/>
              </a:ext>
            </a:extLst>
          </a:blip>
          <a:srcRect/>
          <a:stretch/>
        </p:blipFill>
        <p:spPr bwMode="auto">
          <a:xfrm>
            <a:off x="3611069" y="3817995"/>
            <a:ext cx="737030" cy="317708"/>
          </a:xfrm>
          <a:prstGeom prst="rect">
            <a:avLst/>
          </a:prstGeom>
          <a:noFill/>
          <a:extLst>
            <a:ext uri="{909E8E84-426E-40dd-AFC4-6F175D3DCCD1}">
              <a14:hiddenFill xmlns="" xmlns:a14="http://schemas.microsoft.com/office/drawing/2010/main">
                <a:solidFill>
                  <a:srgbClr val="FFFFFF"/>
                </a:solidFill>
              </a14:hiddenFill>
            </a:ext>
          </a:extLst>
        </p:spPr>
      </p:pic>
      <p:pic>
        <p:nvPicPr>
          <p:cNvPr id="5161" name="Picture 41" descr="http://exs-cardconnect.com/images/uploads/partners/_thumbnail/payairl_vectorized2.pn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2026538" y="3999804"/>
            <a:ext cx="711200" cy="313103"/>
          </a:xfrm>
          <a:prstGeom prst="rect">
            <a:avLst/>
          </a:prstGeom>
          <a:noFill/>
          <a:extLst>
            <a:ext uri="{909E8E84-426E-40dd-AFC4-6F175D3DCCD1}">
              <a14:hiddenFill xmlns="" xmlns:a14="http://schemas.microsoft.com/office/drawing/2010/main">
                <a:solidFill>
                  <a:srgbClr val="FFFFFF"/>
                </a:solidFill>
              </a14:hiddenFill>
            </a:ext>
          </a:extLst>
        </p:spPr>
      </p:pic>
      <p:pic>
        <p:nvPicPr>
          <p:cNvPr id="5163" name="Picture 43" descr="https://cdn.klarna.com/1.0/shared/image/generic/logo/sv_se/basic/blue-black.png?width=200"/>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2026538" y="4267324"/>
            <a:ext cx="903456" cy="307160"/>
          </a:xfrm>
          <a:prstGeom prst="rect">
            <a:avLst/>
          </a:prstGeom>
          <a:noFill/>
          <a:extLst>
            <a:ext uri="{909E8E84-426E-40dd-AFC4-6F175D3DCCD1}">
              <a14:hiddenFill xmlns="" xmlns:a14="http://schemas.microsoft.com/office/drawing/2010/main">
                <a:solidFill>
                  <a:srgbClr val="FFFFFF"/>
                </a:solidFill>
              </a14:hiddenFill>
            </a:ext>
          </a:extLst>
        </p:spPr>
      </p:pic>
      <p:pic>
        <p:nvPicPr>
          <p:cNvPr id="5165" name="Picture 45" descr="Insplanet logo"/>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9619006" y="2313159"/>
            <a:ext cx="972809" cy="304692"/>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37" descr="Screen Shot 2016-04-04 at 12.28.49 AM.png"/>
          <p:cNvPicPr>
            <a:picLocks noChangeAspect="1"/>
          </p:cNvPicPr>
          <p:nvPr/>
        </p:nvPicPr>
        <p:blipFill rotWithShape="1">
          <a:blip r:embed="rId27" cstate="email">
            <a:extLst>
              <a:ext uri="{28A0092B-C50C-407E-A947-70E740481C1C}">
                <a14:useLocalDpi xmlns:a14="http://schemas.microsoft.com/office/drawing/2010/main"/>
              </a:ext>
            </a:extLst>
          </a:blip>
          <a:srcRect/>
          <a:stretch/>
        </p:blipFill>
        <p:spPr>
          <a:xfrm>
            <a:off x="3152969" y="1763629"/>
            <a:ext cx="853791" cy="780081"/>
          </a:xfrm>
          <a:prstGeom prst="rect">
            <a:avLst/>
          </a:prstGeom>
        </p:spPr>
      </p:pic>
      <p:cxnSp>
        <p:nvCxnSpPr>
          <p:cNvPr id="13" name="Straight Arrow Connector 12"/>
          <p:cNvCxnSpPr>
            <a:stCxn id="6" idx="3"/>
          </p:cNvCxnSpPr>
          <p:nvPr/>
        </p:nvCxnSpPr>
        <p:spPr>
          <a:xfrm flipH="1">
            <a:off x="8260861" y="2490766"/>
            <a:ext cx="1237788" cy="628739"/>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0"/>
          </p:cNvCxnSpPr>
          <p:nvPr/>
        </p:nvCxnSpPr>
        <p:spPr>
          <a:xfrm flipH="1" flipV="1">
            <a:off x="7200247" y="3354372"/>
            <a:ext cx="581938" cy="459912"/>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147" idx="1"/>
          </p:cNvCxnSpPr>
          <p:nvPr/>
        </p:nvCxnSpPr>
        <p:spPr>
          <a:xfrm flipH="1" flipV="1">
            <a:off x="7491246" y="3190653"/>
            <a:ext cx="1133979" cy="386597"/>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151" idx="0"/>
          </p:cNvCxnSpPr>
          <p:nvPr/>
        </p:nvCxnSpPr>
        <p:spPr>
          <a:xfrm flipH="1" flipV="1">
            <a:off x="6446941" y="3268859"/>
            <a:ext cx="781566" cy="415456"/>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6" idx="2"/>
          </p:cNvCxnSpPr>
          <p:nvPr/>
        </p:nvCxnSpPr>
        <p:spPr>
          <a:xfrm flipH="1" flipV="1">
            <a:off x="6257388" y="3308626"/>
            <a:ext cx="189569" cy="509371"/>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5126" idx="0"/>
          </p:cNvCxnSpPr>
          <p:nvPr/>
        </p:nvCxnSpPr>
        <p:spPr>
          <a:xfrm flipV="1">
            <a:off x="5499161" y="3268861"/>
            <a:ext cx="357177" cy="391269"/>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57" name="Straight Arrow Connector 5156"/>
          <p:cNvCxnSpPr/>
          <p:nvPr/>
        </p:nvCxnSpPr>
        <p:spPr>
          <a:xfrm flipV="1">
            <a:off x="4006758" y="3292488"/>
            <a:ext cx="631707" cy="470256"/>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60" name="Straight Arrow Connector 5159"/>
          <p:cNvCxnSpPr/>
          <p:nvPr/>
        </p:nvCxnSpPr>
        <p:spPr>
          <a:xfrm flipV="1">
            <a:off x="3767398" y="3292488"/>
            <a:ext cx="661511" cy="146872"/>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64" name="Straight Arrow Connector 5163"/>
          <p:cNvCxnSpPr/>
          <p:nvPr/>
        </p:nvCxnSpPr>
        <p:spPr>
          <a:xfrm>
            <a:off x="4704402" y="1638973"/>
            <a:ext cx="0" cy="1376184"/>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67" name="Straight Arrow Connector 5166"/>
          <p:cNvCxnSpPr>
            <a:stCxn id="10" idx="2"/>
          </p:cNvCxnSpPr>
          <p:nvPr/>
        </p:nvCxnSpPr>
        <p:spPr>
          <a:xfrm flipH="1">
            <a:off x="5047631" y="1638993"/>
            <a:ext cx="808686" cy="1409025"/>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73" name="Straight Arrow Connector 5172"/>
          <p:cNvCxnSpPr>
            <a:stCxn id="19" idx="3"/>
          </p:cNvCxnSpPr>
          <p:nvPr/>
        </p:nvCxnSpPr>
        <p:spPr>
          <a:xfrm>
            <a:off x="2808702" y="2517256"/>
            <a:ext cx="771163" cy="497919"/>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75" name="Straight Arrow Connector 5174"/>
          <p:cNvCxnSpPr>
            <a:stCxn id="12" idx="0"/>
          </p:cNvCxnSpPr>
          <p:nvPr/>
        </p:nvCxnSpPr>
        <p:spPr>
          <a:xfrm flipH="1" flipV="1">
            <a:off x="5717638" y="5178707"/>
            <a:ext cx="2490601" cy="302948"/>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77" name="Straight Arrow Connector 5176"/>
          <p:cNvCxnSpPr/>
          <p:nvPr/>
        </p:nvCxnSpPr>
        <p:spPr>
          <a:xfrm flipH="1" flipV="1">
            <a:off x="5529934" y="5178709"/>
            <a:ext cx="1879692" cy="588109"/>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79" name="Straight Arrow Connector 5178"/>
          <p:cNvCxnSpPr/>
          <p:nvPr/>
        </p:nvCxnSpPr>
        <p:spPr>
          <a:xfrm flipH="1" flipV="1">
            <a:off x="4912695" y="5178709"/>
            <a:ext cx="1229101" cy="755573"/>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81" name="Straight Arrow Connector 5180"/>
          <p:cNvCxnSpPr>
            <a:stCxn id="5144" idx="0"/>
          </p:cNvCxnSpPr>
          <p:nvPr/>
        </p:nvCxnSpPr>
        <p:spPr>
          <a:xfrm flipV="1">
            <a:off x="4801995" y="5178711"/>
            <a:ext cx="0" cy="796276"/>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5183" name="Straight Arrow Connector 5182"/>
          <p:cNvCxnSpPr>
            <a:stCxn id="5142" idx="0"/>
          </p:cNvCxnSpPr>
          <p:nvPr/>
        </p:nvCxnSpPr>
        <p:spPr>
          <a:xfrm flipV="1">
            <a:off x="3781959" y="5178707"/>
            <a:ext cx="856507" cy="755572"/>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152950" y="5178726"/>
            <a:ext cx="1221710" cy="677551"/>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5136" idx="0"/>
          </p:cNvCxnSpPr>
          <p:nvPr/>
        </p:nvCxnSpPr>
        <p:spPr>
          <a:xfrm flipV="1">
            <a:off x="2628476" y="5074867"/>
            <a:ext cx="1694118" cy="412804"/>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153" idx="3"/>
          </p:cNvCxnSpPr>
          <p:nvPr/>
        </p:nvCxnSpPr>
        <p:spPr>
          <a:xfrm flipV="1">
            <a:off x="2781115" y="5129654"/>
            <a:ext cx="371836" cy="160167"/>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8" idx="3"/>
          </p:cNvCxnSpPr>
          <p:nvPr/>
        </p:nvCxnSpPr>
        <p:spPr>
          <a:xfrm>
            <a:off x="2980743" y="4777561"/>
            <a:ext cx="561947" cy="167848"/>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5163" idx="3"/>
          </p:cNvCxnSpPr>
          <p:nvPr/>
        </p:nvCxnSpPr>
        <p:spPr>
          <a:xfrm>
            <a:off x="2929994" y="4420923"/>
            <a:ext cx="649852" cy="524505"/>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5161" idx="3"/>
          </p:cNvCxnSpPr>
          <p:nvPr/>
        </p:nvCxnSpPr>
        <p:spPr>
          <a:xfrm>
            <a:off x="2737738" y="4156337"/>
            <a:ext cx="902122" cy="789072"/>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00136" y="4156337"/>
            <a:ext cx="596542" cy="789072"/>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sp>
        <p:nvSpPr>
          <p:cNvPr id="53" name="AutoShape 2" descr="data:image/png;base64,iVBORw0KGgoAAAANSUhEUgAAAZwAAAA2CAMAAADEb983AAABIFBMVEX///8SR2ASTnPoVSvubkHtXTvbSScAP1oAQlwPRV+UpK46qnAAPlpOvIevv8cNSmSks7zd5OhMboGBmqdYdIXP2uAANlPm6evw9PZsiJiLn6rp7/EYT2fH0dZawI9PtYEoWHEoXH3aSCZmgZBZeovH1NmVrLc+ZXr0+/gsW3K5x89ui5raQx6oucLuajpFaX3nSBH86eQARGz+9vPnTR6EoK3tWDLP7N7zrJlRd5JsiJ6SrLxMcY361sv4xbV+nKkgWWoAO2drjppKd4n0pYzxhmT60cPtYy72u6fylnjwflfraETolYfiaEzaPAz0qpvmfWTyknHwhF/74tvvdUwALk7xtKt4xZ213cih2b3b7+SP07E9q3Jux5uHyKUVomC/RK2YAAAPn0lEQVR4nO2bCXPbthKAJTsuAVkWL9GiRDJRQko0yciMY8txc7mNXadJmqtOX66m/f//4gHEggR4SHImree9eGc6dUgQWOwHLBYLqNX6/5A+alNRepetyJVUBeCg7wjOpw+XrcGq8v3B2Xn/573L1mFF+f7gfN66sblz2UqsJt8dnHtb129s/nXZWqwmhoKpfDcBwc4XCufP/41lx1TdTKzLVuTfkZ3PWxTO5o1Pl63JSmIzuWw1/iX5sMXgbL7/H1l2viP5dJ3D2fz4dTU4umVNLH1Q/9bWJzGRiV4/2MnHHhFLrx0Zjp69dMT6amfOgFRjWQ1tFI00vB9YHlFRbkf+nnRRbCtrrKl0XqfnTeoKOdBag8FEeb+Vw9n8Csdm90aJEUZRmAZmr9p3Z5YYEV0jIsOclRV14qnpp+GYvA0Nc1pZRiYjP43G4yj0i6pngZ+JWFjXzCClOhjJKK6o4GmmTzQkOtS/b8WjgOrgjsPh1Ku8tXrTkU+qD/RcZVLbOAyN4Shu8q52zwxCqrox7EzKrfkpa80fTeq/zuXjlgDny4UdW3ziIoyyAAqjdr+Ex9ZCFV6S1zidie/ixHBR/jFGKBpKY0kfjotvVf7tcBtR6RbR2mCeYqiG/E8NJPNbx8YYCyog1y9ZRPeLZjAaD8URlA0tFVMtUUiHwyyUVHZPZrV4eobQ7UjUSE9c9qadvRrqi4x777oIZ/PzorJVsUdE0XYhCPlSa4GK2tJrM++2FqkKUVN4i3E3EujFrly10skeD5WsbLHP8SKExEoQyhnbxEiKVAspoKhTUcWJ1AOiQ8jh2XFASPC3GRzbUNqSyggHVb9lm1jWqJsbxQuR/L1bnaq57GROrYBzsUSBbZZ6TvqQFnScefk15nTsIULtquCCjlf+tjvKng+7rB0Ox1PKFWHsA52qekyJTtEFgrbcAwMG+lRVhcEDcCpaK0F58NtztdxtTiA2ygph1EyHObUCzuaNizi2abfa9ULZnWlZSfqa0dGrvWQmiMDoVlguoNTC8cbiIOW1wNzp1zfS7mq8B3qlGWKuMPuajDxJswY4pLHS3Jm5FQIAYBBVDYKiph3bva0ynM33q7OJeVvUl+QzAZs2txuG3rZdlRsO/FEBhzp0XLgWFNnMMnl5JjiHo7ByPWCYl6N/cD8JOvQbGsEuTA47gGe4TZZo/l45kVRg3VM4HKqNyqpkr2U32XI471x1zOEkCrxpq24795d+fdS2s1WF8/fKiQI7YVpgNR0mJlndoeWxxzsO5jZnk1gLuC59W4RDori+7wdk2QVLdLOppadgNDdIzNEoCUK1zq0R7wgqkGBP0zoJOCmwfr9oxAhIIyEf03y091Qo7k/jyczkszCrPIfjumkwNM2pTeF0XSMxOxoRM4DaUCQ5tpg9xu3IJ5oTu4zb4Lpi/kFAWuuZfGg3pAk/18BZPVHAR2001R2bbGdmzKAYhq3HVEEh08wZsqGC3V4BB4czsl1wnAHZC4WgarZowcdto5d13B5YsT+twpmAIdwRs8+OxWkN7QIOmk10nTZixUOgMWarPmiBjhmrCUw85Ns5HNw2yf4HnIE97cT5XsnpgXmxNHXm0GjAdk227mkG6wT4STRiU6UH9sNGXcSXOzVp5vz914rLjgcdHfEHoCxmnilh/0Dcv+sp6JbYORxkFIPOSoVBH6uMs9Bt2HdKcGDudo+LUmDvLPcGcLYLv8ENpGZa6WxRRBF/3QG0kSfMHCn+lyyggYs9ER/C8EBC/DwAAzCL5H3W+Lytjwk+ffj85XqeIfjzxo33H++tHBGAT2jnqyvXS826wwd1/jZmfg9T510Dh79vUyA9l43aUassEhzehmCzHnuP5606OK3JT4xHNrMgoMG5+fmCj6YCnKJ/Fan0kcgJDJiKs4qBRcVeSlKtGTILO58+fPz8/sv7vz7cYw7NbkpylESDjhSB6Yx1tjskf1tMcaFhvc96S6dGHRwrCyCIG7ELUKpplZQRA4KJWh25NjwzWrVwBtBwSqtlCzR2i3BLY83ixFkEx3Z0IoOBDSujKi46oCAONdmOJMLOZ6VsL2xUWug9vN/p8a7vfIIJY8WdJK0hWSMwqZUCjs69Avk7VrA8KlutEXRFa4ATgWFsDorKT8lsIsaq4syBzilzUS3uW1u1cCBMwZGT/40Enw/tor7eCEePpyaJLaK0HyQhzBwx6TDl8aMamj0hTLb9SpcdtbCXJM7a2t27azcf3n+QO0drmvQjt6ug7qxcuk60bhkOn+bjVu4yXM3KxWQuXp3btXAgCKCjtjXw8w0FVqNgVHRShDNnf6uSuuBWVKceDqxJY6cYIcEkVxEWaep66+EM5gbZF7DIvIj/RTh6vs1B2A2HU944hNhia3wIluHYP95dy+QukZv3Z/E8UggWiKjGqxxl1cCBxlSikAkuw1Vz4bF2shAOC3PFzSUxg2pwZyDCYW20VSmbxh9ai+C00YBOVdZbVRBocdwAJ46oicpbyW1JAXHvjZEyhvyZA7GdYBDVrYczXxPl7pralRJZNRmjVeCERagENqqR7ipwWnEpCYVhgRXXHL7RklKZfFRMFsLB5NmkZsMOzUX1cHqF3bGQ2pHh2GYp/8Y2E864qbW2FFCQrt+U4KzdHMvFiwzlheCAz6CjNmmEg1aCQwwhpUqwy5yXOHN8WHslOHP2cAU4XqO5GuB4wAYrdNS7fJ6V4LScYymhS0J1quCgJpnFRf68xKYCRwrTLwoncynNMwc9WQlOy0uRmNSEzIMIB2aOWgdHXWHmXBCOE8CsVY971mCge3wzsV021tTtihMfnZBuDiopt7w1eeY8vLsMDv5jqWNrdGtZaHkMcBBZyhTpv21zNTjEeonhFtl3lDqtFdac42KALIFj8R2+UtaxWwsHNo2qn9cG9q7AadmzYaQWfBDZrzkcjlKyR7crrTkPfl5bBocsO8t2O83RGt0Ucu+SdCrSsAmtwiHleqOUO4+26pXgQBu4JlrDi6M1BgdCs3RUUVGr2efYSbaW4LDQuREOkYlmptwz06wABAQ4rBpEsGDLKzu1OjjtdqemxdXgjFvFBqs+q7cqHFo0DgAPolkaMSDgm966fQ7VYQmcPJSuHYYVOAOf6RcU1UUL4LSydCPAcb0W7FiXDHr9x7JTq4XTlPLJpQrHEnbskKxAw3odVofTymdIVq84cyZCNiC3CNRCyy6BA9tCMUMgVlSGo7M5ifpFdVBZAxz6DZttbbXHM+hihqCm0fsVp1YPp+suPOCugTOHI2SaHQMXi9XyZ1nXlsIZSIccsG8PW6XcGt+oCNadbRc6LIHDo24kzTyqOx3cVTh92L8Wm0C1JkPQcsSpEbNcHk0YTln6BpXzhWJ5+8H9hzQ5sDiU7m5H/uiCcCDvzDLCPDjoPhHNrHsjg1pyKZxO6AkWhzdpq5yVZj1XzLx/zuKstAxnxk+DxD23bc1S6TyHw3ESfiTCi85QdXCQGTL0CnNDQEcP5HgGJJLS3HovkFIQtu7N7t/8WQQkwsHKtmKMmi9xcSnDcXwA62e68RxTO9CyDJ6tT2ajwEXZeroczrbraxPWSXsKu/rMrYknoRYfuibU4wXQqHie0wjHzo/L5jG7+GTF0yRUt6d1cFodnjUz44FtO5Mpj/ZItKWPzEzI2hIoY3MGuPUn7BPi1lp6wM/+THYo5OiktRR1q4u7rT/4kaYGJDj0ZBVHx/FKt10BDkpoS7Y15WdHKnOqA76LQO3ICIIgDcf0vhA7TFsOR8HZd37yJDC4DanN5JPQhAfaYWDO58kJNxdbL5fB4WE3mQ1u2g8CI41cepjdrYeTb1qRG6ZGGPGtJnVUGlKyEHmUHX0T1U+CYTIM4AQRZxcFND76yfdB0ZpSHFo9Pnq0t8//MSEu7iadQTfHxGyKGooXA/f3Hh09Wg6n7arjMdkt59su7mOKiw4YztKznqwKh32nKPnthCyTXLrgoRcH9nTPkB/rj8Q7BM1w7DSnw68qUGmAU9zmyYrn+c3Qzg2PRpDrBtX50WqSzRQ+dXhz4JRzOI/ePX367u3R2SMOyIk18+HamkrWmE6R4d579Pj1m407d97sLYeT5ZmK/ZaR3xoz6xIWF4EjCWanl6XbN7F4+yZvw5du3zTDKe6oSNIEx6nco6I1ZefuZTiyPhChWT9VcqZtAc7e291r167t7u4+f3v6KwdkD6ye5hVHQ49+ffbmxcHBwfr6+sHRKnAETeFeEav3Sbeqy4przqj8KWY3Pyr31qxu2RYYn8ByuRwOoaNUdMTb83o4rUmVDmaXbxbBQV2v+XvSGl9zjiibTHZ3r70jUyifQUz2z45+2Thcz8AwObsIHKTK6ex5JF/ro844i1WWwulF0nVQ4pshRqrc+Iwj+d4ochOuwwpwqGMsqYjG8tUoMZiyTsqlXfa6gENC5lJCfVxsg6zSHVh6pZdfyT17ek2S3afrBy+enZ2TVWj//Pzxm4NXrwQumRzI9GrgqIjdU0ZtNyhfHfaSCMPVYvJeDRONFdCNbrZ+SnBU9szPbKvPA5eeV7ErzqRmKDXczlbe7SLz4EwNOP4iBVV3WJiin1Wo/CHCSVkjqHg2Ndx2ftub9AGul9sm+xpJySGnk6p5aaxGvDWNrVnZ/S3PDF2Va46iRArUNSOLAnhrfZPvkfavlWV3Y4NMlPV3p//5bePVq9u3fri1XpKDZ010OBzDDyMi4bDTq7k37E2zHyFEUToc5afiJDpmvxWYCjCd6SgTblwaaBpZzcEozmuOWSFpD6b36M8RiBiJJl78n7FGEnHEzNjnYsN6nP0kgHwfmFqcU/NYyU5pt2eRxrIO0dbyHY1l8lBaKpMOO15pvOo9aC3sE22Lyk93y3A2QA5vEzBUKnDW1x9XLM6Eh9IjW8/uOzT+uGXA3kvxue1ksiRkt9mny4rR6gasjVLTqzTS4jc2VmlILC21VvrZEJSpNUrt948rEyeHs/EDY0OkAudFQzxdk/i8kq+V8+eVibMSnIM39Y7tCs43lGdVNrtVODV+7eB1bX1XcL6d/Pp0wcRZNHPWD+7UOrYrON9Ozk5/eUd3N8vgyHQODg5fPD+qzRNcwfmmsvf46NnvuwKgxXDIlufls9dnTRmcKzjfWvbPz47eXgMPt7sAzsGdjTevz84bt6BXcP4Z2d87O33+9OmuwEaGc3DnzotTIXldL/wHEFdwvrnsn53+/uLwsATn1u3btzdePnu8hEsmWvajc6U7XV70Si4uZ69/e3m4fsjh3Lr96vbL314vOsMRxYIbRYsPs6/k6+X87PHbjYPDDUrmhzdnZ+eXrdCVSLK/t3f6buPF671li8yV/FPyXxCt04lwQ1cHAAAAAElFTkSuQmCC"/>
          <p:cNvSpPr>
            <a:spLocks noChangeAspect="1" noChangeArrowheads="1"/>
          </p:cNvSpPr>
          <p:nvPr/>
        </p:nvSpPr>
        <p:spPr bwMode="auto">
          <a:xfrm>
            <a:off x="1984375" y="16035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Tahoma" charset="0"/>
              <a:ea typeface="ＭＳ Ｐゴシック" charset="0"/>
            </a:endParaRPr>
          </a:p>
        </p:txBody>
      </p:sp>
      <p:sp>
        <p:nvSpPr>
          <p:cNvPr id="54" name="AutoShape 4" descr="data:image/png;base64,iVBORw0KGgoAAAANSUhEUgAAAZwAAAA2CAMAAADEb983AAABIFBMVEX///8SR2ASTnPoVSvubkHtXTvbSScAP1oAQlwPRV+UpK46qnAAPlpOvIevv8cNSmSks7zd5OhMboGBmqdYdIXP2uAANlPm6evw9PZsiJiLn6rp7/EYT2fH0dZawI9PtYEoWHEoXH3aSCZmgZBZeovH1NmVrLc+ZXr0+/gsW3K5x89ui5raQx6oucLuajpFaX3nSBH86eQARGz+9vPnTR6EoK3tWDLP7N7zrJlRd5JsiJ6SrLxMcY361sv4xbV+nKkgWWoAO2drjppKd4n0pYzxhmT60cPtYy72u6fylnjwflfraETolYfiaEzaPAz0qpvmfWTyknHwhF/74tvvdUwALk7xtKt4xZ213cih2b3b7+SP07E9q3Jux5uHyKUVomC/RK2YAAAPn0lEQVR4nO2bCXPbthKAJTsuAVkWL9GiRDJRQko0yciMY8txc7mNXadJmqtOX66m/f//4gHEggR4SHImree9eGc6dUgQWOwHLBYLqNX6/5A+alNRepetyJVUBeCg7wjOpw+XrcGq8v3B2Xn/573L1mFF+f7gfN66sblz2UqsJt8dnHtb129s/nXZWqwmhoKpfDcBwc4XCufP/41lx1TdTKzLVuTfkZ3PWxTO5o1Pl63JSmIzuWw1/iX5sMXgbL7/H1l2viP5dJ3D2fz4dTU4umVNLH1Q/9bWJzGRiV4/2MnHHhFLrx0Zjp69dMT6amfOgFRjWQ1tFI00vB9YHlFRbkf+nnRRbCtrrKl0XqfnTeoKOdBag8FEeb+Vw9n8Csdm90aJEUZRmAZmr9p3Z5YYEV0jIsOclRV14qnpp+GYvA0Nc1pZRiYjP43G4yj0i6pngZ+JWFjXzCClOhjJKK6o4GmmTzQkOtS/b8WjgOrgjsPh1Ku8tXrTkU+qD/RcZVLbOAyN4Shu8q52zwxCqrox7EzKrfkpa80fTeq/zuXjlgDny4UdW3ziIoyyAAqjdr+Ex9ZCFV6S1zidie/ixHBR/jFGKBpKY0kfjotvVf7tcBtR6RbR2mCeYqiG/E8NJPNbx8YYCyog1y9ZRPeLZjAaD8URlA0tFVMtUUiHwyyUVHZPZrV4eobQ7UjUSE9c9qadvRrqi4x777oIZ/PzorJVsUdE0XYhCPlSa4GK2tJrM++2FqkKUVN4i3E3EujFrly10skeD5WsbLHP8SKExEoQyhnbxEiKVAspoKhTUcWJ1AOiQ8jh2XFASPC3GRzbUNqSyggHVb9lm1jWqJsbxQuR/L1bnaq57GROrYBzsUSBbZZ6TvqQFnScefk15nTsIULtquCCjlf+tjvKng+7rB0Ox1PKFWHsA52qekyJTtEFgrbcAwMG+lRVhcEDcCpaK0F58NtztdxtTiA2ygph1EyHObUCzuaNizi2abfa9ULZnWlZSfqa0dGrvWQmiMDoVlguoNTC8cbiIOW1wNzp1zfS7mq8B3qlGWKuMPuajDxJswY4pLHS3Jm5FQIAYBBVDYKiph3bva0ynM33q7OJeVvUl+QzAZs2txuG3rZdlRsO/FEBhzp0XLgWFNnMMnl5JjiHo7ByPWCYl6N/cD8JOvQbGsEuTA47gGe4TZZo/l45kVRg3VM4HKqNyqpkr2U32XI471x1zOEkCrxpq24795d+fdS2s1WF8/fKiQI7YVpgNR0mJlndoeWxxzsO5jZnk1gLuC59W4RDori+7wdk2QVLdLOppadgNDdIzNEoCUK1zq0R7wgqkGBP0zoJOCmwfr9oxAhIIyEf03y091Qo7k/jyczkszCrPIfjumkwNM2pTeF0XSMxOxoRM4DaUCQ5tpg9xu3IJ5oTu4zb4Lpi/kFAWuuZfGg3pAk/18BZPVHAR2001R2bbGdmzKAYhq3HVEEh08wZsqGC3V4BB4czsl1wnAHZC4WgarZowcdto5d13B5YsT+twpmAIdwRs8+OxWkN7QIOmk10nTZixUOgMWarPmiBjhmrCUw85Ns5HNw2yf4HnIE97cT5XsnpgXmxNHXm0GjAdk227mkG6wT4STRiU6UH9sNGXcSXOzVp5vz914rLjgcdHfEHoCxmnilh/0Dcv+sp6JbYORxkFIPOSoVBH6uMs9Bt2HdKcGDudo+LUmDvLPcGcLYLv8ENpGZa6WxRRBF/3QG0kSfMHCn+lyyggYs9ER/C8EBC/DwAAzCL5H3W+Lytjwk+ffj85XqeIfjzxo33H++tHBGAT2jnqyvXS826wwd1/jZmfg9T510Dh79vUyA9l43aUassEhzehmCzHnuP5606OK3JT4xHNrMgoMG5+fmCj6YCnKJ/Fan0kcgJDJiKs4qBRcVeSlKtGTILO58+fPz8/sv7vz7cYw7NbkpylESDjhSB6Yx1tjskf1tMcaFhvc96S6dGHRwrCyCIG7ELUKpplZQRA4KJWh25NjwzWrVwBtBwSqtlCzR2i3BLY83ixFkEx3Z0IoOBDSujKi46oCAONdmOJMLOZ6VsL2xUWug9vN/p8a7vfIIJY8WdJK0hWSMwqZUCjs69Avk7VrA8KlutEXRFa4ATgWFsDorKT8lsIsaq4syBzilzUS3uW1u1cCBMwZGT/40Enw/tor7eCEePpyaJLaK0HyQhzBwx6TDl8aMamj0hTLb9SpcdtbCXJM7a2t27azcf3n+QO0drmvQjt6ug7qxcuk60bhkOn+bjVu4yXM3KxWQuXp3btXAgCKCjtjXw8w0FVqNgVHRShDNnf6uSuuBWVKceDqxJY6cYIcEkVxEWaep66+EM5gbZF7DIvIj/RTh6vs1B2A2HU944hNhia3wIluHYP95dy+QukZv3Z/E8UggWiKjGqxxl1cCBxlSikAkuw1Vz4bF2shAOC3PFzSUxg2pwZyDCYW20VSmbxh9ai+C00YBOVdZbVRBocdwAJ46oicpbyW1JAXHvjZEyhvyZA7GdYBDVrYczXxPl7pralRJZNRmjVeCERagENqqR7ipwWnEpCYVhgRXXHL7RklKZfFRMFsLB5NmkZsMOzUX1cHqF3bGQ2pHh2GYp/8Y2E864qbW2FFCQrt+U4KzdHMvFiwzlheCAz6CjNmmEg1aCQwwhpUqwy5yXOHN8WHslOHP2cAU4XqO5GuB4wAYrdNS7fJ6V4LScYymhS0J1quCgJpnFRf68xKYCRwrTLwoncynNMwc9WQlOy0uRmNSEzIMIB2aOWgdHXWHmXBCOE8CsVY971mCge3wzsV021tTtihMfnZBuDiopt7w1eeY8vLsMDv5jqWNrdGtZaHkMcBBZyhTpv21zNTjEeonhFtl3lDqtFdac42KALIFj8R2+UtaxWwsHNo2qn9cG9q7AadmzYaQWfBDZrzkcjlKyR7crrTkPfl5bBocsO8t2O83RGt0Ucu+SdCrSsAmtwiHleqOUO4+26pXgQBu4JlrDi6M1BgdCs3RUUVGr2efYSbaW4LDQuREOkYlmptwz06wABAQ4rBpEsGDLKzu1OjjtdqemxdXgjFvFBqs+q7cqHFo0DgAPolkaMSDgm966fQ7VYQmcPJSuHYYVOAOf6RcU1UUL4LSydCPAcb0W7FiXDHr9x7JTq4XTlPLJpQrHEnbskKxAw3odVofTymdIVq84cyZCNiC3CNRCyy6BA9tCMUMgVlSGo7M5ifpFdVBZAxz6DZttbbXHM+hihqCm0fsVp1YPp+suPOCugTOHI2SaHQMXi9XyZ1nXlsIZSIccsG8PW6XcGt+oCNadbRc6LIHDo24kzTyqOx3cVTh92L8Wm0C1JkPQcsSpEbNcHk0YTln6BpXzhWJ5+8H9hzQ5sDiU7m5H/uiCcCDvzDLCPDjoPhHNrHsjg1pyKZxO6AkWhzdpq5yVZj1XzLx/zuKstAxnxk+DxD23bc1S6TyHw3ESfiTCi85QdXCQGTL0CnNDQEcP5HgGJJLS3HovkFIQtu7N7t/8WQQkwsHKtmKMmi9xcSnDcXwA62e68RxTO9CyDJ6tT2ajwEXZeroczrbraxPWSXsKu/rMrYknoRYfuibU4wXQqHie0wjHzo/L5jG7+GTF0yRUt6d1cFodnjUz44FtO5Mpj/ZItKWPzEzI2hIoY3MGuPUn7BPi1lp6wM/+THYo5OiktRR1q4u7rT/4kaYGJDj0ZBVHx/FKt10BDkpoS7Y15WdHKnOqA76LQO3ICIIgDcf0vhA7TFsOR8HZd37yJDC4DanN5JPQhAfaYWDO58kJNxdbL5fB4WE3mQ1u2g8CI41cepjdrYeTb1qRG6ZGGPGtJnVUGlKyEHmUHX0T1U+CYTIM4AQRZxcFND76yfdB0ZpSHFo9Pnq0t8//MSEu7iadQTfHxGyKGooXA/f3Hh09Wg6n7arjMdkt59su7mOKiw4YztKznqwKh32nKPnthCyTXLrgoRcH9nTPkB/rj8Q7BM1w7DSnw68qUGmAU9zmyYrn+c3Qzg2PRpDrBtX50WqSzRQ+dXhz4JRzOI/ePX367u3R2SMOyIk18+HamkrWmE6R4d579Pj1m407d97sLYeT5ZmK/ZaR3xoz6xIWF4EjCWanl6XbN7F4+yZvw5du3zTDKe6oSNIEx6nco6I1ZefuZTiyPhChWT9VcqZtAc7e291r167t7u4+f3v6KwdkD6ye5hVHQ49+ffbmxcHBwfr6+sHRKnAETeFeEav3Sbeqy4przqj8KWY3Pyr31qxu2RYYn8ByuRwOoaNUdMTb83o4rUmVDmaXbxbBQV2v+XvSGl9zjiibTHZ3r70jUyifQUz2z45+2Thcz8AwObsIHKTK6ex5JF/ro844i1WWwulF0nVQ4pshRqrc+Iwj+d4ochOuwwpwqGMsqYjG8tUoMZiyTsqlXfa6gENC5lJCfVxsg6zSHVh6pZdfyT17ek2S3afrBy+enZ2TVWj//Pzxm4NXrwQumRzI9GrgqIjdU0ZtNyhfHfaSCMPVYvJeDRONFdCNbrZ+SnBU9szPbKvPA5eeV7ErzqRmKDXczlbe7SLz4EwNOP4iBVV3WJiin1Wo/CHCSVkjqHg2Ndx2ftub9AGul9sm+xpJySGnk6p5aaxGvDWNrVnZ/S3PDF2Va46iRArUNSOLAnhrfZPvkfavlWV3Y4NMlPV3p//5bePVq9u3fri1XpKDZ010OBzDDyMi4bDTq7k37E2zHyFEUToc5afiJDpmvxWYCjCd6SgTblwaaBpZzcEozmuOWSFpD6b36M8RiBiJJl78n7FGEnHEzNjnYsN6nP0kgHwfmFqcU/NYyU5pt2eRxrIO0dbyHY1l8lBaKpMOO15pvOo9aC3sE22Lyk93y3A2QA5vEzBUKnDW1x9XLM6Eh9IjW8/uOzT+uGXA3kvxue1ksiRkt9mny4rR6gasjVLTqzTS4jc2VmlILC21VvrZEJSpNUrt948rEyeHs/EDY0OkAudFQzxdk/i8kq+V8+eVibMSnIM39Y7tCs43lGdVNrtVODV+7eB1bX1XcL6d/Pp0wcRZNHPWD+7UOrYrON9Ozk5/eUd3N8vgyHQODg5fPD+qzRNcwfmmsvf46NnvuwKgxXDIlufls9dnTRmcKzjfWvbPz47eXgMPt7sAzsGdjTevz84bt6BXcP4Z2d87O33+9OmuwEaGc3DnzotTIXldL/wHEFdwvrnsn53+/uLwsATn1u3btzdePnu8hEsmWvajc6U7XV70Si4uZ69/e3m4fsjh3Lr96vbL314vOsMRxYIbRYsPs6/k6+X87PHbjYPDDUrmhzdnZ+eXrdCVSLK/t3f6buPF671li8yV/FPyXxCt04lwQ1cHAAAAAElFTkSuQmCC"/>
          <p:cNvSpPr>
            <a:spLocks noChangeAspect="1" noChangeArrowheads="1"/>
          </p:cNvSpPr>
          <p:nvPr/>
        </p:nvSpPr>
        <p:spPr bwMode="auto">
          <a:xfrm>
            <a:off x="2136775" y="312752"/>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Tahoma" charset="0"/>
              <a:ea typeface="ＭＳ Ｐゴシック" charset="0"/>
            </a:endParaRPr>
          </a:p>
        </p:txBody>
      </p:sp>
      <p:sp>
        <p:nvSpPr>
          <p:cNvPr id="55" name="AutoShape 6" descr="data:image/png;base64,iVBORw0KGgoAAAANSUhEUgAAAZwAAAA2CAMAAADEb983AAABIFBMVEX///8SR2ASTnPoVSvubkHtXTvbSScAP1oAQlwPRV+UpK46qnAAPlpOvIevv8cNSmSks7zd5OhMboGBmqdYdIXP2uAANlPm6evw9PZsiJiLn6rp7/EYT2fH0dZawI9PtYEoWHEoXH3aSCZmgZBZeovH1NmVrLc+ZXr0+/gsW3K5x89ui5raQx6oucLuajpFaX3nSBH86eQARGz+9vPnTR6EoK3tWDLP7N7zrJlRd5JsiJ6SrLxMcY361sv4xbV+nKkgWWoAO2drjppKd4n0pYzxhmT60cPtYy72u6fylnjwflfraETolYfiaEzaPAz0qpvmfWTyknHwhF/74tvvdUwALk7xtKt4xZ213cih2b3b7+SP07E9q3Jux5uHyKUVomC/RK2YAAAPn0lEQVR4nO2bCXPbthKAJTsuAVkWL9GiRDJRQko0yciMY8txc7mNXadJmqtOX66m/f//4gHEggR4SHImree9eGc6dUgQWOwHLBYLqNX6/5A+alNRepetyJVUBeCg7wjOpw+XrcGq8v3B2Xn/573L1mFF+f7gfN66sblz2UqsJt8dnHtb129s/nXZWqwmhoKpfDcBwc4XCufP/41lx1TdTKzLVuTfkZ3PWxTO5o1Pl63JSmIzuWw1/iX5sMXgbL7/H1l2viP5dJ3D2fz4dTU4umVNLH1Q/9bWJzGRiV4/2MnHHhFLrx0Zjp69dMT6amfOgFRjWQ1tFI00vB9YHlFRbkf+nnRRbCtrrKl0XqfnTeoKOdBag8FEeb+Vw9n8Csdm90aJEUZRmAZmr9p3Z5YYEV0jIsOclRV14qnpp+GYvA0Nc1pZRiYjP43G4yj0i6pngZ+JWFjXzCClOhjJKK6o4GmmTzQkOtS/b8WjgOrgjsPh1Ku8tXrTkU+qD/RcZVLbOAyN4Shu8q52zwxCqrox7EzKrfkpa80fTeq/zuXjlgDny4UdW3ziIoyyAAqjdr+Ex9ZCFV6S1zidie/ixHBR/jFGKBpKY0kfjotvVf7tcBtR6RbR2mCeYqiG/E8NJPNbx8YYCyog1y9ZRPeLZjAaD8URlA0tFVMtUUiHwyyUVHZPZrV4eobQ7UjUSE9c9qadvRrqi4x777oIZ/PzorJVsUdE0XYhCPlSa4GK2tJrM++2FqkKUVN4i3E3EujFrly10skeD5WsbLHP8SKExEoQyhnbxEiKVAspoKhTUcWJ1AOiQ8jh2XFASPC3GRzbUNqSyggHVb9lm1jWqJsbxQuR/L1bnaq57GROrYBzsUSBbZZ6TvqQFnScefk15nTsIULtquCCjlf+tjvKng+7rB0Ox1PKFWHsA52qekyJTtEFgrbcAwMG+lRVhcEDcCpaK0F58NtztdxtTiA2ygph1EyHObUCzuaNizi2abfa9ULZnWlZSfqa0dGrvWQmiMDoVlguoNTC8cbiIOW1wNzp1zfS7mq8B3qlGWKuMPuajDxJswY4pLHS3Jm5FQIAYBBVDYKiph3bva0ynM33q7OJeVvUl+QzAZs2txuG3rZdlRsO/FEBhzp0XLgWFNnMMnl5JjiHo7ByPWCYl6N/cD8JOvQbGsEuTA47gGe4TZZo/l45kVRg3VM4HKqNyqpkr2U32XI471x1zOEkCrxpq24795d+fdS2s1WF8/fKiQI7YVpgNR0mJlndoeWxxzsO5jZnk1gLuC59W4RDori+7wdk2QVLdLOppadgNDdIzNEoCUK1zq0R7wgqkGBP0zoJOCmwfr9oxAhIIyEf03y091Qo7k/jyczkszCrPIfjumkwNM2pTeF0XSMxOxoRM4DaUCQ5tpg9xu3IJ5oTu4zb4Lpi/kFAWuuZfGg3pAk/18BZPVHAR2001R2bbGdmzKAYhq3HVEEh08wZsqGC3V4BB4czsl1wnAHZC4WgarZowcdto5d13B5YsT+twpmAIdwRs8+OxWkN7QIOmk10nTZixUOgMWarPmiBjhmrCUw85Ns5HNw2yf4HnIE97cT5XsnpgXmxNHXm0GjAdk227mkG6wT4STRiU6UH9sNGXcSXOzVp5vz914rLjgcdHfEHoCxmnilh/0Dcv+sp6JbYORxkFIPOSoVBH6uMs9Bt2HdKcGDudo+LUmDvLPcGcLYLv8ENpGZa6WxRRBF/3QG0kSfMHCn+lyyggYs9ER/C8EBC/DwAAzCL5H3W+Lytjwk+ffj85XqeIfjzxo33H++tHBGAT2jnqyvXS826wwd1/jZmfg9T510Dh79vUyA9l43aUassEhzehmCzHnuP5606OK3JT4xHNrMgoMG5+fmCj6YCnKJ/Fan0kcgJDJiKs4qBRcVeSlKtGTILO58+fPz8/sv7vz7cYw7NbkpylESDjhSB6Yx1tjskf1tMcaFhvc96S6dGHRwrCyCIG7ELUKpplZQRA4KJWh25NjwzWrVwBtBwSqtlCzR2i3BLY83ixFkEx3Z0IoOBDSujKi46oCAONdmOJMLOZ6VsL2xUWug9vN/p8a7vfIIJY8WdJK0hWSMwqZUCjs69Avk7VrA8KlutEXRFa4ATgWFsDorKT8lsIsaq4syBzilzUS3uW1u1cCBMwZGT/40Enw/tor7eCEePpyaJLaK0HyQhzBwx6TDl8aMamj0hTLb9SpcdtbCXJM7a2t27azcf3n+QO0drmvQjt6ug7qxcuk60bhkOn+bjVu4yXM3KxWQuXp3btXAgCKCjtjXw8w0FVqNgVHRShDNnf6uSuuBWVKceDqxJY6cYIcEkVxEWaep66+EM5gbZF7DIvIj/RTh6vs1B2A2HU944hNhia3wIluHYP95dy+QukZv3Z/E8UggWiKjGqxxl1cCBxlSikAkuw1Vz4bF2shAOC3PFzSUxg2pwZyDCYW20VSmbxh9ai+C00YBOVdZbVRBocdwAJ46oicpbyW1JAXHvjZEyhvyZA7GdYBDVrYczXxPl7pralRJZNRmjVeCERagENqqR7ipwWnEpCYVhgRXXHL7RklKZfFRMFsLB5NmkZsMOzUX1cHqF3bGQ2pHh2GYp/8Y2E864qbW2FFCQrt+U4KzdHMvFiwzlheCAz6CjNmmEg1aCQwwhpUqwy5yXOHN8WHslOHP2cAU4XqO5GuB4wAYrdNS7fJ6V4LScYymhS0J1quCgJpnFRf68xKYCRwrTLwoncynNMwc9WQlOy0uRmNSEzIMIB2aOWgdHXWHmXBCOE8CsVY971mCge3wzsV021tTtihMfnZBuDiopt7w1eeY8vLsMDv5jqWNrdGtZaHkMcBBZyhTpv21zNTjEeonhFtl3lDqtFdac42KALIFj8R2+UtaxWwsHNo2qn9cG9q7AadmzYaQWfBDZrzkcjlKyR7crrTkPfl5bBocsO8t2O83RGt0Ucu+SdCrSsAmtwiHleqOUO4+26pXgQBu4JlrDi6M1BgdCs3RUUVGr2efYSbaW4LDQuREOkYlmptwz06wABAQ4rBpEsGDLKzu1OjjtdqemxdXgjFvFBqs+q7cqHFo0DgAPolkaMSDgm966fQ7VYQmcPJSuHYYVOAOf6RcU1UUL4LSydCPAcb0W7FiXDHr9x7JTq4XTlPLJpQrHEnbskKxAw3odVofTymdIVq84cyZCNiC3CNRCyy6BA9tCMUMgVlSGo7M5ifpFdVBZAxz6DZttbbXHM+hihqCm0fsVp1YPp+suPOCugTOHI2SaHQMXi9XyZ1nXlsIZSIccsG8PW6XcGt+oCNadbRc6LIHDo24kzTyqOx3cVTh92L8Wm0C1JkPQcsSpEbNcHk0YTln6BpXzhWJ5+8H9hzQ5sDiU7m5H/uiCcCDvzDLCPDjoPhHNrHsjg1pyKZxO6AkWhzdpq5yVZj1XzLx/zuKstAxnxk+DxD23bc1S6TyHw3ESfiTCi85QdXCQGTL0CnNDQEcP5HgGJJLS3HovkFIQtu7N7t/8WQQkwsHKtmKMmi9xcSnDcXwA62e68RxTO9CyDJ6tT2ajwEXZeroczrbraxPWSXsKu/rMrYknoRYfuibU4wXQqHie0wjHzo/L5jG7+GTF0yRUt6d1cFodnjUz44FtO5Mpj/ZItKWPzEzI2hIoY3MGuPUn7BPi1lp6wM/+THYo5OiktRR1q4u7rT/4kaYGJDj0ZBVHx/FKt10BDkpoS7Y15WdHKnOqA76LQO3ICIIgDcf0vhA7TFsOR8HZd37yJDC4DanN5JPQhAfaYWDO58kJNxdbL5fB4WE3mQ1u2g8CI41cepjdrYeTb1qRG6ZGGPGtJnVUGlKyEHmUHX0T1U+CYTIM4AQRZxcFND76yfdB0ZpSHFo9Pnq0t8//MSEu7iadQTfHxGyKGooXA/f3Hh09Wg6n7arjMdkt59su7mOKiw4YztKznqwKh32nKPnthCyTXLrgoRcH9nTPkB/rj8Q7BM1w7DSnw68qUGmAU9zmyYrn+c3Qzg2PRpDrBtX50WqSzRQ+dXhz4JRzOI/ePX367u3R2SMOyIk18+HamkrWmE6R4d579Pj1m407d97sLYeT5ZmK/ZaR3xoz6xIWF4EjCWanl6XbN7F4+yZvw5du3zTDKe6oSNIEx6nco6I1ZefuZTiyPhChWT9VcqZtAc7e291r167t7u4+f3v6KwdkD6ye5hVHQ49+ffbmxcHBwfr6+sHRKnAETeFeEav3Sbeqy4przqj8KWY3Pyr31qxu2RYYn8ByuRwOoaNUdMTb83o4rUmVDmaXbxbBQV2v+XvSGl9zjiibTHZ3r70jUyifQUz2z45+2Thcz8AwObsIHKTK6ex5JF/ro844i1WWwulF0nVQ4pshRqrc+Iwj+d4ochOuwwpwqGMsqYjG8tUoMZiyTsqlXfa6gENC5lJCfVxsg6zSHVh6pZdfyT17ek2S3afrBy+enZ2TVWj//Pzxm4NXrwQumRzI9GrgqIjdU0ZtNyhfHfaSCMPVYvJeDRONFdCNbrZ+SnBU9szPbKvPA5eeV7ErzqRmKDXczlbe7SLz4EwNOP4iBVV3WJiin1Wo/CHCSVkjqHg2Ndx2ftub9AGul9sm+xpJySGnk6p5aaxGvDWNrVnZ/S3PDF2Va46iRArUNSOLAnhrfZPvkfavlWV3Y4NMlPV3p//5bePVq9u3fri1XpKDZ010OBzDDyMi4bDTq7k37E2zHyFEUToc5afiJDpmvxWYCjCd6SgTblwaaBpZzcEozmuOWSFpD6b36M8RiBiJJl78n7FGEnHEzNjnYsN6nP0kgHwfmFqcU/NYyU5pt2eRxrIO0dbyHY1l8lBaKpMOO15pvOo9aC3sE22Lyk93y3A2QA5vEzBUKnDW1x9XLM6Eh9IjW8/uOzT+uGXA3kvxue1ksiRkt9mny4rR6gasjVLTqzTS4jc2VmlILC21VvrZEJSpNUrt948rEyeHs/EDY0OkAudFQzxdk/i8kq+V8+eVibMSnIM39Y7tCs43lGdVNrtVODV+7eB1bX1XcL6d/Pp0wcRZNHPWD+7UOrYrON9Ozk5/eUd3N8vgyHQODg5fPD+qzRNcwfmmsvf46NnvuwKgxXDIlufls9dnTRmcKzjfWvbPz47eXgMPt7sAzsGdjTevz84bt6BXcP4Z2d87O33+9OmuwEaGc3DnzotTIXldL/wHEFdwvrnsn53+/uLwsATn1u3btzdePnu8hEsmWvajc6U7XV70Si4uZ69/e3m4fsjh3Lr96vbL314vOsMRxYIbRYsPs6/k6+X87PHbjYPDDUrmhzdnZ+eXrdCVSLK/t3f6buPF671li8yV/FPyXxCt04lwQ1cHAAAAAElFTkSuQmCC"/>
          <p:cNvSpPr>
            <a:spLocks noChangeAspect="1" noChangeArrowheads="1"/>
          </p:cNvSpPr>
          <p:nvPr/>
        </p:nvSpPr>
        <p:spPr bwMode="auto">
          <a:xfrm>
            <a:off x="2289175" y="46515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Tahoma" charset="0"/>
              <a:ea typeface="ＭＳ Ｐゴシック" charset="0"/>
            </a:endParaRPr>
          </a:p>
        </p:txBody>
      </p:sp>
      <p:sp>
        <p:nvSpPr>
          <p:cNvPr id="56" name="AutoShape 8" descr="data:image/png;base64,iVBORw0KGgoAAAANSUhEUgAAAZwAAAA2CAMAAADEb983AAABIFBMVEX///8SR2ASTnPoVSvubkHtXTvbSScAP1oAQlwPRV+UpK46qnAAPlpOvIevv8cNSmSks7zd5OhMboGBmqdYdIXP2uAANlPm6evw9PZsiJiLn6rp7/EYT2fH0dZawI9PtYEoWHEoXH3aSCZmgZBZeovH1NmVrLc+ZXr0+/gsW3K5x89ui5raQx6oucLuajpFaX3nSBH86eQARGz+9vPnTR6EoK3tWDLP7N7zrJlRd5JsiJ6SrLxMcY361sv4xbV+nKkgWWoAO2drjppKd4n0pYzxhmT60cPtYy72u6fylnjwflfraETolYfiaEzaPAz0qpvmfWTyknHwhF/74tvvdUwALk7xtKt4xZ213cih2b3b7+SP07E9q3Jux5uHyKUVomC/RK2YAAAPn0lEQVR4nO2bCXPbthKAJTsuAVkWL9GiRDJRQko0yciMY8txc7mNXadJmqtOX66m/f//4gHEggR4SHImree9eGc6dUgQWOwHLBYLqNX6/5A+alNRepetyJVUBeCg7wjOpw+XrcGq8v3B2Xn/573L1mFF+f7gfN66sblz2UqsJt8dnHtb129s/nXZWqwmhoKpfDcBwc4XCufP/41lx1TdTKzLVuTfkZ3PWxTO5o1Pl63JSmIzuWw1/iX5sMXgbL7/H1l2viP5dJ3D2fz4dTU4umVNLH1Q/9bWJzGRiV4/2MnHHhFLrx0Zjp69dMT6amfOgFRjWQ1tFI00vB9YHlFRbkf+nnRRbCtrrKl0XqfnTeoKOdBag8FEeb+Vw9n8Csdm90aJEUZRmAZmr9p3Z5YYEV0jIsOclRV14qnpp+GYvA0Nc1pZRiYjP43G4yj0i6pngZ+JWFjXzCClOhjJKK6o4GmmTzQkOtS/b8WjgOrgjsPh1Ku8tXrTkU+qD/RcZVLbOAyN4Shu8q52zwxCqrox7EzKrfkpa80fTeq/zuXjlgDny4UdW3ziIoyyAAqjdr+Ex9ZCFV6S1zidie/ixHBR/jFGKBpKY0kfjotvVf7tcBtR6RbR2mCeYqiG/E8NJPNbx8YYCyog1y9ZRPeLZjAaD8URlA0tFVMtUUiHwyyUVHZPZrV4eobQ7UjUSE9c9qadvRrqi4x777oIZ/PzorJVsUdE0XYhCPlSa4GK2tJrM++2FqkKUVN4i3E3EujFrly10skeD5WsbLHP8SKExEoQyhnbxEiKVAspoKhTUcWJ1AOiQ8jh2XFASPC3GRzbUNqSyggHVb9lm1jWqJsbxQuR/L1bnaq57GROrYBzsUSBbZZ6TvqQFnScefk15nTsIULtquCCjlf+tjvKng+7rB0Ox1PKFWHsA52qekyJTtEFgrbcAwMG+lRVhcEDcCpaK0F58NtztdxtTiA2ygph1EyHObUCzuaNizi2abfa9ULZnWlZSfqa0dGrvWQmiMDoVlguoNTC8cbiIOW1wNzp1zfS7mq8B3qlGWKuMPuajDxJswY4pLHS3Jm5FQIAYBBVDYKiph3bva0ynM33q7OJeVvUl+QzAZs2txuG3rZdlRsO/FEBhzp0XLgWFNnMMnl5JjiHo7ByPWCYl6N/cD8JOvQbGsEuTA47gGe4TZZo/l45kVRg3VM4HKqNyqpkr2U32XI471x1zOEkCrxpq24795d+fdS2s1WF8/fKiQI7YVpgNR0mJlndoeWxxzsO5jZnk1gLuC59W4RDori+7wdk2QVLdLOppadgNDdIzNEoCUK1zq0R7wgqkGBP0zoJOCmwfr9oxAhIIyEf03y091Qo7k/jyczkszCrPIfjumkwNM2pTeF0XSMxOxoRM4DaUCQ5tpg9xu3IJ5oTu4zb4Lpi/kFAWuuZfGg3pAk/18BZPVHAR2001R2bbGdmzKAYhq3HVEEh08wZsqGC3V4BB4czsl1wnAHZC4WgarZowcdto5d13B5YsT+twpmAIdwRs8+OxWkN7QIOmk10nTZixUOgMWarPmiBjhmrCUw85Ns5HNw2yf4HnIE97cT5XsnpgXmxNHXm0GjAdk227mkG6wT4STRiU6UH9sNGXcSXOzVp5vz914rLjgcdHfEHoCxmnilh/0Dcv+sp6JbYORxkFIPOSoVBH6uMs9Bt2HdKcGDudo+LUmDvLPcGcLYLv8ENpGZa6WxRRBF/3QG0kSfMHCn+lyyggYs9ER/C8EBC/DwAAzCL5H3W+Lytjwk+ffj85XqeIfjzxo33H++tHBGAT2jnqyvXS826wwd1/jZmfg9T510Dh79vUyA9l43aUassEhzehmCzHnuP5606OK3JT4xHNrMgoMG5+fmCj6YCnKJ/Fan0kcgJDJiKs4qBRcVeSlKtGTILO58+fPz8/sv7vz7cYw7NbkpylESDjhSB6Yx1tjskf1tMcaFhvc96S6dGHRwrCyCIG7ELUKpplZQRA4KJWh25NjwzWrVwBtBwSqtlCzR2i3BLY83ixFkEx3Z0IoOBDSujKi46oCAONdmOJMLOZ6VsL2xUWug9vN/p8a7vfIIJY8WdJK0hWSMwqZUCjs69Avk7VrA8KlutEXRFa4ATgWFsDorKT8lsIsaq4syBzilzUS3uW1u1cCBMwZGT/40Enw/tor7eCEePpyaJLaK0HyQhzBwx6TDl8aMamj0hTLb9SpcdtbCXJM7a2t27azcf3n+QO0drmvQjt6ug7qxcuk60bhkOn+bjVu4yXM3KxWQuXp3btXAgCKCjtjXw8w0FVqNgVHRShDNnf6uSuuBWVKceDqxJY6cYIcEkVxEWaep66+EM5gbZF7DIvIj/RTh6vs1B2A2HU944hNhia3wIluHYP95dy+QukZv3Z/E8UggWiKjGqxxl1cCBxlSikAkuw1Vz4bF2shAOC3PFzSUxg2pwZyDCYW20VSmbxh9ai+C00YBOVdZbVRBocdwAJ46oicpbyW1JAXHvjZEyhvyZA7GdYBDVrYczXxPl7pralRJZNRmjVeCERagENqqR7ipwWnEpCYVhgRXXHL7RklKZfFRMFsLB5NmkZsMOzUX1cHqF3bGQ2pHh2GYp/8Y2E864qbW2FFCQrt+U4KzdHMvFiwzlheCAz6CjNmmEg1aCQwwhpUqwy5yXOHN8WHslOHP2cAU4XqO5GuB4wAYrdNS7fJ6V4LScYymhS0J1quCgJpnFRf68xKYCRwrTLwoncynNMwc9WQlOy0uRmNSEzIMIB2aOWgdHXWHmXBCOE8CsVY971mCge3wzsV021tTtihMfnZBuDiopt7w1eeY8vLsMDv5jqWNrdGtZaHkMcBBZyhTpv21zNTjEeonhFtl3lDqtFdac42KALIFj8R2+UtaxWwsHNo2qn9cG9q7AadmzYaQWfBDZrzkcjlKyR7crrTkPfl5bBocsO8t2O83RGt0Ucu+SdCrSsAmtwiHleqOUO4+26pXgQBu4JlrDi6M1BgdCs3RUUVGr2efYSbaW4LDQuREOkYlmptwz06wABAQ4rBpEsGDLKzu1OjjtdqemxdXgjFvFBqs+q7cqHFo0DgAPolkaMSDgm966fQ7VYQmcPJSuHYYVOAOf6RcU1UUL4LSydCPAcb0W7FiXDHr9x7JTq4XTlPLJpQrHEnbskKxAw3odVofTymdIVq84cyZCNiC3CNRCyy6BA9tCMUMgVlSGo7M5ifpFdVBZAxz6DZttbbXHM+hihqCm0fsVp1YPp+suPOCugTOHI2SaHQMXi9XyZ1nXlsIZSIccsG8PW6XcGt+oCNadbRc6LIHDo24kzTyqOx3cVTh92L8Wm0C1JkPQcsSpEbNcHk0YTln6BpXzhWJ5+8H9hzQ5sDiU7m5H/uiCcCDvzDLCPDjoPhHNrHsjg1pyKZxO6AkWhzdpq5yVZj1XzLx/zuKstAxnxk+DxD23bc1S6TyHw3ESfiTCi85QdXCQGTL0CnNDQEcP5HgGJJLS3HovkFIQtu7N7t/8WQQkwsHKtmKMmi9xcSnDcXwA62e68RxTO9CyDJ6tT2ajwEXZeroczrbraxPWSXsKu/rMrYknoRYfuibU4wXQqHie0wjHzo/L5jG7+GTF0yRUt6d1cFodnjUz44FtO5Mpj/ZItKWPzEzI2hIoY3MGuPUn7BPi1lp6wM/+THYo5OiktRR1q4u7rT/4kaYGJDj0ZBVHx/FKt10BDkpoS7Y15WdHKnOqA76LQO3ICIIgDcf0vhA7TFsOR8HZd37yJDC4DanN5JPQhAfaYWDO58kJNxdbL5fB4WE3mQ1u2g8CI41cepjdrYeTb1qRG6ZGGPGtJnVUGlKyEHmUHX0T1U+CYTIM4AQRZxcFND76yfdB0ZpSHFo9Pnq0t8//MSEu7iadQTfHxGyKGooXA/f3Hh09Wg6n7arjMdkt59su7mOKiw4YztKznqwKh32nKPnthCyTXLrgoRcH9nTPkB/rj8Q7BM1w7DSnw68qUGmAU9zmyYrn+c3Qzg2PRpDrBtX50WqSzRQ+dXhz4JRzOI/ePX367u3R2SMOyIk18+HamkrWmE6R4d579Pj1m407d97sLYeT5ZmK/ZaR3xoz6xIWF4EjCWanl6XbN7F4+yZvw5du3zTDKe6oSNIEx6nco6I1ZefuZTiyPhChWT9VcqZtAc7e291r167t7u4+f3v6KwdkD6ye5hVHQ49+ffbmxcHBwfr6+sHRKnAETeFeEav3Sbeqy4przqj8KWY3Pyr31qxu2RYYn8ByuRwOoaNUdMTb83o4rUmVDmaXbxbBQV2v+XvSGl9zjiibTHZ3r70jUyifQUz2z45+2Thcz8AwObsIHKTK6ex5JF/ro844i1WWwulF0nVQ4pshRqrc+Iwj+d4ochOuwwpwqGMsqYjG8tUoMZiyTsqlXfa6gENC5lJCfVxsg6zSHVh6pZdfyT17ek2S3afrBy+enZ2TVWj//Pzxm4NXrwQumRzI9GrgqIjdU0ZtNyhfHfaSCMPVYvJeDRONFdCNbrZ+SnBU9szPbKvPA5eeV7ErzqRmKDXczlbe7SLz4EwNOP4iBVV3WJiin1Wo/CHCSVkjqHg2Ndx2ftub9AGul9sm+xpJySGnk6p5aaxGvDWNrVnZ/S3PDF2Va46iRArUNSOLAnhrfZPvkfavlWV3Y4NMlPV3p//5bePVq9u3fri1XpKDZ010OBzDDyMi4bDTq7k37E2zHyFEUToc5afiJDpmvxWYCjCd6SgTblwaaBpZzcEozmuOWSFpD6b36M8RiBiJJl78n7FGEnHEzNjnYsN6nP0kgHwfmFqcU/NYyU5pt2eRxrIO0dbyHY1l8lBaKpMOO15pvOo9aC3sE22Lyk93y3A2QA5vEzBUKnDW1x9XLM6Eh9IjW8/uOzT+uGXA3kvxue1ksiRkt9mny4rR6gasjVLTqzTS4jc2VmlILC21VvrZEJSpNUrt948rEyeHs/EDY0OkAudFQzxdk/i8kq+V8+eVibMSnIM39Y7tCs43lGdVNrtVODV+7eB1bX1XcL6d/Pp0wcRZNHPWD+7UOrYrON9Ozk5/eUd3N8vgyHQODg5fPD+qzRNcwfmmsvf46NnvuwKgxXDIlufls9dnTRmcKzjfWvbPz47eXgMPt7sAzsGdjTevz84bt6BXcP4Z2d87O33+9OmuwEaGc3DnzotTIXldL/wHEFdwvrnsn53+/uLwsATn1u3btzdePnu8hEsmWvajc6U7XV70Si4uZ69/e3m4fsjh3Lr96vbL314vOsMRxYIbRYsPs6/k6+X87PHbjYPDDUrmhzdnZ+eXrdCVSLK/t3f6buPF671li8yV/FPyXxCt04lwQ1cHAAAAAElFTkSuQmCC"/>
          <p:cNvSpPr>
            <a:spLocks noChangeAspect="1" noChangeArrowheads="1"/>
          </p:cNvSpPr>
          <p:nvPr/>
        </p:nvSpPr>
        <p:spPr bwMode="auto">
          <a:xfrm>
            <a:off x="2441575" y="61755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sz="3200">
              <a:solidFill>
                <a:srgbClr val="000000"/>
              </a:solidFill>
              <a:latin typeface="Tahoma" charset="0"/>
              <a:ea typeface="ＭＳ Ｐゴシック" charset="0"/>
            </a:endParaRPr>
          </a:p>
        </p:txBody>
      </p:sp>
      <p:pic>
        <p:nvPicPr>
          <p:cNvPr id="10249" name="Picture 9" descr="C:\Users\enichwe\Downloads\image.png"/>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8314003" y="3806757"/>
            <a:ext cx="1303774" cy="21517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9" name="Straight Arrow Connector 58"/>
          <p:cNvCxnSpPr/>
          <p:nvPr/>
        </p:nvCxnSpPr>
        <p:spPr>
          <a:xfrm flipH="1" flipV="1">
            <a:off x="7409626" y="3268862"/>
            <a:ext cx="1168734" cy="537891"/>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pic>
        <p:nvPicPr>
          <p:cNvPr id="107" name="Picture 42"/>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2037860" y="3566549"/>
            <a:ext cx="1087542" cy="2801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97" name="Straight Arrow Connector 96"/>
          <p:cNvCxnSpPr/>
          <p:nvPr/>
        </p:nvCxnSpPr>
        <p:spPr>
          <a:xfrm>
            <a:off x="2581631" y="3892194"/>
            <a:ext cx="1182174" cy="1053219"/>
          </a:xfrm>
          <a:prstGeom prst="straightConnector1">
            <a:avLst/>
          </a:prstGeom>
          <a:ln w="12700" cmpd="sng">
            <a:solidFill>
              <a:srgbClr val="000080"/>
            </a:solidFill>
            <a:tailEnd type="arrow"/>
          </a:ln>
        </p:spPr>
        <p:style>
          <a:lnRef idx="1">
            <a:schemeClr val="accent1"/>
          </a:lnRef>
          <a:fillRef idx="0">
            <a:schemeClr val="accent1"/>
          </a:fillRef>
          <a:effectRef idx="0">
            <a:schemeClr val="accent1"/>
          </a:effectRef>
          <a:fontRef idx="minor">
            <a:schemeClr val="tx1"/>
          </a:fontRef>
        </p:style>
      </p:cxnSp>
      <p:pic>
        <p:nvPicPr>
          <p:cNvPr id="5126" name="Picture 6" descr="https://adaaf1ab4528bd78875b-3d22af1534adb6c6f041f67a4028c23e.ssl.cf1.rackcdn.com/8582/858187_th1.jpg"/>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5325796" y="3660131"/>
            <a:ext cx="346688" cy="43654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9447128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SE First pages - Dark background, white text">
  <a:themeElements>
    <a:clrScheme name="Anpassad 3">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sz="1800" dirty="0">
            <a:latin typeface="Arial"/>
          </a:defRPr>
        </a:defPPr>
      </a:lstStyle>
      <a:style>
        <a:lnRef idx="2">
          <a:schemeClr val="accent5">
            <a:shade val="50000"/>
          </a:schemeClr>
        </a:lnRef>
        <a:fillRef idx="1">
          <a:schemeClr val="accent5"/>
        </a:fillRef>
        <a:effectRef idx="0">
          <a:schemeClr val="accent5"/>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noProof="0" dirty="0" err="1" smtClean="0">
            <a:solidFill>
              <a:schemeClr val="tx2"/>
            </a:solidFill>
            <a:latin typeface="+mn-lt"/>
          </a:defRPr>
        </a:defPPr>
      </a:lstStyle>
    </a:txDef>
  </a:objectDefaults>
  <a:extraClrSchemeLst/>
  <a:extLst>
    <a:ext uri="{05A4C25C-085E-4340-85A3-A5531E510DB2}">
      <thm15:themeFamily xmlns:thm15="http://schemas.microsoft.com/office/thememl/2012/main" name="SSE Presentation template (Eng).potx [Read-Only]" id="{FB28FF13-66D7-43A3-9AB9-A7ABB687B2D5}" vid="{2044F1A5-EAD9-45D5-A736-E1F050990797}"/>
    </a:ext>
  </a:extLst>
</a:theme>
</file>

<file path=ppt/theme/theme2.xml><?xml version="1.0" encoding="utf-8"?>
<a:theme xmlns:a="http://schemas.openxmlformats.org/drawingml/2006/main" name="SSE side picture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defPPr>
      </a:lstStyle>
    </a:txDef>
  </a:objectDefaults>
  <a:extraClrSchemeLst/>
  <a:extLst>
    <a:ext uri="{05A4C25C-085E-4340-85A3-A5531E510DB2}">
      <thm15:themeFamily xmlns:thm15="http://schemas.microsoft.com/office/thememl/2012/main" name="SSE Presentation template (Eng).potx [Read-Only]" id="{FB28FF13-66D7-43A3-9AB9-A7ABB687B2D5}" vid="{CC0D5A0D-A718-4074-8452-B5F8D9E021B4}"/>
    </a:ext>
  </a:extLst>
</a:theme>
</file>

<file path=ppt/theme/theme3.xml><?xml version="1.0" encoding="utf-8"?>
<a:theme xmlns:a="http://schemas.openxmlformats.org/drawingml/2006/main" name="SSE Text - younger student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1"/>
            </a:solidFill>
            <a:latin typeface="+mn-lt"/>
          </a:defRPr>
        </a:defPPr>
      </a:lstStyle>
    </a:txDef>
  </a:objectDefaults>
  <a:extraClrSchemeLst/>
  <a:extLst>
    <a:ext uri="{05A4C25C-085E-4340-85A3-A5531E510DB2}">
      <thm15:themeFamily xmlns:thm15="http://schemas.microsoft.com/office/thememl/2012/main" name="SSE Presentation template (Eng).potx [Read-Only]" id="{FB28FF13-66D7-43A3-9AB9-A7ABB687B2D5}" vid="{6E2ADBDA-16EA-483E-BDC1-281DF566786C}"/>
    </a:ext>
  </a:extLst>
</a:theme>
</file>

<file path=ppt/theme/theme4.xml><?xml version="1.0" encoding="utf-8"?>
<a:theme xmlns:a="http://schemas.openxmlformats.org/drawingml/2006/main" name="1_SSE Text - younger students">
  <a:themeElements>
    <a:clrScheme name="SSE new colors">
      <a:dk1>
        <a:srgbClr val="000000"/>
      </a:dk1>
      <a:lt1>
        <a:sysClr val="window" lastClr="FFFFFF"/>
      </a:lt1>
      <a:dk2>
        <a:srgbClr val="FFFFFF"/>
      </a:dk2>
      <a:lt2>
        <a:srgbClr val="929292"/>
      </a:lt2>
      <a:accent1>
        <a:srgbClr val="7F5685"/>
      </a:accent1>
      <a:accent2>
        <a:srgbClr val="6C7D91"/>
      </a:accent2>
      <a:accent3>
        <a:srgbClr val="90A8C2"/>
      </a:accent3>
      <a:accent4>
        <a:srgbClr val="98BC91"/>
      </a:accent4>
      <a:accent5>
        <a:srgbClr val="939393"/>
      </a:accent5>
      <a:accent6>
        <a:srgbClr val="DC9E34"/>
      </a:accent6>
      <a:hlink>
        <a:srgbClr val="526FFF"/>
      </a:hlink>
      <a:folHlink>
        <a:srgbClr val="3D45DC"/>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err="1" smtClean="0">
            <a:solidFill>
              <a:schemeClr val="tx1"/>
            </a:solidFill>
            <a:latin typeface="+mn-lt"/>
          </a:defRPr>
        </a:defPPr>
      </a:lstStyle>
    </a:txDef>
  </a:objectDefaults>
  <a:extraClrSchemeLst/>
  <a:extLst>
    <a:ext uri="{05A4C25C-085E-4340-85A3-A5531E510DB2}">
      <thm15:themeFamily xmlns:thm15="http://schemas.microsoft.com/office/thememl/2012/main" name="SSE Presentation template (Eng).potx [Read-Only]" id="{FB28FF13-66D7-43A3-9AB9-A7ABB687B2D5}" vid="{6E2ADBDA-16EA-483E-BDC1-281DF566786C}"/>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Blends">
  <a:themeElements>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ahoma"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tx1"/>
            </a:solidFill>
            <a:effectLst/>
            <a:latin typeface="Tahoma" pitchFamily="-65"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8">
        <a:dk1>
          <a:srgbClr val="000000"/>
        </a:dk1>
        <a:lt1>
          <a:srgbClr val="FFFFFF"/>
        </a:lt1>
        <a:dk2>
          <a:srgbClr val="99CCFF"/>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7454</TotalTime>
  <Words>2569</Words>
  <Application>Microsoft Macintosh PowerPoint</Application>
  <PresentationFormat>Bredbild</PresentationFormat>
  <Paragraphs>375</Paragraphs>
  <Slides>51</Slides>
  <Notes>16</Notes>
  <HiddenSlides>0</HiddenSlides>
  <MMClips>0</MMClips>
  <ScaleCrop>false</ScaleCrop>
  <HeadingPairs>
    <vt:vector size="8" baseType="variant">
      <vt:variant>
        <vt:lpstr>Använt teckensnitt</vt:lpstr>
      </vt:variant>
      <vt:variant>
        <vt:i4>14</vt:i4>
      </vt:variant>
      <vt:variant>
        <vt:lpstr>Tema</vt:lpstr>
      </vt:variant>
      <vt:variant>
        <vt:i4>7</vt:i4>
      </vt:variant>
      <vt:variant>
        <vt:lpstr>Serverprogram för OLE-inbäddning</vt:lpstr>
      </vt:variant>
      <vt:variant>
        <vt:i4>1</vt:i4>
      </vt:variant>
      <vt:variant>
        <vt:lpstr>Bildrubriker</vt:lpstr>
      </vt:variant>
      <vt:variant>
        <vt:i4>51</vt:i4>
      </vt:variant>
    </vt:vector>
  </HeadingPairs>
  <TitlesOfParts>
    <vt:vector size="73" baseType="lpstr">
      <vt:lpstr>ＭＳ Ｐゴシック</vt:lpstr>
      <vt:lpstr>35 Helvetica Thin</vt:lpstr>
      <vt:lpstr>Arial</vt:lpstr>
      <vt:lpstr>Avenir Book</vt:lpstr>
      <vt:lpstr>Calibri</vt:lpstr>
      <vt:lpstr>Calibri Light</vt:lpstr>
      <vt:lpstr>Colonna MT</vt:lpstr>
      <vt:lpstr>Lucida Sans</vt:lpstr>
      <vt:lpstr>P22 Typewriter</vt:lpstr>
      <vt:lpstr>Tahoma</vt:lpstr>
      <vt:lpstr>Times New Roman</vt:lpstr>
      <vt:lpstr>Tw Cen MT</vt:lpstr>
      <vt:lpstr>Verdana</vt:lpstr>
      <vt:lpstr>Wingdings</vt:lpstr>
      <vt:lpstr>SSE First pages - Dark background, white text</vt:lpstr>
      <vt:lpstr>SSE side pictures</vt:lpstr>
      <vt:lpstr>SSE Text - younger students</vt:lpstr>
      <vt:lpstr>1_SSE Text - younger students</vt:lpstr>
      <vt:lpstr>1_Office Theme</vt:lpstr>
      <vt:lpstr>Office Theme</vt:lpstr>
      <vt:lpstr>Blends</vt:lpstr>
      <vt:lpstr>think-cell Slide</vt:lpstr>
      <vt:lpstr>Welcome to the Future of FinTech</vt:lpstr>
      <vt:lpstr>PowerPoint-presentation</vt:lpstr>
      <vt:lpstr>PowerPoint-presentation</vt:lpstr>
      <vt:lpstr>The commodification of banking</vt:lpstr>
      <vt:lpstr>PowerPoint-presentation</vt:lpstr>
      <vt:lpstr>What is FinTech?</vt:lpstr>
      <vt:lpstr>Long history of “FinTech” in Stockholm</vt:lpstr>
      <vt:lpstr>PowerPoint-presentation</vt:lpstr>
      <vt:lpstr>FinTechs moving in on traditional bank territory</vt:lpstr>
      <vt:lpstr>Steady growth in Greater Stockholm Region</vt:lpstr>
      <vt:lpstr>PowerPoint-presentation</vt:lpstr>
      <vt:lpstr>Strong “pay-it-forward” culture</vt:lpstr>
      <vt:lpstr>PowerPoint-presentation</vt:lpstr>
      <vt:lpstr>PowerPoint-presentation</vt:lpstr>
      <vt:lpstr>PowerPoint-presentation</vt:lpstr>
      <vt:lpstr>PowerPoint-presentation</vt:lpstr>
      <vt:lpstr>PowerPoint-presentation</vt:lpstr>
      <vt:lpstr>Forces transforming the industry</vt:lpstr>
      <vt:lpstr>For further reading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Digital Traces, Ethics and Insight:  Data-driven Services in Fintech  Claire Ingram Bogusz Stockholm School Of Economics</vt:lpstr>
      <vt:lpstr>PowerPoint-presentation</vt:lpstr>
      <vt:lpstr>Digital traces in Fintech</vt:lpstr>
      <vt:lpstr>PowerPoint-presentation</vt:lpstr>
      <vt:lpstr>PowerPoint-presentation</vt:lpstr>
      <vt:lpstr>PowerPoint-presentation</vt:lpstr>
      <vt:lpstr>PowerPoint-presentation</vt:lpstr>
      <vt:lpstr>PowerPoint-presentation</vt:lpstr>
      <vt:lpstr>implications</vt:lpstr>
      <vt:lpstr>PowerPoint-presentation</vt:lpstr>
      <vt:lpstr>recommendations</vt:lpstr>
      <vt:lpstr>PowerPoint-presentation</vt:lpstr>
      <vt:lpstr>PowerPoint-presentation</vt:lpstr>
      <vt:lpstr>PowerPoint-presentation</vt:lpstr>
      <vt:lpstr>PowerPoint-presentation</vt:lpstr>
      <vt:lpstr>PowerPoint-presentation</vt:lpstr>
      <vt:lpstr>https://www.taylorfrancis.com/books/e/9781351183611 </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Fintech in Sweden</dc:title>
  <dc:creator>Microsoft Office User</dc:creator>
  <cp:lastModifiedBy>Åse Karlén</cp:lastModifiedBy>
  <cp:revision>111</cp:revision>
  <dcterms:created xsi:type="dcterms:W3CDTF">2016-12-10T13:57:19Z</dcterms:created>
  <dcterms:modified xsi:type="dcterms:W3CDTF">2018-03-20T10:33:55Z</dcterms:modified>
</cp:coreProperties>
</file>