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4" r:id="rId4"/>
    <p:sldId id="259" r:id="rId5"/>
    <p:sldId id="260" r:id="rId6"/>
    <p:sldId id="261" r:id="rId7"/>
    <p:sldId id="265" r:id="rId8"/>
    <p:sldId id="262" r:id="rId9"/>
    <p:sldId id="263" r:id="rId10"/>
    <p:sldId id="257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/>
    <p:restoredTop sz="94632"/>
  </p:normalViewPr>
  <p:slideViewPr>
    <p:cSldViewPr snapToGrid="0" snapToObjects="1">
      <p:cViewPr varScale="1">
        <p:scale>
          <a:sx n="104" d="100"/>
          <a:sy n="104" d="100"/>
        </p:scale>
        <p:origin x="216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120D1-2ECC-3B45-9E42-A7D7CF280360}" type="datetimeFigureOut">
              <a:rPr lang="en-US" smtClean="0"/>
              <a:t>9/10/17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402EBD-0FC5-EA43-AFFC-6AC7C75FC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2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02EBD-0FC5-EA43-AFFC-6AC7C75FCE5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62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3BCB-092B-0944-8306-B9F2AB8F2CE6}" type="datetimeFigureOut">
              <a:rPr lang="en-US" smtClean="0"/>
              <a:t>9/9/17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54C1-7E08-8649-9AB5-1C450E9D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36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3BCB-092B-0944-8306-B9F2AB8F2CE6}" type="datetimeFigureOut">
              <a:rPr lang="en-US" smtClean="0"/>
              <a:t>9/9/17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54C1-7E08-8649-9AB5-1C450E9D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5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3BCB-092B-0944-8306-B9F2AB8F2CE6}" type="datetimeFigureOut">
              <a:rPr lang="en-US" smtClean="0"/>
              <a:t>9/9/17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54C1-7E08-8649-9AB5-1C450E9D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27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3BCB-092B-0944-8306-B9F2AB8F2CE6}" type="datetimeFigureOut">
              <a:rPr lang="en-US" smtClean="0"/>
              <a:t>9/9/17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54C1-7E08-8649-9AB5-1C450E9D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2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3BCB-092B-0944-8306-B9F2AB8F2CE6}" type="datetimeFigureOut">
              <a:rPr lang="en-US" smtClean="0"/>
              <a:t>9/9/17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54C1-7E08-8649-9AB5-1C450E9D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79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3BCB-092B-0944-8306-B9F2AB8F2CE6}" type="datetimeFigureOut">
              <a:rPr lang="en-US" smtClean="0"/>
              <a:t>9/9/17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54C1-7E08-8649-9AB5-1C450E9D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55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3BCB-092B-0944-8306-B9F2AB8F2CE6}" type="datetimeFigureOut">
              <a:rPr lang="en-US" smtClean="0"/>
              <a:t>9/9/17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54C1-7E08-8649-9AB5-1C450E9D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589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3BCB-092B-0944-8306-B9F2AB8F2CE6}" type="datetimeFigureOut">
              <a:rPr lang="en-US" smtClean="0"/>
              <a:t>9/9/17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54C1-7E08-8649-9AB5-1C450E9D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904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3BCB-092B-0944-8306-B9F2AB8F2CE6}" type="datetimeFigureOut">
              <a:rPr lang="en-US" smtClean="0"/>
              <a:t>9/9/17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54C1-7E08-8649-9AB5-1C450E9D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459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3BCB-092B-0944-8306-B9F2AB8F2CE6}" type="datetimeFigureOut">
              <a:rPr lang="en-US" smtClean="0"/>
              <a:t>9/9/17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54C1-7E08-8649-9AB5-1C450E9D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370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3BCB-092B-0944-8306-B9F2AB8F2CE6}" type="datetimeFigureOut">
              <a:rPr lang="en-US" smtClean="0"/>
              <a:t>9/9/17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54C1-7E08-8649-9AB5-1C450E9D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759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B3BCB-092B-0944-8306-B9F2AB8F2CE6}" type="datetimeFigureOut">
              <a:rPr lang="en-US" smtClean="0"/>
              <a:t>9/9/17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454C1-7E08-8649-9AB5-1C450E9D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04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10 entrepreneurial lessons from 20 years of research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449846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William B. Gartner</a:t>
            </a:r>
          </a:p>
          <a:p>
            <a:endParaRPr lang="en-US" dirty="0" smtClean="0"/>
          </a:p>
          <a:p>
            <a:r>
              <a:rPr lang="en-US" dirty="0" err="1" smtClean="0"/>
              <a:t>Bertarelli</a:t>
            </a:r>
            <a:r>
              <a:rPr lang="en-US" dirty="0" smtClean="0"/>
              <a:t> Foundation </a:t>
            </a:r>
            <a:r>
              <a:rPr lang="en-US" dirty="0"/>
              <a:t>Professor of Family </a:t>
            </a:r>
            <a:r>
              <a:rPr lang="en-US" dirty="0" smtClean="0"/>
              <a:t>Entrepreneurship</a:t>
            </a:r>
          </a:p>
          <a:p>
            <a:r>
              <a:rPr lang="en-US" dirty="0" smtClean="0"/>
              <a:t>Babson </a:t>
            </a:r>
            <a:r>
              <a:rPr lang="en-US" dirty="0"/>
              <a:t>College </a:t>
            </a:r>
            <a:endParaRPr lang="en-US" dirty="0" smtClean="0"/>
          </a:p>
          <a:p>
            <a:r>
              <a:rPr lang="en-US" dirty="0" err="1"/>
              <a:t>wgartner@babson.edu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860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9 - In order to see: Increase your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language we use to talk about entrepreneurship both constrains and enlarges how we think about what entrepreneurship is and how it actually occurs, e.g. -- ”opportunity,” discovery, creation, design, possibility, effectuation, bricolage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/>
              <a:t>Gartner</a:t>
            </a:r>
            <a:r>
              <a:rPr lang="en-US" sz="1800" dirty="0"/>
              <a:t>, William B. (2011).  When words fail: An entrepreneurship glossolalia. </a:t>
            </a:r>
            <a:r>
              <a:rPr lang="en-US" sz="1800" i="1" dirty="0"/>
              <a:t>Entrepreneurship and Regional Development.</a:t>
            </a:r>
            <a:r>
              <a:rPr lang="en-US" sz="1800" dirty="0"/>
              <a:t> 23 (1-2): 9-21. </a:t>
            </a:r>
            <a:r>
              <a:rPr lang="en-US" sz="1800" u="sng" dirty="0"/>
              <a:t> </a:t>
            </a:r>
            <a:endParaRPr lang="en-US" sz="18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/>
              <a:t>Gartner</a:t>
            </a:r>
            <a:r>
              <a:rPr lang="en-US" sz="1800" dirty="0"/>
              <a:t>, William B. (2010).  A new path to the waterfall: A narrative on the use of entrepreneurial narrative.  </a:t>
            </a:r>
            <a:r>
              <a:rPr lang="en-US" sz="1800" i="1" dirty="0"/>
              <a:t>International Small Business Journal.</a:t>
            </a:r>
            <a:r>
              <a:rPr lang="en-US" sz="1800" dirty="0"/>
              <a:t>  28 (1): 6-19. </a:t>
            </a:r>
            <a:endParaRPr lang="en-US" sz="1800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Gartner, William B. (2007).  Entrepreneurial narrative and a science of the imagination.  </a:t>
            </a:r>
            <a:r>
              <a:rPr lang="en-US" sz="1800" i="1" dirty="0"/>
              <a:t>Journal of Business Venturing</a:t>
            </a:r>
            <a:r>
              <a:rPr lang="en-US" sz="1800" dirty="0"/>
              <a:t>.  22 (5): 613-627.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Gartner, William B., Carter, Nancy M. and Gerald E. Hills (2003).  The language of opportunity.  In </a:t>
            </a:r>
            <a:r>
              <a:rPr lang="en-US" sz="1800" dirty="0" err="1"/>
              <a:t>Steyaert</a:t>
            </a:r>
            <a:r>
              <a:rPr lang="en-US" sz="1800" dirty="0"/>
              <a:t>, C &amp; </a:t>
            </a:r>
            <a:r>
              <a:rPr lang="en-US" sz="1800" dirty="0" err="1"/>
              <a:t>Hjorth</a:t>
            </a:r>
            <a:r>
              <a:rPr lang="en-US" sz="1800" dirty="0"/>
              <a:t>, D. (Eds.) </a:t>
            </a:r>
            <a:r>
              <a:rPr lang="en-US" sz="1800" i="1" dirty="0"/>
              <a:t>New Movements in Entrepreneurship.</a:t>
            </a:r>
            <a:r>
              <a:rPr lang="en-US" sz="1800" dirty="0"/>
              <a:t> London: Edward Elgar, pp. 103-124. </a:t>
            </a:r>
          </a:p>
        </p:txBody>
      </p:sp>
    </p:spTree>
    <p:extLst>
      <p:ext uri="{BB962C8B-B14F-4D97-AF65-F5344CB8AC3E}">
        <p14:creationId xmlns:p14="http://schemas.microsoft.com/office/powerpoint/2010/main" val="1568445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– Creating the Future*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Entrepreneurship is about ”creating the future.”  IMAGINATION is the primary requirement for engaging in this activity.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/>
              <a:t>*A lesson reaffirmed: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/>
              <a:t>Gartner</a:t>
            </a:r>
            <a:r>
              <a:rPr lang="en-US" sz="1800" dirty="0"/>
              <a:t>, William B., Barbara J. Bird, and Jennifer Starr. (1992). Acting as if: Differentiating entrepreneurial from organizational behavior. </a:t>
            </a:r>
            <a:r>
              <a:rPr lang="en-US" sz="1800" i="1" dirty="0"/>
              <a:t>Entrepreneurship Theory and Practice</a:t>
            </a:r>
            <a:r>
              <a:rPr lang="en-US" sz="1800" dirty="0"/>
              <a:t>. 16 (3): 13-32. </a:t>
            </a:r>
            <a:endParaRPr lang="en-US" sz="1800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/>
              <a:t>Gartner, William B. (2010).  A new path to the waterfall: A narrative on the use of entrepreneurial narrative.  </a:t>
            </a:r>
            <a:r>
              <a:rPr lang="en-US" sz="1800" i="1" dirty="0" smtClean="0"/>
              <a:t>International Small Business Journal.</a:t>
            </a:r>
            <a:r>
              <a:rPr lang="en-US" sz="1800" dirty="0" smtClean="0"/>
              <a:t>  28 (1): 6-19.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/>
              <a:t>Gartner, William B. (2007).  Entrepreneurial narrative and a science of the imagination.  </a:t>
            </a:r>
            <a:r>
              <a:rPr lang="en-US" sz="1800" i="1" dirty="0" smtClean="0"/>
              <a:t>Journal of Business Venturing</a:t>
            </a:r>
            <a:r>
              <a:rPr lang="en-US" sz="1800" dirty="0" smtClean="0"/>
              <a:t>.  22 (5): 613-627.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518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1 - Entrepreneurship is about “variation”*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dirty="0"/>
              <a:t>T</a:t>
            </a:r>
            <a:r>
              <a:rPr lang="en-US" dirty="0" smtClean="0"/>
              <a:t>here is no one type of: entrepreneur, entrepreneurial firm, entrepreneurial environment, or entrepreneurial process.  Entrepreneurship is about difference.  There is no “one best way” in entrepreneurship.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1900" dirty="0" smtClean="0"/>
              <a:t>*A lesson reaffirmed: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19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dirty="0"/>
              <a:t>Gartner, William B. (1985). A framework for describing and classifying the phenomenon of new venture creation.  </a:t>
            </a:r>
            <a:r>
              <a:rPr lang="en-US" sz="1900" i="1" dirty="0"/>
              <a:t>Academy of Management Review</a:t>
            </a:r>
            <a:r>
              <a:rPr lang="en-US" sz="1900" dirty="0"/>
              <a:t>, 10 (4): 696-706.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1900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dirty="0"/>
              <a:t>Gartner, William B. (1988). Who is an entrepreneur? Is the wrong question. </a:t>
            </a:r>
            <a:r>
              <a:rPr lang="en-US" sz="1900" i="1" dirty="0"/>
              <a:t>American Journal of Small Business,</a:t>
            </a:r>
            <a:r>
              <a:rPr lang="en-US" sz="1900" dirty="0"/>
              <a:t> </a:t>
            </a:r>
            <a:r>
              <a:rPr lang="en-US" sz="1900" dirty="0" smtClean="0"/>
              <a:t>12 </a:t>
            </a:r>
            <a:r>
              <a:rPr lang="en-US" sz="1900" dirty="0"/>
              <a:t>(4): 11-32</a:t>
            </a:r>
            <a:r>
              <a:rPr lang="en-US" sz="1900" dirty="0" smtClean="0"/>
              <a:t>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9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dirty="0"/>
              <a:t>Reynolds, Paul D., Carter, Nancy M., Gartner, William B., and Patricia G. Greene (2004).  The prevalence of nascent entrepreneurs in the United States: Evidence from the Panel Study of Entrepreneurial Dynamics. </a:t>
            </a:r>
            <a:r>
              <a:rPr lang="en-US" sz="1900" i="1" dirty="0"/>
              <a:t>Small Business Economics.</a:t>
            </a:r>
            <a:r>
              <a:rPr lang="en-US" sz="1900" dirty="0"/>
              <a:t>  23: 263-284.  </a:t>
            </a:r>
            <a:endParaRPr lang="en-US" sz="19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9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dirty="0"/>
              <a:t>Welter, </a:t>
            </a:r>
            <a:r>
              <a:rPr lang="en-US" sz="1900" dirty="0" err="1"/>
              <a:t>Friederike</a:t>
            </a:r>
            <a:r>
              <a:rPr lang="en-US" sz="1900" dirty="0"/>
              <a:t>, Baker, Ted, </a:t>
            </a:r>
            <a:r>
              <a:rPr lang="en-US" sz="1900" dirty="0" err="1"/>
              <a:t>Audretsch</a:t>
            </a:r>
            <a:r>
              <a:rPr lang="en-US" sz="1900" dirty="0"/>
              <a:t>, David B. &amp; William B. Gartner (2017). Everyday entrepreneurship: A call for entrepreneurship research to embrace entrepreneurial diversity. </a:t>
            </a:r>
            <a:r>
              <a:rPr lang="en-US" sz="1900" i="1" dirty="0"/>
              <a:t>Entrepreneurship Theory and Practice</a:t>
            </a:r>
            <a:r>
              <a:rPr lang="en-US" sz="1900" dirty="0"/>
              <a:t>. 41 (3): 311-321. </a:t>
            </a:r>
          </a:p>
        </p:txBody>
      </p:sp>
    </p:spTree>
    <p:extLst>
      <p:ext uri="{BB962C8B-B14F-4D97-AF65-F5344CB8AC3E}">
        <p14:creationId xmlns:p14="http://schemas.microsoft.com/office/powerpoint/2010/main" val="678802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2 - Entrepreneurship reflects the future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kinds of businesses that are started are in services!  The post-modern economy is an information, experience (and “health”) economy.  The role of capital, therefore, is less about financing the manufacture and distribution of goods.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/>
              <a:t>Reynolds, Paul D., Carter, Nancy M., Gartner, William B., and Patricia G. Greene (2004).  The prevalence of nascent entrepreneurs in the United States: Evidence from the Panel Study of Entrepreneurial Dynamics. </a:t>
            </a:r>
            <a:r>
              <a:rPr lang="en-US" sz="1800" i="1" dirty="0" smtClean="0"/>
              <a:t>Small Business Economics.</a:t>
            </a:r>
            <a:r>
              <a:rPr lang="en-US" sz="1800" dirty="0" smtClean="0"/>
              <a:t>  23: 263-284.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Welter, </a:t>
            </a:r>
            <a:r>
              <a:rPr lang="en-US" sz="1800" dirty="0" err="1"/>
              <a:t>Friederike</a:t>
            </a:r>
            <a:r>
              <a:rPr lang="en-US" sz="1800" dirty="0"/>
              <a:t>, Baker, Ted, </a:t>
            </a:r>
            <a:r>
              <a:rPr lang="en-US" sz="1800" dirty="0" err="1"/>
              <a:t>Audretsch</a:t>
            </a:r>
            <a:r>
              <a:rPr lang="en-US" sz="1800" dirty="0"/>
              <a:t>, David B. &amp; William B. Gartner (2017). Everyday entrepreneurship: A call for entrepreneurship research to embrace entrepreneurial diversity. </a:t>
            </a:r>
            <a:r>
              <a:rPr lang="en-US" sz="1800" i="1" dirty="0"/>
              <a:t>Entrepreneurship Theory and Practice</a:t>
            </a:r>
            <a:r>
              <a:rPr lang="en-US" sz="1800" dirty="0"/>
              <a:t>. 41 (3): 311-321.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32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 - Education and Entrepreneurship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Higher levels of education are correlated to higher levels of entrepreneurship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Reynolds, Paul D., Carter, Nancy M., Gartner, William B., and Patricia G. Greene (2004).  The prevalence of nascent entrepreneurs in the United States: Evidence from the Panel Study of Entrepreneurial Dynamics. </a:t>
            </a:r>
            <a:r>
              <a:rPr lang="en-US" sz="1800" i="1" dirty="0"/>
              <a:t>Small Business Economics.</a:t>
            </a:r>
            <a:r>
              <a:rPr lang="en-US" sz="1800" dirty="0"/>
              <a:t>  23: 263-284.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318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 - Wealth and Entrepreneurship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Higher levels of wealth are correlated to higher levels of entrepreneurship (it is easier to start a business, sustain efforts to get into business, and, grow a business if you have financial resources).  But – not having wealth doesn’t prevent people from getting into business (there are substitutes for wealth – human and social capital)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/>
              <a:t>Reynolds</a:t>
            </a:r>
            <a:r>
              <a:rPr lang="en-US" sz="1800" dirty="0"/>
              <a:t>, Paul D., Carter, Nancy M., Gartner, William B., and Patricia G. Greene (2004).  The prevalence of nascent entrepreneurs in the United States: Evidence from the Panel Study of Entrepreneurial Dynamics. </a:t>
            </a:r>
            <a:r>
              <a:rPr lang="en-US" sz="1800" i="1" dirty="0"/>
              <a:t>Small Business Economics.</a:t>
            </a:r>
            <a:r>
              <a:rPr lang="en-US" sz="1800" dirty="0"/>
              <a:t>  23: 263-284</a:t>
            </a:r>
            <a:r>
              <a:rPr lang="en-US" sz="1800" dirty="0" smtClean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Gartner, William B., </a:t>
            </a:r>
            <a:r>
              <a:rPr lang="en-US" sz="1800" dirty="0" err="1"/>
              <a:t>Frid</a:t>
            </a:r>
            <a:r>
              <a:rPr lang="en-US" sz="1800" dirty="0"/>
              <a:t>, Casey S. and John C. Alexander (2012).  Financing the emerging business.  </a:t>
            </a:r>
            <a:r>
              <a:rPr lang="en-US" sz="1800" i="1" dirty="0"/>
              <a:t>Small Business Economics</a:t>
            </a:r>
            <a:r>
              <a:rPr lang="en-US" sz="1800" dirty="0"/>
              <a:t>. 39 (3): 745-761.</a:t>
            </a:r>
            <a:r>
              <a:rPr lang="en-US" sz="1800" dirty="0" smtClean="0">
                <a:effectLst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/>
              <a:t>Frid</a:t>
            </a:r>
            <a:r>
              <a:rPr lang="en-US" sz="1800" dirty="0"/>
              <a:t>, Casey J., Wyman, David M., Gartner, William B., &amp; Diana M. </a:t>
            </a:r>
            <a:r>
              <a:rPr lang="en-US" sz="1800" dirty="0" err="1"/>
              <a:t>Hechavarria</a:t>
            </a:r>
            <a:r>
              <a:rPr lang="en-US" sz="1800" dirty="0"/>
              <a:t> (2016). Low-wealth entrepreneurs and access to external financing. </a:t>
            </a:r>
            <a:r>
              <a:rPr lang="en-US" sz="1800" i="1" dirty="0"/>
              <a:t>International Journal of Entrepreneurial Behavior &amp; Research</a:t>
            </a:r>
            <a:r>
              <a:rPr lang="en-US" sz="1800" dirty="0"/>
              <a:t>. 22 (4): 1-25.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/>
              <a:t>  </a:t>
            </a:r>
            <a:endParaRPr lang="en-US" sz="18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223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 - Motivations Do Not Matter*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reasons entrepreneurs start businesses are the same kinds of reasons people offer for getting jobs: self-realization, financial success, innovation, independence.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dirty="0" smtClean="0"/>
              <a:t>*A lesson reaffirmed: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9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dirty="0"/>
              <a:t>Gartner, William B. (1988). Who is an entrepreneur? Is the wrong question. </a:t>
            </a:r>
            <a:r>
              <a:rPr lang="en-US" sz="1900" i="1" dirty="0"/>
              <a:t>American Journal of Small Business,</a:t>
            </a:r>
            <a:r>
              <a:rPr lang="en-US" sz="1900" dirty="0"/>
              <a:t> 12 (4): 11-32.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9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dirty="0"/>
              <a:t>Carter, Nancy M., Gartner, William B., Shaver, Kelly G. and Elizabeth J. </a:t>
            </a:r>
            <a:r>
              <a:rPr lang="en-US" sz="1900" dirty="0" err="1"/>
              <a:t>Gatewood</a:t>
            </a:r>
            <a:r>
              <a:rPr lang="en-US" sz="1900" dirty="0"/>
              <a:t> (2003).  The career reasons of nascent entrepreneurs.  </a:t>
            </a:r>
            <a:r>
              <a:rPr lang="en-US" sz="1900" i="1" dirty="0"/>
              <a:t>Journal of Business Venturing.</a:t>
            </a:r>
            <a:r>
              <a:rPr lang="en-US" sz="1900" dirty="0"/>
              <a:t>  18 (1): 13-39.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455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6 - ”Risk” is a matter of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Perceptions of whether the outcomes of entrepreneurship are more (or less) uncertain does not appear to affect whether an entrepreneur successfully starts a business (or not).   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charset="0"/>
              <a:ea typeface="Courier New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/>
              <a:t>Gartner</a:t>
            </a:r>
            <a:r>
              <a:rPr lang="en-US" sz="1800" dirty="0"/>
              <a:t>, William B. and </a:t>
            </a:r>
            <a:r>
              <a:rPr lang="en-US" sz="1800" dirty="0" err="1"/>
              <a:t>Jainwen</a:t>
            </a:r>
            <a:r>
              <a:rPr lang="en-US" sz="1800" dirty="0"/>
              <a:t> (Jon) Liao (2012). The effects of perceptions of risk, environmental uncertainty and growth aspirations on new venture creation success.  </a:t>
            </a:r>
            <a:r>
              <a:rPr lang="en-US" sz="1800" i="1" dirty="0"/>
              <a:t>Small Business Economics.</a:t>
            </a:r>
            <a:r>
              <a:rPr lang="en-US" sz="1800" dirty="0"/>
              <a:t> 39 (3): 703-712</a:t>
            </a:r>
            <a:r>
              <a:rPr lang="en-US" sz="1800" dirty="0" smtClean="0"/>
              <a:t>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en-US" sz="1800" dirty="0">
              <a:solidFill>
                <a:srgbClr val="000000"/>
              </a:solidFill>
              <a:ea typeface="Courier New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ourier New" charset="0"/>
              </a:rPr>
              <a:t>Gartner, William B. and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ourier New" charset="0"/>
              </a:rPr>
              <a:t>Jainwen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ourier New" charset="0"/>
              </a:rPr>
              <a:t> (Jon) Liao (2012).  Risk takers and taking risks. In David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ourier New" charset="0"/>
              </a:rPr>
              <a:t>Bodde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ourier New" charset="0"/>
              </a:rPr>
              <a:t> and Caron St. John (Eds.) 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ourier New" charset="0"/>
              </a:rPr>
              <a:t>Chance and Intent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ourier New" charset="0"/>
              </a:rPr>
              <a:t>.  London: Routledge, pp. 19-34</a:t>
            </a:r>
            <a:endParaRPr lang="en-US" sz="18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28572"/>
            <a:ext cx="248786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charset="0"/>
                <a:ea typeface="Courier New" charset="0"/>
              </a:rPr>
              <a:t>.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37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7 - Do More!*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Getting into business is the result of action.  People who get into business do more.  They spend more time and effort in the process and they engage in more activities.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/>
              <a:t>*A lesson reaffirmed: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/>
              <a:t>Carter</a:t>
            </a:r>
            <a:r>
              <a:rPr lang="en-US" sz="1800" dirty="0"/>
              <a:t>, Nancy M., Gartner, William B. and Paul D. Reynolds (1996).  Exploring start-up event sequences. </a:t>
            </a:r>
            <a:r>
              <a:rPr lang="en-US" sz="1800" i="1" dirty="0"/>
              <a:t>Journal of Business Venturing.</a:t>
            </a:r>
            <a:r>
              <a:rPr lang="en-US" sz="1800" dirty="0"/>
              <a:t>  11 (3): 151-166. </a:t>
            </a:r>
            <a:endParaRPr lang="en-US" sz="18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Lichtenstein, Benyamin B., Carter, Nancy M., Dooley, Kevin J. and William B. Gartner (2007).  Complexity dynamics of nascent entrepreneurship.  </a:t>
            </a:r>
            <a:r>
              <a:rPr lang="en-US" sz="1800" i="1" dirty="0"/>
              <a:t>Journal of Business Venturing</a:t>
            </a:r>
            <a:r>
              <a:rPr lang="en-US" sz="1800" dirty="0"/>
              <a:t>. 22: 236-261.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73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8 -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Entrepreneurs, for the most part, have a keen sense of what the path to success will look like – even though they realize that there might be detours along the way.   The Scout’s Motto:  BE PREPARED!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/>
              <a:t>Liao</a:t>
            </a:r>
            <a:r>
              <a:rPr lang="en-US" sz="1800" dirty="0"/>
              <a:t>, Jon and William B. Gartner (2006).  The effects of pre-venture plan timing and perceived environmental uncertainty on the persistence of emerging firms.  </a:t>
            </a:r>
            <a:r>
              <a:rPr lang="en-US" sz="1800" i="1" dirty="0"/>
              <a:t>Small Business Economics</a:t>
            </a:r>
            <a:r>
              <a:rPr lang="en-US" sz="1800" dirty="0"/>
              <a:t>.  27 (1): 23-40</a:t>
            </a:r>
            <a:r>
              <a:rPr lang="en-US" sz="1800" dirty="0" smtClean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Gartner, William B. and </a:t>
            </a:r>
            <a:r>
              <a:rPr lang="en-US" sz="1800" dirty="0" err="1"/>
              <a:t>Jianwen</a:t>
            </a:r>
            <a:r>
              <a:rPr lang="en-US" sz="1800" dirty="0"/>
              <a:t> (Jon) Liao (2007). Pre-venture planning.  In C. </a:t>
            </a:r>
            <a:r>
              <a:rPr lang="en-US" sz="1800" dirty="0" err="1"/>
              <a:t>Moutray</a:t>
            </a:r>
            <a:r>
              <a:rPr lang="en-US" sz="1800" dirty="0"/>
              <a:t> (Ed.) </a:t>
            </a:r>
            <a:r>
              <a:rPr lang="en-US" sz="1800" i="1" dirty="0"/>
              <a:t>The Small Business Economy for Data Year 2006: Report to the President</a:t>
            </a:r>
            <a:r>
              <a:rPr lang="en-US" sz="1800" dirty="0"/>
              <a:t>.  Washington, DC: U. S. Small Business Administration Office of Advocacy, pp. 212-264. </a:t>
            </a:r>
            <a:endParaRPr lang="en-US" sz="18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Liao, Jon and William B. Gartner (2008). The influence of pre-venture planning on new venture creation.  </a:t>
            </a:r>
            <a:r>
              <a:rPr lang="en-US" sz="1800" i="1" dirty="0"/>
              <a:t>Journal of Small Business Strategy</a:t>
            </a:r>
            <a:r>
              <a:rPr lang="en-US" sz="1800" dirty="0"/>
              <a:t>. 18 (2): 1-21.</a:t>
            </a:r>
            <a:r>
              <a:rPr lang="en-US" sz="1800" dirty="0" smtClean="0">
                <a:effectLst/>
              </a:rPr>
              <a:t> </a:t>
            </a:r>
            <a:endParaRPr lang="en-US" sz="18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956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1463</Words>
  <Application>Microsoft Macintosh PowerPoint</Application>
  <PresentationFormat>Widescreen</PresentationFormat>
  <Paragraphs>101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Calibri</vt:lpstr>
      <vt:lpstr>Calibri Light</vt:lpstr>
      <vt:lpstr>Courier New</vt:lpstr>
      <vt:lpstr>Arial</vt:lpstr>
      <vt:lpstr>Office Theme</vt:lpstr>
      <vt:lpstr>10 entrepreneurial lessons from 20 years of research </vt:lpstr>
      <vt:lpstr>1 - Entrepreneurship is about “variation”*</vt:lpstr>
      <vt:lpstr>2 - Entrepreneurship reflects the future economy</vt:lpstr>
      <vt:lpstr>3 - Education and Entrepreneurship  </vt:lpstr>
      <vt:lpstr>4 - Wealth and Entrepreneurship</vt:lpstr>
      <vt:lpstr>5 - Motivations Do Not Matter*</vt:lpstr>
      <vt:lpstr>6 - ”Risk” is a matter of perspective</vt:lpstr>
      <vt:lpstr>7 - Do More!*</vt:lpstr>
      <vt:lpstr>8 - Plan</vt:lpstr>
      <vt:lpstr>9 - In order to see: Increase your vocabulary</vt:lpstr>
      <vt:lpstr>10 – Creating the Future*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entrepreneurial lessons from 20 years of research </dc:title>
  <dc:creator>William B. Gartner</dc:creator>
  <cp:lastModifiedBy>William B. Gartner</cp:lastModifiedBy>
  <cp:revision>12</cp:revision>
  <dcterms:created xsi:type="dcterms:W3CDTF">2017-09-10T06:38:44Z</dcterms:created>
  <dcterms:modified xsi:type="dcterms:W3CDTF">2017-09-10T08:52:44Z</dcterms:modified>
</cp:coreProperties>
</file>