
<file path=[Content_Types].xml><?xml version="1.0" encoding="utf-8"?>
<Types xmlns="http://schemas.openxmlformats.org/package/2006/content-types">
  <Override PartName="/ppt/slideLayouts/slideLayout1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s/slide9.xml" ContentType="application/vnd.openxmlformats-officedocument.presentationml.slide+xml"/>
  <Override PartName="/ppt/notesSlides/notesSlide4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slideMasters/slideMaster2.xml" ContentType="application/vnd.openxmlformats-officedocument.presentationml.slideMaster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docProps/custom.xml" ContentType="application/vnd.openxmlformats-officedocument.custom-properties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Layouts/slideLayout17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Default Extension="tiff" ContentType="image/tiff"/>
  <Override PartName="/ppt/slideLayouts/slideLayout18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firstSlideNum="0" showSpecialPlsOnTitleSld="0" removePersonalInfoOnSave="1" strictFirstAndLastChars="0" saveSubsetFonts="1">
  <p:sldMasterIdLst>
    <p:sldMasterId id="2147483648" r:id="rId1"/>
    <p:sldMasterId id="2147483720" r:id="rId2"/>
  </p:sldMasterIdLst>
  <p:notesMasterIdLst>
    <p:notesMasterId r:id="rId14"/>
  </p:notesMasterIdLst>
  <p:handoutMasterIdLst>
    <p:handoutMasterId r:id="rId15"/>
  </p:handoutMasterIdLst>
  <p:sldIdLst>
    <p:sldId id="292" r:id="rId3"/>
    <p:sldId id="339" r:id="rId4"/>
    <p:sldId id="354" r:id="rId5"/>
    <p:sldId id="355" r:id="rId6"/>
    <p:sldId id="349" r:id="rId7"/>
    <p:sldId id="351" r:id="rId8"/>
    <p:sldId id="350" r:id="rId9"/>
    <p:sldId id="348" r:id="rId10"/>
    <p:sldId id="356" r:id="rId11"/>
    <p:sldId id="352" r:id="rId12"/>
    <p:sldId id="353" r:id="rId13"/>
  </p:sldIdLst>
  <p:sldSz cx="9601200" cy="6858000"/>
  <p:notesSz cx="7053263" cy="93091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4319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932" userDrawn="1">
          <p15:clr>
            <a:srgbClr val="A4A3A4"/>
          </p15:clr>
        </p15:guide>
        <p15:guide id="2" pos="222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4D4D4D"/>
    <a:srgbClr val="B2B2B2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82895" autoAdjust="0"/>
  </p:normalViewPr>
  <p:slideViewPr>
    <p:cSldViewPr snapToGrid="0">
      <p:cViewPr>
        <p:scale>
          <a:sx n="75" d="100"/>
          <a:sy n="75" d="100"/>
        </p:scale>
        <p:origin x="-5448" y="-2312"/>
      </p:cViewPr>
      <p:guideLst>
        <p:guide orient="horz" pos="4319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62"/>
    </p:cViewPr>
  </p:sorterViewPr>
  <p:notesViewPr>
    <p:cSldViewPr snapToGrid="0">
      <p:cViewPr varScale="1">
        <p:scale>
          <a:sx n="72" d="100"/>
          <a:sy n="72" d="100"/>
        </p:scale>
        <p:origin x="-1842" y="-114"/>
      </p:cViewPr>
      <p:guideLst>
        <p:guide orient="horz" pos="2932"/>
        <p:guide pos="222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58251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519" tIns="44260" rIns="88519" bIns="44260" numCol="1" anchor="t" anchorCtr="0" compatLnSpc="1">
            <a:prstTxWarp prst="textNoShape">
              <a:avLst/>
            </a:prstTxWarp>
          </a:bodyPr>
          <a:lstStyle>
            <a:lvl1pPr algn="l" defTabSz="885962">
              <a:defRPr sz="11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altLang="zh-HK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5013" y="2"/>
            <a:ext cx="3058251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519" tIns="44260" rIns="88519" bIns="44260" numCol="1" anchor="t" anchorCtr="0" compatLnSpc="1">
            <a:prstTxWarp prst="textNoShape">
              <a:avLst/>
            </a:prstTxWarp>
          </a:bodyPr>
          <a:lstStyle>
            <a:lvl1pPr algn="r" defTabSz="885962">
              <a:defRPr sz="11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altLang="zh-HK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4262"/>
            <a:ext cx="3058251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519" tIns="44260" rIns="88519" bIns="44260" numCol="1" anchor="b" anchorCtr="0" compatLnSpc="1">
            <a:prstTxWarp prst="textNoShape">
              <a:avLst/>
            </a:prstTxWarp>
          </a:bodyPr>
          <a:lstStyle>
            <a:lvl1pPr algn="l" defTabSz="885962">
              <a:defRPr sz="11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altLang="zh-HK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5013" y="8844262"/>
            <a:ext cx="3058251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519" tIns="44260" rIns="88519" bIns="44260" numCol="1" anchor="b" anchorCtr="0" compatLnSpc="1">
            <a:prstTxWarp prst="textNoShape">
              <a:avLst/>
            </a:prstTxWarp>
          </a:bodyPr>
          <a:lstStyle>
            <a:lvl1pPr algn="r" defTabSz="884888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CC6A541-F099-4760-A8FD-25949A8D574B}" type="slidenum">
              <a:rPr lang="en-US" altLang="zh-HK"/>
              <a:pPr>
                <a:defRPr/>
              </a:pPr>
              <a:t>‹Nr.›</a:t>
            </a:fld>
            <a:endParaRPr lang="en-US">
              <a:ea typeface="PMingLiU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95762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19" cy="457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073" tIns="43536" rIns="87073" bIns="43536" numCol="1" anchor="t" anchorCtr="0" compatLnSpc="1">
            <a:prstTxWarp prst="textNoShape">
              <a:avLst/>
            </a:prstTxWarp>
          </a:bodyPr>
          <a:lstStyle>
            <a:lvl1pPr algn="l" defTabSz="870527">
              <a:defRPr sz="11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altLang="zh-HK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2666" y="0"/>
            <a:ext cx="3076619" cy="457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073" tIns="43536" rIns="87073" bIns="43536" numCol="1" anchor="t" anchorCtr="0" compatLnSpc="1">
            <a:prstTxWarp prst="textNoShape">
              <a:avLst/>
            </a:prstTxWarp>
          </a:bodyPr>
          <a:lstStyle>
            <a:lvl1pPr algn="r" defTabSz="870527">
              <a:defRPr sz="11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altLang="zh-HK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9813" y="687388"/>
            <a:ext cx="4919662" cy="3514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987" y="4432905"/>
            <a:ext cx="5155250" cy="420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073" tIns="43536" rIns="87073" bIns="435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HK" noProof="0"/>
              <a:t>Click to edit Master text styles</a:t>
            </a:r>
          </a:p>
          <a:p>
            <a:pPr lvl="1"/>
            <a:r>
              <a:rPr lang="en-US" altLang="zh-HK" noProof="0"/>
              <a:t>Second level</a:t>
            </a:r>
          </a:p>
          <a:p>
            <a:pPr lvl="2"/>
            <a:r>
              <a:rPr lang="en-US" altLang="zh-HK" noProof="0"/>
              <a:t>Third level</a:t>
            </a:r>
          </a:p>
          <a:p>
            <a:pPr lvl="3"/>
            <a:r>
              <a:rPr lang="en-US" altLang="zh-HK" noProof="0"/>
              <a:t>Fourth level</a:t>
            </a:r>
          </a:p>
          <a:p>
            <a:pPr lvl="4"/>
            <a:r>
              <a:rPr lang="en-US" altLang="zh-HK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62732"/>
            <a:ext cx="3076619" cy="458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073" tIns="43536" rIns="87073" bIns="43536" numCol="1" anchor="b" anchorCtr="0" compatLnSpc="1">
            <a:prstTxWarp prst="textNoShape">
              <a:avLst/>
            </a:prstTxWarp>
          </a:bodyPr>
          <a:lstStyle>
            <a:lvl1pPr algn="l" defTabSz="870527">
              <a:defRPr sz="11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altLang="zh-HK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2666" y="8862732"/>
            <a:ext cx="3076619" cy="458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073" tIns="43536" rIns="87073" bIns="43536" numCol="1" anchor="b" anchorCtr="0" compatLnSpc="1">
            <a:prstTxWarp prst="textNoShape">
              <a:avLst/>
            </a:prstTxWarp>
          </a:bodyPr>
          <a:lstStyle>
            <a:lvl1pPr algn="r" defTabSz="869991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78334C9-994D-42AF-A8DF-BE9F24860692}" type="slidenum">
              <a:rPr lang="en-US" altLang="zh-HK"/>
              <a:pPr>
                <a:defRPr/>
              </a:pPr>
              <a:t>‹Nr.›</a:t>
            </a:fld>
            <a:endParaRPr lang="en-US">
              <a:ea typeface="PMingLiU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691044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8699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97184" indent="-268148" algn="l" defTabSz="8699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72591" indent="-214518" algn="l" defTabSz="8699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01628" indent="-214518" algn="l" defTabSz="8699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930664" indent="-214518" algn="l" defTabSz="8699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359701" indent="-214518" defTabSz="8699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88737" indent="-214518" defTabSz="8699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17774" indent="-214518" defTabSz="8699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46810" indent="-214518" defTabSz="8699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BE83DAA-CFAD-491E-904F-39A34418EFD8}" type="slidenum">
              <a:rPr lang="en-US" altLang="zh-HK" smtClean="0"/>
              <a:pPr algn="r" eaLnBrk="1" hangingPunct="1">
                <a:spcBef>
                  <a:spcPct val="0"/>
                </a:spcBef>
              </a:pPr>
              <a:t>0</a:t>
            </a:fld>
            <a:endParaRPr lang="en-US" altLang="en-US">
              <a:ea typeface="PMingLiU" pitchFamily="18" charset="-12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Notes Placeholder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 alt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39320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8699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97184" indent="-268148" algn="l" defTabSz="8699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72591" indent="-214518" algn="l" defTabSz="8699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01628" indent="-214518" algn="l" defTabSz="8699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930664" indent="-214518" algn="l" defTabSz="8699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359701" indent="-214518" defTabSz="8699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88737" indent="-214518" defTabSz="8699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17774" indent="-214518" defTabSz="8699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46810" indent="-214518" defTabSz="8699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30BBEA7-0B5B-4334-B623-62DBB2839AAC}" type="slidenum">
              <a:rPr lang="en-US" altLang="zh-HK" smtClean="0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>
              <a:ea typeface="PMingLiU" pitchFamily="18" charset="-12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84263" y="698500"/>
            <a:ext cx="4886325" cy="3490913"/>
          </a:xfrm>
          <a:ln/>
        </p:spPr>
      </p:sp>
      <p:sp>
        <p:nvSpPr>
          <p:cNvPr id="23556" name="Notes Placeholder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1812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8699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97184" indent="-268148" algn="l" defTabSz="8699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72591" indent="-214518" algn="l" defTabSz="8699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01628" indent="-214518" algn="l" defTabSz="8699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930664" indent="-214518" algn="l" defTabSz="8699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359701" indent="-214518" defTabSz="8699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88737" indent="-214518" defTabSz="8699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17774" indent="-214518" defTabSz="8699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46810" indent="-214518" defTabSz="8699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64AF499-5B56-4A0A-A763-D164858C0A06}" type="slidenum">
              <a:rPr lang="en-US" altLang="zh-HK" smtClean="0"/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>
              <a:ea typeface="PMingLiU" pitchFamily="18" charset="-12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84263" y="698500"/>
            <a:ext cx="4886325" cy="3490913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9824" y="4420592"/>
            <a:ext cx="5173617" cy="4189711"/>
          </a:xfrm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34" tIns="47318" rIns="94634" bIns="47318"/>
          <a:lstStyle/>
          <a:p>
            <a:pPr marL="221967" indent="-221967" eaLnBrk="1" hangingPunct="1"/>
            <a:endParaRPr lang="en-US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853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8699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97184" indent="-268148" algn="l" defTabSz="8699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72591" indent="-214518" algn="l" defTabSz="8699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01628" indent="-214518" algn="l" defTabSz="8699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930664" indent="-214518" algn="l" defTabSz="8699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359701" indent="-214518" defTabSz="8699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88737" indent="-214518" defTabSz="8699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17774" indent="-214518" defTabSz="8699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46810" indent="-214518" defTabSz="8699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64AF499-5B56-4A0A-A763-D164858C0A06}" type="slidenum">
              <a:rPr lang="en-US" altLang="zh-HK" smtClean="0"/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>
              <a:ea typeface="PMingLiU" pitchFamily="18" charset="-12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84263" y="698500"/>
            <a:ext cx="4886325" cy="3490913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9824" y="4420592"/>
            <a:ext cx="5173617" cy="4189711"/>
          </a:xfrm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34" tIns="47318" rIns="94634" bIns="47318"/>
          <a:lstStyle/>
          <a:p>
            <a:pPr marL="221967" indent="-221967" eaLnBrk="1" hangingPunct="1"/>
            <a:endParaRPr lang="en-US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64319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8699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97184" indent="-268148" algn="l" defTabSz="8699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72591" indent="-214518" algn="l" defTabSz="8699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01628" indent="-214518" algn="l" defTabSz="8699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930664" indent="-214518" algn="l" defTabSz="8699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359701" indent="-214518" defTabSz="8699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88737" indent="-214518" defTabSz="8699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17774" indent="-214518" defTabSz="8699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46810" indent="-214518" defTabSz="8699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64AF499-5B56-4A0A-A763-D164858C0A06}" type="slidenum">
              <a:rPr lang="en-US" altLang="zh-HK" smtClean="0"/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>
              <a:ea typeface="PMingLiU" pitchFamily="18" charset="-12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84263" y="698500"/>
            <a:ext cx="4886325" cy="3490913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9824" y="4420592"/>
            <a:ext cx="5173617" cy="4189711"/>
          </a:xfrm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34" tIns="47318" rIns="94634" bIns="47318"/>
          <a:lstStyle/>
          <a:p>
            <a:pPr marL="221967" indent="-221967" eaLnBrk="1" hangingPunct="1"/>
            <a:endParaRPr lang="en-US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204009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8699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97184" indent="-268148" algn="l" defTabSz="8699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72591" indent="-214518" algn="l" defTabSz="8699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01628" indent="-214518" algn="l" defTabSz="8699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930664" indent="-214518" algn="l" defTabSz="8699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359701" indent="-214518" defTabSz="8699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88737" indent="-214518" defTabSz="8699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17774" indent="-214518" defTabSz="8699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46810" indent="-214518" defTabSz="8699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64AF499-5B56-4A0A-A763-D164858C0A06}" type="slidenum">
              <a:rPr lang="en-US" altLang="zh-HK" smtClean="0"/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>
              <a:ea typeface="PMingLiU" pitchFamily="18" charset="-12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84263" y="698500"/>
            <a:ext cx="4886325" cy="3490913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9824" y="4420592"/>
            <a:ext cx="5173617" cy="4189711"/>
          </a:xfrm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34" tIns="47318" rIns="94634" bIns="47318"/>
          <a:lstStyle/>
          <a:p>
            <a:pPr marL="221967" indent="-221967" eaLnBrk="1" hangingPunct="1"/>
            <a:endParaRPr lang="en-US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60690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8699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97184" indent="-268148" algn="l" defTabSz="8699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72591" indent="-214518" algn="l" defTabSz="8699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01628" indent="-214518" algn="l" defTabSz="8699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930664" indent="-214518" algn="l" defTabSz="8699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359701" indent="-214518" defTabSz="8699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88737" indent="-214518" defTabSz="8699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17774" indent="-214518" defTabSz="8699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46810" indent="-214518" defTabSz="8699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64AF499-5B56-4A0A-A763-D164858C0A06}" type="slidenum">
              <a:rPr lang="en-US" altLang="zh-HK" smtClean="0"/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>
              <a:ea typeface="PMingLiU" pitchFamily="18" charset="-12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84263" y="698500"/>
            <a:ext cx="4886325" cy="3490913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9824" y="4420592"/>
            <a:ext cx="5173617" cy="4189711"/>
          </a:xfrm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34" tIns="47318" rIns="94634" bIns="47318"/>
          <a:lstStyle/>
          <a:p>
            <a:pPr marL="221967" indent="-221967" eaLnBrk="1" hangingPunct="1"/>
            <a:endParaRPr lang="en-US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70580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8699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97184" indent="-268148" algn="l" defTabSz="8699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72591" indent="-214518" algn="l" defTabSz="8699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01628" indent="-214518" algn="l" defTabSz="8699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930664" indent="-214518" algn="l" defTabSz="8699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359701" indent="-214518" defTabSz="8699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88737" indent="-214518" defTabSz="8699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17774" indent="-214518" defTabSz="8699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46810" indent="-214518" defTabSz="8699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64AF499-5B56-4A0A-A763-D164858C0A06}" type="slidenum">
              <a:rPr lang="en-US" altLang="zh-HK" smtClean="0"/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>
              <a:ea typeface="PMingLiU" pitchFamily="18" charset="-12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84263" y="698500"/>
            <a:ext cx="4886325" cy="3490913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9824" y="4420592"/>
            <a:ext cx="5173617" cy="4189711"/>
          </a:xfrm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34" tIns="47318" rIns="94634" bIns="47318"/>
          <a:lstStyle/>
          <a:p>
            <a:pPr marL="221967" indent="-221967" eaLnBrk="1" hangingPunct="1"/>
            <a:endParaRPr lang="en-US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854490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8699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97184" indent="-268148" algn="l" defTabSz="8699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72591" indent="-214518" algn="l" defTabSz="8699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01628" indent="-214518" algn="l" defTabSz="8699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930664" indent="-214518" algn="l" defTabSz="8699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359701" indent="-214518" defTabSz="8699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88737" indent="-214518" defTabSz="8699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17774" indent="-214518" defTabSz="8699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46810" indent="-214518" defTabSz="8699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64AF499-5B56-4A0A-A763-D164858C0A06}" type="slidenum">
              <a:rPr lang="en-US" altLang="zh-HK" smtClean="0"/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>
              <a:ea typeface="PMingLiU" pitchFamily="18" charset="-12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84263" y="698500"/>
            <a:ext cx="4886325" cy="3490913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9824" y="4420592"/>
            <a:ext cx="5173617" cy="4189711"/>
          </a:xfrm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34" tIns="47318" rIns="94634" bIns="47318"/>
          <a:lstStyle/>
          <a:p>
            <a:pPr marL="221967" indent="-221967" eaLnBrk="1" hangingPunct="1"/>
            <a:endParaRPr lang="en-US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4174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8966200" y="6673850"/>
            <a:ext cx="18415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defRPr/>
            </a:pPr>
            <a:fld id="{65313ECC-C454-4740-A4CD-CBB6E7C98DD5}" type="slidenum">
              <a:rPr lang="en-US" altLang="zh-HK" sz="900" b="0" smtClean="0">
                <a:ea typeface="PMingLiU" pitchFamily="18" charset="-120"/>
              </a:rPr>
              <a:pPr algn="r" eaLnBrk="1" hangingPunct="1">
                <a:defRPr/>
              </a:pPr>
              <a:t>‹Nr.›</a:t>
            </a:fld>
            <a:endParaRPr lang="en-US" altLang="en-US" sz="900" b="0">
              <a:ea typeface="PMingLiU" pitchFamily="18" charset="-120"/>
            </a:endParaRPr>
          </a:p>
        </p:txBody>
      </p:sp>
      <p:sp>
        <p:nvSpPr>
          <p:cNvPr id="3" name="FooterSimple"/>
          <p:cNvSpPr txBox="1">
            <a:spLocks noChangeArrowheads="1"/>
          </p:cNvSpPr>
          <p:nvPr/>
        </p:nvSpPr>
        <p:spPr bwMode="auto">
          <a:xfrm>
            <a:off x="455613" y="6700838"/>
            <a:ext cx="1481137" cy="10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700" b="0">
                <a:solidFill>
                  <a:schemeClr val="bg2"/>
                </a:solidFill>
                <a:ea typeface="PMingLiU" pitchFamily="18" charset="-120"/>
              </a:rPr>
              <a:t>09061-00-03Dec09-DC-rrdc2-CHI.ppt</a:t>
            </a:r>
            <a:endParaRPr lang="en-US" altLang="en-US">
              <a:ea typeface="PMingLiU" pitchFamily="18" charset="-120"/>
            </a:endParaRPr>
          </a:p>
        </p:txBody>
      </p:sp>
      <p:sp>
        <p:nvSpPr>
          <p:cNvPr id="4" name="Rectangle 138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0" y="5060950"/>
            <a:ext cx="9601200" cy="1800225"/>
          </a:xfrm>
          <a:prstGeom prst="rect">
            <a:avLst/>
          </a:prstGeom>
          <a:solidFill>
            <a:srgbClr val="177B57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800">
                <a:solidFill>
                  <a:srgbClr val="FFFFFF"/>
                </a:solidFill>
              </a:rPr>
              <a:t>Thomas Schmidheiny Professor </a:t>
            </a:r>
          </a:p>
          <a:p>
            <a:pPr eaLnBrk="1" hangingPunct="1">
              <a:defRPr/>
            </a:pPr>
            <a:r>
              <a:rPr lang="en-US" altLang="en-US" sz="1800">
                <a:solidFill>
                  <a:srgbClr val="FFFFFF"/>
                </a:solidFill>
              </a:rPr>
              <a:t>The Fletcher School of Law and Diplomacy,</a:t>
            </a:r>
          </a:p>
          <a:p>
            <a:pPr eaLnBrk="1" hangingPunct="1">
              <a:defRPr/>
            </a:pPr>
            <a:r>
              <a:rPr lang="en-US" altLang="en-US" sz="1800">
                <a:solidFill>
                  <a:srgbClr val="FFFFFF"/>
                </a:solidFill>
              </a:rPr>
              <a:t>and member</a:t>
            </a:r>
          </a:p>
          <a:p>
            <a:pPr eaLnBrk="1" hangingPunct="1">
              <a:defRPr/>
            </a:pPr>
            <a:r>
              <a:rPr lang="en-US" altLang="en-US" sz="1800">
                <a:solidFill>
                  <a:srgbClr val="FFFFFF"/>
                </a:solidFill>
              </a:rPr>
              <a:t>Center on Capitalism and Society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53544654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4800600"/>
            <a:ext cx="5761037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12775"/>
            <a:ext cx="576103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367338"/>
            <a:ext cx="576103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89850304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87794570"/>
      </p:ext>
    </p:extLst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163513"/>
            <a:ext cx="2171700" cy="5959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3513"/>
            <a:ext cx="6362700" cy="5959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62087106"/>
      </p:ext>
    </p:extLst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725" y="2130425"/>
            <a:ext cx="815975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9863" y="3886200"/>
            <a:ext cx="672147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Amar Bhidé based on A Call for Judgment Oxford University Press (2010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C0E7F-C073-4E7C-ACD4-E36AA0DE5B2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752755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Amar Bhidé based on A Call for Judgment Oxford University Press (2010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7C194-809E-489A-870B-F367788CF41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755446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406900"/>
            <a:ext cx="816133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2906713"/>
            <a:ext cx="816133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Amar Bhidé based on A Call for Judgment Oxford University Press (2010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09D2B-0446-4C5E-AF8A-A4C8DD40FD0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64681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9425" y="1600200"/>
            <a:ext cx="42449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2449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Amar Bhidé based on A Call for Judgment Oxford University Press (2010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755F6-FAF1-419C-B1DD-53E81F19D07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081705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535113"/>
            <a:ext cx="4243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174875"/>
            <a:ext cx="4243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535113"/>
            <a:ext cx="42449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174875"/>
            <a:ext cx="42449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Amar Bhidé based on A Call for Judgment Oxford University Press (2010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2B86F-1735-4E49-9597-0FFDC537953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6421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Amar Bhidé based on A Call for Judgment Oxford University Press (2010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8E7B0-8890-4086-AF39-02457B91D4B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16909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Amar Bhidé based on A Call for Judgment Oxford University Press (2010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20FB2-C59A-4893-AD71-93A61727CBA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7173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351706"/>
      </p:ext>
    </p:extLst>
  </p:cSld>
  <p:clrMapOvr>
    <a:masterClrMapping/>
  </p:clrMapOvr>
  <p:transition spd="med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73050"/>
            <a:ext cx="315912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73050"/>
            <a:ext cx="53673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435100"/>
            <a:ext cx="31591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Amar Bhidé based on A Call for Judgment Oxford University Press (2010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FF9F2-1B82-4B3D-8A03-C176CEEC23C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915293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4800600"/>
            <a:ext cx="576103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12775"/>
            <a:ext cx="5761037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367338"/>
            <a:ext cx="576103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Amar Bhidé based on A Call for Judgment Oxford University Press (2010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89FD3-4304-49EB-8EBA-F5F8689FA5C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244383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Amar Bhidé based on A Call for Judgment Oxford University Press (2010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B70AD-EA4B-41FF-A448-C07C75EE9E2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074876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1188" y="274638"/>
            <a:ext cx="216058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9425" y="274638"/>
            <a:ext cx="63293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Amar Bhidé based on A Call for Judgment Oxford University Press (2010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443ED-6B3B-4A0E-95F1-429412CC392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95879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21807305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406900"/>
            <a:ext cx="816133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2906713"/>
            <a:ext cx="816133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26163760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08125"/>
            <a:ext cx="4267200" cy="4614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508125"/>
            <a:ext cx="4267200" cy="4614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06438814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74638"/>
            <a:ext cx="86423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535113"/>
            <a:ext cx="4243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174875"/>
            <a:ext cx="4243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535113"/>
            <a:ext cx="42449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174875"/>
            <a:ext cx="42449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66636581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97384848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17981300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73050"/>
            <a:ext cx="3159125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73050"/>
            <a:ext cx="53673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435100"/>
            <a:ext cx="31591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70886729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3513"/>
            <a:ext cx="8686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13" rIns="0" bIns="4571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08125"/>
            <a:ext cx="8686800" cy="461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Body text</a:t>
            </a:r>
          </a:p>
          <a:p>
            <a:pPr lvl="1"/>
            <a:r>
              <a:rPr lang="en-US" altLang="en-US"/>
              <a:t>First level</a:t>
            </a:r>
          </a:p>
          <a:p>
            <a:pPr lvl="2"/>
            <a:r>
              <a:rPr lang="en-US" altLang="en-US"/>
              <a:t>Second level</a:t>
            </a:r>
          </a:p>
          <a:p>
            <a:pPr lvl="3"/>
            <a:r>
              <a:rPr lang="en-US" altLang="en-US"/>
              <a:t>Third level</a:t>
            </a:r>
          </a:p>
          <a:p>
            <a:pPr lvl="4"/>
            <a:r>
              <a:rPr lang="en-US" altLang="en-US"/>
              <a:t>Quotation level</a:t>
            </a:r>
          </a:p>
        </p:txBody>
      </p:sp>
      <p:sp>
        <p:nvSpPr>
          <p:cNvPr id="1028" name="Text Box 12"/>
          <p:cNvSpPr txBox="1">
            <a:spLocks noChangeArrowheads="1"/>
          </p:cNvSpPr>
          <p:nvPr/>
        </p:nvSpPr>
        <p:spPr bwMode="auto">
          <a:xfrm>
            <a:off x="8966200" y="6673850"/>
            <a:ext cx="18415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defRPr/>
            </a:pPr>
            <a:fld id="{AE16ECFB-AD7D-482D-B79B-C30020A608C5}" type="slidenum">
              <a:rPr lang="en-US" altLang="zh-HK" sz="900" b="0" smtClean="0">
                <a:ea typeface="PMingLiU" pitchFamily="18" charset="-120"/>
              </a:rPr>
              <a:pPr algn="r" eaLnBrk="1" hangingPunct="1">
                <a:defRPr/>
              </a:pPr>
              <a:t>‹Nr.›</a:t>
            </a:fld>
            <a:endParaRPr lang="en-US" altLang="en-US" sz="900" b="0">
              <a:ea typeface="PMingLiU" pitchFamily="18" charset="-120"/>
            </a:endParaRPr>
          </a:p>
        </p:txBody>
      </p:sp>
      <p:sp>
        <p:nvSpPr>
          <p:cNvPr id="1029" name="Line 78"/>
          <p:cNvSpPr>
            <a:spLocks noChangeShapeType="1"/>
          </p:cNvSpPr>
          <p:nvPr/>
        </p:nvSpPr>
        <p:spPr bwMode="auto">
          <a:xfrm flipH="1">
            <a:off x="0" y="1003300"/>
            <a:ext cx="96012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>
            <a:outerShdw dist="25400" dir="54000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1" r:id="rId1"/>
    <p:sldLayoutId id="2147484198" r:id="rId2"/>
    <p:sldLayoutId id="2147484199" r:id="rId3"/>
    <p:sldLayoutId id="2147484200" r:id="rId4"/>
    <p:sldLayoutId id="2147484201" r:id="rId5"/>
    <p:sldLayoutId id="2147484202" r:id="rId6"/>
    <p:sldLayoutId id="2147484203" r:id="rId7"/>
    <p:sldLayoutId id="2147484204" r:id="rId8"/>
    <p:sldLayoutId id="2147484205" r:id="rId9"/>
    <p:sldLayoutId id="2147484206" r:id="rId10"/>
    <p:sldLayoutId id="2147484207" r:id="rId11"/>
    <p:sldLayoutId id="2147484208" r:id="rId12"/>
  </p:sldLayoutIdLst>
  <p:transition spd="med">
    <p:wipe dir="r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Arial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Arial" charset="0"/>
          <a:cs typeface="+mn-cs"/>
        </a:defRPr>
      </a:lvl1pPr>
      <a:lvl2pPr marL="457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ea typeface="Arial" charset="0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600">
          <a:solidFill>
            <a:schemeClr val="tx1"/>
          </a:solidFill>
          <a:latin typeface="+mn-lt"/>
          <a:ea typeface="Arial" charset="0"/>
          <a:cs typeface="+mn-cs"/>
        </a:defRPr>
      </a:lvl3pPr>
      <a:lvl4pPr marL="1376363" indent="-2333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600">
          <a:solidFill>
            <a:schemeClr val="tx1"/>
          </a:solidFill>
          <a:latin typeface="+mn-lt"/>
          <a:ea typeface="Arial" charset="0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600">
          <a:solidFill>
            <a:schemeClr val="tx1"/>
          </a:solidFill>
          <a:latin typeface="+mn-lt"/>
          <a:ea typeface="Arial" charset="0"/>
          <a:cs typeface="+mn-cs"/>
        </a:defRPr>
      </a:lvl5pPr>
      <a:lvl6pPr marL="2513013" indent="-227013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6pPr>
      <a:lvl7pPr marL="2970213" indent="-227013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7pPr>
      <a:lvl8pPr marL="3427413" indent="-227013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8pPr>
      <a:lvl9pPr marL="3884613" indent="-227013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79425" y="274638"/>
            <a:ext cx="8642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79425" y="1600200"/>
            <a:ext cx="86423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9425" y="6356350"/>
            <a:ext cx="2241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79775" y="6356350"/>
            <a:ext cx="30416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 Amar Bhidé based on A Call for Judgment Oxford University Press (2010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225" y="6356350"/>
            <a:ext cx="22415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6881AEA-9597-4562-8AD5-F90448967D5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  <p:sldLayoutId id="2147484214" r:id="rId5"/>
    <p:sldLayoutId id="2147484215" r:id="rId6"/>
    <p:sldLayoutId id="2147484216" r:id="rId7"/>
    <p:sldLayoutId id="2147484217" r:id="rId8"/>
    <p:sldLayoutId id="2147484218" r:id="rId9"/>
    <p:sldLayoutId id="2147484219" r:id="rId10"/>
    <p:sldLayoutId id="21474842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bhide.net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tiff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8"/>
          <p:cNvSpPr>
            <a:spLocks noChangeArrowheads="1"/>
          </p:cNvSpPr>
          <p:nvPr/>
        </p:nvSpPr>
        <p:spPr bwMode="auto">
          <a:xfrm>
            <a:off x="561975" y="871538"/>
            <a:ext cx="28606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800" b="0">
                <a:solidFill>
                  <a:srgbClr val="115C41"/>
                </a:solidFill>
                <a:ea typeface="PMingLiU" pitchFamily="18" charset="-120"/>
              </a:rPr>
              <a:t>Tufts University</a:t>
            </a:r>
            <a:endParaRPr lang="en-US" altLang="en-US" sz="2800">
              <a:solidFill>
                <a:srgbClr val="115C41"/>
              </a:solidFill>
              <a:ea typeface="PMingLiU" pitchFamily="18" charset="-120"/>
            </a:endParaRPr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604838" y="1735138"/>
            <a:ext cx="8542337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3000" dirty="0">
                <a:solidFill>
                  <a:srgbClr val="4D4D4D"/>
                </a:solidFill>
                <a:ea typeface="PMingLiU" pitchFamily="18" charset="-120"/>
              </a:rPr>
              <a:t>(How) Can we do better?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3000" dirty="0">
                <a:solidFill>
                  <a:srgbClr val="4D4D4D"/>
                </a:solidFill>
                <a:ea typeface="PMingLiU" pitchFamily="18" charset="-120"/>
              </a:rPr>
              <a:t>Lessons from HIV-Aids</a:t>
            </a:r>
            <a:br>
              <a:rPr lang="en-US" altLang="en-US" sz="3000" dirty="0">
                <a:solidFill>
                  <a:srgbClr val="4D4D4D"/>
                </a:solidFill>
                <a:ea typeface="PMingLiU" pitchFamily="18" charset="-120"/>
              </a:rPr>
            </a:br>
            <a:endParaRPr lang="en-US" altLang="en-US" sz="3000" dirty="0">
              <a:solidFill>
                <a:srgbClr val="4D4D4D"/>
              </a:solidFill>
              <a:ea typeface="PMingLiU" pitchFamily="18" charset="-12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2000" b="0" dirty="0">
                <a:solidFill>
                  <a:srgbClr val="4D4D4D"/>
                </a:solidFill>
                <a:ea typeface="PMingLiU" pitchFamily="18" charset="-120"/>
              </a:rPr>
              <a:t>Amar Bhidé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 b="0" dirty="0">
                <a:solidFill>
                  <a:srgbClr val="4D4D4D"/>
                </a:solidFill>
                <a:ea typeface="PMingLiU" pitchFamily="18" charset="-120"/>
                <a:hlinkClick r:id="rId3"/>
              </a:rPr>
              <a:t>www.bhide.net</a:t>
            </a:r>
            <a:endParaRPr lang="en-US" altLang="en-US" sz="2000" b="0" dirty="0">
              <a:solidFill>
                <a:srgbClr val="4D4D4D"/>
              </a:solidFill>
              <a:ea typeface="PMingLiU" pitchFamily="18" charset="-120"/>
            </a:endParaRP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619125" y="4418013"/>
            <a:ext cx="8542338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20000"/>
              </a:spcBef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000" b="0" dirty="0">
                <a:solidFill>
                  <a:srgbClr val="4D4D4D"/>
                </a:solidFill>
                <a:ea typeface="PMingLiU" pitchFamily="18" charset="-120"/>
              </a:rPr>
              <a:t>August 2016</a:t>
            </a:r>
          </a:p>
        </p:txBody>
      </p:sp>
    </p:spTree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Why is medical innovation usually not multiplayer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630"/>
            <a:ext cx="8686800" cy="5425234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</a:pPr>
            <a:r>
              <a:rPr lang="en-US" altLang="en-US" sz="1800" dirty="0"/>
              <a:t>Age-old restrictions on who can practice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1800" dirty="0"/>
              <a:t>Practice limited to accredited, university trained physicians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1800" dirty="0"/>
              <a:t>Trade-offs from collectivized canon: cohesion and consistency vs. closed mindedness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1800" dirty="0"/>
              <a:t>Exclusion of “outsiders” from innovation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1800" dirty="0"/>
              <a:t>Contrast with other fields 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en-US" altLang="en-US" sz="1800" dirty="0"/>
              <a:t>Physician-patient relationship 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1800" dirty="0"/>
              <a:t>Artisanal 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1800" dirty="0"/>
              <a:t>Compliance vs venturesome consumption 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en-US" altLang="en-US" sz="1800" dirty="0"/>
              <a:t>Church and State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1800" dirty="0"/>
              <a:t>Traditional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1800" dirty="0"/>
              <a:t>FDA</a:t>
            </a:r>
          </a:p>
          <a:p>
            <a:pPr marL="0" indent="0" eaLnBrk="1" hangingPunct="1">
              <a:lnSpc>
                <a:spcPct val="150000"/>
              </a:lnSpc>
            </a:pPr>
            <a:endParaRPr lang="en-US" altLang="en-US" sz="1800" dirty="0"/>
          </a:p>
          <a:p>
            <a:pPr marL="0" indent="0" eaLnBrk="1" hangingPunct="1">
              <a:lnSpc>
                <a:spcPct val="150000"/>
              </a:lnSpc>
            </a:pPr>
            <a:r>
              <a:rPr lang="en-US" altLang="en-US" sz="1800" dirty="0"/>
              <a:t> </a:t>
            </a:r>
          </a:p>
          <a:p>
            <a:pPr lvl="1" eaLnBrk="1" hangingPunct="1">
              <a:lnSpc>
                <a:spcPct val="150000"/>
              </a:lnSpc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0409033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How can medical innovation be made more multiplayer? 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630"/>
            <a:ext cx="8686800" cy="5425234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</a:pPr>
            <a:r>
              <a:rPr lang="en-US" altLang="en-US" sz="1800" dirty="0"/>
              <a:t>Some changes but arguably far from sufficient. 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en-US" altLang="en-US" sz="1800" dirty="0"/>
              <a:t>Possible reforms? 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1800" dirty="0"/>
              <a:t>Relaxing </a:t>
            </a:r>
            <a:r>
              <a:rPr lang="en-US" altLang="en-US" sz="1800" dirty="0" err="1"/>
              <a:t>credentialism</a:t>
            </a:r>
            <a:r>
              <a:rPr lang="en-US" altLang="en-US" sz="1800" dirty="0"/>
              <a:t> 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1800" dirty="0"/>
              <a:t>Limit regulators to safety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1800" dirty="0"/>
              <a:t>Anti-trust enforcement against hospitals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1800" dirty="0"/>
              <a:t>New IP regime to promote continuous innovation </a:t>
            </a:r>
          </a:p>
          <a:p>
            <a:pPr marL="0" indent="0" eaLnBrk="1" hangingPunct="1">
              <a:lnSpc>
                <a:spcPct val="150000"/>
              </a:lnSpc>
            </a:pPr>
            <a:endParaRPr lang="en-US" altLang="en-US" sz="1800" dirty="0"/>
          </a:p>
          <a:p>
            <a:pPr marL="0" indent="0" eaLnBrk="1" hangingPunct="1">
              <a:lnSpc>
                <a:spcPct val="150000"/>
              </a:lnSpc>
            </a:pPr>
            <a:r>
              <a:rPr lang="en-US" altLang="en-US" sz="1800" dirty="0"/>
              <a:t> </a:t>
            </a:r>
          </a:p>
          <a:p>
            <a:pPr lvl="1" eaLnBrk="1" hangingPunct="1">
              <a:lnSpc>
                <a:spcPct val="150000"/>
              </a:lnSpc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0414389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Today’s talk: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5750" indent="-285750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en-US" sz="1800" dirty="0"/>
              <a:t>Nature and role of “massively multiplayer” innovation</a:t>
            </a:r>
          </a:p>
          <a:p>
            <a:pPr marL="285750" indent="-285750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en-US" sz="1800" dirty="0"/>
              <a:t>HIV-Aids as a partial -- and exceptional – case in medicine</a:t>
            </a:r>
          </a:p>
          <a:p>
            <a:pPr marL="285750" indent="-285750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en-US" sz="1800" dirty="0"/>
              <a:t>Barriers to multi-player medical innovation</a:t>
            </a:r>
          </a:p>
          <a:p>
            <a:pPr marL="285750" indent="-285750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en-US" sz="1800" dirty="0"/>
              <a:t>What might be done?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Product Detai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4435" y="1227456"/>
            <a:ext cx="2206100" cy="220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images-na.ssl-images-amazon.com/images/I/51IiUC14GrL._SX362_BO1,204,203,200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1774" y="1227456"/>
            <a:ext cx="1713392" cy="2348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images-na.ssl-images-amazon.com/images/I/51j0h4nDvWL._SX333_BO1,204,203,200_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961" y="3303147"/>
            <a:ext cx="1540443" cy="2294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images-na.ssl-images-amazon.com/images/I/41np4D586OL._SX331_BO1,204,203,200_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0512" y="2108505"/>
            <a:ext cx="1315436" cy="1971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2" name="Group 21"/>
          <p:cNvGrpSpPr/>
          <p:nvPr/>
        </p:nvGrpSpPr>
        <p:grpSpPr>
          <a:xfrm>
            <a:off x="3157435" y="4128633"/>
            <a:ext cx="4562000" cy="2375534"/>
            <a:chOff x="3157435" y="4128633"/>
            <a:chExt cx="4562000" cy="2375534"/>
          </a:xfrm>
        </p:grpSpPr>
        <p:pic>
          <p:nvPicPr>
            <p:cNvPr id="1034" name="Picture 10" descr="https://images-na.ssl-images-amazon.com/images/I/51MGnFpTtqL._SX328_BO1,204,203,200_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0232" y="5220070"/>
              <a:ext cx="849203" cy="12840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Freeform: Shape 20"/>
            <p:cNvSpPr/>
            <p:nvPr/>
          </p:nvSpPr>
          <p:spPr bwMode="auto">
            <a:xfrm rot="2100170">
              <a:off x="3157435" y="4128633"/>
              <a:ext cx="3588939" cy="1855168"/>
            </a:xfrm>
            <a:custGeom>
              <a:avLst/>
              <a:gdLst>
                <a:gd name="connsiteX0" fmla="*/ 0 w 2958102"/>
                <a:gd name="connsiteY0" fmla="*/ 1739900 h 1739900"/>
                <a:gd name="connsiteX1" fmla="*/ 2956560 w 2958102"/>
                <a:gd name="connsiteY1" fmla="*/ 612140 h 1739900"/>
                <a:gd name="connsiteX2" fmla="*/ 441960 w 2958102"/>
                <a:gd name="connsiteY2" fmla="*/ 0 h 1739900"/>
                <a:gd name="connsiteX3" fmla="*/ 441960 w 2958102"/>
                <a:gd name="connsiteY3" fmla="*/ 0 h 1739900"/>
                <a:gd name="connsiteX4" fmla="*/ 441960 w 2958102"/>
                <a:gd name="connsiteY4" fmla="*/ 0 h 1739900"/>
                <a:gd name="connsiteX5" fmla="*/ 441960 w 2958102"/>
                <a:gd name="connsiteY5" fmla="*/ 0 h 173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58102" h="1739900">
                  <a:moveTo>
                    <a:pt x="0" y="1739900"/>
                  </a:moveTo>
                  <a:cubicBezTo>
                    <a:pt x="1441450" y="1321011"/>
                    <a:pt x="2882900" y="902123"/>
                    <a:pt x="2956560" y="612140"/>
                  </a:cubicBezTo>
                  <a:cubicBezTo>
                    <a:pt x="3030220" y="322157"/>
                    <a:pt x="441960" y="0"/>
                    <a:pt x="441960" y="0"/>
                  </a:cubicBezTo>
                  <a:lnTo>
                    <a:pt x="441960" y="0"/>
                  </a:lnTo>
                  <a:lnTo>
                    <a:pt x="441960" y="0"/>
                  </a:lnTo>
                  <a:lnTo>
                    <a:pt x="441960" y="0"/>
                  </a:lnTo>
                </a:path>
              </a:pathLst>
            </a:custGeom>
            <a:noFill/>
            <a:ln w="9525" cap="flat" cmpd="sng" algn="ctr">
              <a:solidFill>
                <a:schemeClr val="bg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 vert="horz" wrap="none" lIns="91440" tIns="91440" rIns="91440" bIns="9144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2260004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Product Detai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31640" y="1879601"/>
            <a:ext cx="2574647" cy="25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roduct Detai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32000" y="1879601"/>
            <a:ext cx="2722879" cy="2506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images-na.ssl-images-amazon.com/images/I/512etVKxQTL._SX331_BO1,204,203,200_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589" y="1153161"/>
            <a:ext cx="1837412" cy="2753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711146" y="3596640"/>
            <a:ext cx="2294781" cy="258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9761659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Massively multiplayer innovation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630"/>
            <a:ext cx="8686800" cy="5364944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</a:pPr>
            <a:r>
              <a:rPr lang="en-US" altLang="en-US" sz="1800" i="1" dirty="0"/>
              <a:t>Contra </a:t>
            </a:r>
            <a:r>
              <a:rPr lang="en-US" altLang="en-US" sz="1800" dirty="0"/>
              <a:t>Cowan, Gordon, Phelps, inclusivity has improved innovation</a:t>
            </a:r>
            <a:endParaRPr lang="en-US" altLang="en-US" sz="1800" i="1" dirty="0"/>
          </a:p>
          <a:p>
            <a:pPr lvl="1" eaLnBrk="1" hangingPunct="1">
              <a:lnSpc>
                <a:spcPct val="150000"/>
              </a:lnSpc>
            </a:pPr>
            <a:r>
              <a:rPr lang="en-US" altLang="en-US" sz="1800" dirty="0"/>
              <a:t>Much more broad-based than during the 1</a:t>
            </a:r>
            <a:r>
              <a:rPr lang="en-US" altLang="en-US" sz="1800" baseline="30000" dirty="0"/>
              <a:t>st</a:t>
            </a:r>
            <a:r>
              <a:rPr lang="en-US" altLang="en-US" sz="1800" dirty="0"/>
              <a:t> and 2</a:t>
            </a:r>
            <a:r>
              <a:rPr lang="en-US" altLang="en-US" sz="1800" baseline="30000" dirty="0"/>
              <a:t>nd</a:t>
            </a:r>
            <a:r>
              <a:rPr lang="en-US" altLang="en-US" sz="1800" dirty="0"/>
              <a:t> industrial revolutions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1800" dirty="0"/>
              <a:t>Highly accretive and (</a:t>
            </a:r>
            <a:r>
              <a:rPr lang="en-US" altLang="en-US" sz="1800" i="1" dirty="0"/>
              <a:t>contra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Mazzucato</a:t>
            </a:r>
            <a:r>
              <a:rPr lang="en-US" altLang="en-US" sz="1800" dirty="0"/>
              <a:t>) decentralized and bottoms up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1800" dirty="0"/>
              <a:t>Faster diffusion of ideas makes effective use critical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1800" dirty="0"/>
              <a:t>Effective use a function of venturesome consumption 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en-US" altLang="en-US" sz="1800" dirty="0"/>
              <a:t>Very poorly measured 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1800" dirty="0"/>
              <a:t>Total Factor Productivity is an incorrigibly implausible proxy 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1800" dirty="0"/>
              <a:t>Assumes away the very features that make the economy dynamic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1800" dirty="0"/>
              <a:t>Fails the smell test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1800" dirty="0"/>
              <a:t>Chronic inaccuracy does not exculpate 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en-US" altLang="en-US" sz="1800" dirty="0"/>
              <a:t>Some reasons for concern</a:t>
            </a:r>
          </a:p>
          <a:p>
            <a:pPr lvl="1" eaLnBrk="1" hangingPunct="1">
              <a:lnSpc>
                <a:spcPct val="150000"/>
              </a:lnSpc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5832335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Rolling back HIV-Aids: a multiplayer success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200000"/>
              </a:lnSpc>
            </a:pPr>
            <a:r>
              <a:rPr lang="en-US" altLang="en-US" sz="1800" dirty="0"/>
              <a:t>Tale of our times</a:t>
            </a:r>
          </a:p>
          <a:p>
            <a:pPr lvl="1" eaLnBrk="1" hangingPunct="1">
              <a:lnSpc>
                <a:spcPct val="200000"/>
              </a:lnSpc>
            </a:pPr>
            <a:r>
              <a:rPr lang="en-US" altLang="en-US" sz="1800" dirty="0"/>
              <a:t>Apes to humans in the 1920s</a:t>
            </a:r>
          </a:p>
          <a:p>
            <a:pPr lvl="1" eaLnBrk="1" hangingPunct="1">
              <a:lnSpc>
                <a:spcPct val="200000"/>
              </a:lnSpc>
            </a:pPr>
            <a:r>
              <a:rPr lang="en-US" altLang="en-US" sz="1800" dirty="0"/>
              <a:t>Outbreak in the early 1980s, pandemic by the mid-1990s</a:t>
            </a:r>
          </a:p>
          <a:p>
            <a:pPr lvl="1" eaLnBrk="1" hangingPunct="1">
              <a:lnSpc>
                <a:spcPct val="200000"/>
              </a:lnSpc>
            </a:pPr>
            <a:r>
              <a:rPr lang="en-US" altLang="en-US" sz="1800" dirty="0"/>
              <a:t>Dramatic drop in death rates, infections level off</a:t>
            </a:r>
          </a:p>
          <a:p>
            <a:pPr lvl="1" eaLnBrk="1" hangingPunct="1">
              <a:lnSpc>
                <a:spcPct val="200000"/>
              </a:lnSpc>
            </a:pPr>
            <a:r>
              <a:rPr lang="en-US" altLang="en-US" sz="1800" dirty="0"/>
              <a:t>Now a chronic condition, not a death sentence 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5980845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Rise and Fall</a:t>
            </a:r>
          </a:p>
        </p:txBody>
      </p:sp>
      <p:pic>
        <p:nvPicPr>
          <p:cNvPr id="5" name="Picture 4" descr="http://www.cdc.gov/nchs/images/hus/HUS13_fig24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2560" y="1496377"/>
            <a:ext cx="4389120" cy="327374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826000" y="1976120"/>
            <a:ext cx="3566160" cy="245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0894808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Correspondence with multi-player pattern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200000"/>
              </a:lnSpc>
            </a:pPr>
            <a:r>
              <a:rPr lang="en-US" altLang="en-US" sz="1800" dirty="0"/>
              <a:t>Multifarious cast</a:t>
            </a:r>
          </a:p>
          <a:p>
            <a:pPr lvl="1" eaLnBrk="1" hangingPunct="1">
              <a:lnSpc>
                <a:spcPct val="200000"/>
              </a:lnSpc>
            </a:pPr>
            <a:r>
              <a:rPr lang="en-US" altLang="en-US" sz="1800" dirty="0"/>
              <a:t>Evident from the outset</a:t>
            </a:r>
          </a:p>
          <a:p>
            <a:pPr lvl="1" eaLnBrk="1" hangingPunct="1">
              <a:lnSpc>
                <a:spcPct val="200000"/>
              </a:lnSpc>
            </a:pPr>
            <a:r>
              <a:rPr lang="en-US" altLang="en-US" sz="1800" dirty="0"/>
              <a:t>Interconnected advances in transmission control, testing and treatment</a:t>
            </a:r>
          </a:p>
          <a:p>
            <a:pPr lvl="1" eaLnBrk="1" hangingPunct="1">
              <a:lnSpc>
                <a:spcPct val="200000"/>
              </a:lnSpc>
            </a:pPr>
            <a:r>
              <a:rPr lang="en-US" altLang="en-US" sz="1800" dirty="0"/>
              <a:t>Accretive: incremental advances + novel discoveries</a:t>
            </a:r>
          </a:p>
          <a:p>
            <a:pPr lvl="1" eaLnBrk="1" hangingPunct="1">
              <a:lnSpc>
                <a:spcPct val="200000"/>
              </a:lnSpc>
            </a:pPr>
            <a:r>
              <a:rPr lang="en-US" altLang="en-US" sz="1800" dirty="0"/>
              <a:t>International collaboration and rivalry</a:t>
            </a:r>
          </a:p>
          <a:p>
            <a:pPr lvl="1" eaLnBrk="1" hangingPunct="1">
              <a:lnSpc>
                <a:spcPct val="200000"/>
              </a:lnSpc>
            </a:pPr>
            <a:r>
              <a:rPr lang="en-US" altLang="en-US" sz="1800" dirty="0"/>
              <a:t>Highly venturesome “consumer/activists” </a:t>
            </a:r>
          </a:p>
          <a:p>
            <a:pPr lvl="1" eaLnBrk="1" hangingPunct="1">
              <a:lnSpc>
                <a:spcPct val="200000"/>
              </a:lnSpc>
            </a:pPr>
            <a:r>
              <a:rPr lang="en-US" altLang="en-US" sz="1800" dirty="0"/>
              <a:t>Value where most used (but poorly captured in national accounts)  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en-US" altLang="en-US" sz="1800" dirty="0"/>
              <a:t>An important difference – no improvised entrepreneurs 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6458614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Multi-player pattern</a:t>
            </a: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17880" y="1844992"/>
            <a:ext cx="7802880" cy="4225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9324357"/>
      </p:ext>
    </p:extLst>
  </p:cSld>
  <p:clrMapOvr>
    <a:masterClrMapping/>
  </p:clrMapOvr>
  <p:transition spd="med">
    <p:wipe dir="r"/>
  </p:transition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SHAPEDONOTDELETE" val="pqvEGksz.vEmxHeRh91uGOQ"/>
</p:tagLst>
</file>

<file path=ppt/theme/theme1.xml><?xml version="1.0" encoding="utf-8"?>
<a:theme xmlns:a="http://schemas.openxmlformats.org/drawingml/2006/main" name="Blank">
  <a:themeElements>
    <a:clrScheme name="Custom 1">
      <a:dk1>
        <a:srgbClr val="000000"/>
      </a:dk1>
      <a:lt1>
        <a:srgbClr val="FFFFFF"/>
      </a:lt1>
      <a:dk2>
        <a:srgbClr val="177B57"/>
      </a:dk2>
      <a:lt2>
        <a:srgbClr val="808080"/>
      </a:lt2>
      <a:accent1>
        <a:srgbClr val="E2E2E2"/>
      </a:accent1>
      <a:accent2>
        <a:srgbClr val="BCDEC2"/>
      </a:accent2>
      <a:accent3>
        <a:srgbClr val="FFFFFF"/>
      </a:accent3>
      <a:accent4>
        <a:srgbClr val="000000"/>
      </a:accent4>
      <a:accent5>
        <a:srgbClr val="EEEEEE"/>
      </a:accent5>
      <a:accent6>
        <a:srgbClr val="AAC9B0"/>
      </a:accent6>
      <a:hlink>
        <a:srgbClr val="000000"/>
      </a:hlink>
      <a:folHlink>
        <a:srgbClr val="8EC6A1"/>
      </a:folHlink>
    </a:clrScheme>
    <a:fontScheme name="Blan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lg" len="lg"/>
          <a:tailEnd type="none" w="lg" len="lg"/>
        </a:ln>
        <a:effectLst/>
      </a:spPr>
      <a:bodyPr vert="horz" wrap="none" lIns="91440" tIns="91440" rIns="91440" bIns="9144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lg" len="lg"/>
          <a:tailEnd type="none" w="lg" len="lg"/>
        </a:ln>
        <a:effectLst/>
      </a:spPr>
      <a:bodyPr vert="horz" wrap="none" lIns="91440" tIns="91440" rIns="91440" bIns="9144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177B57"/>
        </a:dk2>
        <a:lt2>
          <a:srgbClr val="80808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177B57"/>
        </a:dk2>
        <a:lt2>
          <a:srgbClr val="00000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372</Words>
  <Application>Microsoft Macintosh PowerPoint</Application>
  <PresentationFormat>Anpassad</PresentationFormat>
  <Paragraphs>72</Paragraphs>
  <Slides>11</Slides>
  <Notes>9</Notes>
  <HiddenSlides>0</HiddenSlides>
  <MMClips>0</MMClips>
  <ScaleCrop>false</ScaleCrop>
  <HeadingPairs>
    <vt:vector size="4" baseType="variant">
      <vt:variant>
        <vt:lpstr>Formgivningsmall</vt:lpstr>
      </vt:variant>
      <vt:variant>
        <vt:i4>2</vt:i4>
      </vt:variant>
      <vt:variant>
        <vt:lpstr>Bildrubriker</vt:lpstr>
      </vt:variant>
      <vt:variant>
        <vt:i4>11</vt:i4>
      </vt:variant>
    </vt:vector>
  </HeadingPairs>
  <TitlesOfParts>
    <vt:vector size="13" baseType="lpstr">
      <vt:lpstr>Blank</vt:lpstr>
      <vt:lpstr>Custom Design</vt:lpstr>
      <vt:lpstr>Bild 0</vt:lpstr>
      <vt:lpstr>Today’s talk:</vt:lpstr>
      <vt:lpstr>Bild 2</vt:lpstr>
      <vt:lpstr>Bild 3</vt:lpstr>
      <vt:lpstr>Massively multiplayer innovation</vt:lpstr>
      <vt:lpstr>Rolling back HIV-Aids: a multiplayer success</vt:lpstr>
      <vt:lpstr>Rise and Fall</vt:lpstr>
      <vt:lpstr>Correspondence with multi-player pattern</vt:lpstr>
      <vt:lpstr>Multi-player pattern</vt:lpstr>
      <vt:lpstr>Why is medical innovation usually not multiplayer </vt:lpstr>
      <vt:lpstr>How can medical innovation be made more multiplayer?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/>
  <dc:description>Letter Blank templ v3.pot</dc:description>
  <cp:lastModifiedBy/>
  <cp:revision>26</cp:revision>
  <dcterms:created xsi:type="dcterms:W3CDTF">2016-08-29T09:15:24Z</dcterms:created>
  <dcterms:modified xsi:type="dcterms:W3CDTF">2016-08-29T09:17:26Z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lpwstr>20041127</vt:lpwstr>
  </property>
  <property fmtid="{D5CDD505-2E9C-101B-9397-08002B2CF9AE}" pid="3" name="Reference">
    <vt:lpwstr>BCGTemplateNew</vt:lpwstr>
  </property>
  <property fmtid="{D5CDD505-2E9C-101B-9397-08002B2CF9AE}" pid="4" name="BCG 2007 Template">
    <vt:bool>true</vt:bool>
  </property>
  <property fmtid="{D5CDD505-2E9C-101B-9397-08002B2CF9AE}" pid="5" name="BCG Format Name">
    <vt:lpwstr>BCG Format</vt:lpwstr>
  </property>
</Properties>
</file>