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 id="2147483685" r:id="rId2"/>
  </p:sldMasterIdLst>
  <p:notesMasterIdLst>
    <p:notesMasterId r:id="rId73"/>
  </p:notesMasterIdLst>
  <p:handoutMasterIdLst>
    <p:handoutMasterId r:id="rId74"/>
  </p:handoutMasterIdLst>
  <p:sldIdLst>
    <p:sldId id="459" r:id="rId3"/>
    <p:sldId id="635" r:id="rId4"/>
    <p:sldId id="462" r:id="rId5"/>
    <p:sldId id="546" r:id="rId6"/>
    <p:sldId id="567" r:id="rId7"/>
    <p:sldId id="697" r:id="rId8"/>
    <p:sldId id="553" r:id="rId9"/>
    <p:sldId id="555" r:id="rId10"/>
    <p:sldId id="638" r:id="rId11"/>
    <p:sldId id="556" r:id="rId12"/>
    <p:sldId id="560" r:id="rId13"/>
    <p:sldId id="640" r:id="rId14"/>
    <p:sldId id="670" r:id="rId15"/>
    <p:sldId id="641" r:id="rId16"/>
    <p:sldId id="642" r:id="rId17"/>
    <p:sldId id="643" r:id="rId18"/>
    <p:sldId id="644" r:id="rId19"/>
    <p:sldId id="668" r:id="rId20"/>
    <p:sldId id="645" r:id="rId21"/>
    <p:sldId id="646" r:id="rId22"/>
    <p:sldId id="647" r:id="rId23"/>
    <p:sldId id="698" r:id="rId24"/>
    <p:sldId id="628" r:id="rId25"/>
    <p:sldId id="632" r:id="rId26"/>
    <p:sldId id="664" r:id="rId27"/>
    <p:sldId id="665" r:id="rId28"/>
    <p:sldId id="681" r:id="rId29"/>
    <p:sldId id="675" r:id="rId30"/>
    <p:sldId id="677" r:id="rId31"/>
    <p:sldId id="666" r:id="rId32"/>
    <p:sldId id="667" r:id="rId33"/>
    <p:sldId id="671" r:id="rId34"/>
    <p:sldId id="653" r:id="rId35"/>
    <p:sldId id="674" r:id="rId36"/>
    <p:sldId id="630" r:id="rId37"/>
    <p:sldId id="682" r:id="rId38"/>
    <p:sldId id="683" r:id="rId39"/>
    <p:sldId id="702" r:id="rId40"/>
    <p:sldId id="703" r:id="rId41"/>
    <p:sldId id="704" r:id="rId42"/>
    <p:sldId id="705" r:id="rId43"/>
    <p:sldId id="631" r:id="rId44"/>
    <p:sldId id="679" r:id="rId45"/>
    <p:sldId id="680" r:id="rId46"/>
    <p:sldId id="660" r:id="rId47"/>
    <p:sldId id="699" r:id="rId48"/>
    <p:sldId id="684" r:id="rId49"/>
    <p:sldId id="700" r:id="rId50"/>
    <p:sldId id="551" r:id="rId51"/>
    <p:sldId id="530" r:id="rId52"/>
    <p:sldId id="531" r:id="rId53"/>
    <p:sldId id="532" r:id="rId54"/>
    <p:sldId id="533" r:id="rId55"/>
    <p:sldId id="536" r:id="rId56"/>
    <p:sldId id="535" r:id="rId57"/>
    <p:sldId id="672" r:id="rId58"/>
    <p:sldId id="578" r:id="rId59"/>
    <p:sldId id="692" r:id="rId60"/>
    <p:sldId id="590" r:id="rId61"/>
    <p:sldId id="693" r:id="rId62"/>
    <p:sldId id="695" r:id="rId63"/>
    <p:sldId id="687" r:id="rId64"/>
    <p:sldId id="696" r:id="rId65"/>
    <p:sldId id="592" r:id="rId66"/>
    <p:sldId id="694" r:id="rId67"/>
    <p:sldId id="688" r:id="rId68"/>
    <p:sldId id="673" r:id="rId69"/>
    <p:sldId id="706" r:id="rId70"/>
    <p:sldId id="626" r:id="rId71"/>
    <p:sldId id="627" r:id="rId72"/>
  </p:sldIdLst>
  <p:sldSz cx="9144000" cy="6858000" type="screen4x3"/>
  <p:notesSz cx="9945688" cy="6858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7E79"/>
    <a:srgbClr val="FF2F92"/>
    <a:srgbClr val="5D5D5D"/>
    <a:srgbClr val="69BB94"/>
    <a:srgbClr val="EBEBEB"/>
    <a:srgbClr val="5E5E5E"/>
    <a:srgbClr val="A6D985"/>
    <a:srgbClr val="FABE63"/>
    <a:srgbClr val="B7DDFC"/>
    <a:srgbClr val="E275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8" autoAdjust="0"/>
    <p:restoredTop sz="95673" autoAdjust="0"/>
  </p:normalViewPr>
  <p:slideViewPr>
    <p:cSldViewPr snapToGrid="0" snapToObjects="1">
      <p:cViewPr>
        <p:scale>
          <a:sx n="96" d="100"/>
          <a:sy n="96" d="100"/>
        </p:scale>
        <p:origin x="-1216" y="360"/>
      </p:cViewPr>
      <p:guideLst>
        <p:guide orient="horz" pos="2160"/>
        <p:guide pos="2880"/>
      </p:guideLst>
    </p:cSldViewPr>
  </p:slideViewPr>
  <p:notesTextViewPr>
    <p:cViewPr>
      <p:scale>
        <a:sx n="100" d="100"/>
        <a:sy n="100" d="100"/>
      </p:scale>
      <p:origin x="0" y="0"/>
    </p:cViewPr>
  </p:notesTextViewPr>
  <p:sorterViewPr>
    <p:cViewPr>
      <p:scale>
        <a:sx n="48" d="100"/>
        <a:sy n="48"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C71064-5B42-D645-B614-7E9A768C1911}" type="doc">
      <dgm:prSet loTypeId="urn:microsoft.com/office/officeart/2005/8/layout/radial6" loCatId="" qsTypeId="urn:microsoft.com/office/officeart/2005/8/quickstyle/simple4" qsCatId="simple" csTypeId="urn:microsoft.com/office/officeart/2005/8/colors/accent2_2" csCatId="accent2" phldr="1"/>
      <dgm:spPr/>
      <dgm:t>
        <a:bodyPr/>
        <a:lstStyle/>
        <a:p>
          <a:endParaRPr lang="en-US"/>
        </a:p>
      </dgm:t>
    </dgm:pt>
    <dgm:pt modelId="{86A93D12-074E-894C-863F-41845FF2AD82}">
      <dgm:prSet phldrT="[Text]"/>
      <dgm:spPr/>
      <dgm:t>
        <a:bodyPr/>
        <a:lstStyle/>
        <a:p>
          <a:r>
            <a:rPr lang="en-US" b="1" i="0" dirty="0" err="1" smtClean="0">
              <a:latin typeface="Helvetica Neue Condensed" charset="0"/>
              <a:ea typeface="Helvetica Neue Condensed" charset="0"/>
              <a:cs typeface="Helvetica Neue Condensed" charset="0"/>
            </a:rPr>
            <a:t>strategi</a:t>
          </a:r>
          <a:endParaRPr lang="en-US" b="1" i="0" dirty="0">
            <a:latin typeface="Helvetica Neue Condensed" charset="0"/>
            <a:ea typeface="Helvetica Neue Condensed" charset="0"/>
            <a:cs typeface="Helvetica Neue Condensed" charset="0"/>
          </a:endParaRPr>
        </a:p>
      </dgm:t>
    </dgm:pt>
    <dgm:pt modelId="{6A22B32B-623C-1847-86AC-8E461256CF52}" type="parTrans" cxnId="{148DC7FB-B885-0243-88F4-0D2D28DDC6AB}">
      <dgm:prSet/>
      <dgm:spPr/>
      <dgm:t>
        <a:bodyPr/>
        <a:lstStyle/>
        <a:p>
          <a:endParaRPr lang="en-US"/>
        </a:p>
      </dgm:t>
    </dgm:pt>
    <dgm:pt modelId="{72304515-3B9F-A049-B129-649A45032AD9}" type="sibTrans" cxnId="{148DC7FB-B885-0243-88F4-0D2D28DDC6AB}">
      <dgm:prSet/>
      <dgm:spPr/>
      <dgm:t>
        <a:bodyPr/>
        <a:lstStyle/>
        <a:p>
          <a:endParaRPr lang="en-US"/>
        </a:p>
      </dgm:t>
    </dgm:pt>
    <dgm:pt modelId="{F629E993-01E3-5147-AF50-DE0C9D9AF02E}">
      <dgm:prSet phldrT="[Text]" custT="1"/>
      <dgm:spPr/>
      <dgm:t>
        <a:bodyPr/>
        <a:lstStyle/>
        <a:p>
          <a:r>
            <a:rPr lang="en-US" sz="2000" b="1" i="0" dirty="0" smtClean="0">
              <a:latin typeface="Helvetica Neue Condensed" charset="0"/>
              <a:ea typeface="Helvetica Neue Condensed" charset="0"/>
              <a:cs typeface="Helvetica Neue Condensed" charset="0"/>
            </a:rPr>
            <a:t>Processer</a:t>
          </a:r>
          <a:endParaRPr lang="en-US" sz="1300" b="1" i="0" dirty="0">
            <a:latin typeface="Helvetica Neue Condensed" charset="0"/>
            <a:ea typeface="Helvetica Neue Condensed" charset="0"/>
            <a:cs typeface="Helvetica Neue Condensed" charset="0"/>
          </a:endParaRPr>
        </a:p>
      </dgm:t>
    </dgm:pt>
    <dgm:pt modelId="{C4900D3E-0C50-AB40-9D64-1706BAD3525E}" type="parTrans" cxnId="{A5991C41-35FE-3F44-A823-8F1DCEEA44BE}">
      <dgm:prSet/>
      <dgm:spPr/>
      <dgm:t>
        <a:bodyPr/>
        <a:lstStyle/>
        <a:p>
          <a:endParaRPr lang="en-US"/>
        </a:p>
      </dgm:t>
    </dgm:pt>
    <dgm:pt modelId="{C083DE0F-F79B-5B47-B64D-65CDD53C4DFD}" type="sibTrans" cxnId="{A5991C41-35FE-3F44-A823-8F1DCEEA44BE}">
      <dgm:prSet/>
      <dgm:spPr/>
      <dgm:t>
        <a:bodyPr/>
        <a:lstStyle/>
        <a:p>
          <a:endParaRPr lang="en-US"/>
        </a:p>
      </dgm:t>
    </dgm:pt>
    <dgm:pt modelId="{F40FA558-AA33-454C-B885-101BE7986A6C}">
      <dgm:prSet phldrT="[Text]" custT="1"/>
      <dgm:spPr/>
      <dgm:t>
        <a:bodyPr/>
        <a:lstStyle/>
        <a:p>
          <a:r>
            <a:rPr lang="en-US" sz="2000" b="1" i="0" dirty="0" err="1" smtClean="0">
              <a:latin typeface="Helvetica Neue Condensed" charset="0"/>
              <a:ea typeface="Helvetica Neue Condensed" charset="0"/>
              <a:cs typeface="Helvetica Neue Condensed" charset="0"/>
            </a:rPr>
            <a:t>Resurser</a:t>
          </a:r>
          <a:endParaRPr lang="en-US" sz="1300" b="1" i="0" dirty="0">
            <a:latin typeface="Helvetica Neue Condensed" charset="0"/>
            <a:ea typeface="Helvetica Neue Condensed" charset="0"/>
            <a:cs typeface="Helvetica Neue Condensed" charset="0"/>
          </a:endParaRPr>
        </a:p>
      </dgm:t>
    </dgm:pt>
    <dgm:pt modelId="{2EF491C4-32CC-234D-8B76-28CC6547D472}" type="parTrans" cxnId="{5D93A487-0AF7-E44D-9132-4D4B0F4D8159}">
      <dgm:prSet/>
      <dgm:spPr/>
      <dgm:t>
        <a:bodyPr/>
        <a:lstStyle/>
        <a:p>
          <a:endParaRPr lang="en-US"/>
        </a:p>
      </dgm:t>
    </dgm:pt>
    <dgm:pt modelId="{655F44F4-D9D7-0D4E-B327-C177FE17F33B}" type="sibTrans" cxnId="{5D93A487-0AF7-E44D-9132-4D4B0F4D8159}">
      <dgm:prSet/>
      <dgm:spPr/>
      <dgm:t>
        <a:bodyPr/>
        <a:lstStyle/>
        <a:p>
          <a:endParaRPr lang="en-US"/>
        </a:p>
      </dgm:t>
    </dgm:pt>
    <dgm:pt modelId="{97D6C969-590C-334C-BA17-5032EB9E245C}">
      <dgm:prSet phldrT="[Text]" custT="1"/>
      <dgm:spPr/>
      <dgm:t>
        <a:bodyPr/>
        <a:lstStyle/>
        <a:p>
          <a:r>
            <a:rPr lang="en-US" sz="2000" b="1" i="0" dirty="0" smtClean="0">
              <a:latin typeface="Helvetica Neue Condensed" charset="0"/>
              <a:ea typeface="Helvetica Neue Condensed" charset="0"/>
              <a:cs typeface="Helvetica Neue Condensed" charset="0"/>
            </a:rPr>
            <a:t>Mindset</a:t>
          </a:r>
          <a:endParaRPr lang="en-US" sz="1400" b="1" i="0" dirty="0">
            <a:latin typeface="Helvetica Neue Condensed" charset="0"/>
            <a:ea typeface="Helvetica Neue Condensed" charset="0"/>
            <a:cs typeface="Helvetica Neue Condensed" charset="0"/>
          </a:endParaRPr>
        </a:p>
      </dgm:t>
    </dgm:pt>
    <dgm:pt modelId="{49CF4D0B-B135-9945-9B59-96610538EC42}" type="parTrans" cxnId="{457D6890-5405-9448-B948-8F5BB224865D}">
      <dgm:prSet/>
      <dgm:spPr/>
      <dgm:t>
        <a:bodyPr/>
        <a:lstStyle/>
        <a:p>
          <a:endParaRPr lang="en-US"/>
        </a:p>
      </dgm:t>
    </dgm:pt>
    <dgm:pt modelId="{26FFDA15-F29C-294E-95E6-DA11E2DB8F9C}" type="sibTrans" cxnId="{457D6890-5405-9448-B948-8F5BB224865D}">
      <dgm:prSet/>
      <dgm:spPr/>
      <dgm:t>
        <a:bodyPr/>
        <a:lstStyle/>
        <a:p>
          <a:endParaRPr lang="en-US"/>
        </a:p>
      </dgm:t>
    </dgm:pt>
    <dgm:pt modelId="{61530D00-5585-8749-AB12-ACCCE8A56DF4}" type="pres">
      <dgm:prSet presAssocID="{A7C71064-5B42-D645-B614-7E9A768C1911}" presName="Name0" presStyleCnt="0">
        <dgm:presLayoutVars>
          <dgm:chMax val="1"/>
          <dgm:dir/>
          <dgm:animLvl val="ctr"/>
          <dgm:resizeHandles val="exact"/>
        </dgm:presLayoutVars>
      </dgm:prSet>
      <dgm:spPr/>
      <dgm:t>
        <a:bodyPr/>
        <a:lstStyle/>
        <a:p>
          <a:endParaRPr lang="en-US"/>
        </a:p>
      </dgm:t>
    </dgm:pt>
    <dgm:pt modelId="{63539BF5-0B28-1242-824A-137D23EC97F9}" type="pres">
      <dgm:prSet presAssocID="{86A93D12-074E-894C-863F-41845FF2AD82}" presName="centerShape" presStyleLbl="node0" presStyleIdx="0" presStyleCnt="1" custScaleX="63604" custScaleY="61656"/>
      <dgm:spPr/>
      <dgm:t>
        <a:bodyPr/>
        <a:lstStyle/>
        <a:p>
          <a:endParaRPr lang="en-US"/>
        </a:p>
      </dgm:t>
    </dgm:pt>
    <dgm:pt modelId="{14513BAC-9038-034E-AC9D-8C3AE83090DB}" type="pres">
      <dgm:prSet presAssocID="{F629E993-01E3-5147-AF50-DE0C9D9AF02E}" presName="node" presStyleLbl="node1" presStyleIdx="0" presStyleCnt="3" custScaleX="150387" custScaleY="150387">
        <dgm:presLayoutVars>
          <dgm:bulletEnabled val="1"/>
        </dgm:presLayoutVars>
      </dgm:prSet>
      <dgm:spPr/>
      <dgm:t>
        <a:bodyPr/>
        <a:lstStyle/>
        <a:p>
          <a:endParaRPr lang="en-US"/>
        </a:p>
      </dgm:t>
    </dgm:pt>
    <dgm:pt modelId="{C7571B1E-48E1-AA4C-9BDF-3FF6D7E2FF48}" type="pres">
      <dgm:prSet presAssocID="{F629E993-01E3-5147-AF50-DE0C9D9AF02E}" presName="dummy" presStyleCnt="0"/>
      <dgm:spPr/>
    </dgm:pt>
    <dgm:pt modelId="{8973CABF-005E-2F4B-AF36-CD74A002B658}" type="pres">
      <dgm:prSet presAssocID="{C083DE0F-F79B-5B47-B64D-65CDD53C4DFD}" presName="sibTrans" presStyleLbl="sibTrans2D1" presStyleIdx="0" presStyleCnt="3"/>
      <dgm:spPr/>
      <dgm:t>
        <a:bodyPr/>
        <a:lstStyle/>
        <a:p>
          <a:endParaRPr lang="en-US"/>
        </a:p>
      </dgm:t>
    </dgm:pt>
    <dgm:pt modelId="{676B12DC-1C7D-6442-A395-45A52A801C84}" type="pres">
      <dgm:prSet presAssocID="{F40FA558-AA33-454C-B885-101BE7986A6C}" presName="node" presStyleLbl="node1" presStyleIdx="1" presStyleCnt="3" custScaleX="150387" custScaleY="150387">
        <dgm:presLayoutVars>
          <dgm:bulletEnabled val="1"/>
        </dgm:presLayoutVars>
      </dgm:prSet>
      <dgm:spPr/>
      <dgm:t>
        <a:bodyPr/>
        <a:lstStyle/>
        <a:p>
          <a:endParaRPr lang="en-US"/>
        </a:p>
      </dgm:t>
    </dgm:pt>
    <dgm:pt modelId="{F321D010-3FD3-844F-9446-8C1D41C5F9C8}" type="pres">
      <dgm:prSet presAssocID="{F40FA558-AA33-454C-B885-101BE7986A6C}" presName="dummy" presStyleCnt="0"/>
      <dgm:spPr/>
    </dgm:pt>
    <dgm:pt modelId="{BCB3B24C-528A-8049-8BCB-165CA8B374BD}" type="pres">
      <dgm:prSet presAssocID="{655F44F4-D9D7-0D4E-B327-C177FE17F33B}" presName="sibTrans" presStyleLbl="sibTrans2D1" presStyleIdx="1" presStyleCnt="3"/>
      <dgm:spPr/>
      <dgm:t>
        <a:bodyPr/>
        <a:lstStyle/>
        <a:p>
          <a:endParaRPr lang="en-US"/>
        </a:p>
      </dgm:t>
    </dgm:pt>
    <dgm:pt modelId="{6D57D0BE-6C08-0A4B-9B41-FA8515D085C2}" type="pres">
      <dgm:prSet presAssocID="{97D6C969-590C-334C-BA17-5032EB9E245C}" presName="node" presStyleLbl="node1" presStyleIdx="2" presStyleCnt="3" custScaleX="150387" custScaleY="150387">
        <dgm:presLayoutVars>
          <dgm:bulletEnabled val="1"/>
        </dgm:presLayoutVars>
      </dgm:prSet>
      <dgm:spPr/>
      <dgm:t>
        <a:bodyPr/>
        <a:lstStyle/>
        <a:p>
          <a:endParaRPr lang="en-US"/>
        </a:p>
      </dgm:t>
    </dgm:pt>
    <dgm:pt modelId="{00F04B70-CBDD-F64C-A2A8-4C9E5A8F67CF}" type="pres">
      <dgm:prSet presAssocID="{97D6C969-590C-334C-BA17-5032EB9E245C}" presName="dummy" presStyleCnt="0"/>
      <dgm:spPr/>
    </dgm:pt>
    <dgm:pt modelId="{438B124E-EDB5-504F-8CCA-4C3771DD9B50}" type="pres">
      <dgm:prSet presAssocID="{26FFDA15-F29C-294E-95E6-DA11E2DB8F9C}" presName="sibTrans" presStyleLbl="sibTrans2D1" presStyleIdx="2" presStyleCnt="3"/>
      <dgm:spPr/>
      <dgm:t>
        <a:bodyPr/>
        <a:lstStyle/>
        <a:p>
          <a:endParaRPr lang="en-US"/>
        </a:p>
      </dgm:t>
    </dgm:pt>
  </dgm:ptLst>
  <dgm:cxnLst>
    <dgm:cxn modelId="{457D6890-5405-9448-B948-8F5BB224865D}" srcId="{86A93D12-074E-894C-863F-41845FF2AD82}" destId="{97D6C969-590C-334C-BA17-5032EB9E245C}" srcOrd="2" destOrd="0" parTransId="{49CF4D0B-B135-9945-9B59-96610538EC42}" sibTransId="{26FFDA15-F29C-294E-95E6-DA11E2DB8F9C}"/>
    <dgm:cxn modelId="{5D93A487-0AF7-E44D-9132-4D4B0F4D8159}" srcId="{86A93D12-074E-894C-863F-41845FF2AD82}" destId="{F40FA558-AA33-454C-B885-101BE7986A6C}" srcOrd="1" destOrd="0" parTransId="{2EF491C4-32CC-234D-8B76-28CC6547D472}" sibTransId="{655F44F4-D9D7-0D4E-B327-C177FE17F33B}"/>
    <dgm:cxn modelId="{ABBF6027-E25B-234D-AE5B-06967442DFE0}" type="presOf" srcId="{97D6C969-590C-334C-BA17-5032EB9E245C}" destId="{6D57D0BE-6C08-0A4B-9B41-FA8515D085C2}" srcOrd="0" destOrd="0" presId="urn:microsoft.com/office/officeart/2005/8/layout/radial6"/>
    <dgm:cxn modelId="{E2EE367A-C379-A041-BFD4-20B03AB2A07C}" type="presOf" srcId="{A7C71064-5B42-D645-B614-7E9A768C1911}" destId="{61530D00-5585-8749-AB12-ACCCE8A56DF4}" srcOrd="0" destOrd="0" presId="urn:microsoft.com/office/officeart/2005/8/layout/radial6"/>
    <dgm:cxn modelId="{3B22B05E-C37A-3D47-BACD-38557F0A6592}" type="presOf" srcId="{26FFDA15-F29C-294E-95E6-DA11E2DB8F9C}" destId="{438B124E-EDB5-504F-8CCA-4C3771DD9B50}" srcOrd="0" destOrd="0" presId="urn:microsoft.com/office/officeart/2005/8/layout/radial6"/>
    <dgm:cxn modelId="{148DC7FB-B885-0243-88F4-0D2D28DDC6AB}" srcId="{A7C71064-5B42-D645-B614-7E9A768C1911}" destId="{86A93D12-074E-894C-863F-41845FF2AD82}" srcOrd="0" destOrd="0" parTransId="{6A22B32B-623C-1847-86AC-8E461256CF52}" sibTransId="{72304515-3B9F-A049-B129-649A45032AD9}"/>
    <dgm:cxn modelId="{314BC227-BB8F-0D44-B5F2-F1705614A92A}" type="presOf" srcId="{655F44F4-D9D7-0D4E-B327-C177FE17F33B}" destId="{BCB3B24C-528A-8049-8BCB-165CA8B374BD}" srcOrd="0" destOrd="0" presId="urn:microsoft.com/office/officeart/2005/8/layout/radial6"/>
    <dgm:cxn modelId="{06BF8847-E658-AE46-A8DC-B3C56539777C}" type="presOf" srcId="{86A93D12-074E-894C-863F-41845FF2AD82}" destId="{63539BF5-0B28-1242-824A-137D23EC97F9}" srcOrd="0" destOrd="0" presId="urn:microsoft.com/office/officeart/2005/8/layout/radial6"/>
    <dgm:cxn modelId="{CB4BB81E-85AF-6945-B445-917DC8F5AA0C}" type="presOf" srcId="{F40FA558-AA33-454C-B885-101BE7986A6C}" destId="{676B12DC-1C7D-6442-A395-45A52A801C84}" srcOrd="0" destOrd="0" presId="urn:microsoft.com/office/officeart/2005/8/layout/radial6"/>
    <dgm:cxn modelId="{A5991C41-35FE-3F44-A823-8F1DCEEA44BE}" srcId="{86A93D12-074E-894C-863F-41845FF2AD82}" destId="{F629E993-01E3-5147-AF50-DE0C9D9AF02E}" srcOrd="0" destOrd="0" parTransId="{C4900D3E-0C50-AB40-9D64-1706BAD3525E}" sibTransId="{C083DE0F-F79B-5B47-B64D-65CDD53C4DFD}"/>
    <dgm:cxn modelId="{74226D36-FA71-C04D-9919-937C0CF5A40B}" type="presOf" srcId="{F629E993-01E3-5147-AF50-DE0C9D9AF02E}" destId="{14513BAC-9038-034E-AC9D-8C3AE83090DB}" srcOrd="0" destOrd="0" presId="urn:microsoft.com/office/officeart/2005/8/layout/radial6"/>
    <dgm:cxn modelId="{C2D4711E-5BFE-F444-A941-7B3D516A0A8C}" type="presOf" srcId="{C083DE0F-F79B-5B47-B64D-65CDD53C4DFD}" destId="{8973CABF-005E-2F4B-AF36-CD74A002B658}" srcOrd="0" destOrd="0" presId="urn:microsoft.com/office/officeart/2005/8/layout/radial6"/>
    <dgm:cxn modelId="{9F00BCC9-E78A-3D46-9AB3-0629D289D0B8}" type="presParOf" srcId="{61530D00-5585-8749-AB12-ACCCE8A56DF4}" destId="{63539BF5-0B28-1242-824A-137D23EC97F9}" srcOrd="0" destOrd="0" presId="urn:microsoft.com/office/officeart/2005/8/layout/radial6"/>
    <dgm:cxn modelId="{60CDB97E-CCFF-C941-A2E6-AA6F0D044EE5}" type="presParOf" srcId="{61530D00-5585-8749-AB12-ACCCE8A56DF4}" destId="{14513BAC-9038-034E-AC9D-8C3AE83090DB}" srcOrd="1" destOrd="0" presId="urn:microsoft.com/office/officeart/2005/8/layout/radial6"/>
    <dgm:cxn modelId="{2636DC03-B448-A741-9F40-99AA53CA10BC}" type="presParOf" srcId="{61530D00-5585-8749-AB12-ACCCE8A56DF4}" destId="{C7571B1E-48E1-AA4C-9BDF-3FF6D7E2FF48}" srcOrd="2" destOrd="0" presId="urn:microsoft.com/office/officeart/2005/8/layout/radial6"/>
    <dgm:cxn modelId="{715A3E0D-B6BE-CE48-BBA8-1477DDD5F8C9}" type="presParOf" srcId="{61530D00-5585-8749-AB12-ACCCE8A56DF4}" destId="{8973CABF-005E-2F4B-AF36-CD74A002B658}" srcOrd="3" destOrd="0" presId="urn:microsoft.com/office/officeart/2005/8/layout/radial6"/>
    <dgm:cxn modelId="{24F12610-27C0-9841-BDF1-3532CF3B51E6}" type="presParOf" srcId="{61530D00-5585-8749-AB12-ACCCE8A56DF4}" destId="{676B12DC-1C7D-6442-A395-45A52A801C84}" srcOrd="4" destOrd="0" presId="urn:microsoft.com/office/officeart/2005/8/layout/radial6"/>
    <dgm:cxn modelId="{7C30045B-8271-484F-A8A6-C2B93BE675A4}" type="presParOf" srcId="{61530D00-5585-8749-AB12-ACCCE8A56DF4}" destId="{F321D010-3FD3-844F-9446-8C1D41C5F9C8}" srcOrd="5" destOrd="0" presId="urn:microsoft.com/office/officeart/2005/8/layout/radial6"/>
    <dgm:cxn modelId="{9E1832F7-49B7-C44C-AD2F-92179767FC3A}" type="presParOf" srcId="{61530D00-5585-8749-AB12-ACCCE8A56DF4}" destId="{BCB3B24C-528A-8049-8BCB-165CA8B374BD}" srcOrd="6" destOrd="0" presId="urn:microsoft.com/office/officeart/2005/8/layout/radial6"/>
    <dgm:cxn modelId="{2F94F356-5F14-6841-BC9D-4FA808FD977B}" type="presParOf" srcId="{61530D00-5585-8749-AB12-ACCCE8A56DF4}" destId="{6D57D0BE-6C08-0A4B-9B41-FA8515D085C2}" srcOrd="7" destOrd="0" presId="urn:microsoft.com/office/officeart/2005/8/layout/radial6"/>
    <dgm:cxn modelId="{F167ACB8-3635-254D-A319-28A8234AC370}" type="presParOf" srcId="{61530D00-5585-8749-AB12-ACCCE8A56DF4}" destId="{00F04B70-CBDD-F64C-A2A8-4C9E5A8F67CF}" srcOrd="8" destOrd="0" presId="urn:microsoft.com/office/officeart/2005/8/layout/radial6"/>
    <dgm:cxn modelId="{16E2EFBF-C6DF-BB49-9AAC-65160B12A4F3}" type="presParOf" srcId="{61530D00-5585-8749-AB12-ACCCE8A56DF4}" destId="{438B124E-EDB5-504F-8CCA-4C3771DD9B50}"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C71064-5B42-D645-B614-7E9A768C1911}" type="doc">
      <dgm:prSet loTypeId="urn:microsoft.com/office/officeart/2005/8/layout/radial6" loCatId="" qsTypeId="urn:microsoft.com/office/officeart/2005/8/quickstyle/simple4" qsCatId="simple" csTypeId="urn:microsoft.com/office/officeart/2005/8/colors/accent2_2" csCatId="accent2" phldr="1"/>
      <dgm:spPr/>
      <dgm:t>
        <a:bodyPr/>
        <a:lstStyle/>
        <a:p>
          <a:endParaRPr lang="en-US"/>
        </a:p>
      </dgm:t>
    </dgm:pt>
    <dgm:pt modelId="{86A93D12-074E-894C-863F-41845FF2AD82}">
      <dgm:prSet phldrT="[Text]"/>
      <dgm:spPr/>
      <dgm:t>
        <a:bodyPr/>
        <a:lstStyle/>
        <a:p>
          <a:r>
            <a:rPr lang="en-US" b="1" i="0" dirty="0" err="1" smtClean="0">
              <a:latin typeface="Helvetica Neue Condensed" charset="0"/>
              <a:ea typeface="Helvetica Neue Condensed" charset="0"/>
              <a:cs typeface="Helvetica Neue Condensed" charset="0"/>
            </a:rPr>
            <a:t>strategi</a:t>
          </a:r>
          <a:endParaRPr lang="en-US" b="1" i="0" dirty="0">
            <a:latin typeface="Helvetica Neue Condensed" charset="0"/>
            <a:ea typeface="Helvetica Neue Condensed" charset="0"/>
            <a:cs typeface="Helvetica Neue Condensed" charset="0"/>
          </a:endParaRPr>
        </a:p>
      </dgm:t>
    </dgm:pt>
    <dgm:pt modelId="{6A22B32B-623C-1847-86AC-8E461256CF52}" type="parTrans" cxnId="{148DC7FB-B885-0243-88F4-0D2D28DDC6AB}">
      <dgm:prSet/>
      <dgm:spPr/>
      <dgm:t>
        <a:bodyPr/>
        <a:lstStyle/>
        <a:p>
          <a:endParaRPr lang="en-US"/>
        </a:p>
      </dgm:t>
    </dgm:pt>
    <dgm:pt modelId="{72304515-3B9F-A049-B129-649A45032AD9}" type="sibTrans" cxnId="{148DC7FB-B885-0243-88F4-0D2D28DDC6AB}">
      <dgm:prSet/>
      <dgm:spPr/>
      <dgm:t>
        <a:bodyPr/>
        <a:lstStyle/>
        <a:p>
          <a:endParaRPr lang="en-US"/>
        </a:p>
      </dgm:t>
    </dgm:pt>
    <dgm:pt modelId="{F629E993-01E3-5147-AF50-DE0C9D9AF02E}">
      <dgm:prSet phldrT="[Text]" custT="1"/>
      <dgm:spPr/>
      <dgm:t>
        <a:bodyPr/>
        <a:lstStyle/>
        <a:p>
          <a:r>
            <a:rPr lang="en-US" sz="1400" b="1" i="0" dirty="0" smtClean="0">
              <a:latin typeface="Helvetica Neue Condensed" charset="0"/>
              <a:ea typeface="Helvetica Neue Condensed" charset="0"/>
              <a:cs typeface="Helvetica Neue Condensed" charset="0"/>
            </a:rPr>
            <a:t>Processer</a:t>
          </a:r>
          <a:endParaRPr lang="en-US" sz="1100" b="1" i="0" dirty="0">
            <a:latin typeface="Helvetica Neue Condensed" charset="0"/>
            <a:ea typeface="Helvetica Neue Condensed" charset="0"/>
            <a:cs typeface="Helvetica Neue Condensed" charset="0"/>
          </a:endParaRPr>
        </a:p>
      </dgm:t>
    </dgm:pt>
    <dgm:pt modelId="{C4900D3E-0C50-AB40-9D64-1706BAD3525E}" type="parTrans" cxnId="{A5991C41-35FE-3F44-A823-8F1DCEEA44BE}">
      <dgm:prSet/>
      <dgm:spPr/>
      <dgm:t>
        <a:bodyPr/>
        <a:lstStyle/>
        <a:p>
          <a:endParaRPr lang="en-US"/>
        </a:p>
      </dgm:t>
    </dgm:pt>
    <dgm:pt modelId="{C083DE0F-F79B-5B47-B64D-65CDD53C4DFD}" type="sibTrans" cxnId="{A5991C41-35FE-3F44-A823-8F1DCEEA44BE}">
      <dgm:prSet/>
      <dgm:spPr/>
      <dgm:t>
        <a:bodyPr/>
        <a:lstStyle/>
        <a:p>
          <a:endParaRPr lang="en-US"/>
        </a:p>
      </dgm:t>
    </dgm:pt>
    <dgm:pt modelId="{F40FA558-AA33-454C-B885-101BE7986A6C}">
      <dgm:prSet phldrT="[Text]" custT="1"/>
      <dgm:spPr/>
      <dgm:t>
        <a:bodyPr/>
        <a:lstStyle/>
        <a:p>
          <a:r>
            <a:rPr lang="en-US" sz="1400" b="1" i="0" dirty="0" err="1" smtClean="0">
              <a:latin typeface="Helvetica Neue Condensed" charset="0"/>
              <a:ea typeface="Helvetica Neue Condensed" charset="0"/>
              <a:cs typeface="Helvetica Neue Condensed" charset="0"/>
            </a:rPr>
            <a:t>Resurser</a:t>
          </a:r>
          <a:endParaRPr lang="en-US" sz="1100" b="1" i="0" dirty="0">
            <a:latin typeface="Helvetica Neue Condensed" charset="0"/>
            <a:ea typeface="Helvetica Neue Condensed" charset="0"/>
            <a:cs typeface="Helvetica Neue Condensed" charset="0"/>
          </a:endParaRPr>
        </a:p>
      </dgm:t>
    </dgm:pt>
    <dgm:pt modelId="{2EF491C4-32CC-234D-8B76-28CC6547D472}" type="parTrans" cxnId="{5D93A487-0AF7-E44D-9132-4D4B0F4D8159}">
      <dgm:prSet/>
      <dgm:spPr/>
      <dgm:t>
        <a:bodyPr/>
        <a:lstStyle/>
        <a:p>
          <a:endParaRPr lang="en-US"/>
        </a:p>
      </dgm:t>
    </dgm:pt>
    <dgm:pt modelId="{655F44F4-D9D7-0D4E-B327-C177FE17F33B}" type="sibTrans" cxnId="{5D93A487-0AF7-E44D-9132-4D4B0F4D8159}">
      <dgm:prSet/>
      <dgm:spPr/>
      <dgm:t>
        <a:bodyPr/>
        <a:lstStyle/>
        <a:p>
          <a:endParaRPr lang="en-US"/>
        </a:p>
      </dgm:t>
    </dgm:pt>
    <dgm:pt modelId="{97D6C969-590C-334C-BA17-5032EB9E245C}">
      <dgm:prSet phldrT="[Text]" custT="1"/>
      <dgm:spPr/>
      <dgm:t>
        <a:bodyPr/>
        <a:lstStyle/>
        <a:p>
          <a:r>
            <a:rPr lang="en-US" sz="1400" b="1" i="0" dirty="0" smtClean="0">
              <a:latin typeface="Helvetica Neue Condensed" charset="0"/>
              <a:ea typeface="Helvetica Neue Condensed" charset="0"/>
              <a:cs typeface="Helvetica Neue Condensed" charset="0"/>
            </a:rPr>
            <a:t>Mindset</a:t>
          </a:r>
          <a:endParaRPr lang="en-US" sz="1400" b="1" i="0" dirty="0">
            <a:latin typeface="Helvetica Neue Condensed" charset="0"/>
            <a:ea typeface="Helvetica Neue Condensed" charset="0"/>
            <a:cs typeface="Helvetica Neue Condensed" charset="0"/>
          </a:endParaRPr>
        </a:p>
      </dgm:t>
    </dgm:pt>
    <dgm:pt modelId="{49CF4D0B-B135-9945-9B59-96610538EC42}" type="parTrans" cxnId="{457D6890-5405-9448-B948-8F5BB224865D}">
      <dgm:prSet/>
      <dgm:spPr/>
      <dgm:t>
        <a:bodyPr/>
        <a:lstStyle/>
        <a:p>
          <a:endParaRPr lang="en-US"/>
        </a:p>
      </dgm:t>
    </dgm:pt>
    <dgm:pt modelId="{26FFDA15-F29C-294E-95E6-DA11E2DB8F9C}" type="sibTrans" cxnId="{457D6890-5405-9448-B948-8F5BB224865D}">
      <dgm:prSet/>
      <dgm:spPr/>
      <dgm:t>
        <a:bodyPr/>
        <a:lstStyle/>
        <a:p>
          <a:endParaRPr lang="en-US"/>
        </a:p>
      </dgm:t>
    </dgm:pt>
    <dgm:pt modelId="{61530D00-5585-8749-AB12-ACCCE8A56DF4}" type="pres">
      <dgm:prSet presAssocID="{A7C71064-5B42-D645-B614-7E9A768C1911}" presName="Name0" presStyleCnt="0">
        <dgm:presLayoutVars>
          <dgm:chMax val="1"/>
          <dgm:dir/>
          <dgm:animLvl val="ctr"/>
          <dgm:resizeHandles val="exact"/>
        </dgm:presLayoutVars>
      </dgm:prSet>
      <dgm:spPr/>
      <dgm:t>
        <a:bodyPr/>
        <a:lstStyle/>
        <a:p>
          <a:endParaRPr lang="en-US"/>
        </a:p>
      </dgm:t>
    </dgm:pt>
    <dgm:pt modelId="{63539BF5-0B28-1242-824A-137D23EC97F9}" type="pres">
      <dgm:prSet presAssocID="{86A93D12-074E-894C-863F-41845FF2AD82}" presName="centerShape" presStyleLbl="node0" presStyleIdx="0" presStyleCnt="1" custScaleX="63604" custScaleY="61656"/>
      <dgm:spPr/>
      <dgm:t>
        <a:bodyPr/>
        <a:lstStyle/>
        <a:p>
          <a:endParaRPr lang="en-US"/>
        </a:p>
      </dgm:t>
    </dgm:pt>
    <dgm:pt modelId="{14513BAC-9038-034E-AC9D-8C3AE83090DB}" type="pres">
      <dgm:prSet presAssocID="{F629E993-01E3-5147-AF50-DE0C9D9AF02E}" presName="node" presStyleLbl="node1" presStyleIdx="0" presStyleCnt="3" custScaleX="150387" custScaleY="150387">
        <dgm:presLayoutVars>
          <dgm:bulletEnabled val="1"/>
        </dgm:presLayoutVars>
      </dgm:prSet>
      <dgm:spPr/>
      <dgm:t>
        <a:bodyPr/>
        <a:lstStyle/>
        <a:p>
          <a:endParaRPr lang="en-US"/>
        </a:p>
      </dgm:t>
    </dgm:pt>
    <dgm:pt modelId="{C7571B1E-48E1-AA4C-9BDF-3FF6D7E2FF48}" type="pres">
      <dgm:prSet presAssocID="{F629E993-01E3-5147-AF50-DE0C9D9AF02E}" presName="dummy" presStyleCnt="0"/>
      <dgm:spPr/>
    </dgm:pt>
    <dgm:pt modelId="{8973CABF-005E-2F4B-AF36-CD74A002B658}" type="pres">
      <dgm:prSet presAssocID="{C083DE0F-F79B-5B47-B64D-65CDD53C4DFD}" presName="sibTrans" presStyleLbl="sibTrans2D1" presStyleIdx="0" presStyleCnt="3"/>
      <dgm:spPr/>
      <dgm:t>
        <a:bodyPr/>
        <a:lstStyle/>
        <a:p>
          <a:endParaRPr lang="en-US"/>
        </a:p>
      </dgm:t>
    </dgm:pt>
    <dgm:pt modelId="{676B12DC-1C7D-6442-A395-45A52A801C84}" type="pres">
      <dgm:prSet presAssocID="{F40FA558-AA33-454C-B885-101BE7986A6C}" presName="node" presStyleLbl="node1" presStyleIdx="1" presStyleCnt="3" custScaleX="150387" custScaleY="150387">
        <dgm:presLayoutVars>
          <dgm:bulletEnabled val="1"/>
        </dgm:presLayoutVars>
      </dgm:prSet>
      <dgm:spPr/>
      <dgm:t>
        <a:bodyPr/>
        <a:lstStyle/>
        <a:p>
          <a:endParaRPr lang="en-US"/>
        </a:p>
      </dgm:t>
    </dgm:pt>
    <dgm:pt modelId="{F321D010-3FD3-844F-9446-8C1D41C5F9C8}" type="pres">
      <dgm:prSet presAssocID="{F40FA558-AA33-454C-B885-101BE7986A6C}" presName="dummy" presStyleCnt="0"/>
      <dgm:spPr/>
    </dgm:pt>
    <dgm:pt modelId="{BCB3B24C-528A-8049-8BCB-165CA8B374BD}" type="pres">
      <dgm:prSet presAssocID="{655F44F4-D9D7-0D4E-B327-C177FE17F33B}" presName="sibTrans" presStyleLbl="sibTrans2D1" presStyleIdx="1" presStyleCnt="3"/>
      <dgm:spPr/>
      <dgm:t>
        <a:bodyPr/>
        <a:lstStyle/>
        <a:p>
          <a:endParaRPr lang="en-US"/>
        </a:p>
      </dgm:t>
    </dgm:pt>
    <dgm:pt modelId="{6D57D0BE-6C08-0A4B-9B41-FA8515D085C2}" type="pres">
      <dgm:prSet presAssocID="{97D6C969-590C-334C-BA17-5032EB9E245C}" presName="node" presStyleLbl="node1" presStyleIdx="2" presStyleCnt="3" custScaleX="150387" custScaleY="150387">
        <dgm:presLayoutVars>
          <dgm:bulletEnabled val="1"/>
        </dgm:presLayoutVars>
      </dgm:prSet>
      <dgm:spPr/>
      <dgm:t>
        <a:bodyPr/>
        <a:lstStyle/>
        <a:p>
          <a:endParaRPr lang="en-US"/>
        </a:p>
      </dgm:t>
    </dgm:pt>
    <dgm:pt modelId="{00F04B70-CBDD-F64C-A2A8-4C9E5A8F67CF}" type="pres">
      <dgm:prSet presAssocID="{97D6C969-590C-334C-BA17-5032EB9E245C}" presName="dummy" presStyleCnt="0"/>
      <dgm:spPr/>
    </dgm:pt>
    <dgm:pt modelId="{438B124E-EDB5-504F-8CCA-4C3771DD9B50}" type="pres">
      <dgm:prSet presAssocID="{26FFDA15-F29C-294E-95E6-DA11E2DB8F9C}" presName="sibTrans" presStyleLbl="sibTrans2D1" presStyleIdx="2" presStyleCnt="3"/>
      <dgm:spPr/>
      <dgm:t>
        <a:bodyPr/>
        <a:lstStyle/>
        <a:p>
          <a:endParaRPr lang="en-US"/>
        </a:p>
      </dgm:t>
    </dgm:pt>
  </dgm:ptLst>
  <dgm:cxnLst>
    <dgm:cxn modelId="{BF663F05-12D5-4447-A942-0C82B5B1DC08}" type="presOf" srcId="{86A93D12-074E-894C-863F-41845FF2AD82}" destId="{63539BF5-0B28-1242-824A-137D23EC97F9}" srcOrd="0" destOrd="0" presId="urn:microsoft.com/office/officeart/2005/8/layout/radial6"/>
    <dgm:cxn modelId="{148FBBE5-F761-6548-91A8-2CD30B0ADB77}" type="presOf" srcId="{97D6C969-590C-334C-BA17-5032EB9E245C}" destId="{6D57D0BE-6C08-0A4B-9B41-FA8515D085C2}" srcOrd="0" destOrd="0" presId="urn:microsoft.com/office/officeart/2005/8/layout/radial6"/>
    <dgm:cxn modelId="{3242A836-6800-E244-99A2-156CA6D4D02C}" type="presOf" srcId="{F629E993-01E3-5147-AF50-DE0C9D9AF02E}" destId="{14513BAC-9038-034E-AC9D-8C3AE83090DB}" srcOrd="0" destOrd="0" presId="urn:microsoft.com/office/officeart/2005/8/layout/radial6"/>
    <dgm:cxn modelId="{457D6890-5405-9448-B948-8F5BB224865D}" srcId="{86A93D12-074E-894C-863F-41845FF2AD82}" destId="{97D6C969-590C-334C-BA17-5032EB9E245C}" srcOrd="2" destOrd="0" parTransId="{49CF4D0B-B135-9945-9B59-96610538EC42}" sibTransId="{26FFDA15-F29C-294E-95E6-DA11E2DB8F9C}"/>
    <dgm:cxn modelId="{CC29100C-E011-7F40-86A4-211798BBDB15}" type="presOf" srcId="{C083DE0F-F79B-5B47-B64D-65CDD53C4DFD}" destId="{8973CABF-005E-2F4B-AF36-CD74A002B658}" srcOrd="0" destOrd="0" presId="urn:microsoft.com/office/officeart/2005/8/layout/radial6"/>
    <dgm:cxn modelId="{52DA8470-E829-3342-904D-906F85DCF3BD}" type="presOf" srcId="{F40FA558-AA33-454C-B885-101BE7986A6C}" destId="{676B12DC-1C7D-6442-A395-45A52A801C84}" srcOrd="0" destOrd="0" presId="urn:microsoft.com/office/officeart/2005/8/layout/radial6"/>
    <dgm:cxn modelId="{42D3BFDF-CC76-334A-AF81-B757E77B0E02}" type="presOf" srcId="{655F44F4-D9D7-0D4E-B327-C177FE17F33B}" destId="{BCB3B24C-528A-8049-8BCB-165CA8B374BD}" srcOrd="0" destOrd="0" presId="urn:microsoft.com/office/officeart/2005/8/layout/radial6"/>
    <dgm:cxn modelId="{A5991C41-35FE-3F44-A823-8F1DCEEA44BE}" srcId="{86A93D12-074E-894C-863F-41845FF2AD82}" destId="{F629E993-01E3-5147-AF50-DE0C9D9AF02E}" srcOrd="0" destOrd="0" parTransId="{C4900D3E-0C50-AB40-9D64-1706BAD3525E}" sibTransId="{C083DE0F-F79B-5B47-B64D-65CDD53C4DFD}"/>
    <dgm:cxn modelId="{5D93A487-0AF7-E44D-9132-4D4B0F4D8159}" srcId="{86A93D12-074E-894C-863F-41845FF2AD82}" destId="{F40FA558-AA33-454C-B885-101BE7986A6C}" srcOrd="1" destOrd="0" parTransId="{2EF491C4-32CC-234D-8B76-28CC6547D472}" sibTransId="{655F44F4-D9D7-0D4E-B327-C177FE17F33B}"/>
    <dgm:cxn modelId="{5D768CCB-8F8C-7A42-B0F3-D1C523B159CA}" type="presOf" srcId="{26FFDA15-F29C-294E-95E6-DA11E2DB8F9C}" destId="{438B124E-EDB5-504F-8CCA-4C3771DD9B50}" srcOrd="0" destOrd="0" presId="urn:microsoft.com/office/officeart/2005/8/layout/radial6"/>
    <dgm:cxn modelId="{0B440048-465D-D94C-BB3A-A86A4036B6D2}" type="presOf" srcId="{A7C71064-5B42-D645-B614-7E9A768C1911}" destId="{61530D00-5585-8749-AB12-ACCCE8A56DF4}" srcOrd="0" destOrd="0" presId="urn:microsoft.com/office/officeart/2005/8/layout/radial6"/>
    <dgm:cxn modelId="{148DC7FB-B885-0243-88F4-0D2D28DDC6AB}" srcId="{A7C71064-5B42-D645-B614-7E9A768C1911}" destId="{86A93D12-074E-894C-863F-41845FF2AD82}" srcOrd="0" destOrd="0" parTransId="{6A22B32B-623C-1847-86AC-8E461256CF52}" sibTransId="{72304515-3B9F-A049-B129-649A45032AD9}"/>
    <dgm:cxn modelId="{7B1F9196-1E24-2E48-88A5-2DE967C2BD92}" type="presParOf" srcId="{61530D00-5585-8749-AB12-ACCCE8A56DF4}" destId="{63539BF5-0B28-1242-824A-137D23EC97F9}" srcOrd="0" destOrd="0" presId="urn:microsoft.com/office/officeart/2005/8/layout/radial6"/>
    <dgm:cxn modelId="{371E5AE3-6C67-6D42-953D-4E2A39E95705}" type="presParOf" srcId="{61530D00-5585-8749-AB12-ACCCE8A56DF4}" destId="{14513BAC-9038-034E-AC9D-8C3AE83090DB}" srcOrd="1" destOrd="0" presId="urn:microsoft.com/office/officeart/2005/8/layout/radial6"/>
    <dgm:cxn modelId="{A68C5C45-C18D-8146-9556-BDD7A3500A7A}" type="presParOf" srcId="{61530D00-5585-8749-AB12-ACCCE8A56DF4}" destId="{C7571B1E-48E1-AA4C-9BDF-3FF6D7E2FF48}" srcOrd="2" destOrd="0" presId="urn:microsoft.com/office/officeart/2005/8/layout/radial6"/>
    <dgm:cxn modelId="{7D288727-BA15-3B4F-BA0C-C3C4E007A2BC}" type="presParOf" srcId="{61530D00-5585-8749-AB12-ACCCE8A56DF4}" destId="{8973CABF-005E-2F4B-AF36-CD74A002B658}" srcOrd="3" destOrd="0" presId="urn:microsoft.com/office/officeart/2005/8/layout/radial6"/>
    <dgm:cxn modelId="{52CDADC5-1862-9F49-82A9-B94EACD41C07}" type="presParOf" srcId="{61530D00-5585-8749-AB12-ACCCE8A56DF4}" destId="{676B12DC-1C7D-6442-A395-45A52A801C84}" srcOrd="4" destOrd="0" presId="urn:microsoft.com/office/officeart/2005/8/layout/radial6"/>
    <dgm:cxn modelId="{89A3A9FB-4554-EE42-9400-D08972862BAD}" type="presParOf" srcId="{61530D00-5585-8749-AB12-ACCCE8A56DF4}" destId="{F321D010-3FD3-844F-9446-8C1D41C5F9C8}" srcOrd="5" destOrd="0" presId="urn:microsoft.com/office/officeart/2005/8/layout/radial6"/>
    <dgm:cxn modelId="{D17983D5-2BC1-5D4B-8B32-00C6BDA97EAD}" type="presParOf" srcId="{61530D00-5585-8749-AB12-ACCCE8A56DF4}" destId="{BCB3B24C-528A-8049-8BCB-165CA8B374BD}" srcOrd="6" destOrd="0" presId="urn:microsoft.com/office/officeart/2005/8/layout/radial6"/>
    <dgm:cxn modelId="{85EE639F-53C3-A843-BC6B-F55DDC84C161}" type="presParOf" srcId="{61530D00-5585-8749-AB12-ACCCE8A56DF4}" destId="{6D57D0BE-6C08-0A4B-9B41-FA8515D085C2}" srcOrd="7" destOrd="0" presId="urn:microsoft.com/office/officeart/2005/8/layout/radial6"/>
    <dgm:cxn modelId="{548EDD7F-6CE9-574D-8E77-152F9AD6AC9F}" type="presParOf" srcId="{61530D00-5585-8749-AB12-ACCCE8A56DF4}" destId="{00F04B70-CBDD-F64C-A2A8-4C9E5A8F67CF}" srcOrd="8" destOrd="0" presId="urn:microsoft.com/office/officeart/2005/8/layout/radial6"/>
    <dgm:cxn modelId="{BAF28591-EE75-B248-BAC9-8140DC39C74F}" type="presParOf" srcId="{61530D00-5585-8749-AB12-ACCCE8A56DF4}" destId="{438B124E-EDB5-504F-8CCA-4C3771DD9B50}"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C71064-5B42-D645-B614-7E9A768C1911}" type="doc">
      <dgm:prSet loTypeId="urn:microsoft.com/office/officeart/2005/8/layout/radial6" loCatId="" qsTypeId="urn:microsoft.com/office/officeart/2005/8/quickstyle/simple4" qsCatId="simple" csTypeId="urn:microsoft.com/office/officeart/2005/8/colors/accent2_2" csCatId="accent2" phldr="1"/>
      <dgm:spPr/>
      <dgm:t>
        <a:bodyPr/>
        <a:lstStyle/>
        <a:p>
          <a:endParaRPr lang="en-US"/>
        </a:p>
      </dgm:t>
    </dgm:pt>
    <dgm:pt modelId="{86A93D12-074E-894C-863F-41845FF2AD82}">
      <dgm:prSet phldrT="[Text]"/>
      <dgm:spPr/>
      <dgm:t>
        <a:bodyPr/>
        <a:lstStyle/>
        <a:p>
          <a:r>
            <a:rPr lang="en-US" dirty="0" err="1" smtClean="0"/>
            <a:t>strategi</a:t>
          </a:r>
          <a:endParaRPr lang="en-US" dirty="0"/>
        </a:p>
      </dgm:t>
    </dgm:pt>
    <dgm:pt modelId="{6A22B32B-623C-1847-86AC-8E461256CF52}" type="parTrans" cxnId="{148DC7FB-B885-0243-88F4-0D2D28DDC6AB}">
      <dgm:prSet/>
      <dgm:spPr/>
      <dgm:t>
        <a:bodyPr/>
        <a:lstStyle/>
        <a:p>
          <a:endParaRPr lang="en-US"/>
        </a:p>
      </dgm:t>
    </dgm:pt>
    <dgm:pt modelId="{72304515-3B9F-A049-B129-649A45032AD9}" type="sibTrans" cxnId="{148DC7FB-B885-0243-88F4-0D2D28DDC6AB}">
      <dgm:prSet/>
      <dgm:spPr/>
      <dgm:t>
        <a:bodyPr/>
        <a:lstStyle/>
        <a:p>
          <a:endParaRPr lang="en-US"/>
        </a:p>
      </dgm:t>
    </dgm:pt>
    <dgm:pt modelId="{F629E993-01E3-5147-AF50-DE0C9D9AF02E}">
      <dgm:prSet phldrT="[Text]" custT="1"/>
      <dgm:spPr/>
      <dgm:t>
        <a:bodyPr/>
        <a:lstStyle/>
        <a:p>
          <a:r>
            <a:rPr lang="en-US" sz="1400" dirty="0" smtClean="0"/>
            <a:t>Processer</a:t>
          </a:r>
          <a:endParaRPr lang="en-US" sz="1100" dirty="0"/>
        </a:p>
      </dgm:t>
    </dgm:pt>
    <dgm:pt modelId="{C4900D3E-0C50-AB40-9D64-1706BAD3525E}" type="parTrans" cxnId="{A5991C41-35FE-3F44-A823-8F1DCEEA44BE}">
      <dgm:prSet/>
      <dgm:spPr/>
      <dgm:t>
        <a:bodyPr/>
        <a:lstStyle/>
        <a:p>
          <a:endParaRPr lang="en-US"/>
        </a:p>
      </dgm:t>
    </dgm:pt>
    <dgm:pt modelId="{C083DE0F-F79B-5B47-B64D-65CDD53C4DFD}" type="sibTrans" cxnId="{A5991C41-35FE-3F44-A823-8F1DCEEA44BE}">
      <dgm:prSet/>
      <dgm:spPr/>
      <dgm:t>
        <a:bodyPr/>
        <a:lstStyle/>
        <a:p>
          <a:endParaRPr lang="en-US"/>
        </a:p>
      </dgm:t>
    </dgm:pt>
    <dgm:pt modelId="{F40FA558-AA33-454C-B885-101BE7986A6C}">
      <dgm:prSet phldrT="[Text]" custT="1"/>
      <dgm:spPr/>
      <dgm:t>
        <a:bodyPr/>
        <a:lstStyle/>
        <a:p>
          <a:r>
            <a:rPr lang="en-US" sz="1400" dirty="0" err="1" smtClean="0"/>
            <a:t>Resurser</a:t>
          </a:r>
          <a:endParaRPr lang="en-US" sz="1100" dirty="0"/>
        </a:p>
      </dgm:t>
    </dgm:pt>
    <dgm:pt modelId="{2EF491C4-32CC-234D-8B76-28CC6547D472}" type="parTrans" cxnId="{5D93A487-0AF7-E44D-9132-4D4B0F4D8159}">
      <dgm:prSet/>
      <dgm:spPr/>
      <dgm:t>
        <a:bodyPr/>
        <a:lstStyle/>
        <a:p>
          <a:endParaRPr lang="en-US"/>
        </a:p>
      </dgm:t>
    </dgm:pt>
    <dgm:pt modelId="{655F44F4-D9D7-0D4E-B327-C177FE17F33B}" type="sibTrans" cxnId="{5D93A487-0AF7-E44D-9132-4D4B0F4D8159}">
      <dgm:prSet/>
      <dgm:spPr/>
      <dgm:t>
        <a:bodyPr/>
        <a:lstStyle/>
        <a:p>
          <a:endParaRPr lang="en-US"/>
        </a:p>
      </dgm:t>
    </dgm:pt>
    <dgm:pt modelId="{97D6C969-590C-334C-BA17-5032EB9E245C}">
      <dgm:prSet phldrT="[Text]" custT="1"/>
      <dgm:spPr/>
      <dgm:t>
        <a:bodyPr/>
        <a:lstStyle/>
        <a:p>
          <a:r>
            <a:rPr lang="en-US" sz="1400" dirty="0" smtClean="0"/>
            <a:t>Mindset</a:t>
          </a:r>
          <a:endParaRPr lang="en-US" sz="1400" dirty="0"/>
        </a:p>
      </dgm:t>
    </dgm:pt>
    <dgm:pt modelId="{49CF4D0B-B135-9945-9B59-96610538EC42}" type="parTrans" cxnId="{457D6890-5405-9448-B948-8F5BB224865D}">
      <dgm:prSet/>
      <dgm:spPr/>
      <dgm:t>
        <a:bodyPr/>
        <a:lstStyle/>
        <a:p>
          <a:endParaRPr lang="en-US"/>
        </a:p>
      </dgm:t>
    </dgm:pt>
    <dgm:pt modelId="{26FFDA15-F29C-294E-95E6-DA11E2DB8F9C}" type="sibTrans" cxnId="{457D6890-5405-9448-B948-8F5BB224865D}">
      <dgm:prSet/>
      <dgm:spPr/>
      <dgm:t>
        <a:bodyPr/>
        <a:lstStyle/>
        <a:p>
          <a:endParaRPr lang="en-US"/>
        </a:p>
      </dgm:t>
    </dgm:pt>
    <dgm:pt modelId="{61530D00-5585-8749-AB12-ACCCE8A56DF4}" type="pres">
      <dgm:prSet presAssocID="{A7C71064-5B42-D645-B614-7E9A768C1911}" presName="Name0" presStyleCnt="0">
        <dgm:presLayoutVars>
          <dgm:chMax val="1"/>
          <dgm:dir/>
          <dgm:animLvl val="ctr"/>
          <dgm:resizeHandles val="exact"/>
        </dgm:presLayoutVars>
      </dgm:prSet>
      <dgm:spPr/>
      <dgm:t>
        <a:bodyPr/>
        <a:lstStyle/>
        <a:p>
          <a:endParaRPr lang="en-US"/>
        </a:p>
      </dgm:t>
    </dgm:pt>
    <dgm:pt modelId="{63539BF5-0B28-1242-824A-137D23EC97F9}" type="pres">
      <dgm:prSet presAssocID="{86A93D12-074E-894C-863F-41845FF2AD82}" presName="centerShape" presStyleLbl="node0" presStyleIdx="0" presStyleCnt="1" custScaleX="63604" custScaleY="61656"/>
      <dgm:spPr/>
      <dgm:t>
        <a:bodyPr/>
        <a:lstStyle/>
        <a:p>
          <a:endParaRPr lang="en-US"/>
        </a:p>
      </dgm:t>
    </dgm:pt>
    <dgm:pt modelId="{14513BAC-9038-034E-AC9D-8C3AE83090DB}" type="pres">
      <dgm:prSet presAssocID="{F629E993-01E3-5147-AF50-DE0C9D9AF02E}" presName="node" presStyleLbl="node1" presStyleIdx="0" presStyleCnt="3" custScaleX="150387" custScaleY="150387">
        <dgm:presLayoutVars>
          <dgm:bulletEnabled val="1"/>
        </dgm:presLayoutVars>
      </dgm:prSet>
      <dgm:spPr/>
      <dgm:t>
        <a:bodyPr/>
        <a:lstStyle/>
        <a:p>
          <a:endParaRPr lang="en-US"/>
        </a:p>
      </dgm:t>
    </dgm:pt>
    <dgm:pt modelId="{C7571B1E-48E1-AA4C-9BDF-3FF6D7E2FF48}" type="pres">
      <dgm:prSet presAssocID="{F629E993-01E3-5147-AF50-DE0C9D9AF02E}" presName="dummy" presStyleCnt="0"/>
      <dgm:spPr/>
    </dgm:pt>
    <dgm:pt modelId="{8973CABF-005E-2F4B-AF36-CD74A002B658}" type="pres">
      <dgm:prSet presAssocID="{C083DE0F-F79B-5B47-B64D-65CDD53C4DFD}" presName="sibTrans" presStyleLbl="sibTrans2D1" presStyleIdx="0" presStyleCnt="3"/>
      <dgm:spPr/>
      <dgm:t>
        <a:bodyPr/>
        <a:lstStyle/>
        <a:p>
          <a:endParaRPr lang="en-US"/>
        </a:p>
      </dgm:t>
    </dgm:pt>
    <dgm:pt modelId="{676B12DC-1C7D-6442-A395-45A52A801C84}" type="pres">
      <dgm:prSet presAssocID="{F40FA558-AA33-454C-B885-101BE7986A6C}" presName="node" presStyleLbl="node1" presStyleIdx="1" presStyleCnt="3" custScaleX="150387" custScaleY="150387">
        <dgm:presLayoutVars>
          <dgm:bulletEnabled val="1"/>
        </dgm:presLayoutVars>
      </dgm:prSet>
      <dgm:spPr/>
      <dgm:t>
        <a:bodyPr/>
        <a:lstStyle/>
        <a:p>
          <a:endParaRPr lang="en-US"/>
        </a:p>
      </dgm:t>
    </dgm:pt>
    <dgm:pt modelId="{F321D010-3FD3-844F-9446-8C1D41C5F9C8}" type="pres">
      <dgm:prSet presAssocID="{F40FA558-AA33-454C-B885-101BE7986A6C}" presName="dummy" presStyleCnt="0"/>
      <dgm:spPr/>
    </dgm:pt>
    <dgm:pt modelId="{BCB3B24C-528A-8049-8BCB-165CA8B374BD}" type="pres">
      <dgm:prSet presAssocID="{655F44F4-D9D7-0D4E-B327-C177FE17F33B}" presName="sibTrans" presStyleLbl="sibTrans2D1" presStyleIdx="1" presStyleCnt="3"/>
      <dgm:spPr/>
      <dgm:t>
        <a:bodyPr/>
        <a:lstStyle/>
        <a:p>
          <a:endParaRPr lang="en-US"/>
        </a:p>
      </dgm:t>
    </dgm:pt>
    <dgm:pt modelId="{6D57D0BE-6C08-0A4B-9B41-FA8515D085C2}" type="pres">
      <dgm:prSet presAssocID="{97D6C969-590C-334C-BA17-5032EB9E245C}" presName="node" presStyleLbl="node1" presStyleIdx="2" presStyleCnt="3" custScaleX="150387" custScaleY="150387">
        <dgm:presLayoutVars>
          <dgm:bulletEnabled val="1"/>
        </dgm:presLayoutVars>
      </dgm:prSet>
      <dgm:spPr/>
      <dgm:t>
        <a:bodyPr/>
        <a:lstStyle/>
        <a:p>
          <a:endParaRPr lang="en-US"/>
        </a:p>
      </dgm:t>
    </dgm:pt>
    <dgm:pt modelId="{00F04B70-CBDD-F64C-A2A8-4C9E5A8F67CF}" type="pres">
      <dgm:prSet presAssocID="{97D6C969-590C-334C-BA17-5032EB9E245C}" presName="dummy" presStyleCnt="0"/>
      <dgm:spPr/>
    </dgm:pt>
    <dgm:pt modelId="{438B124E-EDB5-504F-8CCA-4C3771DD9B50}" type="pres">
      <dgm:prSet presAssocID="{26FFDA15-F29C-294E-95E6-DA11E2DB8F9C}" presName="sibTrans" presStyleLbl="sibTrans2D1" presStyleIdx="2" presStyleCnt="3"/>
      <dgm:spPr/>
      <dgm:t>
        <a:bodyPr/>
        <a:lstStyle/>
        <a:p>
          <a:endParaRPr lang="en-US"/>
        </a:p>
      </dgm:t>
    </dgm:pt>
  </dgm:ptLst>
  <dgm:cxnLst>
    <dgm:cxn modelId="{96EAC4E5-BE2B-3845-8B52-4F74A10027E2}" type="presOf" srcId="{A7C71064-5B42-D645-B614-7E9A768C1911}" destId="{61530D00-5585-8749-AB12-ACCCE8A56DF4}" srcOrd="0" destOrd="0" presId="urn:microsoft.com/office/officeart/2005/8/layout/radial6"/>
    <dgm:cxn modelId="{A50CE63C-C896-4A41-B3EB-850E0FF89AC3}" type="presOf" srcId="{F40FA558-AA33-454C-B885-101BE7986A6C}" destId="{676B12DC-1C7D-6442-A395-45A52A801C84}" srcOrd="0" destOrd="0" presId="urn:microsoft.com/office/officeart/2005/8/layout/radial6"/>
    <dgm:cxn modelId="{D8B36596-D25E-2D49-9F22-A576B82777C9}" type="presOf" srcId="{26FFDA15-F29C-294E-95E6-DA11E2DB8F9C}" destId="{438B124E-EDB5-504F-8CCA-4C3771DD9B50}" srcOrd="0" destOrd="0" presId="urn:microsoft.com/office/officeart/2005/8/layout/radial6"/>
    <dgm:cxn modelId="{457D6890-5405-9448-B948-8F5BB224865D}" srcId="{86A93D12-074E-894C-863F-41845FF2AD82}" destId="{97D6C969-590C-334C-BA17-5032EB9E245C}" srcOrd="2" destOrd="0" parTransId="{49CF4D0B-B135-9945-9B59-96610538EC42}" sibTransId="{26FFDA15-F29C-294E-95E6-DA11E2DB8F9C}"/>
    <dgm:cxn modelId="{E803EA0C-83C5-0543-90AC-D41030B61A4A}" type="presOf" srcId="{F629E993-01E3-5147-AF50-DE0C9D9AF02E}" destId="{14513BAC-9038-034E-AC9D-8C3AE83090DB}" srcOrd="0" destOrd="0" presId="urn:microsoft.com/office/officeart/2005/8/layout/radial6"/>
    <dgm:cxn modelId="{A5991C41-35FE-3F44-A823-8F1DCEEA44BE}" srcId="{86A93D12-074E-894C-863F-41845FF2AD82}" destId="{F629E993-01E3-5147-AF50-DE0C9D9AF02E}" srcOrd="0" destOrd="0" parTransId="{C4900D3E-0C50-AB40-9D64-1706BAD3525E}" sibTransId="{C083DE0F-F79B-5B47-B64D-65CDD53C4DFD}"/>
    <dgm:cxn modelId="{87A3A38F-AA3F-6541-80E8-033794DF89BE}" type="presOf" srcId="{97D6C969-590C-334C-BA17-5032EB9E245C}" destId="{6D57D0BE-6C08-0A4B-9B41-FA8515D085C2}" srcOrd="0" destOrd="0" presId="urn:microsoft.com/office/officeart/2005/8/layout/radial6"/>
    <dgm:cxn modelId="{00CFA3DF-6A83-E54A-8684-FFCFA4B50F5D}" type="presOf" srcId="{86A93D12-074E-894C-863F-41845FF2AD82}" destId="{63539BF5-0B28-1242-824A-137D23EC97F9}" srcOrd="0" destOrd="0" presId="urn:microsoft.com/office/officeart/2005/8/layout/radial6"/>
    <dgm:cxn modelId="{5D93A487-0AF7-E44D-9132-4D4B0F4D8159}" srcId="{86A93D12-074E-894C-863F-41845FF2AD82}" destId="{F40FA558-AA33-454C-B885-101BE7986A6C}" srcOrd="1" destOrd="0" parTransId="{2EF491C4-32CC-234D-8B76-28CC6547D472}" sibTransId="{655F44F4-D9D7-0D4E-B327-C177FE17F33B}"/>
    <dgm:cxn modelId="{1CD21A4E-5297-4147-A1A0-77C6BA69AF08}" type="presOf" srcId="{655F44F4-D9D7-0D4E-B327-C177FE17F33B}" destId="{BCB3B24C-528A-8049-8BCB-165CA8B374BD}" srcOrd="0" destOrd="0" presId="urn:microsoft.com/office/officeart/2005/8/layout/radial6"/>
    <dgm:cxn modelId="{EB71955A-C26D-7540-9C73-34F7DEA5F351}" type="presOf" srcId="{C083DE0F-F79B-5B47-B64D-65CDD53C4DFD}" destId="{8973CABF-005E-2F4B-AF36-CD74A002B658}" srcOrd="0" destOrd="0" presId="urn:microsoft.com/office/officeart/2005/8/layout/radial6"/>
    <dgm:cxn modelId="{148DC7FB-B885-0243-88F4-0D2D28DDC6AB}" srcId="{A7C71064-5B42-D645-B614-7E9A768C1911}" destId="{86A93D12-074E-894C-863F-41845FF2AD82}" srcOrd="0" destOrd="0" parTransId="{6A22B32B-623C-1847-86AC-8E461256CF52}" sibTransId="{72304515-3B9F-A049-B129-649A45032AD9}"/>
    <dgm:cxn modelId="{0CD36E2A-A321-AA4E-ABA5-038A2A72D233}" type="presParOf" srcId="{61530D00-5585-8749-AB12-ACCCE8A56DF4}" destId="{63539BF5-0B28-1242-824A-137D23EC97F9}" srcOrd="0" destOrd="0" presId="urn:microsoft.com/office/officeart/2005/8/layout/radial6"/>
    <dgm:cxn modelId="{6C7E5390-6BC9-C045-8006-1C38993B7A66}" type="presParOf" srcId="{61530D00-5585-8749-AB12-ACCCE8A56DF4}" destId="{14513BAC-9038-034E-AC9D-8C3AE83090DB}" srcOrd="1" destOrd="0" presId="urn:microsoft.com/office/officeart/2005/8/layout/radial6"/>
    <dgm:cxn modelId="{2FBBFBF0-5543-2E4C-977D-76382B53537A}" type="presParOf" srcId="{61530D00-5585-8749-AB12-ACCCE8A56DF4}" destId="{C7571B1E-48E1-AA4C-9BDF-3FF6D7E2FF48}" srcOrd="2" destOrd="0" presId="urn:microsoft.com/office/officeart/2005/8/layout/radial6"/>
    <dgm:cxn modelId="{974EEB89-06D4-3546-A033-90F5F24B9209}" type="presParOf" srcId="{61530D00-5585-8749-AB12-ACCCE8A56DF4}" destId="{8973CABF-005E-2F4B-AF36-CD74A002B658}" srcOrd="3" destOrd="0" presId="urn:microsoft.com/office/officeart/2005/8/layout/radial6"/>
    <dgm:cxn modelId="{A20D918F-53E3-3D41-8CBA-2282D18487D3}" type="presParOf" srcId="{61530D00-5585-8749-AB12-ACCCE8A56DF4}" destId="{676B12DC-1C7D-6442-A395-45A52A801C84}" srcOrd="4" destOrd="0" presId="urn:microsoft.com/office/officeart/2005/8/layout/radial6"/>
    <dgm:cxn modelId="{4AA73A3C-07A7-7346-97FF-958A3DD7DDF5}" type="presParOf" srcId="{61530D00-5585-8749-AB12-ACCCE8A56DF4}" destId="{F321D010-3FD3-844F-9446-8C1D41C5F9C8}" srcOrd="5" destOrd="0" presId="urn:microsoft.com/office/officeart/2005/8/layout/radial6"/>
    <dgm:cxn modelId="{D0F79B3B-4E04-E74A-B5D5-FB80B5F17DC2}" type="presParOf" srcId="{61530D00-5585-8749-AB12-ACCCE8A56DF4}" destId="{BCB3B24C-528A-8049-8BCB-165CA8B374BD}" srcOrd="6" destOrd="0" presId="urn:microsoft.com/office/officeart/2005/8/layout/radial6"/>
    <dgm:cxn modelId="{E4199A74-660C-284E-B2A9-4F93ACEDDA64}" type="presParOf" srcId="{61530D00-5585-8749-AB12-ACCCE8A56DF4}" destId="{6D57D0BE-6C08-0A4B-9B41-FA8515D085C2}" srcOrd="7" destOrd="0" presId="urn:microsoft.com/office/officeart/2005/8/layout/radial6"/>
    <dgm:cxn modelId="{32179072-5BA1-0F49-BE51-8233EA6B7633}" type="presParOf" srcId="{61530D00-5585-8749-AB12-ACCCE8A56DF4}" destId="{00F04B70-CBDD-F64C-A2A8-4C9E5A8F67CF}" srcOrd="8" destOrd="0" presId="urn:microsoft.com/office/officeart/2005/8/layout/radial6"/>
    <dgm:cxn modelId="{7BC48031-4BF7-794A-B2ED-3D159559B8DA}" type="presParOf" srcId="{61530D00-5585-8749-AB12-ACCCE8A56DF4}" destId="{438B124E-EDB5-504F-8CCA-4C3771DD9B50}"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B124E-EDB5-504F-8CCA-4C3771DD9B50}">
      <dsp:nvSpPr>
        <dsp:cNvPr id="0" name=""/>
        <dsp:cNvSpPr/>
      </dsp:nvSpPr>
      <dsp:spPr>
        <a:xfrm>
          <a:off x="1374925" y="636930"/>
          <a:ext cx="3346149" cy="3346149"/>
        </a:xfrm>
        <a:prstGeom prst="blockArc">
          <a:avLst>
            <a:gd name="adj1" fmla="val 9000000"/>
            <a:gd name="adj2" fmla="val 16200000"/>
            <a:gd name="adj3" fmla="val 4636"/>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CB3B24C-528A-8049-8BCB-165CA8B374BD}">
      <dsp:nvSpPr>
        <dsp:cNvPr id="0" name=""/>
        <dsp:cNvSpPr/>
      </dsp:nvSpPr>
      <dsp:spPr>
        <a:xfrm>
          <a:off x="1374925" y="636930"/>
          <a:ext cx="3346149" cy="3346149"/>
        </a:xfrm>
        <a:prstGeom prst="blockArc">
          <a:avLst>
            <a:gd name="adj1" fmla="val 1800000"/>
            <a:gd name="adj2" fmla="val 9000000"/>
            <a:gd name="adj3" fmla="val 4636"/>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973CABF-005E-2F4B-AF36-CD74A002B658}">
      <dsp:nvSpPr>
        <dsp:cNvPr id="0" name=""/>
        <dsp:cNvSpPr/>
      </dsp:nvSpPr>
      <dsp:spPr>
        <a:xfrm>
          <a:off x="1374925" y="636930"/>
          <a:ext cx="3346149" cy="3346149"/>
        </a:xfrm>
        <a:prstGeom prst="blockArc">
          <a:avLst>
            <a:gd name="adj1" fmla="val 16200000"/>
            <a:gd name="adj2" fmla="val 1800000"/>
            <a:gd name="adj3" fmla="val 4636"/>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3539BF5-0B28-1242-824A-137D23EC97F9}">
      <dsp:nvSpPr>
        <dsp:cNvPr id="0" name=""/>
        <dsp:cNvSpPr/>
      </dsp:nvSpPr>
      <dsp:spPr>
        <a:xfrm>
          <a:off x="2558604" y="1835597"/>
          <a:ext cx="978791" cy="94881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i="0" kern="1200" dirty="0" err="1" smtClean="0">
              <a:latin typeface="Helvetica Neue Condensed" charset="0"/>
              <a:ea typeface="Helvetica Neue Condensed" charset="0"/>
              <a:cs typeface="Helvetica Neue Condensed" charset="0"/>
            </a:rPr>
            <a:t>strategi</a:t>
          </a:r>
          <a:endParaRPr lang="en-US" sz="1400" b="1" i="0" kern="1200" dirty="0">
            <a:latin typeface="Helvetica Neue Condensed" charset="0"/>
            <a:ea typeface="Helvetica Neue Condensed" charset="0"/>
            <a:cs typeface="Helvetica Neue Condensed" charset="0"/>
          </a:endParaRPr>
        </a:p>
      </dsp:txBody>
      <dsp:txXfrm>
        <a:off x="2701945" y="1974547"/>
        <a:ext cx="692109" cy="670913"/>
      </dsp:txXfrm>
    </dsp:sp>
    <dsp:sp modelId="{14513BAC-9038-034E-AC9D-8C3AE83090DB}">
      <dsp:nvSpPr>
        <dsp:cNvPr id="0" name=""/>
        <dsp:cNvSpPr/>
      </dsp:nvSpPr>
      <dsp:spPr>
        <a:xfrm>
          <a:off x="2238002" y="-134287"/>
          <a:ext cx="1619995" cy="161999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latin typeface="Helvetica Neue Condensed" charset="0"/>
              <a:ea typeface="Helvetica Neue Condensed" charset="0"/>
              <a:cs typeface="Helvetica Neue Condensed" charset="0"/>
            </a:rPr>
            <a:t>Processer</a:t>
          </a:r>
          <a:endParaRPr lang="en-US" sz="1300" b="1" i="0" kern="1200" dirty="0">
            <a:latin typeface="Helvetica Neue Condensed" charset="0"/>
            <a:ea typeface="Helvetica Neue Condensed" charset="0"/>
            <a:cs typeface="Helvetica Neue Condensed" charset="0"/>
          </a:endParaRPr>
        </a:p>
      </dsp:txBody>
      <dsp:txXfrm>
        <a:off x="2475245" y="102956"/>
        <a:ext cx="1145509" cy="1145509"/>
      </dsp:txXfrm>
    </dsp:sp>
    <dsp:sp modelId="{676B12DC-1C7D-6442-A395-45A52A801C84}">
      <dsp:nvSpPr>
        <dsp:cNvPr id="0" name=""/>
        <dsp:cNvSpPr/>
      </dsp:nvSpPr>
      <dsp:spPr>
        <a:xfrm>
          <a:off x="3653342" y="2317154"/>
          <a:ext cx="1619995" cy="161999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err="1" smtClean="0">
              <a:latin typeface="Helvetica Neue Condensed" charset="0"/>
              <a:ea typeface="Helvetica Neue Condensed" charset="0"/>
              <a:cs typeface="Helvetica Neue Condensed" charset="0"/>
            </a:rPr>
            <a:t>Resurser</a:t>
          </a:r>
          <a:endParaRPr lang="en-US" sz="1300" b="1" i="0" kern="1200" dirty="0">
            <a:latin typeface="Helvetica Neue Condensed" charset="0"/>
            <a:ea typeface="Helvetica Neue Condensed" charset="0"/>
            <a:cs typeface="Helvetica Neue Condensed" charset="0"/>
          </a:endParaRPr>
        </a:p>
      </dsp:txBody>
      <dsp:txXfrm>
        <a:off x="3890585" y="2554397"/>
        <a:ext cx="1145509" cy="1145509"/>
      </dsp:txXfrm>
    </dsp:sp>
    <dsp:sp modelId="{6D57D0BE-6C08-0A4B-9B41-FA8515D085C2}">
      <dsp:nvSpPr>
        <dsp:cNvPr id="0" name=""/>
        <dsp:cNvSpPr/>
      </dsp:nvSpPr>
      <dsp:spPr>
        <a:xfrm>
          <a:off x="822661" y="2317154"/>
          <a:ext cx="1619995" cy="161999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0" kern="1200" dirty="0" smtClean="0">
              <a:latin typeface="Helvetica Neue Condensed" charset="0"/>
              <a:ea typeface="Helvetica Neue Condensed" charset="0"/>
              <a:cs typeface="Helvetica Neue Condensed" charset="0"/>
            </a:rPr>
            <a:t>Mindset</a:t>
          </a:r>
          <a:endParaRPr lang="en-US" sz="1400" b="1" i="0" kern="1200" dirty="0">
            <a:latin typeface="Helvetica Neue Condensed" charset="0"/>
            <a:ea typeface="Helvetica Neue Condensed" charset="0"/>
            <a:cs typeface="Helvetica Neue Condensed" charset="0"/>
          </a:endParaRPr>
        </a:p>
      </dsp:txBody>
      <dsp:txXfrm>
        <a:off x="1059904" y="2554397"/>
        <a:ext cx="1145509" cy="11455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B124E-EDB5-504F-8CCA-4C3771DD9B50}">
      <dsp:nvSpPr>
        <dsp:cNvPr id="0" name=""/>
        <dsp:cNvSpPr/>
      </dsp:nvSpPr>
      <dsp:spPr>
        <a:xfrm>
          <a:off x="908292" y="456712"/>
          <a:ext cx="2400325" cy="2400325"/>
        </a:xfrm>
        <a:prstGeom prst="blockArc">
          <a:avLst>
            <a:gd name="adj1" fmla="val 9000000"/>
            <a:gd name="adj2" fmla="val 16200000"/>
            <a:gd name="adj3" fmla="val 4635"/>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CB3B24C-528A-8049-8BCB-165CA8B374BD}">
      <dsp:nvSpPr>
        <dsp:cNvPr id="0" name=""/>
        <dsp:cNvSpPr/>
      </dsp:nvSpPr>
      <dsp:spPr>
        <a:xfrm>
          <a:off x="908292" y="456712"/>
          <a:ext cx="2400325" cy="2400325"/>
        </a:xfrm>
        <a:prstGeom prst="blockArc">
          <a:avLst>
            <a:gd name="adj1" fmla="val 1800000"/>
            <a:gd name="adj2" fmla="val 9000000"/>
            <a:gd name="adj3" fmla="val 4635"/>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973CABF-005E-2F4B-AF36-CD74A002B658}">
      <dsp:nvSpPr>
        <dsp:cNvPr id="0" name=""/>
        <dsp:cNvSpPr/>
      </dsp:nvSpPr>
      <dsp:spPr>
        <a:xfrm>
          <a:off x="908292" y="456712"/>
          <a:ext cx="2400325" cy="2400325"/>
        </a:xfrm>
        <a:prstGeom prst="blockArc">
          <a:avLst>
            <a:gd name="adj1" fmla="val 16200000"/>
            <a:gd name="adj2" fmla="val 1800000"/>
            <a:gd name="adj3" fmla="val 4635"/>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3539BF5-0B28-1242-824A-137D23EC97F9}">
      <dsp:nvSpPr>
        <dsp:cNvPr id="0" name=""/>
        <dsp:cNvSpPr/>
      </dsp:nvSpPr>
      <dsp:spPr>
        <a:xfrm>
          <a:off x="1757474" y="1316643"/>
          <a:ext cx="701962" cy="68046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i="0" kern="1200" dirty="0" err="1" smtClean="0">
              <a:latin typeface="Helvetica Neue Condensed" charset="0"/>
              <a:ea typeface="Helvetica Neue Condensed" charset="0"/>
              <a:cs typeface="Helvetica Neue Condensed" charset="0"/>
            </a:rPr>
            <a:t>strategi</a:t>
          </a:r>
          <a:endParaRPr lang="en-US" sz="1000" b="1" i="0" kern="1200" dirty="0">
            <a:latin typeface="Helvetica Neue Condensed" charset="0"/>
            <a:ea typeface="Helvetica Neue Condensed" charset="0"/>
            <a:cs typeface="Helvetica Neue Condensed" charset="0"/>
          </a:endParaRPr>
        </a:p>
      </dsp:txBody>
      <dsp:txXfrm>
        <a:off x="1860274" y="1416294"/>
        <a:ext cx="496362" cy="481161"/>
      </dsp:txXfrm>
    </dsp:sp>
    <dsp:sp modelId="{14513BAC-9038-034E-AC9D-8C3AE83090DB}">
      <dsp:nvSpPr>
        <dsp:cNvPr id="0" name=""/>
        <dsp:cNvSpPr/>
      </dsp:nvSpPr>
      <dsp:spPr>
        <a:xfrm>
          <a:off x="1527547" y="-96384"/>
          <a:ext cx="1161816" cy="116181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i="0" kern="1200" dirty="0" smtClean="0">
              <a:latin typeface="Helvetica Neue Condensed" charset="0"/>
              <a:ea typeface="Helvetica Neue Condensed" charset="0"/>
              <a:cs typeface="Helvetica Neue Condensed" charset="0"/>
            </a:rPr>
            <a:t>Processer</a:t>
          </a:r>
          <a:endParaRPr lang="en-US" sz="1100" b="1" i="0" kern="1200" dirty="0">
            <a:latin typeface="Helvetica Neue Condensed" charset="0"/>
            <a:ea typeface="Helvetica Neue Condensed" charset="0"/>
            <a:cs typeface="Helvetica Neue Condensed" charset="0"/>
          </a:endParaRPr>
        </a:p>
      </dsp:txBody>
      <dsp:txXfrm>
        <a:off x="1697691" y="73760"/>
        <a:ext cx="821528" cy="821528"/>
      </dsp:txXfrm>
    </dsp:sp>
    <dsp:sp modelId="{676B12DC-1C7D-6442-A395-45A52A801C84}">
      <dsp:nvSpPr>
        <dsp:cNvPr id="0" name=""/>
        <dsp:cNvSpPr/>
      </dsp:nvSpPr>
      <dsp:spPr>
        <a:xfrm>
          <a:off x="2542832" y="1662142"/>
          <a:ext cx="1161816" cy="116181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i="0" kern="1200" dirty="0" err="1" smtClean="0">
              <a:latin typeface="Helvetica Neue Condensed" charset="0"/>
              <a:ea typeface="Helvetica Neue Condensed" charset="0"/>
              <a:cs typeface="Helvetica Neue Condensed" charset="0"/>
            </a:rPr>
            <a:t>Resurser</a:t>
          </a:r>
          <a:endParaRPr lang="en-US" sz="1100" b="1" i="0" kern="1200" dirty="0">
            <a:latin typeface="Helvetica Neue Condensed" charset="0"/>
            <a:ea typeface="Helvetica Neue Condensed" charset="0"/>
            <a:cs typeface="Helvetica Neue Condensed" charset="0"/>
          </a:endParaRPr>
        </a:p>
      </dsp:txBody>
      <dsp:txXfrm>
        <a:off x="2712976" y="1832286"/>
        <a:ext cx="821528" cy="821528"/>
      </dsp:txXfrm>
    </dsp:sp>
    <dsp:sp modelId="{6D57D0BE-6C08-0A4B-9B41-FA8515D085C2}">
      <dsp:nvSpPr>
        <dsp:cNvPr id="0" name=""/>
        <dsp:cNvSpPr/>
      </dsp:nvSpPr>
      <dsp:spPr>
        <a:xfrm>
          <a:off x="512261" y="1662142"/>
          <a:ext cx="1161816" cy="116181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1" i="0" kern="1200" dirty="0" smtClean="0">
              <a:latin typeface="Helvetica Neue Condensed" charset="0"/>
              <a:ea typeface="Helvetica Neue Condensed" charset="0"/>
              <a:cs typeface="Helvetica Neue Condensed" charset="0"/>
            </a:rPr>
            <a:t>Mindset</a:t>
          </a:r>
          <a:endParaRPr lang="en-US" sz="1400" b="1" i="0" kern="1200" dirty="0">
            <a:latin typeface="Helvetica Neue Condensed" charset="0"/>
            <a:ea typeface="Helvetica Neue Condensed" charset="0"/>
            <a:cs typeface="Helvetica Neue Condensed" charset="0"/>
          </a:endParaRPr>
        </a:p>
      </dsp:txBody>
      <dsp:txXfrm>
        <a:off x="682405" y="1832286"/>
        <a:ext cx="821528" cy="8215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B124E-EDB5-504F-8CCA-4C3771DD9B50}">
      <dsp:nvSpPr>
        <dsp:cNvPr id="0" name=""/>
        <dsp:cNvSpPr/>
      </dsp:nvSpPr>
      <dsp:spPr>
        <a:xfrm>
          <a:off x="908292" y="456712"/>
          <a:ext cx="2400325" cy="2400325"/>
        </a:xfrm>
        <a:prstGeom prst="blockArc">
          <a:avLst>
            <a:gd name="adj1" fmla="val 9000000"/>
            <a:gd name="adj2" fmla="val 16200000"/>
            <a:gd name="adj3" fmla="val 4635"/>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CB3B24C-528A-8049-8BCB-165CA8B374BD}">
      <dsp:nvSpPr>
        <dsp:cNvPr id="0" name=""/>
        <dsp:cNvSpPr/>
      </dsp:nvSpPr>
      <dsp:spPr>
        <a:xfrm>
          <a:off x="908292" y="456712"/>
          <a:ext cx="2400325" cy="2400325"/>
        </a:xfrm>
        <a:prstGeom prst="blockArc">
          <a:avLst>
            <a:gd name="adj1" fmla="val 1800000"/>
            <a:gd name="adj2" fmla="val 9000000"/>
            <a:gd name="adj3" fmla="val 4635"/>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973CABF-005E-2F4B-AF36-CD74A002B658}">
      <dsp:nvSpPr>
        <dsp:cNvPr id="0" name=""/>
        <dsp:cNvSpPr/>
      </dsp:nvSpPr>
      <dsp:spPr>
        <a:xfrm>
          <a:off x="908292" y="456712"/>
          <a:ext cx="2400325" cy="2400325"/>
        </a:xfrm>
        <a:prstGeom prst="blockArc">
          <a:avLst>
            <a:gd name="adj1" fmla="val 16200000"/>
            <a:gd name="adj2" fmla="val 1800000"/>
            <a:gd name="adj3" fmla="val 4635"/>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3539BF5-0B28-1242-824A-137D23EC97F9}">
      <dsp:nvSpPr>
        <dsp:cNvPr id="0" name=""/>
        <dsp:cNvSpPr/>
      </dsp:nvSpPr>
      <dsp:spPr>
        <a:xfrm>
          <a:off x="1757474" y="1316643"/>
          <a:ext cx="701962" cy="680463"/>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err="1" smtClean="0"/>
            <a:t>strategi</a:t>
          </a:r>
          <a:endParaRPr lang="en-US" sz="1200" kern="1200" dirty="0"/>
        </a:p>
      </dsp:txBody>
      <dsp:txXfrm>
        <a:off x="1860274" y="1416294"/>
        <a:ext cx="496362" cy="481161"/>
      </dsp:txXfrm>
    </dsp:sp>
    <dsp:sp modelId="{14513BAC-9038-034E-AC9D-8C3AE83090DB}">
      <dsp:nvSpPr>
        <dsp:cNvPr id="0" name=""/>
        <dsp:cNvSpPr/>
      </dsp:nvSpPr>
      <dsp:spPr>
        <a:xfrm>
          <a:off x="1527547" y="-96384"/>
          <a:ext cx="1161816" cy="116181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Processer</a:t>
          </a:r>
          <a:endParaRPr lang="en-US" sz="1100" kern="1200" dirty="0"/>
        </a:p>
      </dsp:txBody>
      <dsp:txXfrm>
        <a:off x="1697691" y="73760"/>
        <a:ext cx="821528" cy="821528"/>
      </dsp:txXfrm>
    </dsp:sp>
    <dsp:sp modelId="{676B12DC-1C7D-6442-A395-45A52A801C84}">
      <dsp:nvSpPr>
        <dsp:cNvPr id="0" name=""/>
        <dsp:cNvSpPr/>
      </dsp:nvSpPr>
      <dsp:spPr>
        <a:xfrm>
          <a:off x="2542832" y="1662142"/>
          <a:ext cx="1161816" cy="116181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err="1" smtClean="0"/>
            <a:t>Resurser</a:t>
          </a:r>
          <a:endParaRPr lang="en-US" sz="1100" kern="1200" dirty="0"/>
        </a:p>
      </dsp:txBody>
      <dsp:txXfrm>
        <a:off x="2712976" y="1832286"/>
        <a:ext cx="821528" cy="821528"/>
      </dsp:txXfrm>
    </dsp:sp>
    <dsp:sp modelId="{6D57D0BE-6C08-0A4B-9B41-FA8515D085C2}">
      <dsp:nvSpPr>
        <dsp:cNvPr id="0" name=""/>
        <dsp:cNvSpPr/>
      </dsp:nvSpPr>
      <dsp:spPr>
        <a:xfrm>
          <a:off x="512261" y="1662142"/>
          <a:ext cx="1161816" cy="1161816"/>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Mindset</a:t>
          </a:r>
          <a:endParaRPr lang="en-US" sz="1400" kern="1200" dirty="0"/>
        </a:p>
      </dsp:txBody>
      <dsp:txXfrm>
        <a:off x="682405" y="1832286"/>
        <a:ext cx="821528" cy="82152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9798" cy="342627"/>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5633588" y="0"/>
            <a:ext cx="4309798" cy="342627"/>
          </a:xfrm>
          <a:prstGeom prst="rect">
            <a:avLst/>
          </a:prstGeom>
        </p:spPr>
        <p:txBody>
          <a:bodyPr vert="horz" lIns="91440" tIns="45720" rIns="91440" bIns="45720" rtlCol="0"/>
          <a:lstStyle>
            <a:lvl1pPr algn="r">
              <a:defRPr sz="1200"/>
            </a:lvl1pPr>
          </a:lstStyle>
          <a:p>
            <a:fld id="{8107F31D-F693-477C-B97F-1ABE784A1C6D}" type="datetimeFigureOut">
              <a:rPr lang="sv-SE" smtClean="0"/>
              <a:t>16-04-20</a:t>
            </a:fld>
            <a:endParaRPr lang="sv-SE"/>
          </a:p>
        </p:txBody>
      </p:sp>
      <p:sp>
        <p:nvSpPr>
          <p:cNvPr id="4" name="Footer Placeholder 3"/>
          <p:cNvSpPr>
            <a:spLocks noGrp="1"/>
          </p:cNvSpPr>
          <p:nvPr>
            <p:ph type="ftr" sz="quarter" idx="2"/>
          </p:nvPr>
        </p:nvSpPr>
        <p:spPr>
          <a:xfrm>
            <a:off x="0" y="6514279"/>
            <a:ext cx="4309798" cy="342626"/>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5633588" y="6514279"/>
            <a:ext cx="4309798" cy="342626"/>
          </a:xfrm>
          <a:prstGeom prst="rect">
            <a:avLst/>
          </a:prstGeom>
        </p:spPr>
        <p:txBody>
          <a:bodyPr vert="horz" lIns="91440" tIns="45720" rIns="91440" bIns="45720" rtlCol="0" anchor="b"/>
          <a:lstStyle>
            <a:lvl1pPr algn="r">
              <a:defRPr sz="1200"/>
            </a:lvl1pPr>
          </a:lstStyle>
          <a:p>
            <a:fld id="{E312EBEC-3F5E-4036-B8E7-600F301496B5}" type="slidenum">
              <a:rPr lang="sv-SE" smtClean="0"/>
              <a:t>‹Nr.›</a:t>
            </a:fld>
            <a:endParaRPr lang="sv-SE"/>
          </a:p>
        </p:txBody>
      </p:sp>
    </p:spTree>
    <p:extLst>
      <p:ext uri="{BB962C8B-B14F-4D97-AF65-F5344CB8AC3E}">
        <p14:creationId xmlns:p14="http://schemas.microsoft.com/office/powerpoint/2010/main" val="366370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310881" cy="342900"/>
          </a:xfrm>
          <a:prstGeom prst="rect">
            <a:avLst/>
          </a:prstGeom>
        </p:spPr>
        <p:txBody>
          <a:bodyPr vert="horz" lIns="92162" tIns="46081" rIns="92162" bIns="46081" rtlCol="0"/>
          <a:lstStyle>
            <a:lvl1pPr algn="l">
              <a:defRPr sz="1200"/>
            </a:lvl1pPr>
          </a:lstStyle>
          <a:p>
            <a:endParaRPr lang="en-US"/>
          </a:p>
        </p:txBody>
      </p:sp>
      <p:sp>
        <p:nvSpPr>
          <p:cNvPr id="3" name="Date Placeholder 2"/>
          <p:cNvSpPr>
            <a:spLocks noGrp="1"/>
          </p:cNvSpPr>
          <p:nvPr>
            <p:ph type="dt" idx="1"/>
          </p:nvPr>
        </p:nvSpPr>
        <p:spPr>
          <a:xfrm>
            <a:off x="5632486" y="1"/>
            <a:ext cx="4310881" cy="342900"/>
          </a:xfrm>
          <a:prstGeom prst="rect">
            <a:avLst/>
          </a:prstGeom>
        </p:spPr>
        <p:txBody>
          <a:bodyPr vert="horz" lIns="92162" tIns="46081" rIns="92162" bIns="46081" rtlCol="0"/>
          <a:lstStyle>
            <a:lvl1pPr algn="r">
              <a:defRPr sz="1200"/>
            </a:lvl1pPr>
          </a:lstStyle>
          <a:p>
            <a:fld id="{5BE654E6-EDF9-514D-A201-EE98D6DBB6DF}" type="datetimeFigureOut">
              <a:rPr lang="en-US" smtClean="0"/>
              <a:t>16-04-20</a:t>
            </a:fld>
            <a:endParaRPr lang="en-US"/>
          </a:p>
        </p:txBody>
      </p:sp>
      <p:sp>
        <p:nvSpPr>
          <p:cNvPr id="4" name="Slide Image Placeholder 3"/>
          <p:cNvSpPr>
            <a:spLocks noGrp="1" noRot="1" noChangeAspect="1"/>
          </p:cNvSpPr>
          <p:nvPr>
            <p:ph type="sldImg" idx="2"/>
          </p:nvPr>
        </p:nvSpPr>
        <p:spPr>
          <a:xfrm>
            <a:off x="3257550" y="514350"/>
            <a:ext cx="3430588" cy="2571750"/>
          </a:xfrm>
          <a:prstGeom prst="rect">
            <a:avLst/>
          </a:prstGeom>
          <a:noFill/>
          <a:ln w="12700">
            <a:solidFill>
              <a:prstClr val="black"/>
            </a:solidFill>
          </a:ln>
        </p:spPr>
        <p:txBody>
          <a:bodyPr vert="horz" lIns="92162" tIns="46081" rIns="92162" bIns="46081" rtlCol="0" anchor="ctr"/>
          <a:lstStyle/>
          <a:p>
            <a:endParaRPr lang="en-US"/>
          </a:p>
        </p:txBody>
      </p:sp>
      <p:sp>
        <p:nvSpPr>
          <p:cNvPr id="5" name="Notes Placeholder 4"/>
          <p:cNvSpPr>
            <a:spLocks noGrp="1"/>
          </p:cNvSpPr>
          <p:nvPr>
            <p:ph type="body" sz="quarter" idx="3"/>
          </p:nvPr>
        </p:nvSpPr>
        <p:spPr>
          <a:xfrm>
            <a:off x="994105" y="3258102"/>
            <a:ext cx="7957480" cy="3086100"/>
          </a:xfrm>
          <a:prstGeom prst="rect">
            <a:avLst/>
          </a:prstGeom>
        </p:spPr>
        <p:txBody>
          <a:bodyPr vert="horz" lIns="92162" tIns="46081" rIns="92162" bIns="46081" rtlCol="0"/>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6" name="Footer Placeholder 5"/>
          <p:cNvSpPr>
            <a:spLocks noGrp="1"/>
          </p:cNvSpPr>
          <p:nvPr>
            <p:ph type="ftr" sz="quarter" idx="4"/>
          </p:nvPr>
        </p:nvSpPr>
        <p:spPr>
          <a:xfrm>
            <a:off x="1" y="6513998"/>
            <a:ext cx="4310881" cy="342900"/>
          </a:xfrm>
          <a:prstGeom prst="rect">
            <a:avLst/>
          </a:prstGeom>
        </p:spPr>
        <p:txBody>
          <a:bodyPr vert="horz" lIns="92162" tIns="46081" rIns="92162" bIns="46081" rtlCol="0" anchor="b"/>
          <a:lstStyle>
            <a:lvl1pPr algn="l">
              <a:defRPr sz="1200"/>
            </a:lvl1pPr>
          </a:lstStyle>
          <a:p>
            <a:endParaRPr lang="en-US"/>
          </a:p>
        </p:txBody>
      </p:sp>
      <p:sp>
        <p:nvSpPr>
          <p:cNvPr id="7" name="Slide Number Placeholder 6"/>
          <p:cNvSpPr>
            <a:spLocks noGrp="1"/>
          </p:cNvSpPr>
          <p:nvPr>
            <p:ph type="sldNum" sz="quarter" idx="5"/>
          </p:nvPr>
        </p:nvSpPr>
        <p:spPr>
          <a:xfrm>
            <a:off x="5632486" y="6513998"/>
            <a:ext cx="4310881" cy="342900"/>
          </a:xfrm>
          <a:prstGeom prst="rect">
            <a:avLst/>
          </a:prstGeom>
        </p:spPr>
        <p:txBody>
          <a:bodyPr vert="horz" lIns="92162" tIns="46081" rIns="92162" bIns="46081" rtlCol="0" anchor="b"/>
          <a:lstStyle>
            <a:lvl1pPr algn="r">
              <a:defRPr sz="1200"/>
            </a:lvl1pPr>
          </a:lstStyle>
          <a:p>
            <a:fld id="{0D6F6583-5D7A-0545-BCBA-F986431EB09D}" type="slidenum">
              <a:rPr lang="en-US" smtClean="0"/>
              <a:t>‹Nr.›</a:t>
            </a:fld>
            <a:endParaRPr lang="en-US"/>
          </a:p>
        </p:txBody>
      </p:sp>
    </p:spTree>
    <p:extLst>
      <p:ext uri="{BB962C8B-B14F-4D97-AF65-F5344CB8AC3E}">
        <p14:creationId xmlns:p14="http://schemas.microsoft.com/office/powerpoint/2010/main" val="21922898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F6583-5D7A-0545-BCBA-F986431EB09D}" type="slidenum">
              <a:rPr lang="en-US" smtClean="0"/>
              <a:t>1</a:t>
            </a:fld>
            <a:endParaRPr lang="en-US"/>
          </a:p>
        </p:txBody>
      </p:sp>
    </p:spTree>
    <p:extLst>
      <p:ext uri="{BB962C8B-B14F-4D97-AF65-F5344CB8AC3E}">
        <p14:creationId xmlns:p14="http://schemas.microsoft.com/office/powerpoint/2010/main" val="73749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Shape 2635"/>
          <p:cNvSpPr>
            <a:spLocks noGrp="1" noRot="1" noChangeAspect="1"/>
          </p:cNvSpPr>
          <p:nvPr>
            <p:ph type="sldImg" idx="2"/>
          </p:nvPr>
        </p:nvSpPr>
        <p:spPr>
          <a:xfrm>
            <a:off x="3397250" y="473075"/>
            <a:ext cx="3151188" cy="23637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6" name="Shape 2636"/>
          <p:cNvSpPr txBox="1">
            <a:spLocks noGrp="1"/>
          </p:cNvSpPr>
          <p:nvPr>
            <p:ph type="body" idx="1"/>
          </p:nvPr>
        </p:nvSpPr>
        <p:spPr>
          <a:xfrm>
            <a:off x="994570" y="2994970"/>
            <a:ext cx="7956549" cy="283734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51375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Shape 2635"/>
          <p:cNvSpPr>
            <a:spLocks noGrp="1" noRot="1" noChangeAspect="1"/>
          </p:cNvSpPr>
          <p:nvPr>
            <p:ph type="sldImg" idx="2"/>
          </p:nvPr>
        </p:nvSpPr>
        <p:spPr>
          <a:xfrm>
            <a:off x="3397250" y="473075"/>
            <a:ext cx="3151188" cy="23637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6" name="Shape 2636"/>
          <p:cNvSpPr txBox="1">
            <a:spLocks noGrp="1"/>
          </p:cNvSpPr>
          <p:nvPr>
            <p:ph type="body" idx="1"/>
          </p:nvPr>
        </p:nvSpPr>
        <p:spPr>
          <a:xfrm>
            <a:off x="994570" y="2994970"/>
            <a:ext cx="7956549" cy="283734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81667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0D6F6583-5D7A-0545-BCBA-F986431EB09D}" type="slidenum">
              <a:rPr lang="en-US" smtClean="0"/>
              <a:t>59</a:t>
            </a:fld>
            <a:endParaRPr lang="en-US"/>
          </a:p>
        </p:txBody>
      </p:sp>
    </p:spTree>
    <p:extLst>
      <p:ext uri="{BB962C8B-B14F-4D97-AF65-F5344CB8AC3E}">
        <p14:creationId xmlns:p14="http://schemas.microsoft.com/office/powerpoint/2010/main" val="2002116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30">
              <a:defRPr/>
            </a:pPr>
            <a:endParaRPr lang="en-US" dirty="0"/>
          </a:p>
          <a:p>
            <a:pPr defTabSz="457130">
              <a:defRPr/>
            </a:pPr>
            <a:r>
              <a:rPr lang="en-US" dirty="0"/>
              <a:t>… and here is the challenge you will work on. (read it). </a:t>
            </a:r>
          </a:p>
          <a:p>
            <a:pPr defTabSz="457130">
              <a:defRPr/>
            </a:pPr>
            <a:r>
              <a:rPr lang="en-US" dirty="0"/>
              <a:t>We will divide you in two teams…</a:t>
            </a:r>
          </a:p>
          <a:p>
            <a:pPr defTabSz="457130">
              <a:defRPr/>
            </a:pPr>
            <a:r>
              <a:rPr lang="en-US" dirty="0"/>
              <a:t>(do that. And make sure you move the tables, </a:t>
            </a:r>
            <a:r>
              <a:rPr lang="en-US" dirty="0" err="1"/>
              <a:t>etc</a:t>
            </a:r>
            <a:r>
              <a:rPr lang="en-US" dirty="0"/>
              <a:t> so they are set up for the work). </a:t>
            </a:r>
          </a:p>
          <a:p>
            <a:pPr defTabSz="457130">
              <a:defRPr/>
            </a:pPr>
            <a:endParaRPr lang="en-US" u="sng" dirty="0"/>
          </a:p>
          <a:p>
            <a:pPr defTabSz="457130">
              <a:defRPr/>
            </a:pPr>
            <a:r>
              <a:rPr lang="en-US" dirty="0"/>
              <a:t>Ok – so are we ready to roll? It does not matter if you don</a:t>
            </a:r>
            <a:r>
              <a:rPr lang="fr-FR" dirty="0"/>
              <a:t>’</a:t>
            </a:r>
            <a:r>
              <a:rPr lang="en-US" dirty="0"/>
              <a:t>t really </a:t>
            </a:r>
            <a:r>
              <a:rPr lang="en-US" dirty="0" err="1"/>
              <a:t>undersatnd</a:t>
            </a:r>
            <a:r>
              <a:rPr lang="en-US" dirty="0"/>
              <a:t> what this is about, but trust us – go with the flow and we will give you all the instructions you need!!</a:t>
            </a:r>
          </a:p>
          <a:p>
            <a:pPr defTabSz="457130">
              <a:defRPr/>
            </a:pPr>
            <a:endParaRPr lang="en-US" dirty="0"/>
          </a:p>
          <a:p>
            <a:pPr defTabSz="457130">
              <a:defRPr/>
            </a:pPr>
            <a:r>
              <a:rPr lang="en-US" dirty="0"/>
              <a:t>Let’s start!!</a:t>
            </a:r>
          </a:p>
          <a:p>
            <a:pPr defTabSz="457130">
              <a:defRPr/>
            </a:pPr>
            <a:endParaRPr lang="en-US" u="sng" dirty="0"/>
          </a:p>
          <a:p>
            <a:pPr defTabSz="457130">
              <a:defRPr/>
            </a:pPr>
            <a:endParaRPr lang="en-US" u="sng" dirty="0"/>
          </a:p>
          <a:p>
            <a:pPr defTabSz="457130">
              <a:defRPr/>
            </a:pPr>
            <a:endParaRPr lang="en-US" dirty="0"/>
          </a:p>
          <a:p>
            <a:endParaRPr lang="en-US" dirty="0"/>
          </a:p>
        </p:txBody>
      </p:sp>
      <p:sp>
        <p:nvSpPr>
          <p:cNvPr id="4" name="Slide Number Placeholder 3"/>
          <p:cNvSpPr>
            <a:spLocks noGrp="1"/>
          </p:cNvSpPr>
          <p:nvPr>
            <p:ph type="sldNum" sz="quarter" idx="10"/>
          </p:nvPr>
        </p:nvSpPr>
        <p:spPr/>
        <p:txBody>
          <a:bodyPr/>
          <a:lstStyle/>
          <a:p>
            <a:fld id="{0D6F6583-5D7A-0545-BCBA-F986431EB09D}" type="slidenum">
              <a:rPr lang="en-US" smtClean="0"/>
              <a:t>60</a:t>
            </a:fld>
            <a:endParaRPr lang="en-US"/>
          </a:p>
        </p:txBody>
      </p:sp>
    </p:spTree>
    <p:extLst>
      <p:ext uri="{BB962C8B-B14F-4D97-AF65-F5344CB8AC3E}">
        <p14:creationId xmlns:p14="http://schemas.microsoft.com/office/powerpoint/2010/main" val="1047631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6"/>
        <p:cNvGrpSpPr/>
        <p:nvPr/>
      </p:nvGrpSpPr>
      <p:grpSpPr>
        <a:xfrm>
          <a:off x="0" y="0"/>
          <a:ext cx="0" cy="0"/>
          <a:chOff x="0" y="0"/>
          <a:chExt cx="0" cy="0"/>
        </a:xfrm>
      </p:grpSpPr>
      <p:sp>
        <p:nvSpPr>
          <p:cNvPr id="2617" name="Shape 2617"/>
          <p:cNvSpPr>
            <a:spLocks noGrp="1" noRot="1" noChangeAspect="1"/>
          </p:cNvSpPr>
          <p:nvPr>
            <p:ph type="sldImg" idx="2"/>
          </p:nvPr>
        </p:nvSpPr>
        <p:spPr>
          <a:xfrm>
            <a:off x="3397250" y="473075"/>
            <a:ext cx="3151188" cy="23637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18" name="Shape 2618"/>
          <p:cNvSpPr txBox="1">
            <a:spLocks noGrp="1"/>
          </p:cNvSpPr>
          <p:nvPr>
            <p:ph type="body" idx="1"/>
          </p:nvPr>
        </p:nvSpPr>
        <p:spPr>
          <a:xfrm>
            <a:off x="994570" y="2994970"/>
            <a:ext cx="7956549" cy="2837340"/>
          </a:xfrm>
          <a:prstGeom prst="rect">
            <a:avLst/>
          </a:prstGeom>
        </p:spPr>
        <p:txBody>
          <a:bodyPr lIns="91425" tIns="91425" rIns="91425" bIns="91425" anchor="t" anchorCtr="0">
            <a:noAutofit/>
          </a:bodyPr>
          <a:lstStyle/>
          <a:p>
            <a:pPr lvl="0" rtl="0">
              <a:spcBef>
                <a:spcPts val="0"/>
              </a:spcBef>
              <a:buNone/>
            </a:pPr>
            <a:r>
              <a:rPr lang="sv-SE" dirty="0" smtClean="0"/>
              <a:t>So I </a:t>
            </a:r>
            <a:r>
              <a:rPr lang="sv-SE" dirty="0" err="1" smtClean="0"/>
              <a:t>will</a:t>
            </a:r>
            <a:r>
              <a:rPr lang="sv-SE" dirty="0" smtClean="0"/>
              <a:t> start </a:t>
            </a:r>
            <a:r>
              <a:rPr lang="sv-SE" dirty="0" err="1" smtClean="0"/>
              <a:t>with</a:t>
            </a:r>
            <a:r>
              <a:rPr lang="sv-SE" dirty="0" smtClean="0"/>
              <a:t> a story.</a:t>
            </a:r>
            <a:endParaRPr dirty="0"/>
          </a:p>
        </p:txBody>
      </p:sp>
    </p:spTree>
    <p:extLst>
      <p:ext uri="{BB962C8B-B14F-4D97-AF65-F5344CB8AC3E}">
        <p14:creationId xmlns:p14="http://schemas.microsoft.com/office/powerpoint/2010/main" val="28151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smtClean="0"/>
              <a:t>Visa filmen – ett sätt att förstå DT.</a:t>
            </a:r>
            <a:endParaRPr lang="sv-SE" dirty="0"/>
          </a:p>
        </p:txBody>
      </p:sp>
      <p:sp>
        <p:nvSpPr>
          <p:cNvPr id="4" name="Slide Number Placeholder 3"/>
          <p:cNvSpPr>
            <a:spLocks noGrp="1"/>
          </p:cNvSpPr>
          <p:nvPr>
            <p:ph type="sldNum" sz="quarter" idx="10"/>
          </p:nvPr>
        </p:nvSpPr>
        <p:spPr/>
        <p:txBody>
          <a:bodyPr/>
          <a:lstStyle/>
          <a:p>
            <a:pPr>
              <a:defRPr/>
            </a:pPr>
            <a:fld id="{40ADB2ED-394E-4E72-A7D3-0DB4D3F608C3}" type="slidenum">
              <a:rPr lang="en-US" smtClean="0"/>
              <a:pPr>
                <a:defRPr/>
              </a:pPr>
              <a:t>7</a:t>
            </a:fld>
            <a:endParaRPr lang="en-US"/>
          </a:p>
        </p:txBody>
      </p:sp>
    </p:spTree>
    <p:extLst>
      <p:ext uri="{BB962C8B-B14F-4D97-AF65-F5344CB8AC3E}">
        <p14:creationId xmlns:p14="http://schemas.microsoft.com/office/powerpoint/2010/main" val="1018277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F6583-5D7A-0545-BCBA-F986431EB09D}" type="slidenum">
              <a:rPr lang="en-US" smtClean="0"/>
              <a:t>16</a:t>
            </a:fld>
            <a:endParaRPr lang="en-US"/>
          </a:p>
        </p:txBody>
      </p:sp>
    </p:spTree>
    <p:extLst>
      <p:ext uri="{BB962C8B-B14F-4D97-AF65-F5344CB8AC3E}">
        <p14:creationId xmlns:p14="http://schemas.microsoft.com/office/powerpoint/2010/main" val="635013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effectLst/>
                <a:latin typeface="+mn-lt"/>
                <a:ea typeface="ＭＳ Ｐゴシック" pitchFamily="-65" charset="-128"/>
                <a:cs typeface="ＭＳ Ｐゴシック" pitchFamily="-65" charset="-128"/>
              </a:rPr>
              <a:t>Results – design thinking in relation to building innovation capabilities</a:t>
            </a:r>
            <a:endParaRPr lang="en-US" sz="1200" kern="1200" dirty="0" smtClean="0">
              <a:solidFill>
                <a:schemeClr val="tx1"/>
              </a:solidFill>
              <a:effectLst/>
              <a:latin typeface="+mn-lt"/>
              <a:ea typeface="ＭＳ Ｐゴシック" pitchFamily="-65" charset="-128"/>
              <a:cs typeface="ＭＳ Ｐゴシック" pitchFamily="-65" charset="-128"/>
            </a:endParaRP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In the beginning of the presentation I described how innovation capabilities can be seen as the muscles that a firm needs to be able to innovate. They could also be described as a set of </a:t>
            </a:r>
            <a:r>
              <a:rPr lang="en-US" sz="1200" kern="1200" dirty="0" err="1" smtClean="0">
                <a:solidFill>
                  <a:schemeClr val="tx1"/>
                </a:solidFill>
                <a:effectLst/>
                <a:latin typeface="+mn-lt"/>
                <a:ea typeface="ＭＳ Ｐゴシック" pitchFamily="-65" charset="-128"/>
                <a:cs typeface="ＭＳ Ｐゴシック" pitchFamily="-65" charset="-128"/>
              </a:rPr>
              <a:t>resoures</a:t>
            </a:r>
            <a:r>
              <a:rPr lang="en-US" sz="1200" kern="1200" dirty="0" smtClean="0">
                <a:solidFill>
                  <a:schemeClr val="tx1"/>
                </a:solidFill>
                <a:effectLst/>
                <a:latin typeface="+mn-lt"/>
                <a:ea typeface="ＭＳ Ｐゴシック" pitchFamily="-65" charset="-128"/>
                <a:cs typeface="ＭＳ Ｐゴシック" pitchFamily="-65" charset="-128"/>
              </a:rPr>
              <a:t>, </a:t>
            </a:r>
            <a:r>
              <a:rPr lang="en-US" sz="1200" kern="1200" dirty="0" err="1" smtClean="0">
                <a:solidFill>
                  <a:schemeClr val="tx1"/>
                </a:solidFill>
                <a:effectLst/>
                <a:latin typeface="+mn-lt"/>
                <a:ea typeface="ＭＳ Ｐゴシック" pitchFamily="-65" charset="-128"/>
                <a:cs typeface="ＭＳ Ｐゴシック" pitchFamily="-65" charset="-128"/>
              </a:rPr>
              <a:t>proceses</a:t>
            </a:r>
            <a:r>
              <a:rPr lang="en-US" sz="1200" kern="1200" dirty="0" smtClean="0">
                <a:solidFill>
                  <a:schemeClr val="tx1"/>
                </a:solidFill>
                <a:effectLst/>
                <a:latin typeface="+mn-lt"/>
                <a:ea typeface="ＭＳ Ｐゴシック" pitchFamily="-65" charset="-128"/>
                <a:cs typeface="ＭＳ Ｐゴシック" pitchFamily="-65" charset="-128"/>
              </a:rPr>
              <a:t> and mindsets.</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When studying how the companies in the study perceived the values and effects of using DT, I found that these were in fact corresponding to all of these resources, processes and mindset.</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Besides better ideas and concepts, they found that the use of DT enabled personal development, an increased user focus, and speeding up innovation work. With long time use of DT, some companies found that norms that had previously hindered innovation were starting to change, and top leaders were thinking differently around innovation. </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Building on this, I argue that the use of DT can contribute to building innovation capabilities in a long term perspective.</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Yet – all these positive things were not experienced in all firms – and this is related to what I told you before about how DT takes different shapes in different companies. It also seemed that in each firm there were particular challenges and barriers that could hinder the use of DT, and the value that could be created.</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These barriers and enablers can be linked to the current innovation capability of the firm – so the use of design thinking and the capability of the organization affect each other. </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Therefor the conclusion is that the use of DT may contribute to building innovation capability – but it is a delicate balance, and in the end DT can not be considered in isolation, but it needs to be understood in each context.</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40ADB2ED-394E-4E72-A7D3-0DB4D3F608C3}" type="slidenum">
              <a:rPr lang="en-US" smtClean="0">
                <a:solidFill>
                  <a:prstClr val="black"/>
                </a:solidFill>
              </a:rPr>
              <a:pPr>
                <a:defRPr/>
              </a:pPr>
              <a:t>39</a:t>
            </a:fld>
            <a:endParaRPr lang="en-US">
              <a:solidFill>
                <a:prstClr val="black"/>
              </a:solidFill>
            </a:endParaRPr>
          </a:p>
        </p:txBody>
      </p:sp>
    </p:spTree>
    <p:extLst>
      <p:ext uri="{BB962C8B-B14F-4D97-AF65-F5344CB8AC3E}">
        <p14:creationId xmlns:p14="http://schemas.microsoft.com/office/powerpoint/2010/main" val="62517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effectLst/>
                <a:latin typeface="+mn-lt"/>
                <a:ea typeface="ＭＳ Ｐゴシック" pitchFamily="-65" charset="-128"/>
                <a:cs typeface="ＭＳ Ｐゴシック" pitchFamily="-65" charset="-128"/>
              </a:rPr>
              <a:t>Results – design thinking in relation to building innovation capabilities</a:t>
            </a:r>
            <a:endParaRPr lang="en-US" sz="1200" kern="1200" dirty="0" smtClean="0">
              <a:solidFill>
                <a:schemeClr val="tx1"/>
              </a:solidFill>
              <a:effectLst/>
              <a:latin typeface="+mn-lt"/>
              <a:ea typeface="ＭＳ Ｐゴシック" pitchFamily="-65" charset="-128"/>
              <a:cs typeface="ＭＳ Ｐゴシック" pitchFamily="-65" charset="-128"/>
            </a:endParaRP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In the beginning of the presentation I described how innovation capabilities can be seen as the muscles that a firm needs to be able to innovate. They could also be described as a set of </a:t>
            </a:r>
            <a:r>
              <a:rPr lang="en-US" sz="1200" kern="1200" dirty="0" err="1" smtClean="0">
                <a:solidFill>
                  <a:schemeClr val="tx1"/>
                </a:solidFill>
                <a:effectLst/>
                <a:latin typeface="+mn-lt"/>
                <a:ea typeface="ＭＳ Ｐゴシック" pitchFamily="-65" charset="-128"/>
                <a:cs typeface="ＭＳ Ｐゴシック" pitchFamily="-65" charset="-128"/>
              </a:rPr>
              <a:t>resoures</a:t>
            </a:r>
            <a:r>
              <a:rPr lang="en-US" sz="1200" kern="1200" dirty="0" smtClean="0">
                <a:solidFill>
                  <a:schemeClr val="tx1"/>
                </a:solidFill>
                <a:effectLst/>
                <a:latin typeface="+mn-lt"/>
                <a:ea typeface="ＭＳ Ｐゴシック" pitchFamily="-65" charset="-128"/>
                <a:cs typeface="ＭＳ Ｐゴシック" pitchFamily="-65" charset="-128"/>
              </a:rPr>
              <a:t>, </a:t>
            </a:r>
            <a:r>
              <a:rPr lang="en-US" sz="1200" kern="1200" dirty="0" err="1" smtClean="0">
                <a:solidFill>
                  <a:schemeClr val="tx1"/>
                </a:solidFill>
                <a:effectLst/>
                <a:latin typeface="+mn-lt"/>
                <a:ea typeface="ＭＳ Ｐゴシック" pitchFamily="-65" charset="-128"/>
                <a:cs typeface="ＭＳ Ｐゴシック" pitchFamily="-65" charset="-128"/>
              </a:rPr>
              <a:t>proceses</a:t>
            </a:r>
            <a:r>
              <a:rPr lang="en-US" sz="1200" kern="1200" dirty="0" smtClean="0">
                <a:solidFill>
                  <a:schemeClr val="tx1"/>
                </a:solidFill>
                <a:effectLst/>
                <a:latin typeface="+mn-lt"/>
                <a:ea typeface="ＭＳ Ｐゴシック" pitchFamily="-65" charset="-128"/>
                <a:cs typeface="ＭＳ Ｐゴシック" pitchFamily="-65" charset="-128"/>
              </a:rPr>
              <a:t> and mindsets.</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When studying how the companies in the study perceived the values and effects of using DT, I found that these were in fact corresponding to all of these resources, processes and mindset.</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Besides better ideas and concepts, they found that the use of DT enabled personal development, an increased user focus, and speeding up innovation work. With long time use of DT, some companies found that norms that had previously hindered innovation were starting to change, and top leaders were thinking differently around innovation. </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Building on this, I argue that the use of DT can contribute to building innovation capabilities in a long term perspective.</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Yet – all these positive things were not experienced in all firms – and this is related to what I told you before about how DT takes different shapes in different companies. It also seemed that in each firm there were particular challenges and barriers that could hinder the use of DT, and the value that could be created.</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These barriers and enablers can be linked to the current innovation capability of the firm – so the use of design thinking and the capability of the organization affect each other. </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Therefor the conclusion is that the use of DT may contribute to building innovation capability – but it is a delicate balance, and in the end DT can not be considered in isolation, but it needs to be understood in each context.</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40ADB2ED-394E-4E72-A7D3-0DB4D3F608C3}" type="slidenum">
              <a:rPr lang="en-US" smtClean="0">
                <a:solidFill>
                  <a:prstClr val="black"/>
                </a:solidFill>
              </a:rPr>
              <a:pPr>
                <a:defRPr/>
              </a:pPr>
              <a:t>40</a:t>
            </a:fld>
            <a:endParaRPr lang="en-US">
              <a:solidFill>
                <a:prstClr val="black"/>
              </a:solidFill>
            </a:endParaRPr>
          </a:p>
        </p:txBody>
      </p:sp>
    </p:spTree>
    <p:extLst>
      <p:ext uri="{BB962C8B-B14F-4D97-AF65-F5344CB8AC3E}">
        <p14:creationId xmlns:p14="http://schemas.microsoft.com/office/powerpoint/2010/main" val="1306135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1" kern="1200" dirty="0" smtClean="0">
                <a:solidFill>
                  <a:schemeClr val="tx1"/>
                </a:solidFill>
                <a:effectLst/>
                <a:latin typeface="+mn-lt"/>
                <a:ea typeface="ＭＳ Ｐゴシック" pitchFamily="-65" charset="-128"/>
                <a:cs typeface="ＭＳ Ｐゴシック" pitchFamily="-65" charset="-128"/>
              </a:rPr>
              <a:t>Results – design thinking in relation to building innovation capabilities</a:t>
            </a:r>
            <a:endParaRPr lang="en-US" sz="1200" kern="1200" dirty="0" smtClean="0">
              <a:solidFill>
                <a:schemeClr val="tx1"/>
              </a:solidFill>
              <a:effectLst/>
              <a:latin typeface="+mn-lt"/>
              <a:ea typeface="ＭＳ Ｐゴシック" pitchFamily="-65" charset="-128"/>
              <a:cs typeface="ＭＳ Ｐゴシック" pitchFamily="-65" charset="-128"/>
            </a:endParaRP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In the beginning of the presentation I described how innovation capabilities can be seen as the muscles that a firm needs to be able to innovate. They could also be described as a set of </a:t>
            </a:r>
            <a:r>
              <a:rPr lang="en-US" sz="1200" kern="1200" dirty="0" err="1" smtClean="0">
                <a:solidFill>
                  <a:schemeClr val="tx1"/>
                </a:solidFill>
                <a:effectLst/>
                <a:latin typeface="+mn-lt"/>
                <a:ea typeface="ＭＳ Ｐゴシック" pitchFamily="-65" charset="-128"/>
                <a:cs typeface="ＭＳ Ｐゴシック" pitchFamily="-65" charset="-128"/>
              </a:rPr>
              <a:t>resoures</a:t>
            </a:r>
            <a:r>
              <a:rPr lang="en-US" sz="1200" kern="1200" dirty="0" smtClean="0">
                <a:solidFill>
                  <a:schemeClr val="tx1"/>
                </a:solidFill>
                <a:effectLst/>
                <a:latin typeface="+mn-lt"/>
                <a:ea typeface="ＭＳ Ｐゴシック" pitchFamily="-65" charset="-128"/>
                <a:cs typeface="ＭＳ Ｐゴシック" pitchFamily="-65" charset="-128"/>
              </a:rPr>
              <a:t>, </a:t>
            </a:r>
            <a:r>
              <a:rPr lang="en-US" sz="1200" kern="1200" dirty="0" err="1" smtClean="0">
                <a:solidFill>
                  <a:schemeClr val="tx1"/>
                </a:solidFill>
                <a:effectLst/>
                <a:latin typeface="+mn-lt"/>
                <a:ea typeface="ＭＳ Ｐゴシック" pitchFamily="-65" charset="-128"/>
                <a:cs typeface="ＭＳ Ｐゴシック" pitchFamily="-65" charset="-128"/>
              </a:rPr>
              <a:t>proceses</a:t>
            </a:r>
            <a:r>
              <a:rPr lang="en-US" sz="1200" kern="1200" dirty="0" smtClean="0">
                <a:solidFill>
                  <a:schemeClr val="tx1"/>
                </a:solidFill>
                <a:effectLst/>
                <a:latin typeface="+mn-lt"/>
                <a:ea typeface="ＭＳ Ｐゴシック" pitchFamily="-65" charset="-128"/>
                <a:cs typeface="ＭＳ Ｐゴシック" pitchFamily="-65" charset="-128"/>
              </a:rPr>
              <a:t> and mindsets.</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When studying how the companies in the study perceived the values and effects of using DT, I found that these were in fact corresponding to all of these resources, processes and mindset.</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Besides better ideas and concepts, they found that the use of DT enabled personal development, an increased user focus, and speeding up innovation work. With long time use of DT, some companies found that norms that had previously hindered innovation were starting to change, and top leaders were thinking differently around innovation. </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Building on this, I argue that the use of DT can contribute to building innovation capabilities in a long term perspective.</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Yet – all these positive things were not experienced in all firms – and this is related to what I told you before about how DT takes different shapes in different companies. It also seemed that in each firm there were particular challenges and barriers that could hinder the use of DT, and the value that could be created.</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These barriers and enablers can be linked to the current innovation capability of the firm – so the use of design thinking and the capability of the organization affect each other. </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Therefor the conclusion is that the use of DT may contribute to building innovation capability – but it is a delicate balance, and in the end DT can not be considered in isolation, but it needs to be understood in each context.</a:t>
            </a:r>
          </a:p>
          <a:p>
            <a:r>
              <a:rPr lang="en-US" sz="1200" kern="1200" dirty="0" smtClean="0">
                <a:solidFill>
                  <a:schemeClr val="tx1"/>
                </a:solidFill>
                <a:effectLst/>
                <a:latin typeface="+mn-lt"/>
                <a:ea typeface="ＭＳ Ｐゴシック" pitchFamily="-65" charset="-128"/>
                <a:cs typeface="ＭＳ Ｐゴシック" pitchFamily="-65" charset="-128"/>
              </a:rPr>
              <a:t> </a:t>
            </a:r>
          </a:p>
          <a:p>
            <a:r>
              <a:rPr lang="en-US" sz="1200" kern="1200" dirty="0" smtClean="0">
                <a:solidFill>
                  <a:schemeClr val="tx1"/>
                </a:solidFill>
                <a:effectLst/>
                <a:latin typeface="+mn-lt"/>
                <a:ea typeface="ＭＳ Ｐゴシック" pitchFamily="-65" charset="-128"/>
                <a:cs typeface="ＭＳ Ｐゴシック" pitchFamily="-65" charset="-128"/>
              </a:rPr>
              <a:t>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40ADB2ED-394E-4E72-A7D3-0DB4D3F608C3}" type="slidenum">
              <a:rPr lang="en-US" smtClean="0">
                <a:solidFill>
                  <a:prstClr val="black"/>
                </a:solidFill>
              </a:rPr>
              <a:pPr>
                <a:defRPr/>
              </a:pPr>
              <a:t>41</a:t>
            </a:fld>
            <a:endParaRPr lang="en-US">
              <a:solidFill>
                <a:prstClr val="black"/>
              </a:solidFill>
            </a:endParaRPr>
          </a:p>
        </p:txBody>
      </p:sp>
    </p:spTree>
    <p:extLst>
      <p:ext uri="{BB962C8B-B14F-4D97-AF65-F5344CB8AC3E}">
        <p14:creationId xmlns:p14="http://schemas.microsoft.com/office/powerpoint/2010/main" val="1158159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Shape 2635"/>
          <p:cNvSpPr>
            <a:spLocks noGrp="1" noRot="1" noChangeAspect="1"/>
          </p:cNvSpPr>
          <p:nvPr>
            <p:ph type="sldImg" idx="2"/>
          </p:nvPr>
        </p:nvSpPr>
        <p:spPr>
          <a:xfrm>
            <a:off x="3397250" y="473075"/>
            <a:ext cx="3151188" cy="23637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6" name="Shape 2636"/>
          <p:cNvSpPr txBox="1">
            <a:spLocks noGrp="1"/>
          </p:cNvSpPr>
          <p:nvPr>
            <p:ph type="body" idx="1"/>
          </p:nvPr>
        </p:nvSpPr>
        <p:spPr>
          <a:xfrm>
            <a:off x="994570" y="2994970"/>
            <a:ext cx="7956549" cy="283734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52334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Shape 2635"/>
          <p:cNvSpPr>
            <a:spLocks noGrp="1" noRot="1" noChangeAspect="1"/>
          </p:cNvSpPr>
          <p:nvPr>
            <p:ph type="sldImg" idx="2"/>
          </p:nvPr>
        </p:nvSpPr>
        <p:spPr>
          <a:xfrm>
            <a:off x="3397250" y="473075"/>
            <a:ext cx="3151188" cy="23637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36" name="Shape 2636"/>
          <p:cNvSpPr txBox="1">
            <a:spLocks noGrp="1"/>
          </p:cNvSpPr>
          <p:nvPr>
            <p:ph type="body" idx="1"/>
          </p:nvPr>
        </p:nvSpPr>
        <p:spPr>
          <a:xfrm>
            <a:off x="994570" y="2994970"/>
            <a:ext cx="7956549" cy="283734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508213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en-US" dirty="0"/>
          </a:p>
        </p:txBody>
      </p:sp>
      <p:sp>
        <p:nvSpPr>
          <p:cNvPr id="3" name="Subtitle 2"/>
          <p:cNvSpPr>
            <a:spLocks noGrp="1"/>
          </p:cNvSpPr>
          <p:nvPr>
            <p:ph type="subTitle" idx="1"/>
          </p:nvPr>
        </p:nvSpPr>
        <p:spPr>
          <a:xfrm>
            <a:off x="1371600" y="3600450"/>
            <a:ext cx="6400800" cy="20383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Standard Slide">
    <p:spTree>
      <p:nvGrpSpPr>
        <p:cNvPr id="1" name="Shape 19"/>
        <p:cNvGrpSpPr/>
        <p:nvPr/>
      </p:nvGrpSpPr>
      <p:grpSpPr>
        <a:xfrm>
          <a:off x="0" y="0"/>
          <a:ext cx="0" cy="0"/>
          <a:chOff x="0" y="0"/>
          <a:chExt cx="0" cy="0"/>
        </a:xfrm>
      </p:grpSpPr>
      <p:sp>
        <p:nvSpPr>
          <p:cNvPr id="20" name="Shape 20"/>
          <p:cNvSpPr txBox="1">
            <a:spLocks noGrp="1"/>
          </p:cNvSpPr>
          <p:nvPr>
            <p:ph type="sldNum" idx="12"/>
          </p:nvPr>
        </p:nvSpPr>
        <p:spPr>
          <a:xfrm>
            <a:off x="8556775" y="6464799"/>
            <a:ext cx="548699" cy="393600"/>
          </a:xfrm>
          <a:prstGeom prst="rect">
            <a:avLst/>
          </a:prstGeom>
        </p:spPr>
        <p:txBody>
          <a:bodyPr lIns="91425" tIns="91425" rIns="91425" bIns="91425" anchor="t" anchorCtr="0">
            <a:noAutofit/>
          </a:bodyPr>
          <a:lstStyle/>
          <a:p>
            <a:pPr>
              <a:spcBef>
                <a:spcPts val="0"/>
              </a:spcBef>
              <a:buNone/>
            </a:pPr>
            <a:fld id="{00000000-1234-1234-1234-123412341234}" type="slidenum">
              <a:rPr lang="en"/>
              <a:t>‹Nr.›</a:t>
            </a:fld>
            <a:endParaRPr lang="en"/>
          </a:p>
        </p:txBody>
      </p:sp>
      <p:sp>
        <p:nvSpPr>
          <p:cNvPr id="21" name="Shape 21"/>
          <p:cNvSpPr txBox="1">
            <a:spLocks noGrp="1"/>
          </p:cNvSpPr>
          <p:nvPr>
            <p:ph type="title"/>
          </p:nvPr>
        </p:nvSpPr>
        <p:spPr>
          <a:xfrm>
            <a:off x="409275" y="341250"/>
            <a:ext cx="8671799" cy="679200"/>
          </a:xfrm>
          <a:prstGeom prst="rect">
            <a:avLst/>
          </a:prstGeom>
        </p:spPr>
        <p:txBody>
          <a:bodyPr lIns="91425" tIns="91425" rIns="91425" bIns="91425" anchor="b" anchorCtr="0"/>
          <a:lstStyle>
            <a:lvl1pPr rtl="0">
              <a:spcBef>
                <a:spcPts val="0"/>
              </a:spcBef>
              <a:buNone/>
              <a:defRPr sz="3600" b="1">
                <a:solidFill>
                  <a:srgbClr val="0B5394"/>
                </a:solidFill>
              </a:defRPr>
            </a:lvl1pPr>
            <a:lvl2pPr rtl="0">
              <a:spcBef>
                <a:spcPts val="0"/>
              </a:spcBef>
              <a:buNone/>
              <a:defRPr sz="3000" b="1">
                <a:solidFill>
                  <a:srgbClr val="0B5394"/>
                </a:solidFill>
              </a:defRPr>
            </a:lvl2pPr>
            <a:lvl3pPr rtl="0">
              <a:spcBef>
                <a:spcPts val="0"/>
              </a:spcBef>
              <a:buNone/>
              <a:defRPr sz="3000" b="1">
                <a:solidFill>
                  <a:srgbClr val="0B5394"/>
                </a:solidFill>
              </a:defRPr>
            </a:lvl3pPr>
            <a:lvl4pPr rtl="0">
              <a:spcBef>
                <a:spcPts val="0"/>
              </a:spcBef>
              <a:buNone/>
              <a:defRPr sz="3000" b="1">
                <a:solidFill>
                  <a:srgbClr val="0B5394"/>
                </a:solidFill>
              </a:defRPr>
            </a:lvl4pPr>
            <a:lvl5pPr rtl="0">
              <a:spcBef>
                <a:spcPts val="0"/>
              </a:spcBef>
              <a:buNone/>
              <a:defRPr sz="3000" b="1">
                <a:solidFill>
                  <a:srgbClr val="0B5394"/>
                </a:solidFill>
              </a:defRPr>
            </a:lvl5pPr>
            <a:lvl6pPr rtl="0">
              <a:spcBef>
                <a:spcPts val="0"/>
              </a:spcBef>
              <a:buNone/>
              <a:defRPr sz="3000" b="1">
                <a:solidFill>
                  <a:srgbClr val="0B5394"/>
                </a:solidFill>
              </a:defRPr>
            </a:lvl6pPr>
            <a:lvl7pPr rtl="0">
              <a:spcBef>
                <a:spcPts val="0"/>
              </a:spcBef>
              <a:buNone/>
              <a:defRPr sz="3000" b="1">
                <a:solidFill>
                  <a:srgbClr val="0B5394"/>
                </a:solidFill>
              </a:defRPr>
            </a:lvl7pPr>
            <a:lvl8pPr rtl="0">
              <a:spcBef>
                <a:spcPts val="0"/>
              </a:spcBef>
              <a:buNone/>
              <a:defRPr sz="3000" b="1">
                <a:solidFill>
                  <a:srgbClr val="0B5394"/>
                </a:solidFill>
              </a:defRPr>
            </a:lvl8pPr>
            <a:lvl9pPr>
              <a:spcBef>
                <a:spcPts val="0"/>
              </a:spcBef>
              <a:buNone/>
              <a:defRPr sz="3000" b="1">
                <a:solidFill>
                  <a:srgbClr val="0B5394"/>
                </a:solidFill>
              </a:defRPr>
            </a:lvl9pPr>
          </a:lstStyle>
          <a:p>
            <a:endParaRPr/>
          </a:p>
        </p:txBody>
      </p:sp>
      <p:sp>
        <p:nvSpPr>
          <p:cNvPr id="22" name="Shape 22"/>
          <p:cNvSpPr txBox="1">
            <a:spLocks noGrp="1"/>
          </p:cNvSpPr>
          <p:nvPr>
            <p:ph type="subTitle" idx="1"/>
          </p:nvPr>
        </p:nvSpPr>
        <p:spPr>
          <a:xfrm>
            <a:off x="260050" y="727225"/>
            <a:ext cx="4812299" cy="393600"/>
          </a:xfrm>
          <a:prstGeom prst="rect">
            <a:avLst/>
          </a:prstGeom>
        </p:spPr>
        <p:txBody>
          <a:bodyPr lIns="91425" tIns="91425" rIns="91425" bIns="91425" anchor="t" anchorCtr="0"/>
          <a:lstStyle>
            <a:lvl1pPr rtl="0">
              <a:spcBef>
                <a:spcPts val="0"/>
              </a:spcBef>
              <a:buNone/>
              <a:defRPr sz="1800">
                <a:solidFill>
                  <a:srgbClr val="999999"/>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a:spcBef>
                <a:spcPts val="0"/>
              </a:spcBef>
              <a:buNone/>
              <a:defRPr/>
            </a:lvl9pPr>
          </a:lstStyle>
          <a:p>
            <a:endParaRPr/>
          </a:p>
        </p:txBody>
      </p:sp>
      <p:sp>
        <p:nvSpPr>
          <p:cNvPr id="23" name="Shape 23"/>
          <p:cNvSpPr txBox="1">
            <a:spLocks noGrp="1"/>
          </p:cNvSpPr>
          <p:nvPr>
            <p:ph type="body" idx="2"/>
          </p:nvPr>
        </p:nvSpPr>
        <p:spPr>
          <a:xfrm>
            <a:off x="323025" y="1358350"/>
            <a:ext cx="8439899" cy="4853099"/>
          </a:xfrm>
          <a:prstGeom prst="rect">
            <a:avLst/>
          </a:prstGeom>
        </p:spPr>
        <p:txBody>
          <a:bodyPr lIns="91425" tIns="91425" rIns="91425" bIns="91425" anchor="t" anchorCtr="0"/>
          <a:lstStyle>
            <a:lvl1pPr rtl="0">
              <a:spcBef>
                <a:spcPts val="0"/>
              </a:spcBef>
              <a:buClr>
                <a:srgbClr val="666666"/>
              </a:buClr>
              <a:buSzPct val="100000"/>
              <a:defRPr sz="2400">
                <a:solidFill>
                  <a:srgbClr val="666666"/>
                </a:solidFill>
              </a:defRPr>
            </a:lvl1pPr>
            <a:lvl2pPr rtl="0">
              <a:spcBef>
                <a:spcPts val="0"/>
              </a:spcBef>
              <a:buClr>
                <a:srgbClr val="999999"/>
              </a:buClr>
              <a:buSzPct val="100000"/>
              <a:defRPr sz="2400">
                <a:solidFill>
                  <a:srgbClr val="999999"/>
                </a:solidFill>
              </a:defRPr>
            </a:lvl2pPr>
            <a:lvl3pPr rtl="0">
              <a:spcBef>
                <a:spcPts val="0"/>
              </a:spcBef>
              <a:buClr>
                <a:srgbClr val="999999"/>
              </a:buClr>
              <a:buSzPct val="100000"/>
              <a:defRPr sz="2400">
                <a:solidFill>
                  <a:srgbClr val="999999"/>
                </a:solidFill>
              </a:defRPr>
            </a:lvl3pPr>
            <a:lvl4pPr rtl="0">
              <a:spcBef>
                <a:spcPts val="0"/>
              </a:spcBef>
              <a:buClr>
                <a:srgbClr val="999999"/>
              </a:buClr>
              <a:buSzPct val="100000"/>
              <a:defRPr sz="2400">
                <a:solidFill>
                  <a:srgbClr val="999999"/>
                </a:solidFill>
              </a:defRPr>
            </a:lvl4pPr>
            <a:lvl5pPr rtl="0">
              <a:spcBef>
                <a:spcPts val="0"/>
              </a:spcBef>
              <a:buClr>
                <a:srgbClr val="999999"/>
              </a:buClr>
              <a:buSzPct val="100000"/>
              <a:defRPr sz="2400">
                <a:solidFill>
                  <a:srgbClr val="999999"/>
                </a:solidFill>
              </a:defRPr>
            </a:lvl5pPr>
            <a:lvl6pPr rtl="0">
              <a:spcBef>
                <a:spcPts val="0"/>
              </a:spcBef>
              <a:buClr>
                <a:srgbClr val="999999"/>
              </a:buClr>
              <a:buSzPct val="100000"/>
              <a:defRPr sz="2400">
                <a:solidFill>
                  <a:srgbClr val="999999"/>
                </a:solidFill>
              </a:defRPr>
            </a:lvl6pPr>
            <a:lvl7pPr rtl="0">
              <a:spcBef>
                <a:spcPts val="0"/>
              </a:spcBef>
              <a:buClr>
                <a:srgbClr val="999999"/>
              </a:buClr>
              <a:buSzPct val="100000"/>
              <a:defRPr sz="2400">
                <a:solidFill>
                  <a:srgbClr val="999999"/>
                </a:solidFill>
              </a:defRPr>
            </a:lvl7pPr>
            <a:lvl8pPr rtl="0">
              <a:spcBef>
                <a:spcPts val="0"/>
              </a:spcBef>
              <a:buClr>
                <a:srgbClr val="999999"/>
              </a:buClr>
              <a:buSzPct val="100000"/>
              <a:defRPr sz="2400">
                <a:solidFill>
                  <a:srgbClr val="999999"/>
                </a:solidFill>
              </a:defRPr>
            </a:lvl8pPr>
            <a:lvl9pPr>
              <a:spcBef>
                <a:spcPts val="0"/>
              </a:spcBef>
              <a:buClr>
                <a:srgbClr val="999999"/>
              </a:buClr>
              <a:buSzPct val="100000"/>
              <a:defRPr sz="2400">
                <a:solidFill>
                  <a:srgbClr val="999999"/>
                </a:solidFill>
              </a:defRPr>
            </a:lvl9pPr>
          </a:lstStyle>
          <a:p>
            <a:endParaRPr/>
          </a:p>
        </p:txBody>
      </p:sp>
    </p:spTree>
    <p:extLst>
      <p:ext uri="{BB962C8B-B14F-4D97-AF65-F5344CB8AC3E}">
        <p14:creationId xmlns:p14="http://schemas.microsoft.com/office/powerpoint/2010/main" val="209330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v-SE"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Click to edit Master subtitle style</a:t>
            </a:r>
            <a:endParaRPr lang="en-US" dirty="0"/>
          </a:p>
        </p:txBody>
      </p:sp>
      <p:sp>
        <p:nvSpPr>
          <p:cNvPr id="4" name="Date Placeholder 3"/>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779083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70454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v-SE"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7577335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Date Placeholder 4"/>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11197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v-SE"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7" name="Date Placeholder 6"/>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085587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Date Placeholder 2"/>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957027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2289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9511" y="320046"/>
            <a:ext cx="8589915" cy="1143000"/>
          </a:xfrm>
        </p:spPr>
        <p:txBody>
          <a:bodyPr/>
          <a:lstStyle>
            <a:lvl1pPr>
              <a:defRPr b="1">
                <a:latin typeface="Futura LT Book" charset="0"/>
                <a:ea typeface="Futura LT Book" charset="0"/>
                <a:cs typeface="Futura LT Book" charset="0"/>
              </a:defRPr>
            </a:lvl1pPr>
          </a:lstStyle>
          <a:p>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style</a:t>
            </a:r>
            <a:endParaRPr lang="en-US" dirty="0"/>
          </a:p>
        </p:txBody>
      </p:sp>
      <p:sp>
        <p:nvSpPr>
          <p:cNvPr id="3" name="Content Placeholder 2"/>
          <p:cNvSpPr>
            <a:spLocks noGrp="1"/>
          </p:cNvSpPr>
          <p:nvPr>
            <p:ph idx="1"/>
          </p:nvPr>
        </p:nvSpPr>
        <p:spPr/>
        <p:txBody>
          <a:bodyPr/>
          <a:lstStyle>
            <a:lvl1pPr>
              <a:defRPr>
                <a:latin typeface="Futura LT Book" charset="0"/>
                <a:ea typeface="Futura LT Book" charset="0"/>
                <a:cs typeface="Futura LT Book" charset="0"/>
              </a:defRPr>
            </a:lvl1pPr>
            <a:lvl2pPr>
              <a:defRPr>
                <a:latin typeface="Futura LT Book" charset="0"/>
                <a:ea typeface="Futura LT Book" charset="0"/>
                <a:cs typeface="Futura LT Book" charset="0"/>
              </a:defRPr>
            </a:lvl2pPr>
            <a:lvl3pPr>
              <a:defRPr>
                <a:latin typeface="Futura LT Book" charset="0"/>
                <a:ea typeface="Futura LT Book" charset="0"/>
                <a:cs typeface="Futura LT Book" charset="0"/>
              </a:defRPr>
            </a:lvl3pPr>
            <a:lvl4pPr>
              <a:defRPr>
                <a:latin typeface="Futura LT Book" charset="0"/>
                <a:ea typeface="Futura LT Book" charset="0"/>
                <a:cs typeface="Futura LT Book" charset="0"/>
              </a:defRPr>
            </a:lvl4pPr>
            <a:lvl5pPr>
              <a:defRPr>
                <a:latin typeface="Futura LT Book" charset="0"/>
                <a:ea typeface="Futura LT Book" charset="0"/>
                <a:cs typeface="Futura LT Book" charset="0"/>
              </a:defRPr>
            </a:lvl5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59530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v-SE"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284725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93537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v-SE"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906C4D9E-0FAB-0E42-8733-6E86FF0F0E1D}" type="datetimeFigureOut">
              <a:rPr lang="en-US" smtClean="0">
                <a:solidFill>
                  <a:prstClr val="black">
                    <a:tint val="75000"/>
                  </a:prstClr>
                </a:solidFill>
              </a:rPr>
              <a:pPr/>
              <a:t>16-04-20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109792-9041-D049-AE2F-803F51B43362}"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628879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en-US"/>
          </a:p>
        </p:txBody>
      </p:sp>
      <p:sp>
        <p:nvSpPr>
          <p:cNvPr id="3" name="Text Placeholder 2"/>
          <p:cNvSpPr>
            <a:spLocks noGrp="1"/>
          </p:cNvSpPr>
          <p:nvPr>
            <p:ph type="body" idx="1"/>
          </p:nvPr>
        </p:nvSpPr>
        <p:spPr>
          <a:xfrm>
            <a:off x="417512" y="191307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err="1" smtClean="0"/>
              <a:t>Click</a:t>
            </a:r>
            <a:r>
              <a:rPr lang="sv-SE" dirty="0" smtClean="0"/>
              <a:t> to </a:t>
            </a:r>
            <a:r>
              <a:rPr lang="sv-SE" dirty="0" err="1" smtClean="0"/>
              <a:t>edit</a:t>
            </a:r>
            <a:r>
              <a:rPr lang="sv-SE" dirty="0" smtClean="0"/>
              <a:t> Master text</a:t>
            </a:r>
          </a:p>
        </p:txBody>
      </p:sp>
      <p:sp>
        <p:nvSpPr>
          <p:cNvPr id="4" name="Content Placeholder 3"/>
          <p:cNvSpPr>
            <a:spLocks noGrp="1"/>
          </p:cNvSpPr>
          <p:nvPr>
            <p:ph sz="half" idx="2"/>
          </p:nvPr>
        </p:nvSpPr>
        <p:spPr>
          <a:xfrm>
            <a:off x="457200" y="2809301"/>
            <a:ext cx="4040188" cy="33168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5" name="Text Placeholder 4"/>
          <p:cNvSpPr>
            <a:spLocks noGrp="1"/>
          </p:cNvSpPr>
          <p:nvPr>
            <p:ph type="body" sz="quarter" idx="3"/>
          </p:nvPr>
        </p:nvSpPr>
        <p:spPr>
          <a:xfrm>
            <a:off x="4645025" y="191307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p:txBody>
      </p:sp>
      <p:sp>
        <p:nvSpPr>
          <p:cNvPr id="6" name="Content Placeholder 5"/>
          <p:cNvSpPr>
            <a:spLocks noGrp="1"/>
          </p:cNvSpPr>
          <p:nvPr>
            <p:ph sz="quarter" idx="4"/>
          </p:nvPr>
        </p:nvSpPr>
        <p:spPr>
          <a:xfrm>
            <a:off x="4645025" y="2809301"/>
            <a:ext cx="4041775" cy="33168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dirty="0" err="1" smtClean="0"/>
              <a:t>Click</a:t>
            </a:r>
            <a:r>
              <a:rPr lang="sv-SE" dirty="0" smtClean="0"/>
              <a:t> to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Click to edit Master text styles</a:t>
            </a:r>
          </a:p>
        </p:txBody>
      </p:sp>
      <p:sp>
        <p:nvSpPr>
          <p:cNvPr id="5" name="Date Placeholder 3"/>
          <p:cNvSpPr>
            <a:spLocks noGrp="1"/>
          </p:cNvSpPr>
          <p:nvPr>
            <p:ph type="dt" sz="half" idx="10"/>
          </p:nvPr>
        </p:nvSpPr>
        <p:spPr>
          <a:xfrm>
            <a:off x="2603500" y="6413500"/>
            <a:ext cx="901700" cy="365125"/>
          </a:xfrm>
          <a:prstGeom prst="rect">
            <a:avLst/>
          </a:prstGeom>
        </p:spPr>
        <p:txBody>
          <a:bodyPr/>
          <a:lstStyle>
            <a:lvl1pPr>
              <a:defRPr/>
            </a:lvl1pPr>
          </a:lstStyle>
          <a:p>
            <a:pPr>
              <a:defRPr/>
            </a:pPr>
            <a:r>
              <a:rPr lang="en-AU" smtClean="0"/>
              <a:t>2009-06-19</a:t>
            </a:r>
            <a:endParaRPr lang="en-US"/>
          </a:p>
        </p:txBody>
      </p:sp>
      <p:sp>
        <p:nvSpPr>
          <p:cNvPr id="6" name="Footer Placeholder 4"/>
          <p:cNvSpPr>
            <a:spLocks noGrp="1"/>
          </p:cNvSpPr>
          <p:nvPr>
            <p:ph type="ftr" sz="quarter" idx="11"/>
          </p:nvPr>
        </p:nvSpPr>
        <p:spPr>
          <a:xfrm>
            <a:off x="3352800" y="6416675"/>
            <a:ext cx="4876800" cy="365125"/>
          </a:xfrm>
          <a:prstGeom prst="rect">
            <a:avLst/>
          </a:prstGeom>
        </p:spPr>
        <p:txBody>
          <a:bodyPr/>
          <a:lstStyle>
            <a:lvl1pPr>
              <a:defRPr/>
            </a:lvl1pPr>
          </a:lstStyle>
          <a:p>
            <a:pPr>
              <a:defRPr/>
            </a:pPr>
            <a:r>
              <a:rPr lang="en-US" smtClean="0"/>
              <a:t>Sofia Börjesson</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p:cNvSpPr/>
          <p:nvPr/>
        </p:nvSpPr>
        <p:spPr>
          <a:xfrm>
            <a:off x="-963" y="6551143"/>
            <a:ext cx="9144963" cy="334241"/>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026" name="Title Placeholder 1"/>
          <p:cNvSpPr>
            <a:spLocks noGrp="1"/>
          </p:cNvSpPr>
          <p:nvPr>
            <p:ph type="title"/>
          </p:nvPr>
        </p:nvSpPr>
        <p:spPr bwMode="auto">
          <a:xfrm>
            <a:off x="417512" y="513613"/>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sv-SE" dirty="0" err="1" smtClean="0"/>
              <a:t>Click</a:t>
            </a:r>
            <a:r>
              <a:rPr lang="sv-SE" dirty="0" smtClean="0"/>
              <a:t> to </a:t>
            </a:r>
            <a:r>
              <a:rPr lang="sv-SE" dirty="0" err="1" smtClean="0"/>
              <a:t>edit</a:t>
            </a:r>
            <a:r>
              <a:rPr lang="sv-SE" dirty="0" smtClean="0"/>
              <a:t> Master </a:t>
            </a:r>
            <a:r>
              <a:rPr lang="sv-SE" dirty="0" err="1" smtClean="0"/>
              <a:t>title</a:t>
            </a:r>
            <a:r>
              <a:rPr lang="sv-SE" dirty="0" smtClean="0"/>
              <a:t> style</a:t>
            </a:r>
            <a:endParaRPr lang="en-US" dirty="0" smtClean="0"/>
          </a:p>
        </p:txBody>
      </p:sp>
      <p:sp>
        <p:nvSpPr>
          <p:cNvPr id="1027" name="Text Placeholder 2"/>
          <p:cNvSpPr>
            <a:spLocks noGrp="1"/>
          </p:cNvSpPr>
          <p:nvPr>
            <p:ph type="body" idx="1"/>
          </p:nvPr>
        </p:nvSpPr>
        <p:spPr bwMode="auto">
          <a:xfrm>
            <a:off x="457200" y="1904493"/>
            <a:ext cx="8229600" cy="4221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en-US" dirty="0" smtClean="0"/>
          </a:p>
        </p:txBody>
      </p:sp>
      <p:pic>
        <p:nvPicPr>
          <p:cNvPr id="2" name="Picture 1" descr="Chalmers_white (1).eps"/>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168349" y="6620961"/>
            <a:ext cx="1603451" cy="192415"/>
          </a:xfrm>
          <a:prstGeom prst="rect">
            <a:avLst/>
          </a:prstGeom>
        </p:spPr>
      </p:pic>
      <p:pic>
        <p:nvPicPr>
          <p:cNvPr id="3" name="Picture 2" descr="AvancezChalmers_white_centered.eps"/>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5496" y="6237312"/>
            <a:ext cx="1047146" cy="1196027"/>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xmlns:p14="http://schemas.microsoft.com/office/powerpoint/2010/main" id="1" dur="indefinite" restart="never" nodeType="tmRoot"/>
      </p:par>
    </p:tnLst>
  </p:timing>
  <p:hf hdr="0"/>
  <p:txStyles>
    <p:title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p:titleStyle>
    <p:body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906C4D9E-0FAB-0E42-8733-6E86FF0F0E1D}" type="datetimeFigureOut">
              <a:rPr lang="en-US" smtClean="0">
                <a:solidFill>
                  <a:prstClr val="black">
                    <a:tint val="75000"/>
                  </a:prstClr>
                </a:solidFill>
                <a:latin typeface="Calibri" panose="020F0502020204030204"/>
                <a:ea typeface=""/>
              </a:rPr>
              <a:pPr defTabSz="914400" fontAlgn="auto">
                <a:spcBef>
                  <a:spcPts val="0"/>
                </a:spcBef>
                <a:spcAft>
                  <a:spcPts val="0"/>
                </a:spcAft>
              </a:pPr>
              <a:t>16-04-20</a:t>
            </a:fld>
            <a:endParaRPr lang="en-US">
              <a:solidFill>
                <a:prstClr val="black">
                  <a:tint val="75000"/>
                </a:prstClr>
              </a:solidFill>
              <a:latin typeface="Calibri" panose="020F0502020204030204"/>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panose="020F0502020204030204"/>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2B109792-9041-D049-AE2F-803F51B43362}" type="slidenum">
              <a:rPr lang="en-US" smtClean="0">
                <a:solidFill>
                  <a:prstClr val="black">
                    <a:tint val="75000"/>
                  </a:prstClr>
                </a:solidFill>
                <a:latin typeface="Calibri" panose="020F0502020204030204"/>
                <a:ea typeface=""/>
              </a:rPr>
              <a:pPr defTabSz="914400" fontAlgn="auto">
                <a:spcBef>
                  <a:spcPts val="0"/>
                </a:spcBef>
                <a:spcAft>
                  <a:spcPts val="0"/>
                </a:spcAft>
              </a:pPr>
              <a:t>‹Nr.›</a:t>
            </a:fld>
            <a:endParaRPr lang="en-US">
              <a:solidFill>
                <a:prstClr val="black">
                  <a:tint val="75000"/>
                </a:prstClr>
              </a:solidFill>
              <a:latin typeface="Calibri" panose="020F0502020204030204"/>
              <a:ea typeface=""/>
            </a:endParaRPr>
          </a:p>
        </p:txBody>
      </p:sp>
    </p:spTree>
    <p:extLst>
      <p:ext uri="{BB962C8B-B14F-4D97-AF65-F5344CB8AC3E}">
        <p14:creationId xmlns:p14="http://schemas.microsoft.com/office/powerpoint/2010/main" val="51967534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Y9VW7wGO4vY" TargetMode="External"/><Relationship Id="rId4" Type="http://schemas.openxmlformats.org/officeDocument/2006/relationships/image" Target="../media/image11.emf"/><Relationship Id="rId1" Type="http://schemas.openxmlformats.org/officeDocument/2006/relationships/slideLayout" Target="../slideLayouts/slideLayout3.xml"/><Relationship Id="rId2" Type="http://schemas.openxmlformats.org/officeDocument/2006/relationships/image" Target="../media/image10.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emf"/><Relationship Id="rId3"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1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png"/><Relationship Id="rId7" Type="http://schemas.openxmlformats.org/officeDocument/2006/relationships/image" Target="../media/image21.tiff"/><Relationship Id="rId1" Type="http://schemas.openxmlformats.org/officeDocument/2006/relationships/slideLayout" Target="../slideLayouts/slideLayout3.xml"/><Relationship Id="rId2" Type="http://schemas.openxmlformats.org/officeDocument/2006/relationships/image" Target="../media/image10.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 Id="rId3" Type="http://schemas.openxmlformats.org/officeDocument/2006/relationships/image" Target="../media/image22.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tiff"/><Relationship Id="rId3" Type="http://schemas.openxmlformats.org/officeDocument/2006/relationships/image" Target="../media/image32.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4.jp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l5SoI_abqnc" TargetMode="External"/><Relationship Id="rId4"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0.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 Id="rId3" Type="http://schemas.openxmlformats.org/officeDocument/2006/relationships/image" Target="../media/image53.jpeg"/></Relationships>
</file>

<file path=ppt/slides/_rels/slide59.xml.rels><?xml version="1.0" encoding="UTF-8" standalone="yes"?>
<Relationships xmlns="http://schemas.openxmlformats.org/package/2006/relationships"><Relationship Id="rId11" Type="http://schemas.openxmlformats.org/officeDocument/2006/relationships/image" Target="../media/image62.png"/><Relationship Id="rId12" Type="http://schemas.openxmlformats.org/officeDocument/2006/relationships/hyperlink" Target="http://www.google.es/url?sa=i&amp;rct=j&amp;q=&amp;esrc=s&amp;frm=1&amp;source=images&amp;cd=&amp;cad=rja&amp;uact=8&amp;ved=0CAcQjRw&amp;url=http://www.goldenvisionforyou.com/you-can-do-it/&amp;ei=ij1YVb71DMO8ygPqkoH4Bg&amp;bvm=bv.93564037,d.bGQ&amp;psig=AFQjCNG-bvzFtJ9plICS72QS7flCAc2MVw&amp;ust=1431932481903600" TargetMode="External"/><Relationship Id="rId13" Type="http://schemas.openxmlformats.org/officeDocument/2006/relationships/image" Target="../media/image63.png"/><Relationship Id="rId14" Type="http://schemas.openxmlformats.org/officeDocument/2006/relationships/image" Target="../media/image64.gif"/><Relationship Id="rId15" Type="http://schemas.openxmlformats.org/officeDocument/2006/relationships/image" Target="../media/image65.png"/><Relationship Id="rId16"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4.jpeg"/><Relationship Id="rId4" Type="http://schemas.openxmlformats.org/officeDocument/2006/relationships/image" Target="../media/image55.jpeg"/><Relationship Id="rId5" Type="http://schemas.openxmlformats.org/officeDocument/2006/relationships/image" Target="../media/image56.jpe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png"/><Relationship Id="rId9" Type="http://schemas.openxmlformats.org/officeDocument/2006/relationships/image" Target="../media/image60.png"/><Relationship Id="rId10"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g"/><Relationship Id="rId3" Type="http://schemas.openxmlformats.org/officeDocument/2006/relationships/image" Target="../media/image70.jpg"/></Relationships>
</file>

<file path=ppt/slides/_rels/slide63.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JPG"/><Relationship Id="rId1" Type="http://schemas.openxmlformats.org/officeDocument/2006/relationships/slideLayout" Target="../slideLayouts/slideLayout7.xml"/><Relationship Id="rId2" Type="http://schemas.openxmlformats.org/officeDocument/2006/relationships/image" Target="../media/image71.JPG"/></Relationships>
</file>

<file path=ppt/slides/_rels/slide6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75.jpeg"/><Relationship Id="rId5"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microsoft.com/office/2007/relationships/hdphoto" Target="../media/hdphoto1.wdp"/></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0V5BwTrQOCs&amp;feature=iv&amp;src_vid=Ee4CKIPkIik&amp;annotation_id=annotation_2962861647" TargetMode="External"/><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3" Type="http://schemas.openxmlformats.org/officeDocument/2006/relationships/hyperlink" Target="https://www.ted.com/talks/tim_brown_urges_designers_to_think_big?language=en" TargetMode="External"/><Relationship Id="rId4" Type="http://schemas.openxmlformats.org/officeDocument/2006/relationships/hyperlink" Target="http://kpinnovation.org/" TargetMode="External"/><Relationship Id="rId1" Type="http://schemas.openxmlformats.org/officeDocument/2006/relationships/slideLayout" Target="../slideLayouts/slideLayout6.xml"/><Relationship Id="rId2" Type="http://schemas.openxmlformats.org/officeDocument/2006/relationships/hyperlink" Target="https://www.youtube.com/watch?v=0V5BwTrQOCs&amp;feature=iv&amp;src_vid=Ee4CKIPkIik&amp;annotation_id=annotation_2962861647"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bg1"/>
          </a:solidFill>
        </p:spPr>
        <p:txBody>
          <a:bodyPr>
            <a:noAutofit/>
          </a:bodyPr>
          <a:lstStyle/>
          <a:p>
            <a:r>
              <a:rPr lang="en-US" dirty="0">
                <a:solidFill>
                  <a:srgbClr val="69BB94"/>
                </a:solidFill>
              </a:rPr>
              <a:t>Design thinking – </a:t>
            </a:r>
            <a:r>
              <a:rPr lang="en-US" dirty="0" err="1">
                <a:solidFill>
                  <a:srgbClr val="69BB94"/>
                </a:solidFill>
              </a:rPr>
              <a:t>e</a:t>
            </a:r>
            <a:r>
              <a:rPr lang="en-US" dirty="0" err="1" smtClean="0">
                <a:solidFill>
                  <a:srgbClr val="69BB94"/>
                </a:solidFill>
              </a:rPr>
              <a:t>tt</a:t>
            </a:r>
            <a:r>
              <a:rPr lang="en-US" dirty="0" smtClean="0">
                <a:solidFill>
                  <a:srgbClr val="69BB94"/>
                </a:solidFill>
              </a:rPr>
              <a:t> </a:t>
            </a:r>
            <a:r>
              <a:rPr lang="en-US" dirty="0" err="1">
                <a:solidFill>
                  <a:srgbClr val="69BB94"/>
                </a:solidFill>
              </a:rPr>
              <a:t>sätt</a:t>
            </a:r>
            <a:r>
              <a:rPr lang="en-US" dirty="0">
                <a:solidFill>
                  <a:srgbClr val="69BB94"/>
                </a:solidFill>
              </a:rPr>
              <a:t> </a:t>
            </a:r>
            <a:r>
              <a:rPr lang="en-US" dirty="0" err="1">
                <a:solidFill>
                  <a:srgbClr val="69BB94"/>
                </a:solidFill>
              </a:rPr>
              <a:t>att</a:t>
            </a:r>
            <a:r>
              <a:rPr lang="en-US" dirty="0">
                <a:solidFill>
                  <a:srgbClr val="69BB94"/>
                </a:solidFill>
              </a:rPr>
              <a:t> </a:t>
            </a:r>
            <a:r>
              <a:rPr lang="en-US" dirty="0" err="1">
                <a:solidFill>
                  <a:srgbClr val="69BB94"/>
                </a:solidFill>
              </a:rPr>
              <a:t>öka</a:t>
            </a:r>
            <a:r>
              <a:rPr lang="en-US" dirty="0">
                <a:solidFill>
                  <a:srgbClr val="69BB94"/>
                </a:solidFill>
              </a:rPr>
              <a:t> </a:t>
            </a:r>
            <a:r>
              <a:rPr lang="en-US" dirty="0" err="1">
                <a:solidFill>
                  <a:srgbClr val="69BB94"/>
                </a:solidFill>
              </a:rPr>
              <a:t>innovationskraften</a:t>
            </a:r>
            <a:r>
              <a:rPr lang="en-US" dirty="0">
                <a:solidFill>
                  <a:srgbClr val="69BB94"/>
                </a:solidFill>
              </a:rPr>
              <a:t>?</a:t>
            </a:r>
            <a:endParaRPr lang="en-US" sz="1100" dirty="0">
              <a:solidFill>
                <a:srgbClr val="69BB94"/>
              </a:solidFill>
            </a:endParaRPr>
          </a:p>
        </p:txBody>
      </p:sp>
      <p:sp>
        <p:nvSpPr>
          <p:cNvPr id="3" name="Subtitle 2"/>
          <p:cNvSpPr>
            <a:spLocks noGrp="1"/>
          </p:cNvSpPr>
          <p:nvPr>
            <p:ph type="subTitle" idx="1"/>
          </p:nvPr>
        </p:nvSpPr>
        <p:spPr/>
        <p:txBody>
          <a:bodyPr/>
          <a:lstStyle/>
          <a:p>
            <a:endParaRPr lang="en-US" dirty="0" smtClean="0"/>
          </a:p>
          <a:p>
            <a:r>
              <a:rPr lang="en-US" dirty="0" smtClean="0"/>
              <a:t>Lisa </a:t>
            </a:r>
            <a:r>
              <a:rPr lang="en-US" dirty="0" err="1" smtClean="0"/>
              <a:t>Carlgren</a:t>
            </a:r>
            <a:r>
              <a:rPr lang="en-US" dirty="0" smtClean="0"/>
              <a:t> &amp; Maria </a:t>
            </a:r>
            <a:r>
              <a:rPr lang="en-US" dirty="0" err="1" smtClean="0"/>
              <a:t>Elmquist</a:t>
            </a:r>
            <a:endParaRPr lang="en-US" dirty="0" smtClean="0"/>
          </a:p>
          <a:p>
            <a:r>
              <a:rPr lang="en-US" dirty="0" err="1" smtClean="0"/>
              <a:t>Estrad</a:t>
            </a:r>
            <a:r>
              <a:rPr lang="en-US" dirty="0" smtClean="0"/>
              <a:t>, Stockholm 20 </a:t>
            </a:r>
            <a:r>
              <a:rPr lang="en-US" dirty="0" err="1" smtClean="0"/>
              <a:t>april</a:t>
            </a:r>
            <a:r>
              <a:rPr lang="en-US" dirty="0" smtClean="0"/>
              <a:t> 2016</a:t>
            </a:r>
            <a:endParaRPr lang="en-US" dirty="0"/>
          </a:p>
        </p:txBody>
      </p:sp>
    </p:spTree>
    <p:extLst>
      <p:ext uri="{BB962C8B-B14F-4D97-AF65-F5344CB8AC3E}">
        <p14:creationId xmlns:p14="http://schemas.microsoft.com/office/powerpoint/2010/main" val="8754776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4236" y="0"/>
            <a:ext cx="9298236" cy="6973677"/>
          </a:xfrm>
          <a:prstGeom prst="rect">
            <a:avLst/>
          </a:prstGeom>
        </p:spPr>
      </p:pic>
    </p:spTree>
    <p:extLst>
      <p:ext uri="{BB962C8B-B14F-4D97-AF65-F5344CB8AC3E}">
        <p14:creationId xmlns:p14="http://schemas.microsoft.com/office/powerpoint/2010/main" val="8299688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6650251"/>
            <a:ext cx="2081019" cy="415498"/>
          </a:xfrm>
          <a:prstGeom prst="rect">
            <a:avLst/>
          </a:prstGeom>
          <a:noFill/>
        </p:spPr>
        <p:txBody>
          <a:bodyPr wrap="none" rtlCol="0">
            <a:spAutoFit/>
          </a:bodyPr>
          <a:lstStyle/>
          <a:p>
            <a:r>
              <a:rPr lang="en-US" sz="1050" dirty="0" smtClean="0">
                <a:solidFill>
                  <a:schemeClr val="tx1">
                    <a:lumMod val="65000"/>
                    <a:lumOff val="35000"/>
                  </a:schemeClr>
                </a:solidFill>
                <a:latin typeface="Futura LT Book" charset="0"/>
                <a:ea typeface="Futura LT Book" charset="0"/>
                <a:cs typeface="Futura LT Book" charset="0"/>
              </a:rPr>
              <a:t>Image source: Jonathan </a:t>
            </a:r>
            <a:r>
              <a:rPr lang="en-US" sz="1050" dirty="0">
                <a:solidFill>
                  <a:schemeClr val="tx1">
                    <a:lumMod val="65000"/>
                    <a:lumOff val="35000"/>
                  </a:schemeClr>
                </a:solidFill>
                <a:latin typeface="Futura LT Book" charset="0"/>
                <a:ea typeface="Futura LT Book" charset="0"/>
                <a:cs typeface="Futura LT Book" charset="0"/>
              </a:rPr>
              <a:t>Rolande</a:t>
            </a:r>
            <a:r>
              <a:rPr lang="en-US" sz="1050" dirty="0"/>
              <a:t/>
            </a:r>
            <a:br>
              <a:rPr lang="en-US" sz="1050" dirty="0"/>
            </a:br>
            <a:endParaRPr lang="en-US" sz="1050" dirty="0">
              <a:solidFill>
                <a:schemeClr val="tx1">
                  <a:lumMod val="65000"/>
                  <a:lumOff val="35000"/>
                </a:schemeClr>
              </a:solidFill>
              <a:latin typeface="Futura LT Book" charset="0"/>
              <a:ea typeface="Futura LT Book" charset="0"/>
              <a:cs typeface="Futura LT Book" charset="0"/>
            </a:endParaRPr>
          </a:p>
        </p:txBody>
      </p:sp>
      <p:pic>
        <p:nvPicPr>
          <p:cNvPr id="7" name="Picture 6"/>
          <p:cNvPicPr>
            <a:picLocks noChangeAspect="1"/>
          </p:cNvPicPr>
          <p:nvPr/>
        </p:nvPicPr>
        <p:blipFill>
          <a:blip r:embed="rId2"/>
          <a:stretch>
            <a:fillRect/>
          </a:stretch>
        </p:blipFill>
        <p:spPr>
          <a:xfrm>
            <a:off x="0" y="44068"/>
            <a:ext cx="9144000" cy="6858000"/>
          </a:xfrm>
          <a:prstGeom prst="rect">
            <a:avLst/>
          </a:prstGeom>
        </p:spPr>
      </p:pic>
    </p:spTree>
    <p:extLst>
      <p:ext uri="{BB962C8B-B14F-4D97-AF65-F5344CB8AC3E}">
        <p14:creationId xmlns:p14="http://schemas.microsoft.com/office/powerpoint/2010/main" val="9761399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9033" y="354818"/>
            <a:ext cx="7772400" cy="1362075"/>
          </a:xfrm>
        </p:spPr>
        <p:txBody>
          <a:bodyPr/>
          <a:lstStyle/>
          <a:p>
            <a:r>
              <a:rPr lang="en-US" sz="6000" dirty="0" smtClean="0">
                <a:solidFill>
                  <a:srgbClr val="B7DDFC"/>
                </a:solidFill>
              </a:rPr>
              <a:t>EMPATHIZE</a:t>
            </a:r>
            <a:endParaRPr lang="en-US" dirty="0">
              <a:solidFill>
                <a:srgbClr val="B7DDFC"/>
              </a:solidFill>
            </a:endParaRPr>
          </a:p>
        </p:txBody>
      </p:sp>
      <p:pic>
        <p:nvPicPr>
          <p:cNvPr id="9" name="Picture 8"/>
          <p:cNvPicPr>
            <a:picLocks noChangeAspect="1"/>
          </p:cNvPicPr>
          <p:nvPr/>
        </p:nvPicPr>
        <p:blipFill rotWithShape="1">
          <a:blip r:embed="rId2"/>
          <a:srcRect t="16590" b="13825"/>
          <a:stretch/>
        </p:blipFill>
        <p:spPr>
          <a:xfrm>
            <a:off x="6689557" y="185466"/>
            <a:ext cx="2200067" cy="1148192"/>
          </a:xfrm>
          <a:prstGeom prst="rect">
            <a:avLst/>
          </a:prstGeom>
        </p:spPr>
      </p:pic>
      <p:sp>
        <p:nvSpPr>
          <p:cNvPr id="6" name="Text Placeholder 4"/>
          <p:cNvSpPr txBox="1">
            <a:spLocks/>
          </p:cNvSpPr>
          <p:nvPr/>
        </p:nvSpPr>
        <p:spPr bwMode="auto">
          <a:xfrm>
            <a:off x="5526741" y="1935591"/>
            <a:ext cx="3494441" cy="4136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42915">
              <a:lnSpc>
                <a:spcPct val="115000"/>
              </a:lnSpc>
              <a:spcBef>
                <a:spcPts val="422"/>
              </a:spcBef>
              <a:buClr>
                <a:schemeClr val="tx1">
                  <a:lumMod val="75000"/>
                  <a:lumOff val="25000"/>
                </a:schemeClr>
              </a:buClr>
            </a:pPr>
            <a:r>
              <a:rPr lang="sv-SE" b="1" dirty="0" smtClean="0">
                <a:solidFill>
                  <a:srgbClr val="B7DDFC"/>
                </a:solidFill>
              </a:rPr>
              <a:t>UTVECKLA FÖRSTÅELSE</a:t>
            </a:r>
            <a:endParaRPr lang="en-US" b="1" dirty="0">
              <a:solidFill>
                <a:srgbClr val="B7DDFC"/>
              </a:solidFill>
            </a:endParaRPr>
          </a:p>
          <a:p>
            <a:pPr marL="342900" indent="-342900" defTabSz="642915">
              <a:lnSpc>
                <a:spcPct val="115000"/>
              </a:lnSpc>
              <a:spcBef>
                <a:spcPts val="422"/>
              </a:spcBef>
              <a:buClr>
                <a:schemeClr val="tx1">
                  <a:lumMod val="75000"/>
                  <a:lumOff val="25000"/>
                </a:schemeClr>
              </a:buClr>
              <a:buFont typeface="Arial" charset="0"/>
              <a:buChar char="•"/>
            </a:pPr>
            <a:r>
              <a:rPr lang="sv-SE" sz="2400" dirty="0" smtClean="0">
                <a:solidFill>
                  <a:srgbClr val="434343"/>
                </a:solidFill>
                <a:sym typeface="Open Sans" charset="0"/>
              </a:rPr>
              <a:t>Fokus i initial fas handlar om att förstå sin </a:t>
            </a:r>
            <a:r>
              <a:rPr lang="sv-SE" sz="2400" b="1" dirty="0" smtClean="0">
                <a:solidFill>
                  <a:srgbClr val="434343"/>
                </a:solidFill>
                <a:sym typeface="Open Sans" charset="0"/>
              </a:rPr>
              <a:t>problemägare</a:t>
            </a:r>
          </a:p>
          <a:p>
            <a:pPr marL="342900" indent="-342900" defTabSz="642915">
              <a:lnSpc>
                <a:spcPct val="115000"/>
              </a:lnSpc>
              <a:spcBef>
                <a:spcPts val="422"/>
              </a:spcBef>
              <a:buClr>
                <a:schemeClr val="tx1">
                  <a:lumMod val="75000"/>
                  <a:lumOff val="25000"/>
                </a:schemeClr>
              </a:buClr>
              <a:buFont typeface="Arial" charset="0"/>
              <a:buChar char="•"/>
            </a:pPr>
            <a:r>
              <a:rPr lang="sv-SE" sz="2400" dirty="0" smtClean="0">
                <a:solidFill>
                  <a:srgbClr val="434343"/>
                </a:solidFill>
                <a:sym typeface="Open Sans" charset="0"/>
              </a:rPr>
              <a:t>Metoder som </a:t>
            </a:r>
            <a:r>
              <a:rPr lang="sv-SE" sz="2400" b="1" dirty="0" smtClean="0">
                <a:solidFill>
                  <a:srgbClr val="434343"/>
                </a:solidFill>
                <a:sym typeface="Open Sans" charset="0"/>
              </a:rPr>
              <a:t>intervjuer </a:t>
            </a:r>
            <a:r>
              <a:rPr lang="sv-SE" sz="2400" dirty="0" smtClean="0">
                <a:solidFill>
                  <a:srgbClr val="434343"/>
                </a:solidFill>
                <a:sym typeface="Open Sans" charset="0"/>
              </a:rPr>
              <a:t>och</a:t>
            </a:r>
            <a:r>
              <a:rPr lang="sv-SE" sz="2400" b="1" dirty="0" smtClean="0">
                <a:solidFill>
                  <a:srgbClr val="434343"/>
                </a:solidFill>
                <a:sym typeface="Open Sans" charset="0"/>
              </a:rPr>
              <a:t> observation </a:t>
            </a:r>
            <a:r>
              <a:rPr lang="sv-SE" sz="2400" dirty="0" smtClean="0">
                <a:solidFill>
                  <a:srgbClr val="434343"/>
                </a:solidFill>
                <a:sym typeface="Open Sans" charset="0"/>
              </a:rPr>
              <a:t>är viktiga </a:t>
            </a:r>
          </a:p>
          <a:p>
            <a:pPr marL="342900" indent="-342900" defTabSz="642915">
              <a:lnSpc>
                <a:spcPct val="115000"/>
              </a:lnSpc>
              <a:spcBef>
                <a:spcPts val="422"/>
              </a:spcBef>
              <a:buClr>
                <a:schemeClr val="tx1">
                  <a:lumMod val="75000"/>
                  <a:lumOff val="25000"/>
                </a:schemeClr>
              </a:buClr>
              <a:buFont typeface="Arial" charset="0"/>
              <a:buChar char="•"/>
            </a:pPr>
            <a:r>
              <a:rPr lang="sv-SE" sz="2400" b="1" dirty="0" smtClean="0">
                <a:solidFill>
                  <a:srgbClr val="434343"/>
                </a:solidFill>
                <a:sym typeface="Open Sans" charset="0"/>
              </a:rPr>
              <a:t>Egna upplevelser </a:t>
            </a:r>
            <a:r>
              <a:rPr lang="sv-SE" sz="2400" dirty="0" smtClean="0">
                <a:solidFill>
                  <a:srgbClr val="434343"/>
                </a:solidFill>
                <a:sym typeface="Open Sans" charset="0"/>
              </a:rPr>
              <a:t>kan också vara ett sätt </a:t>
            </a:r>
          </a:p>
          <a:p>
            <a:pPr marL="342900" indent="-342900" defTabSz="642915">
              <a:lnSpc>
                <a:spcPct val="115000"/>
              </a:lnSpc>
              <a:spcBef>
                <a:spcPts val="422"/>
              </a:spcBef>
              <a:buClr>
                <a:schemeClr val="tx1">
                  <a:lumMod val="75000"/>
                  <a:lumOff val="25000"/>
                </a:schemeClr>
              </a:buClr>
              <a:buFont typeface="Arial" charset="0"/>
              <a:buChar char="•"/>
            </a:pPr>
            <a:r>
              <a:rPr lang="sv-SE" sz="2400" dirty="0" smtClean="0">
                <a:solidFill>
                  <a:srgbClr val="434343"/>
                </a:solidFill>
                <a:sym typeface="Open Sans" charset="0"/>
              </a:rPr>
              <a:t>Skapar en </a:t>
            </a:r>
            <a:r>
              <a:rPr lang="sv-SE" sz="2400" b="1" dirty="0" smtClean="0">
                <a:solidFill>
                  <a:srgbClr val="434343"/>
                </a:solidFill>
                <a:sym typeface="Open Sans" charset="0"/>
              </a:rPr>
              <a:t>förståelse </a:t>
            </a:r>
            <a:r>
              <a:rPr lang="sv-SE" sz="2400" dirty="0" smtClean="0">
                <a:solidFill>
                  <a:srgbClr val="434343"/>
                </a:solidFill>
                <a:sym typeface="Open Sans" charset="0"/>
              </a:rPr>
              <a:t>för problemet</a:t>
            </a:r>
          </a:p>
          <a:p>
            <a:pPr marL="342900" indent="-342900" defTabSz="642915">
              <a:lnSpc>
                <a:spcPct val="115000"/>
              </a:lnSpc>
              <a:spcBef>
                <a:spcPts val="422"/>
              </a:spcBef>
              <a:buClr>
                <a:schemeClr val="tx1">
                  <a:lumMod val="75000"/>
                  <a:lumOff val="25000"/>
                </a:schemeClr>
              </a:buClr>
              <a:buFont typeface="Arial" charset="0"/>
              <a:buChar char="•"/>
            </a:pPr>
            <a:endParaRPr lang="nb-NO" sz="2400" b="1" dirty="0" smtClean="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endParaRPr lang="nb-NO" dirty="0">
              <a:solidFill>
                <a:srgbClr val="434343"/>
              </a:solidFill>
              <a:sym typeface="Open Sans" charset="0"/>
            </a:endParaRPr>
          </a:p>
        </p:txBody>
      </p:sp>
      <p:pic>
        <p:nvPicPr>
          <p:cNvPr id="7" name="Picture 6">
            <a:hlinkClick r:id="rId3"/>
          </p:cNvPr>
          <p:cNvPicPr>
            <a:picLocks noChangeAspect="1"/>
          </p:cNvPicPr>
          <p:nvPr/>
        </p:nvPicPr>
        <p:blipFill>
          <a:blip r:embed="rId4"/>
          <a:stretch>
            <a:fillRect/>
          </a:stretch>
        </p:blipFill>
        <p:spPr>
          <a:xfrm>
            <a:off x="1620776" y="2366682"/>
            <a:ext cx="2868068" cy="2858444"/>
          </a:xfrm>
          <a:prstGeom prst="rect">
            <a:avLst/>
          </a:prstGeom>
        </p:spPr>
      </p:pic>
    </p:spTree>
    <p:extLst>
      <p:ext uri="{BB962C8B-B14F-4D97-AF65-F5344CB8AC3E}">
        <p14:creationId xmlns:p14="http://schemas.microsoft.com/office/powerpoint/2010/main" val="9911035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9033" y="354818"/>
            <a:ext cx="7772400" cy="1362075"/>
          </a:xfrm>
        </p:spPr>
        <p:txBody>
          <a:bodyPr/>
          <a:lstStyle/>
          <a:p>
            <a:r>
              <a:rPr lang="en-US" sz="6000" dirty="0" smtClean="0">
                <a:solidFill>
                  <a:srgbClr val="A6D985"/>
                </a:solidFill>
              </a:rPr>
              <a:t>DEFINE</a:t>
            </a:r>
            <a:endParaRPr lang="en-US" dirty="0">
              <a:solidFill>
                <a:srgbClr val="A6D985"/>
              </a:solidFill>
            </a:endParaRPr>
          </a:p>
        </p:txBody>
      </p:sp>
      <p:pic>
        <p:nvPicPr>
          <p:cNvPr id="9" name="Picture 8"/>
          <p:cNvPicPr>
            <a:picLocks noChangeAspect="1"/>
          </p:cNvPicPr>
          <p:nvPr/>
        </p:nvPicPr>
        <p:blipFill rotWithShape="1">
          <a:blip r:embed="rId2"/>
          <a:srcRect t="16590" b="13825"/>
          <a:stretch/>
        </p:blipFill>
        <p:spPr>
          <a:xfrm>
            <a:off x="6689557" y="185466"/>
            <a:ext cx="2200067" cy="1148192"/>
          </a:xfrm>
          <a:prstGeom prst="rect">
            <a:avLst/>
          </a:prstGeom>
        </p:spPr>
      </p:pic>
      <p:sp>
        <p:nvSpPr>
          <p:cNvPr id="5" name="Text Placeholder 4"/>
          <p:cNvSpPr txBox="1">
            <a:spLocks/>
          </p:cNvSpPr>
          <p:nvPr/>
        </p:nvSpPr>
        <p:spPr bwMode="auto">
          <a:xfrm>
            <a:off x="5526741" y="1935591"/>
            <a:ext cx="3494441" cy="4136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10000"/>
          </a:bodyPr>
          <a:lst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42915">
              <a:lnSpc>
                <a:spcPct val="115000"/>
              </a:lnSpc>
              <a:spcBef>
                <a:spcPts val="422"/>
              </a:spcBef>
              <a:buClr>
                <a:schemeClr val="tx1">
                  <a:lumMod val="75000"/>
                  <a:lumOff val="25000"/>
                </a:schemeClr>
              </a:buClr>
            </a:pPr>
            <a:r>
              <a:rPr lang="sv-SE" b="1" dirty="0" smtClean="0">
                <a:solidFill>
                  <a:srgbClr val="A6D985"/>
                </a:solidFill>
              </a:rPr>
              <a:t>GÅ FRÅN DATA TILL INSIKT</a:t>
            </a:r>
            <a:endParaRPr lang="en-US" b="1" dirty="0">
              <a:solidFill>
                <a:srgbClr val="A6D985"/>
              </a:solidFill>
            </a:endParaRPr>
          </a:p>
          <a:p>
            <a:pPr marL="342900" indent="-342900" defTabSz="642915">
              <a:lnSpc>
                <a:spcPct val="115000"/>
              </a:lnSpc>
              <a:spcBef>
                <a:spcPts val="422"/>
              </a:spcBef>
              <a:buClr>
                <a:schemeClr val="tx1">
                  <a:lumMod val="75000"/>
                  <a:lumOff val="25000"/>
                </a:schemeClr>
              </a:buClr>
              <a:buFont typeface="Arial" charset="0"/>
              <a:buChar char="•"/>
            </a:pPr>
            <a:r>
              <a:rPr lang="sv-SE" sz="2400" b="1" dirty="0" smtClean="0">
                <a:solidFill>
                  <a:srgbClr val="434343"/>
                </a:solidFill>
                <a:sym typeface="Open Sans" charset="0"/>
              </a:rPr>
              <a:t>Definiera </a:t>
            </a:r>
            <a:r>
              <a:rPr lang="sv-SE" sz="2400" dirty="0" smtClean="0">
                <a:solidFill>
                  <a:srgbClr val="434343"/>
                </a:solidFill>
                <a:sym typeface="Open Sans" charset="0"/>
              </a:rPr>
              <a:t>problemet som ska adresseras</a:t>
            </a:r>
          </a:p>
          <a:p>
            <a:pPr marL="342900" indent="-342900" defTabSz="642915">
              <a:lnSpc>
                <a:spcPct val="115000"/>
              </a:lnSpc>
              <a:spcBef>
                <a:spcPts val="422"/>
              </a:spcBef>
              <a:buClr>
                <a:schemeClr val="tx1">
                  <a:lumMod val="75000"/>
                  <a:lumOff val="25000"/>
                </a:schemeClr>
              </a:buClr>
              <a:buFont typeface="Arial" charset="0"/>
              <a:buChar char="•"/>
            </a:pPr>
            <a:r>
              <a:rPr lang="sv-SE" sz="2400" dirty="0">
                <a:solidFill>
                  <a:srgbClr val="434343"/>
                </a:solidFill>
                <a:sym typeface="Open Sans" charset="0"/>
              </a:rPr>
              <a:t>Identifiera</a:t>
            </a:r>
            <a:r>
              <a:rPr lang="sv-SE" sz="2400" b="1" dirty="0">
                <a:solidFill>
                  <a:srgbClr val="434343"/>
                </a:solidFill>
                <a:sym typeface="Open Sans" charset="0"/>
              </a:rPr>
              <a:t> rotorsaker</a:t>
            </a:r>
          </a:p>
          <a:p>
            <a:pPr marL="342900" indent="-342900" defTabSz="642915">
              <a:lnSpc>
                <a:spcPct val="115000"/>
              </a:lnSpc>
              <a:spcBef>
                <a:spcPts val="422"/>
              </a:spcBef>
              <a:buClr>
                <a:schemeClr val="tx1">
                  <a:lumMod val="75000"/>
                  <a:lumOff val="25000"/>
                </a:schemeClr>
              </a:buClr>
              <a:buFont typeface="Arial" charset="0"/>
              <a:buChar char="•"/>
            </a:pPr>
            <a:r>
              <a:rPr lang="sv-SE" sz="2400" dirty="0" smtClean="0">
                <a:solidFill>
                  <a:srgbClr val="434343"/>
                </a:solidFill>
                <a:sym typeface="Open Sans" charset="0"/>
              </a:rPr>
              <a:t>Skapa en övertygande </a:t>
            </a:r>
            <a:r>
              <a:rPr lang="sv-SE" sz="2400" b="1" dirty="0" smtClean="0">
                <a:solidFill>
                  <a:srgbClr val="434343"/>
                </a:solidFill>
                <a:sym typeface="Open Sans" charset="0"/>
              </a:rPr>
              <a:t>berättelse</a:t>
            </a:r>
          </a:p>
          <a:p>
            <a:pPr marL="342900" indent="-342900" defTabSz="642915">
              <a:lnSpc>
                <a:spcPct val="115000"/>
              </a:lnSpc>
              <a:spcBef>
                <a:spcPts val="422"/>
              </a:spcBef>
              <a:buClr>
                <a:schemeClr val="tx1">
                  <a:lumMod val="75000"/>
                  <a:lumOff val="25000"/>
                </a:schemeClr>
              </a:buClr>
              <a:buFont typeface="Arial" charset="0"/>
              <a:buChar char="•"/>
            </a:pPr>
            <a:r>
              <a:rPr lang="sv-SE" sz="2400" b="1" dirty="0" smtClean="0">
                <a:solidFill>
                  <a:srgbClr val="434343"/>
                </a:solidFill>
                <a:sym typeface="Open Sans" charset="0"/>
              </a:rPr>
              <a:t>Startpunkt </a:t>
            </a:r>
            <a:r>
              <a:rPr lang="sv-SE" sz="2400" dirty="0" smtClean="0">
                <a:solidFill>
                  <a:srgbClr val="434343"/>
                </a:solidFill>
                <a:sym typeface="Open Sans" charset="0"/>
              </a:rPr>
              <a:t>för idégenerering </a:t>
            </a:r>
            <a:endParaRPr lang="nb-NO" b="1" dirty="0" smtClean="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endParaRPr lang="nb-NO" dirty="0">
              <a:solidFill>
                <a:srgbClr val="434343"/>
              </a:solidFill>
              <a:sym typeface="Open Sans"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8" y="4100568"/>
            <a:ext cx="3366206" cy="2448150"/>
          </a:xfrm>
          <a:prstGeom prst="rect">
            <a:avLst/>
          </a:prstGeom>
        </p:spPr>
      </p:pic>
    </p:spTree>
    <p:extLst>
      <p:ext uri="{BB962C8B-B14F-4D97-AF65-F5344CB8AC3E}">
        <p14:creationId xmlns:p14="http://schemas.microsoft.com/office/powerpoint/2010/main" val="312210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66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43000" y="839648"/>
            <a:ext cx="6873069" cy="4814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Cloud Callout 4"/>
          <p:cNvSpPr/>
          <p:nvPr/>
        </p:nvSpPr>
        <p:spPr>
          <a:xfrm>
            <a:off x="4876800" y="655320"/>
            <a:ext cx="3794760" cy="3688080"/>
          </a:xfrm>
          <a:prstGeom prst="cloudCallout">
            <a:avLst>
              <a:gd name="adj1" fmla="val -78284"/>
              <a:gd name="adj2" fmla="val 36175"/>
            </a:avLst>
          </a:prstGeom>
          <a:solidFill>
            <a:srgbClr val="69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buSzPct val="75000"/>
            </a:pPr>
            <a:r>
              <a:rPr lang="nb-NO" sz="2625" b="1" dirty="0">
                <a:solidFill>
                  <a:schemeClr val="bg1"/>
                </a:solidFill>
                <a:latin typeface="Futura LT Book" charset="0"/>
                <a:ea typeface="Futura LT Book" charset="0"/>
                <a:cs typeface="Futura LT Book" charset="0"/>
              </a:rPr>
              <a:t>PERSONA</a:t>
            </a:r>
            <a:endParaRPr lang="nb-NO" sz="1650" b="1" dirty="0">
              <a:solidFill>
                <a:schemeClr val="bg1"/>
              </a:solidFill>
              <a:latin typeface="Futura LT Book" charset="0"/>
              <a:ea typeface="Futura LT Book" charset="0"/>
              <a:cs typeface="Futura LT Book" charset="0"/>
            </a:endParaRPr>
          </a:p>
          <a:p>
            <a:pPr marL="195051" indent="-195051">
              <a:buSzPct val="75000"/>
              <a:buFontTx/>
              <a:buChar char="-"/>
            </a:pPr>
            <a:endParaRPr lang="nb-NO" sz="1650" dirty="0">
              <a:solidFill>
                <a:schemeClr val="bg1"/>
              </a:solidFill>
              <a:latin typeface="Futura LT Book" charset="0"/>
              <a:ea typeface="Futura LT Book" charset="0"/>
              <a:cs typeface="Futura LT Book" charset="0"/>
            </a:endParaRPr>
          </a:p>
          <a:p>
            <a:pPr marL="195051" indent="-195051">
              <a:lnSpc>
                <a:spcPct val="160000"/>
              </a:lnSpc>
              <a:buSzPct val="75000"/>
              <a:buFontTx/>
              <a:buChar char="-"/>
            </a:pPr>
            <a:r>
              <a:rPr lang="nb-NO" sz="1650" dirty="0" smtClean="0">
                <a:solidFill>
                  <a:schemeClr val="bg1"/>
                </a:solidFill>
                <a:latin typeface="Futura LT Book" charset="0"/>
                <a:ea typeface="Futura LT Book" charset="0"/>
                <a:cs typeface="Futura LT Book" charset="0"/>
              </a:rPr>
              <a:t>En </a:t>
            </a:r>
            <a:r>
              <a:rPr lang="nb-NO" sz="1650" dirty="0" err="1" smtClean="0">
                <a:solidFill>
                  <a:schemeClr val="bg1"/>
                </a:solidFill>
                <a:latin typeface="Futura LT Book" charset="0"/>
                <a:ea typeface="Futura LT Book" charset="0"/>
                <a:cs typeface="Futura LT Book" charset="0"/>
              </a:rPr>
              <a:t>specifik</a:t>
            </a:r>
            <a:r>
              <a:rPr lang="nb-NO" sz="1650" dirty="0" smtClean="0">
                <a:solidFill>
                  <a:schemeClr val="bg1"/>
                </a:solidFill>
                <a:latin typeface="Futura LT Book" charset="0"/>
                <a:ea typeface="Futura LT Book" charset="0"/>
                <a:cs typeface="Futura LT Book" charset="0"/>
              </a:rPr>
              <a:t> </a:t>
            </a:r>
            <a:r>
              <a:rPr lang="nb-NO" sz="1650" dirty="0" err="1" smtClean="0">
                <a:solidFill>
                  <a:schemeClr val="bg1"/>
                </a:solidFill>
                <a:latin typeface="Futura LT Book" charset="0"/>
                <a:ea typeface="Futura LT Book" charset="0"/>
                <a:cs typeface="Futura LT Book" charset="0"/>
              </a:rPr>
              <a:t>persom</a:t>
            </a:r>
            <a:r>
              <a:rPr lang="nb-NO" sz="1650" dirty="0" smtClean="0">
                <a:solidFill>
                  <a:schemeClr val="bg1"/>
                </a:solidFill>
                <a:latin typeface="Futura LT Book" charset="0"/>
                <a:ea typeface="Futura LT Book" charset="0"/>
                <a:cs typeface="Futura LT Book" charset="0"/>
              </a:rPr>
              <a:t> som </a:t>
            </a:r>
            <a:r>
              <a:rPr lang="nb-NO" sz="1650" dirty="0" err="1" smtClean="0">
                <a:solidFill>
                  <a:schemeClr val="bg1"/>
                </a:solidFill>
                <a:latin typeface="Futura LT Book" charset="0"/>
                <a:ea typeface="Futura LT Book" charset="0"/>
                <a:cs typeface="Futura LT Book" charset="0"/>
              </a:rPr>
              <a:t>äger</a:t>
            </a:r>
            <a:r>
              <a:rPr lang="nb-NO" sz="1650" dirty="0" smtClean="0">
                <a:solidFill>
                  <a:schemeClr val="bg1"/>
                </a:solidFill>
                <a:latin typeface="Futura LT Book" charset="0"/>
                <a:ea typeface="Futura LT Book" charset="0"/>
                <a:cs typeface="Futura LT Book" charset="0"/>
              </a:rPr>
              <a:t> problemet</a:t>
            </a:r>
          </a:p>
          <a:p>
            <a:pPr marL="195051" indent="-195051">
              <a:lnSpc>
                <a:spcPct val="160000"/>
              </a:lnSpc>
              <a:buSzPct val="75000"/>
              <a:buFontTx/>
              <a:buChar char="-"/>
            </a:pPr>
            <a:r>
              <a:rPr lang="nb-NO" sz="1650" dirty="0" err="1" smtClean="0">
                <a:solidFill>
                  <a:schemeClr val="bg1"/>
                </a:solidFill>
                <a:latin typeface="Futura LT Book" charset="0"/>
                <a:ea typeface="Futura LT Book" charset="0"/>
                <a:cs typeface="Futura LT Book" charset="0"/>
              </a:rPr>
              <a:t>Visuellt</a:t>
            </a:r>
            <a:r>
              <a:rPr lang="nb-NO" sz="1650" dirty="0" smtClean="0">
                <a:solidFill>
                  <a:schemeClr val="bg1"/>
                </a:solidFill>
                <a:latin typeface="Futura LT Book" charset="0"/>
                <a:ea typeface="Futura LT Book" charset="0"/>
                <a:cs typeface="Futura LT Book" charset="0"/>
              </a:rPr>
              <a:t> </a:t>
            </a:r>
            <a:r>
              <a:rPr lang="nb-NO" sz="1650" dirty="0" err="1" smtClean="0">
                <a:solidFill>
                  <a:schemeClr val="bg1"/>
                </a:solidFill>
                <a:latin typeface="Futura LT Book" charset="0"/>
                <a:ea typeface="Futura LT Book" charset="0"/>
                <a:cs typeface="Futura LT Book" charset="0"/>
              </a:rPr>
              <a:t>hjälpmedel</a:t>
            </a:r>
            <a:r>
              <a:rPr lang="nb-NO" sz="1650" dirty="0" smtClean="0">
                <a:solidFill>
                  <a:schemeClr val="bg1"/>
                </a:solidFill>
                <a:latin typeface="Futura LT Book" charset="0"/>
                <a:ea typeface="Futura LT Book" charset="0"/>
                <a:cs typeface="Futura LT Book" charset="0"/>
              </a:rPr>
              <a:t> som </a:t>
            </a:r>
            <a:r>
              <a:rPr lang="nb-NO" sz="1650" dirty="0" err="1" smtClean="0">
                <a:solidFill>
                  <a:schemeClr val="bg1"/>
                </a:solidFill>
                <a:latin typeface="Futura LT Book" charset="0"/>
                <a:ea typeface="Futura LT Book" charset="0"/>
                <a:cs typeface="Futura LT Book" charset="0"/>
              </a:rPr>
              <a:t>hjälper</a:t>
            </a:r>
            <a:r>
              <a:rPr lang="nb-NO" sz="1650" dirty="0" smtClean="0">
                <a:solidFill>
                  <a:schemeClr val="bg1"/>
                </a:solidFill>
                <a:latin typeface="Futura LT Book" charset="0"/>
                <a:ea typeface="Futura LT Book" charset="0"/>
                <a:cs typeface="Futura LT Book" charset="0"/>
              </a:rPr>
              <a:t> </a:t>
            </a:r>
            <a:r>
              <a:rPr lang="nb-NO" sz="1650" dirty="0" err="1" smtClean="0">
                <a:solidFill>
                  <a:schemeClr val="bg1"/>
                </a:solidFill>
                <a:latin typeface="Futura LT Book" charset="0"/>
                <a:ea typeface="Futura LT Book" charset="0"/>
                <a:cs typeface="Futura LT Book" charset="0"/>
              </a:rPr>
              <a:t>till</a:t>
            </a:r>
            <a:r>
              <a:rPr lang="nb-NO" sz="1650" dirty="0" smtClean="0">
                <a:solidFill>
                  <a:schemeClr val="bg1"/>
                </a:solidFill>
                <a:latin typeface="Futura LT Book" charset="0"/>
                <a:ea typeface="Futura LT Book" charset="0"/>
                <a:cs typeface="Futura LT Book" charset="0"/>
              </a:rPr>
              <a:t> att </a:t>
            </a:r>
            <a:r>
              <a:rPr lang="nb-NO" sz="1650" dirty="0" err="1" smtClean="0">
                <a:solidFill>
                  <a:schemeClr val="bg1"/>
                </a:solidFill>
                <a:latin typeface="Futura LT Book" charset="0"/>
                <a:ea typeface="Futura LT Book" charset="0"/>
                <a:cs typeface="Futura LT Book" charset="0"/>
              </a:rPr>
              <a:t>hålla</a:t>
            </a:r>
            <a:r>
              <a:rPr lang="nb-NO" sz="1650" dirty="0" smtClean="0">
                <a:solidFill>
                  <a:schemeClr val="bg1"/>
                </a:solidFill>
                <a:latin typeface="Futura LT Book" charset="0"/>
                <a:ea typeface="Futura LT Book" charset="0"/>
                <a:cs typeface="Futura LT Book" charset="0"/>
              </a:rPr>
              <a:t> fokus</a:t>
            </a:r>
            <a:endParaRPr lang="nb-NO" sz="1650" dirty="0">
              <a:solidFill>
                <a:schemeClr val="bg1"/>
              </a:solidFill>
              <a:latin typeface="Futura LT Book" charset="0"/>
              <a:ea typeface="Futura LT Book" charset="0"/>
              <a:cs typeface="Futura LT Book" charset="0"/>
            </a:endParaRPr>
          </a:p>
          <a:p>
            <a:pPr marL="195051" indent="-195051">
              <a:lnSpc>
                <a:spcPct val="160000"/>
              </a:lnSpc>
              <a:buSzPct val="75000"/>
              <a:buFontTx/>
              <a:buChar char="-"/>
            </a:pPr>
            <a:r>
              <a:rPr lang="nb-NO" sz="1650" dirty="0" smtClean="0">
                <a:solidFill>
                  <a:schemeClr val="bg1"/>
                </a:solidFill>
                <a:latin typeface="Futura LT Book" charset="0"/>
                <a:ea typeface="Futura LT Book" charset="0"/>
                <a:cs typeface="Futura LT Book" charset="0"/>
              </a:rPr>
              <a:t>Empati-påminnelse</a:t>
            </a:r>
            <a:endParaRPr lang="nb-NO" sz="1650" dirty="0">
              <a:solidFill>
                <a:schemeClr val="bg1"/>
              </a:solidFill>
              <a:latin typeface="Futura LT Book" charset="0"/>
              <a:ea typeface="Futura LT Book" charset="0"/>
              <a:cs typeface="Futura LT Book" charset="0"/>
            </a:endParaRPr>
          </a:p>
          <a:p>
            <a:pPr marL="195051" indent="-195051">
              <a:lnSpc>
                <a:spcPct val="160000"/>
              </a:lnSpc>
              <a:buSzPct val="75000"/>
              <a:buFontTx/>
              <a:buChar char="-"/>
            </a:pPr>
            <a:r>
              <a:rPr lang="nb-NO" sz="1650" dirty="0" smtClean="0">
                <a:solidFill>
                  <a:schemeClr val="bg1"/>
                </a:solidFill>
                <a:latin typeface="Futura LT Book" charset="0"/>
                <a:ea typeface="Futura LT Book" charset="0"/>
                <a:cs typeface="Futura LT Book" charset="0"/>
              </a:rPr>
              <a:t>Ger perspektiv </a:t>
            </a:r>
            <a:r>
              <a:rPr lang="nb-NO" sz="1650" dirty="0" err="1" smtClean="0">
                <a:solidFill>
                  <a:schemeClr val="bg1"/>
                </a:solidFill>
                <a:latin typeface="Futura LT Book" charset="0"/>
                <a:ea typeface="Futura LT Book" charset="0"/>
                <a:cs typeface="Futura LT Book" charset="0"/>
              </a:rPr>
              <a:t>när</a:t>
            </a:r>
            <a:r>
              <a:rPr lang="nb-NO" sz="1650" dirty="0" smtClean="0">
                <a:solidFill>
                  <a:schemeClr val="bg1"/>
                </a:solidFill>
                <a:latin typeface="Futura LT Book" charset="0"/>
                <a:ea typeface="Futura LT Book" charset="0"/>
                <a:cs typeface="Futura LT Book" charset="0"/>
              </a:rPr>
              <a:t> man </a:t>
            </a:r>
            <a:r>
              <a:rPr lang="nb-NO" sz="1650" dirty="0" err="1" smtClean="0">
                <a:solidFill>
                  <a:schemeClr val="bg1"/>
                </a:solidFill>
                <a:latin typeface="Futura LT Book" charset="0"/>
                <a:ea typeface="Futura LT Book" charset="0"/>
                <a:cs typeface="Futura LT Book" charset="0"/>
              </a:rPr>
              <a:t>utvärderar</a:t>
            </a:r>
            <a:r>
              <a:rPr lang="nb-NO" sz="1650" dirty="0" smtClean="0">
                <a:solidFill>
                  <a:schemeClr val="bg1"/>
                </a:solidFill>
                <a:latin typeface="Futura LT Book" charset="0"/>
                <a:ea typeface="Futura LT Book" charset="0"/>
                <a:cs typeface="Futura LT Book" charset="0"/>
              </a:rPr>
              <a:t> ideer. </a:t>
            </a:r>
            <a:endParaRPr lang="en-US" sz="1050" dirty="0">
              <a:latin typeface="Futura LT Book" charset="0"/>
              <a:ea typeface="Futura LT Book" charset="0"/>
              <a:cs typeface="Futura LT Book" charset="0"/>
            </a:endParaRPr>
          </a:p>
        </p:txBody>
      </p:sp>
    </p:spTree>
    <p:extLst>
      <p:ext uri="{BB962C8B-B14F-4D97-AF65-F5344CB8AC3E}">
        <p14:creationId xmlns:p14="http://schemas.microsoft.com/office/powerpoint/2010/main" val="159446763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hape 269"/>
          <p:cNvSpPr txBox="1">
            <a:spLocks/>
          </p:cNvSpPr>
          <p:nvPr/>
        </p:nvSpPr>
        <p:spPr>
          <a:xfrm>
            <a:off x="5746380" y="2373642"/>
            <a:ext cx="2980526" cy="4484358"/>
          </a:xfrm>
          <a:prstGeom prst="rect">
            <a:avLst/>
          </a:prstGeom>
        </p:spPr>
        <p:txBody>
          <a:bodyPr lIns="91425" tIns="91425" rIns="91425" bIns="91425" anchor="t" anchorCtr="0">
            <a:noAutofit/>
          </a:bodyPr>
          <a:lst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000" b="1" dirty="0" smtClean="0"/>
              <a:t>Skapa en persona</a:t>
            </a:r>
          </a:p>
          <a:p>
            <a:pPr marL="342900" indent="-342900">
              <a:buFont typeface="Arial" charset="0"/>
              <a:buChar char="•"/>
            </a:pPr>
            <a:r>
              <a:rPr lang="sv-SE" sz="2000" dirty="0" smtClean="0"/>
              <a:t>Vem designar ni för?</a:t>
            </a:r>
          </a:p>
          <a:p>
            <a:pPr marL="342900" indent="-342900">
              <a:buFont typeface="Arial" charset="0"/>
              <a:buChar char="•"/>
            </a:pPr>
            <a:r>
              <a:rPr lang="sv-SE" sz="2000" dirty="0" smtClean="0"/>
              <a:t>Var så specifika som möjligt</a:t>
            </a:r>
          </a:p>
        </p:txBody>
      </p:sp>
      <p:sp>
        <p:nvSpPr>
          <p:cNvPr id="7" name="Title 3"/>
          <p:cNvSpPr txBox="1">
            <a:spLocks/>
          </p:cNvSpPr>
          <p:nvPr/>
        </p:nvSpPr>
        <p:spPr bwMode="auto">
          <a:xfrm>
            <a:off x="459876" y="253486"/>
            <a:ext cx="7772400" cy="1362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6000" dirty="0" smtClean="0">
                <a:solidFill>
                  <a:srgbClr val="A6D985"/>
                </a:solidFill>
              </a:rPr>
              <a:t>DEFINE: persona</a:t>
            </a:r>
            <a:endParaRPr lang="en-US" dirty="0">
              <a:solidFill>
                <a:srgbClr val="A6D985"/>
              </a:solidFill>
            </a:endParaRPr>
          </a:p>
        </p:txBody>
      </p:sp>
      <p:pic>
        <p:nvPicPr>
          <p:cNvPr id="10" name="Picture 9"/>
          <p:cNvPicPr>
            <a:picLocks noChangeAspect="1"/>
          </p:cNvPicPr>
          <p:nvPr/>
        </p:nvPicPr>
        <p:blipFill>
          <a:blip r:embed="rId2" cstate="screen">
            <a:alphaModFix amt="56000"/>
            <a:extLst>
              <a:ext uri="{28A0092B-C50C-407E-A947-70E740481C1C}">
                <a14:useLocalDpi xmlns:a14="http://schemas.microsoft.com/office/drawing/2010/main"/>
              </a:ext>
            </a:extLst>
          </a:blip>
          <a:stretch>
            <a:fillRect/>
          </a:stretch>
        </p:blipFill>
        <p:spPr>
          <a:xfrm>
            <a:off x="459876" y="2373643"/>
            <a:ext cx="5104964" cy="3830974"/>
          </a:xfrm>
          <a:prstGeom prst="rect">
            <a:avLst/>
          </a:prstGeom>
        </p:spPr>
      </p:pic>
      <p:sp>
        <p:nvSpPr>
          <p:cNvPr id="2" name="TextBox 1"/>
          <p:cNvSpPr txBox="1"/>
          <p:nvPr/>
        </p:nvSpPr>
        <p:spPr>
          <a:xfrm>
            <a:off x="3527261" y="4999337"/>
            <a:ext cx="1637629" cy="923330"/>
          </a:xfrm>
          <a:prstGeom prst="rect">
            <a:avLst/>
          </a:prstGeom>
          <a:solidFill>
            <a:schemeClr val="bg1"/>
          </a:solidFill>
        </p:spPr>
        <p:txBody>
          <a:bodyPr wrap="square" rtlCol="0">
            <a:spAutoFit/>
          </a:bodyPr>
          <a:lstStyle/>
          <a:p>
            <a:r>
              <a:rPr lang="en-US" b="1" dirty="0" err="1" smtClean="0">
                <a:latin typeface="Futura LT Book" charset="0"/>
                <a:ea typeface="Futura LT Book" charset="0"/>
                <a:cs typeface="Futura LT Book" charset="0"/>
              </a:rPr>
              <a:t>Vem</a:t>
            </a:r>
            <a:r>
              <a:rPr lang="en-US" b="1" dirty="0" smtClean="0">
                <a:latin typeface="Futura LT Book" charset="0"/>
                <a:ea typeface="Futura LT Book" charset="0"/>
                <a:cs typeface="Futura LT Book" charset="0"/>
              </a:rPr>
              <a:t>? </a:t>
            </a:r>
            <a:r>
              <a:rPr lang="en-US" b="1" dirty="0" err="1" smtClean="0">
                <a:latin typeface="Futura LT Book" charset="0"/>
                <a:ea typeface="Futura LT Book" charset="0"/>
                <a:cs typeface="Futura LT Book" charset="0"/>
              </a:rPr>
              <a:t>namn</a:t>
            </a:r>
            <a:r>
              <a:rPr lang="en-US" b="1" dirty="0" smtClean="0">
                <a:latin typeface="Futura LT Book" charset="0"/>
                <a:ea typeface="Futura LT Book" charset="0"/>
                <a:cs typeface="Futura LT Book" charset="0"/>
              </a:rPr>
              <a:t>, </a:t>
            </a:r>
            <a:r>
              <a:rPr lang="en-US" b="1" dirty="0" err="1" smtClean="0">
                <a:latin typeface="Futura LT Book" charset="0"/>
                <a:ea typeface="Futura LT Book" charset="0"/>
                <a:cs typeface="Futura LT Book" charset="0"/>
              </a:rPr>
              <a:t>ålder</a:t>
            </a:r>
            <a:r>
              <a:rPr lang="en-US" b="1" dirty="0" smtClean="0">
                <a:latin typeface="Futura LT Book" charset="0"/>
                <a:ea typeface="Futura LT Book" charset="0"/>
                <a:cs typeface="Futura LT Book" charset="0"/>
              </a:rPr>
              <a:t>, roll</a:t>
            </a:r>
            <a:endParaRPr lang="en-US" b="1" dirty="0">
              <a:latin typeface="Futura LT Book" charset="0"/>
              <a:ea typeface="Futura LT Book" charset="0"/>
              <a:cs typeface="Futura LT Book" charset="0"/>
            </a:endParaRPr>
          </a:p>
        </p:txBody>
      </p:sp>
      <p:sp>
        <p:nvSpPr>
          <p:cNvPr id="11" name="TextBox 10"/>
          <p:cNvSpPr txBox="1"/>
          <p:nvPr/>
        </p:nvSpPr>
        <p:spPr>
          <a:xfrm rot="20952435">
            <a:off x="133957" y="2188977"/>
            <a:ext cx="2322111" cy="369332"/>
          </a:xfrm>
          <a:prstGeom prst="rect">
            <a:avLst/>
          </a:prstGeom>
          <a:noFill/>
        </p:spPr>
        <p:txBody>
          <a:bodyPr wrap="none" rtlCol="0">
            <a:spAutoFit/>
          </a:bodyPr>
          <a:lstStyle/>
          <a:p>
            <a:r>
              <a:rPr lang="en-US" b="1" dirty="0" smtClean="0">
                <a:latin typeface="Futura LT Book" charset="0"/>
                <a:ea typeface="Futura LT Book" charset="0"/>
                <a:cs typeface="Futura LT Book" charset="0"/>
              </a:rPr>
              <a:t>Problem, </a:t>
            </a:r>
            <a:r>
              <a:rPr lang="en-US" b="1" dirty="0" err="1" smtClean="0">
                <a:latin typeface="Futura LT Book" charset="0"/>
                <a:ea typeface="Futura LT Book" charset="0"/>
                <a:cs typeface="Futura LT Book" charset="0"/>
              </a:rPr>
              <a:t>jobbigt</a:t>
            </a:r>
            <a:r>
              <a:rPr lang="en-US" b="1" dirty="0" smtClean="0">
                <a:latin typeface="Futura LT Book" charset="0"/>
                <a:ea typeface="Futura LT Book" charset="0"/>
                <a:cs typeface="Futura LT Book" charset="0"/>
              </a:rPr>
              <a:t>?</a:t>
            </a:r>
            <a:endParaRPr lang="en-US" b="1" dirty="0">
              <a:latin typeface="Futura LT Book" charset="0"/>
              <a:ea typeface="Futura LT Book" charset="0"/>
              <a:cs typeface="Futura LT Book" charset="0"/>
            </a:endParaRPr>
          </a:p>
        </p:txBody>
      </p:sp>
      <p:sp>
        <p:nvSpPr>
          <p:cNvPr id="12" name="TextBox 11"/>
          <p:cNvSpPr txBox="1"/>
          <p:nvPr/>
        </p:nvSpPr>
        <p:spPr>
          <a:xfrm>
            <a:off x="4243837" y="2976317"/>
            <a:ext cx="1321003" cy="369332"/>
          </a:xfrm>
          <a:prstGeom prst="rect">
            <a:avLst/>
          </a:prstGeom>
          <a:noFill/>
        </p:spPr>
        <p:txBody>
          <a:bodyPr wrap="none" rtlCol="0">
            <a:spAutoFit/>
          </a:bodyPr>
          <a:lstStyle/>
          <a:p>
            <a:r>
              <a:rPr lang="en-US" b="1" dirty="0" err="1" smtClean="0">
                <a:latin typeface="Futura LT Book" charset="0"/>
                <a:ea typeface="Futura LT Book" charset="0"/>
                <a:cs typeface="Futura LT Book" charset="0"/>
              </a:rPr>
              <a:t>Vill</a:t>
            </a:r>
            <a:r>
              <a:rPr lang="en-US" b="1" dirty="0" smtClean="0">
                <a:latin typeface="Futura LT Book" charset="0"/>
                <a:ea typeface="Futura LT Book" charset="0"/>
                <a:cs typeface="Futura LT Book" charset="0"/>
              </a:rPr>
              <a:t>, </a:t>
            </a:r>
            <a:r>
              <a:rPr lang="en-US" b="1" dirty="0" err="1" smtClean="0">
                <a:latin typeface="Futura LT Book" charset="0"/>
                <a:ea typeface="Futura LT Book" charset="0"/>
                <a:cs typeface="Futura LT Book" charset="0"/>
              </a:rPr>
              <a:t>mål</a:t>
            </a:r>
            <a:r>
              <a:rPr lang="en-US" b="1" dirty="0" smtClean="0">
                <a:latin typeface="Futura LT Book" charset="0"/>
                <a:ea typeface="Futura LT Book" charset="0"/>
                <a:cs typeface="Futura LT Book" charset="0"/>
              </a:rPr>
              <a:t>?</a:t>
            </a:r>
            <a:endParaRPr lang="en-US" b="1" dirty="0">
              <a:latin typeface="Futura LT Book" charset="0"/>
              <a:ea typeface="Futura LT Book" charset="0"/>
              <a:cs typeface="Futura LT Book" charset="0"/>
            </a:endParaRPr>
          </a:p>
        </p:txBody>
      </p:sp>
      <p:sp>
        <p:nvSpPr>
          <p:cNvPr id="13" name="TextBox 12"/>
          <p:cNvSpPr txBox="1"/>
          <p:nvPr/>
        </p:nvSpPr>
        <p:spPr>
          <a:xfrm rot="432839">
            <a:off x="3141900" y="1917634"/>
            <a:ext cx="1204176" cy="369332"/>
          </a:xfrm>
          <a:prstGeom prst="rect">
            <a:avLst/>
          </a:prstGeom>
          <a:noFill/>
        </p:spPr>
        <p:txBody>
          <a:bodyPr wrap="none" rtlCol="0">
            <a:spAutoFit/>
          </a:bodyPr>
          <a:lstStyle/>
          <a:p>
            <a:r>
              <a:rPr lang="en-US" b="1" dirty="0" err="1" smtClean="0">
                <a:latin typeface="Futura LT Book" charset="0"/>
                <a:ea typeface="Futura LT Book" charset="0"/>
                <a:cs typeface="Futura LT Book" charset="0"/>
              </a:rPr>
              <a:t>Känner</a:t>
            </a:r>
            <a:r>
              <a:rPr lang="en-US" b="1" dirty="0" smtClean="0">
                <a:latin typeface="Futura LT Book" charset="0"/>
                <a:ea typeface="Futura LT Book" charset="0"/>
                <a:cs typeface="Futura LT Book" charset="0"/>
              </a:rPr>
              <a:t>?</a:t>
            </a:r>
          </a:p>
        </p:txBody>
      </p:sp>
      <p:sp>
        <p:nvSpPr>
          <p:cNvPr id="14" name="TextBox 13"/>
          <p:cNvSpPr txBox="1"/>
          <p:nvPr/>
        </p:nvSpPr>
        <p:spPr>
          <a:xfrm rot="20496606">
            <a:off x="146443" y="5738001"/>
            <a:ext cx="1242648" cy="369332"/>
          </a:xfrm>
          <a:prstGeom prst="rect">
            <a:avLst/>
          </a:prstGeom>
          <a:noFill/>
        </p:spPr>
        <p:txBody>
          <a:bodyPr wrap="none" rtlCol="0">
            <a:spAutoFit/>
          </a:bodyPr>
          <a:lstStyle/>
          <a:p>
            <a:r>
              <a:rPr lang="en-US" b="1" dirty="0" smtClean="0">
                <a:latin typeface="Futura LT Book" charset="0"/>
                <a:ea typeface="Futura LT Book" charset="0"/>
                <a:cs typeface="Futura LT Book" charset="0"/>
              </a:rPr>
              <a:t>Passion?</a:t>
            </a:r>
          </a:p>
        </p:txBody>
      </p:sp>
    </p:spTree>
    <p:extLst>
      <p:ext uri="{BB962C8B-B14F-4D97-AF65-F5344CB8AC3E}">
        <p14:creationId xmlns:p14="http://schemas.microsoft.com/office/powerpoint/2010/main" val="1916510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1" y="681996"/>
            <a:ext cx="8589915" cy="1143000"/>
          </a:xfrm>
        </p:spPr>
        <p:txBody>
          <a:bodyPr>
            <a:normAutofit fontScale="90000"/>
          </a:bodyPr>
          <a:lstStyle/>
          <a:p>
            <a:r>
              <a:rPr lang="en-US" dirty="0" smtClean="0">
                <a:solidFill>
                  <a:srgbClr val="A6D985"/>
                </a:solidFill>
              </a:rPr>
              <a:t>Point of View:</a:t>
            </a:r>
            <a:r>
              <a:rPr lang="en-US" dirty="0" smtClean="0"/>
              <a:t> </a:t>
            </a:r>
            <a:br>
              <a:rPr lang="en-US" dirty="0" smtClean="0"/>
            </a:br>
            <a:r>
              <a:rPr lang="en-US" b="0" dirty="0" smtClean="0"/>
              <a:t>en </a:t>
            </a:r>
            <a:r>
              <a:rPr lang="en-US" b="0" dirty="0" err="1" smtClean="0"/>
              <a:t>tydligare</a:t>
            </a:r>
            <a:r>
              <a:rPr lang="en-US" b="0" dirty="0" smtClean="0"/>
              <a:t> </a:t>
            </a:r>
            <a:r>
              <a:rPr lang="en-US" b="0" dirty="0" err="1" smtClean="0"/>
              <a:t>problemformulering</a:t>
            </a:r>
            <a:r>
              <a:rPr lang="en-US" b="0" dirty="0" smtClean="0">
                <a:sym typeface="Wingdings"/>
              </a:rPr>
              <a:t/>
            </a:r>
            <a:br>
              <a:rPr lang="en-US" b="0" dirty="0" smtClean="0">
                <a:sym typeface="Wingdings"/>
              </a:rPr>
            </a:br>
            <a:endParaRPr lang="en-US" sz="3600" b="0" dirty="0"/>
          </a:p>
        </p:txBody>
      </p:sp>
      <p:sp>
        <p:nvSpPr>
          <p:cNvPr id="3" name="Content Placeholder 2"/>
          <p:cNvSpPr>
            <a:spLocks noGrp="1"/>
          </p:cNvSpPr>
          <p:nvPr>
            <p:ph idx="1"/>
          </p:nvPr>
        </p:nvSpPr>
        <p:spPr>
          <a:xfrm>
            <a:off x="533400" y="2209293"/>
            <a:ext cx="3124200" cy="4221670"/>
          </a:xfrm>
        </p:spPr>
        <p:txBody>
          <a:bodyPr>
            <a:normAutofit/>
          </a:bodyPr>
          <a:lstStyle/>
          <a:p>
            <a:r>
              <a:rPr lang="en-US" sz="2400" dirty="0" err="1" smtClean="0">
                <a:solidFill>
                  <a:schemeClr val="bg1">
                    <a:lumMod val="50000"/>
                  </a:schemeClr>
                </a:solidFill>
              </a:rPr>
              <a:t>Tonåringar</a:t>
            </a:r>
            <a:r>
              <a:rPr lang="en-US" sz="2400" dirty="0" smtClean="0"/>
              <a:t> </a:t>
            </a:r>
            <a:r>
              <a:rPr lang="en-US" sz="2400" dirty="0" err="1" smtClean="0">
                <a:solidFill>
                  <a:schemeClr val="tx1"/>
                </a:solidFill>
              </a:rPr>
              <a:t>behöver</a:t>
            </a:r>
            <a:r>
              <a:rPr lang="en-US" sz="2400" dirty="0" smtClean="0">
                <a:solidFill>
                  <a:schemeClr val="tx1"/>
                </a:solidFill>
              </a:rPr>
              <a:t> </a:t>
            </a:r>
            <a:r>
              <a:rPr lang="en-US" sz="2400" dirty="0" err="1" smtClean="0">
                <a:solidFill>
                  <a:schemeClr val="tx1"/>
                </a:solidFill>
              </a:rPr>
              <a:t>äta</a:t>
            </a:r>
            <a:r>
              <a:rPr lang="en-US" sz="2400" dirty="0" smtClean="0">
                <a:solidFill>
                  <a:schemeClr val="tx1"/>
                </a:solidFill>
              </a:rPr>
              <a:t> </a:t>
            </a:r>
            <a:r>
              <a:rPr lang="en-US" sz="2400" dirty="0" err="1" smtClean="0">
                <a:solidFill>
                  <a:schemeClr val="tx1"/>
                </a:solidFill>
              </a:rPr>
              <a:t>nyttig</a:t>
            </a:r>
            <a:r>
              <a:rPr lang="en-US" sz="2400" dirty="0" smtClean="0">
                <a:solidFill>
                  <a:schemeClr val="tx1"/>
                </a:solidFill>
              </a:rPr>
              <a:t> mat </a:t>
            </a:r>
            <a:r>
              <a:rPr lang="en-US" sz="2400" dirty="0" err="1" smtClean="0">
                <a:solidFill>
                  <a:srgbClr val="0070C0"/>
                </a:solidFill>
              </a:rPr>
              <a:t>eftersom</a:t>
            </a:r>
            <a:r>
              <a:rPr lang="en-US" sz="2400" dirty="0" smtClean="0">
                <a:solidFill>
                  <a:srgbClr val="0070C0"/>
                </a:solidFill>
              </a:rPr>
              <a:t> </a:t>
            </a:r>
            <a:r>
              <a:rPr lang="en-US" sz="2400" dirty="0" err="1" smtClean="0">
                <a:solidFill>
                  <a:srgbClr val="0070C0"/>
                </a:solidFill>
              </a:rPr>
              <a:t>vitaminer</a:t>
            </a:r>
            <a:r>
              <a:rPr lang="en-US" sz="2400" dirty="0" smtClean="0">
                <a:solidFill>
                  <a:srgbClr val="0070C0"/>
                </a:solidFill>
              </a:rPr>
              <a:t> </a:t>
            </a:r>
            <a:r>
              <a:rPr lang="en-US" sz="2400" dirty="0" err="1" smtClean="0">
                <a:solidFill>
                  <a:srgbClr val="0070C0"/>
                </a:solidFill>
              </a:rPr>
              <a:t>är</a:t>
            </a:r>
            <a:r>
              <a:rPr lang="en-US" sz="2400" dirty="0" smtClean="0">
                <a:solidFill>
                  <a:srgbClr val="0070C0"/>
                </a:solidFill>
              </a:rPr>
              <a:t> </a:t>
            </a:r>
            <a:r>
              <a:rPr lang="en-US" sz="2400" dirty="0" err="1" smtClean="0">
                <a:solidFill>
                  <a:srgbClr val="0070C0"/>
                </a:solidFill>
              </a:rPr>
              <a:t>nödvändiga</a:t>
            </a:r>
            <a:r>
              <a:rPr lang="en-US" sz="2400" dirty="0" smtClean="0">
                <a:solidFill>
                  <a:srgbClr val="0070C0"/>
                </a:solidFill>
              </a:rPr>
              <a:t> </a:t>
            </a:r>
            <a:r>
              <a:rPr lang="en-US" sz="2400" dirty="0" err="1" smtClean="0">
                <a:solidFill>
                  <a:srgbClr val="0070C0"/>
                </a:solidFill>
              </a:rPr>
              <a:t>för</a:t>
            </a:r>
            <a:r>
              <a:rPr lang="en-US" sz="2400" dirty="0" smtClean="0">
                <a:solidFill>
                  <a:srgbClr val="0070C0"/>
                </a:solidFill>
              </a:rPr>
              <a:t> </a:t>
            </a:r>
            <a:r>
              <a:rPr lang="en-US" sz="2400" dirty="0" err="1" smtClean="0">
                <a:solidFill>
                  <a:srgbClr val="0070C0"/>
                </a:solidFill>
              </a:rPr>
              <a:t>hälsan</a:t>
            </a:r>
            <a:endParaRPr lang="en-US" sz="2400" dirty="0">
              <a:solidFill>
                <a:srgbClr val="0070C0"/>
              </a:solidFill>
            </a:endParaRPr>
          </a:p>
        </p:txBody>
      </p:sp>
      <p:sp>
        <p:nvSpPr>
          <p:cNvPr id="4" name="Content Placeholder 2"/>
          <p:cNvSpPr txBox="1">
            <a:spLocks/>
          </p:cNvSpPr>
          <p:nvPr/>
        </p:nvSpPr>
        <p:spPr bwMode="auto">
          <a:xfrm>
            <a:off x="4474468" y="2209293"/>
            <a:ext cx="4159326" cy="422167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schemeClr val="bg1">
                    <a:lumMod val="50000"/>
                  </a:schemeClr>
                </a:solidFill>
              </a:rPr>
              <a:t>Anna, </a:t>
            </a:r>
            <a:r>
              <a:rPr lang="en-US" sz="2400" dirty="0" err="1" smtClean="0">
                <a:solidFill>
                  <a:schemeClr val="bg1">
                    <a:lumMod val="50000"/>
                  </a:schemeClr>
                </a:solidFill>
              </a:rPr>
              <a:t>en</a:t>
            </a:r>
            <a:r>
              <a:rPr lang="en-US" sz="2400" dirty="0" smtClean="0">
                <a:solidFill>
                  <a:schemeClr val="bg1">
                    <a:lumMod val="50000"/>
                  </a:schemeClr>
                </a:solidFill>
              </a:rPr>
              <a:t> 15-åring </a:t>
            </a:r>
            <a:r>
              <a:rPr lang="en-US" sz="2400" dirty="0" err="1" smtClean="0">
                <a:solidFill>
                  <a:schemeClr val="bg1">
                    <a:lumMod val="50000"/>
                  </a:schemeClr>
                </a:solidFill>
              </a:rPr>
              <a:t>tjej</a:t>
            </a:r>
            <a:r>
              <a:rPr lang="en-US" sz="2400" dirty="0" smtClean="0">
                <a:solidFill>
                  <a:schemeClr val="bg1">
                    <a:lumMod val="50000"/>
                  </a:schemeClr>
                </a:solidFill>
              </a:rPr>
              <a:t> </a:t>
            </a:r>
            <a:r>
              <a:rPr lang="en-US" sz="2400" dirty="0" err="1" smtClean="0">
                <a:solidFill>
                  <a:schemeClr val="bg1">
                    <a:lumMod val="50000"/>
                  </a:schemeClr>
                </a:solidFill>
              </a:rPr>
              <a:t>på</a:t>
            </a:r>
            <a:r>
              <a:rPr lang="en-US" sz="2400" dirty="0" smtClean="0">
                <a:solidFill>
                  <a:schemeClr val="bg1">
                    <a:lumMod val="50000"/>
                  </a:schemeClr>
                </a:solidFill>
              </a:rPr>
              <a:t> </a:t>
            </a:r>
            <a:r>
              <a:rPr lang="en-US" sz="2400" dirty="0" err="1" smtClean="0">
                <a:solidFill>
                  <a:schemeClr val="bg1">
                    <a:lumMod val="50000"/>
                  </a:schemeClr>
                </a:solidFill>
              </a:rPr>
              <a:t>en</a:t>
            </a:r>
            <a:r>
              <a:rPr lang="en-US" sz="2400" dirty="0" smtClean="0">
                <a:solidFill>
                  <a:schemeClr val="bg1">
                    <a:lumMod val="50000"/>
                  </a:schemeClr>
                </a:solidFill>
              </a:rPr>
              <a:t> </a:t>
            </a:r>
            <a:r>
              <a:rPr lang="en-US" sz="2400" dirty="0" err="1" smtClean="0">
                <a:solidFill>
                  <a:schemeClr val="bg1">
                    <a:lumMod val="50000"/>
                  </a:schemeClr>
                </a:solidFill>
              </a:rPr>
              <a:t>ny</a:t>
            </a:r>
            <a:r>
              <a:rPr lang="en-US" sz="2400" dirty="0" smtClean="0">
                <a:solidFill>
                  <a:schemeClr val="bg1">
                    <a:lumMod val="50000"/>
                  </a:schemeClr>
                </a:solidFill>
              </a:rPr>
              <a:t> </a:t>
            </a:r>
            <a:r>
              <a:rPr lang="en-US" sz="2400" dirty="0" err="1" smtClean="0">
                <a:solidFill>
                  <a:schemeClr val="bg1">
                    <a:lumMod val="50000"/>
                  </a:schemeClr>
                </a:solidFill>
              </a:rPr>
              <a:t>skola</a:t>
            </a:r>
            <a:r>
              <a:rPr lang="en-US" sz="2400" dirty="0" smtClean="0">
                <a:solidFill>
                  <a:schemeClr val="bg1">
                    <a:lumMod val="50000"/>
                  </a:schemeClr>
                </a:solidFill>
              </a:rPr>
              <a:t> </a:t>
            </a:r>
            <a:r>
              <a:rPr lang="en-US" sz="2400" dirty="0" err="1" smtClean="0"/>
              <a:t>behöver</a:t>
            </a:r>
            <a:r>
              <a:rPr lang="en-US" sz="2400" dirty="0" smtClean="0"/>
              <a:t> </a:t>
            </a:r>
            <a:r>
              <a:rPr lang="en-US" sz="2400" dirty="0" err="1" smtClean="0"/>
              <a:t>känna</a:t>
            </a:r>
            <a:r>
              <a:rPr lang="en-US" sz="2400" dirty="0" smtClean="0"/>
              <a:t> sig </a:t>
            </a:r>
            <a:r>
              <a:rPr lang="en-US" sz="2400" dirty="0" err="1" smtClean="0"/>
              <a:t>socialt</a:t>
            </a:r>
            <a:r>
              <a:rPr lang="en-US" sz="2400" dirty="0" smtClean="0"/>
              <a:t> </a:t>
            </a:r>
            <a:r>
              <a:rPr lang="en-US" sz="2400" dirty="0" err="1" smtClean="0"/>
              <a:t>accepterad</a:t>
            </a:r>
            <a:r>
              <a:rPr lang="en-US" sz="2400" dirty="0" smtClean="0"/>
              <a:t> </a:t>
            </a:r>
            <a:r>
              <a:rPr lang="en-US" sz="2400" dirty="0" err="1" smtClean="0"/>
              <a:t>när</a:t>
            </a:r>
            <a:r>
              <a:rPr lang="en-US" sz="2400" dirty="0" smtClean="0"/>
              <a:t> hon </a:t>
            </a:r>
            <a:r>
              <a:rPr lang="en-US" sz="2400" dirty="0" err="1" smtClean="0"/>
              <a:t>äter</a:t>
            </a:r>
            <a:r>
              <a:rPr lang="en-US" sz="2400" dirty="0" smtClean="0"/>
              <a:t> </a:t>
            </a:r>
            <a:r>
              <a:rPr lang="en-US" sz="2400" dirty="0" err="1" smtClean="0"/>
              <a:t>nyttig</a:t>
            </a:r>
            <a:r>
              <a:rPr lang="en-US" sz="2400" dirty="0" smtClean="0"/>
              <a:t> mat</a:t>
            </a:r>
            <a:r>
              <a:rPr lang="en-US" sz="2400" dirty="0" smtClean="0">
                <a:solidFill>
                  <a:srgbClr val="0070C0"/>
                </a:solidFill>
              </a:rPr>
              <a:t>, </a:t>
            </a:r>
            <a:r>
              <a:rPr lang="en-US" sz="2400" dirty="0" err="1" smtClean="0">
                <a:solidFill>
                  <a:srgbClr val="0070C0"/>
                </a:solidFill>
              </a:rPr>
              <a:t>eftersom</a:t>
            </a:r>
            <a:r>
              <a:rPr lang="en-US" sz="2400" dirty="0" smtClean="0">
                <a:solidFill>
                  <a:srgbClr val="0070C0"/>
                </a:solidFill>
              </a:rPr>
              <a:t> I </a:t>
            </a:r>
            <a:r>
              <a:rPr lang="en-US" sz="2400" dirty="0" err="1" smtClean="0">
                <a:solidFill>
                  <a:srgbClr val="0070C0"/>
                </a:solidFill>
              </a:rPr>
              <a:t>hennes</a:t>
            </a:r>
            <a:r>
              <a:rPr lang="en-US" sz="2400" dirty="0" smtClean="0">
                <a:solidFill>
                  <a:srgbClr val="0070C0"/>
                </a:solidFill>
              </a:rPr>
              <a:t> liv </a:t>
            </a:r>
            <a:r>
              <a:rPr lang="en-US" sz="2400" dirty="0" err="1" smtClean="0">
                <a:solidFill>
                  <a:srgbClr val="0070C0"/>
                </a:solidFill>
              </a:rPr>
              <a:t>så</a:t>
            </a:r>
            <a:r>
              <a:rPr lang="en-US" sz="2400" dirty="0" smtClean="0">
                <a:solidFill>
                  <a:srgbClr val="0070C0"/>
                </a:solidFill>
              </a:rPr>
              <a:t> </a:t>
            </a:r>
            <a:r>
              <a:rPr lang="en-US" sz="2400" dirty="0" err="1" smtClean="0">
                <a:solidFill>
                  <a:srgbClr val="0070C0"/>
                </a:solidFill>
              </a:rPr>
              <a:t>är</a:t>
            </a:r>
            <a:r>
              <a:rPr lang="en-US" sz="2400" dirty="0" smtClean="0">
                <a:solidFill>
                  <a:srgbClr val="0070C0"/>
                </a:solidFill>
              </a:rPr>
              <a:t> </a:t>
            </a:r>
            <a:r>
              <a:rPr lang="en-US" sz="2400" dirty="0" err="1" smtClean="0">
                <a:solidFill>
                  <a:srgbClr val="0070C0"/>
                </a:solidFill>
              </a:rPr>
              <a:t>en</a:t>
            </a:r>
            <a:r>
              <a:rPr lang="en-US" sz="2400" dirty="0" smtClean="0">
                <a:solidFill>
                  <a:srgbClr val="0070C0"/>
                </a:solidFill>
              </a:rPr>
              <a:t> social risk </a:t>
            </a:r>
            <a:r>
              <a:rPr lang="en-US" sz="2400" dirty="0" err="1" smtClean="0">
                <a:solidFill>
                  <a:srgbClr val="0070C0"/>
                </a:solidFill>
              </a:rPr>
              <a:t>värre</a:t>
            </a:r>
            <a:r>
              <a:rPr lang="en-US" sz="2400" dirty="0" smtClean="0">
                <a:solidFill>
                  <a:srgbClr val="0070C0"/>
                </a:solidFill>
              </a:rPr>
              <a:t> </a:t>
            </a:r>
            <a:r>
              <a:rPr lang="en-US" sz="2400" dirty="0" err="1" smtClean="0">
                <a:solidFill>
                  <a:srgbClr val="0070C0"/>
                </a:solidFill>
              </a:rPr>
              <a:t>än</a:t>
            </a:r>
            <a:r>
              <a:rPr lang="en-US" sz="2400" dirty="0" smtClean="0">
                <a:solidFill>
                  <a:srgbClr val="0070C0"/>
                </a:solidFill>
              </a:rPr>
              <a:t> </a:t>
            </a:r>
            <a:r>
              <a:rPr lang="en-US" sz="2400" dirty="0" err="1" smtClean="0">
                <a:solidFill>
                  <a:srgbClr val="0070C0"/>
                </a:solidFill>
              </a:rPr>
              <a:t>en</a:t>
            </a:r>
            <a:r>
              <a:rPr lang="en-US" sz="2400" dirty="0" smtClean="0">
                <a:solidFill>
                  <a:srgbClr val="0070C0"/>
                </a:solidFill>
              </a:rPr>
              <a:t> </a:t>
            </a:r>
            <a:r>
              <a:rPr lang="en-US" sz="2400" dirty="0" err="1" smtClean="0">
                <a:solidFill>
                  <a:srgbClr val="0070C0"/>
                </a:solidFill>
              </a:rPr>
              <a:t>hälso</a:t>
            </a:r>
            <a:r>
              <a:rPr lang="en-US" sz="2400" dirty="0" smtClean="0">
                <a:solidFill>
                  <a:srgbClr val="0070C0"/>
                </a:solidFill>
              </a:rPr>
              <a:t>-risk. </a:t>
            </a:r>
            <a:endParaRPr lang="en-US" sz="2400" dirty="0">
              <a:solidFill>
                <a:srgbClr val="0070C0"/>
              </a:solidFill>
            </a:endParaRPr>
          </a:p>
        </p:txBody>
      </p:sp>
      <p:sp>
        <p:nvSpPr>
          <p:cNvPr id="9" name="Oval 8"/>
          <p:cNvSpPr/>
          <p:nvPr/>
        </p:nvSpPr>
        <p:spPr>
          <a:xfrm rot="1666915">
            <a:off x="7300109" y="4988410"/>
            <a:ext cx="1477383" cy="1409284"/>
          </a:xfrm>
          <a:prstGeom prst="ellipse">
            <a:avLst/>
          </a:prstGeom>
          <a:solidFill>
            <a:srgbClr val="A6D9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Futura LT" charset="0"/>
                <a:ea typeface="Futura LT" charset="0"/>
                <a:cs typeface="Futura LT" charset="0"/>
              </a:rPr>
              <a:t>POV</a:t>
            </a:r>
            <a:endParaRPr lang="en-US" sz="2800" b="1" dirty="0">
              <a:latin typeface="Futura LT" charset="0"/>
              <a:ea typeface="Futura LT" charset="0"/>
              <a:cs typeface="Futura LT" charset="0"/>
            </a:endParaRPr>
          </a:p>
        </p:txBody>
      </p:sp>
    </p:spTree>
    <p:extLst>
      <p:ext uri="{BB962C8B-B14F-4D97-AF65-F5344CB8AC3E}">
        <p14:creationId xmlns:p14="http://schemas.microsoft.com/office/powerpoint/2010/main" val="678768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32" y="358146"/>
            <a:ext cx="8589915" cy="1143000"/>
          </a:xfrm>
        </p:spPr>
        <p:txBody>
          <a:bodyPr>
            <a:normAutofit fontScale="90000"/>
          </a:bodyPr>
          <a:lstStyle/>
          <a:p>
            <a:r>
              <a:rPr lang="en-US" dirty="0" smtClean="0">
                <a:solidFill>
                  <a:srgbClr val="A6D985"/>
                </a:solidFill>
              </a:rPr>
              <a:t>Point of View</a:t>
            </a:r>
            <a:r>
              <a:rPr lang="en-US" dirty="0" smtClean="0">
                <a:sym typeface="Wingdings"/>
              </a:rPr>
              <a:t/>
            </a:r>
            <a:br>
              <a:rPr lang="en-US" dirty="0" smtClean="0">
                <a:sym typeface="Wingdings"/>
              </a:rPr>
            </a:br>
            <a:endParaRPr lang="en-US" sz="3600" b="0" dirty="0"/>
          </a:p>
        </p:txBody>
      </p:sp>
      <p:sp>
        <p:nvSpPr>
          <p:cNvPr id="9" name="Shape 270"/>
          <p:cNvSpPr txBox="1"/>
          <p:nvPr/>
        </p:nvSpPr>
        <p:spPr>
          <a:xfrm>
            <a:off x="812650" y="1941969"/>
            <a:ext cx="3149750" cy="3636000"/>
          </a:xfrm>
          <a:prstGeom prst="rect">
            <a:avLst/>
          </a:prstGeom>
          <a:noFill/>
          <a:ln>
            <a:noFill/>
          </a:ln>
        </p:spPr>
        <p:txBody>
          <a:bodyPr lIns="91425" tIns="91425" rIns="91425" bIns="91425" anchor="t" anchorCtr="0">
            <a:noAutofit/>
          </a:bodyPr>
          <a:lstStyle/>
          <a:p>
            <a:pPr algn="ctr" rtl="0">
              <a:lnSpc>
                <a:spcPct val="115000"/>
              </a:lnSpc>
              <a:spcBef>
                <a:spcPts val="0"/>
              </a:spcBef>
              <a:buNone/>
            </a:pPr>
            <a:r>
              <a:rPr lang="sv-SE" sz="2400" b="1" dirty="0" smtClean="0">
                <a:solidFill>
                  <a:srgbClr val="CCCCCC"/>
                </a:solidFill>
                <a:latin typeface="Futura LT" charset="0"/>
                <a:ea typeface="Futura LT" charset="0"/>
                <a:cs typeface="Futura LT" charset="0"/>
              </a:rPr>
              <a:t>Användare</a:t>
            </a:r>
            <a:endParaRPr lang="en" sz="2400" b="1" dirty="0">
              <a:solidFill>
                <a:srgbClr val="CCCCCC"/>
              </a:solidFill>
              <a:latin typeface="Futura LT" charset="0"/>
              <a:ea typeface="Futura LT" charset="0"/>
              <a:cs typeface="Futura LT" charset="0"/>
            </a:endParaRPr>
          </a:p>
          <a:p>
            <a:pPr algn="ctr" rtl="0">
              <a:lnSpc>
                <a:spcPct val="115000"/>
              </a:lnSpc>
              <a:spcBef>
                <a:spcPts val="0"/>
              </a:spcBef>
              <a:buNone/>
            </a:pPr>
            <a:r>
              <a:rPr lang="en" sz="3600" b="1" dirty="0">
                <a:solidFill>
                  <a:srgbClr val="666666"/>
                </a:solidFill>
                <a:latin typeface="Futura LT" charset="0"/>
                <a:ea typeface="Futura LT" charset="0"/>
                <a:cs typeface="Futura LT" charset="0"/>
              </a:rPr>
              <a:t>+</a:t>
            </a:r>
          </a:p>
          <a:p>
            <a:pPr algn="ctr" rtl="0">
              <a:lnSpc>
                <a:spcPct val="115000"/>
              </a:lnSpc>
              <a:spcBef>
                <a:spcPts val="0"/>
              </a:spcBef>
              <a:buNone/>
            </a:pPr>
            <a:r>
              <a:rPr lang="sv-SE" sz="2400" b="1" dirty="0" smtClean="0">
                <a:solidFill>
                  <a:srgbClr val="666666"/>
                </a:solidFill>
                <a:latin typeface="Futura LT" charset="0"/>
                <a:ea typeface="Futura LT" charset="0"/>
                <a:cs typeface="Futura LT" charset="0"/>
              </a:rPr>
              <a:t>behov</a:t>
            </a:r>
            <a:endParaRPr lang="en" sz="2400" b="1" dirty="0">
              <a:solidFill>
                <a:srgbClr val="666666"/>
              </a:solidFill>
              <a:latin typeface="Futura LT" charset="0"/>
              <a:ea typeface="Futura LT" charset="0"/>
              <a:cs typeface="Futura LT" charset="0"/>
            </a:endParaRPr>
          </a:p>
          <a:p>
            <a:pPr algn="ctr" rtl="0">
              <a:lnSpc>
                <a:spcPct val="115000"/>
              </a:lnSpc>
              <a:spcBef>
                <a:spcPts val="0"/>
              </a:spcBef>
              <a:buNone/>
            </a:pPr>
            <a:r>
              <a:rPr lang="en" sz="3600" b="1" dirty="0">
                <a:solidFill>
                  <a:srgbClr val="666666"/>
                </a:solidFill>
                <a:latin typeface="Futura LT" charset="0"/>
                <a:ea typeface="Futura LT" charset="0"/>
                <a:cs typeface="Futura LT" charset="0"/>
              </a:rPr>
              <a:t>+</a:t>
            </a:r>
          </a:p>
          <a:p>
            <a:pPr algn="ctr">
              <a:lnSpc>
                <a:spcPct val="115000"/>
              </a:lnSpc>
              <a:spcBef>
                <a:spcPts val="0"/>
              </a:spcBef>
              <a:buNone/>
            </a:pPr>
            <a:r>
              <a:rPr lang="en" sz="2400" b="1" dirty="0" smtClean="0">
                <a:solidFill>
                  <a:srgbClr val="3C78D8"/>
                </a:solidFill>
                <a:latin typeface="Futura LT" charset="0"/>
                <a:ea typeface="Futura LT" charset="0"/>
                <a:cs typeface="Futura LT" charset="0"/>
              </a:rPr>
              <a:t>I</a:t>
            </a:r>
            <a:r>
              <a:rPr lang="sv-SE" sz="2400" b="1" dirty="0" err="1" smtClean="0">
                <a:solidFill>
                  <a:srgbClr val="3C78D8"/>
                </a:solidFill>
                <a:latin typeface="Futura LT" charset="0"/>
                <a:ea typeface="Futura LT" charset="0"/>
                <a:cs typeface="Futura LT" charset="0"/>
              </a:rPr>
              <a:t>nsikt</a:t>
            </a:r>
            <a:r>
              <a:rPr lang="sv-SE" sz="2400" b="1" dirty="0" smtClean="0">
                <a:solidFill>
                  <a:srgbClr val="3C78D8"/>
                </a:solidFill>
                <a:latin typeface="Futura LT" charset="0"/>
                <a:ea typeface="Futura LT" charset="0"/>
                <a:cs typeface="Futura LT" charset="0"/>
              </a:rPr>
              <a:t> </a:t>
            </a:r>
            <a:br>
              <a:rPr lang="sv-SE" sz="2400" b="1" dirty="0" smtClean="0">
                <a:solidFill>
                  <a:srgbClr val="3C78D8"/>
                </a:solidFill>
                <a:latin typeface="Futura LT" charset="0"/>
                <a:ea typeface="Futura LT" charset="0"/>
                <a:cs typeface="Futura LT" charset="0"/>
              </a:rPr>
            </a:br>
            <a:r>
              <a:rPr lang="sv-SE" sz="2400" b="1" dirty="0" smtClean="0">
                <a:solidFill>
                  <a:srgbClr val="3C78D8"/>
                </a:solidFill>
                <a:latin typeface="Futura LT" charset="0"/>
                <a:ea typeface="Futura LT" charset="0"/>
                <a:cs typeface="Futura LT" charset="0"/>
              </a:rPr>
              <a:t>(därför att)</a:t>
            </a:r>
            <a:endParaRPr lang="en" sz="2400" b="1" dirty="0">
              <a:solidFill>
                <a:srgbClr val="3C78D8"/>
              </a:solidFill>
              <a:latin typeface="Futura LT" charset="0"/>
              <a:ea typeface="Futura LT" charset="0"/>
              <a:cs typeface="Futura LT" charset="0"/>
            </a:endParaRPr>
          </a:p>
        </p:txBody>
      </p:sp>
      <p:sp>
        <p:nvSpPr>
          <p:cNvPr id="10" name="Shape 269"/>
          <p:cNvSpPr txBox="1">
            <a:spLocks/>
          </p:cNvSpPr>
          <p:nvPr/>
        </p:nvSpPr>
        <p:spPr>
          <a:xfrm>
            <a:off x="4967707" y="1681884"/>
            <a:ext cx="3626099" cy="3636000"/>
          </a:xfrm>
          <a:prstGeom prst="rect">
            <a:avLst/>
          </a:prstGeom>
        </p:spPr>
        <p:txBody>
          <a:bodyPr lIns="91425" tIns="91425" rIns="91425" bIns="91425" anchor="t" anchorCtr="0">
            <a:noAutofit/>
          </a:bodyPr>
          <a:lst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72"/>
              </a:spcBef>
            </a:pPr>
            <a:r>
              <a:rPr lang="en-US" sz="2000" dirty="0">
                <a:solidFill>
                  <a:schemeClr val="bg1">
                    <a:lumMod val="50000"/>
                  </a:schemeClr>
                </a:solidFill>
              </a:rPr>
              <a:t>Anna, </a:t>
            </a:r>
            <a:r>
              <a:rPr lang="en-US" sz="2000" dirty="0" err="1">
                <a:solidFill>
                  <a:schemeClr val="bg1">
                    <a:lumMod val="50000"/>
                  </a:schemeClr>
                </a:solidFill>
              </a:rPr>
              <a:t>en</a:t>
            </a:r>
            <a:r>
              <a:rPr lang="en-US" sz="2000" dirty="0">
                <a:solidFill>
                  <a:schemeClr val="bg1">
                    <a:lumMod val="50000"/>
                  </a:schemeClr>
                </a:solidFill>
              </a:rPr>
              <a:t> 15-åring </a:t>
            </a:r>
            <a:r>
              <a:rPr lang="en-US" sz="2000" dirty="0" err="1">
                <a:solidFill>
                  <a:schemeClr val="bg1">
                    <a:lumMod val="50000"/>
                  </a:schemeClr>
                </a:solidFill>
              </a:rPr>
              <a:t>tjej</a:t>
            </a:r>
            <a:r>
              <a:rPr lang="en-US" sz="2000" dirty="0">
                <a:solidFill>
                  <a:schemeClr val="bg1">
                    <a:lumMod val="50000"/>
                  </a:schemeClr>
                </a:solidFill>
              </a:rPr>
              <a:t> </a:t>
            </a:r>
            <a:r>
              <a:rPr lang="en-US" sz="2000" dirty="0" err="1">
                <a:solidFill>
                  <a:schemeClr val="bg1">
                    <a:lumMod val="50000"/>
                  </a:schemeClr>
                </a:solidFill>
              </a:rPr>
              <a:t>på</a:t>
            </a:r>
            <a:r>
              <a:rPr lang="en-US" sz="2000" dirty="0">
                <a:solidFill>
                  <a:schemeClr val="bg1">
                    <a:lumMod val="50000"/>
                  </a:schemeClr>
                </a:solidFill>
              </a:rPr>
              <a:t> </a:t>
            </a:r>
            <a:r>
              <a:rPr lang="en-US" sz="2000" dirty="0" err="1">
                <a:solidFill>
                  <a:schemeClr val="bg1">
                    <a:lumMod val="50000"/>
                  </a:schemeClr>
                </a:solidFill>
              </a:rPr>
              <a:t>en</a:t>
            </a:r>
            <a:r>
              <a:rPr lang="en-US" sz="2000" dirty="0">
                <a:solidFill>
                  <a:schemeClr val="bg1">
                    <a:lumMod val="50000"/>
                  </a:schemeClr>
                </a:solidFill>
              </a:rPr>
              <a:t> </a:t>
            </a:r>
            <a:r>
              <a:rPr lang="en-US" sz="2000" dirty="0" err="1">
                <a:solidFill>
                  <a:schemeClr val="bg1">
                    <a:lumMod val="50000"/>
                  </a:schemeClr>
                </a:solidFill>
              </a:rPr>
              <a:t>ny</a:t>
            </a:r>
            <a:r>
              <a:rPr lang="en-US" sz="2000" dirty="0">
                <a:solidFill>
                  <a:schemeClr val="bg1">
                    <a:lumMod val="50000"/>
                  </a:schemeClr>
                </a:solidFill>
              </a:rPr>
              <a:t> </a:t>
            </a:r>
            <a:r>
              <a:rPr lang="en-US" sz="2000" dirty="0" err="1" smtClean="0">
                <a:solidFill>
                  <a:schemeClr val="bg1">
                    <a:lumMod val="50000"/>
                  </a:schemeClr>
                </a:solidFill>
              </a:rPr>
              <a:t>skola</a:t>
            </a:r>
            <a:endParaRPr lang="en-US" sz="2000" dirty="0" smtClean="0">
              <a:solidFill>
                <a:schemeClr val="bg1">
                  <a:lumMod val="50000"/>
                </a:schemeClr>
              </a:solidFill>
            </a:endParaRPr>
          </a:p>
          <a:p>
            <a:pPr>
              <a:spcBef>
                <a:spcPts val="1272"/>
              </a:spcBef>
            </a:pPr>
            <a:r>
              <a:rPr lang="en-US" sz="2000" dirty="0" err="1" smtClean="0"/>
              <a:t>behöver</a:t>
            </a:r>
            <a:r>
              <a:rPr lang="en-US" sz="2000" dirty="0" smtClean="0"/>
              <a:t> </a:t>
            </a:r>
            <a:r>
              <a:rPr lang="en-US" sz="2000" dirty="0" err="1"/>
              <a:t>känna</a:t>
            </a:r>
            <a:r>
              <a:rPr lang="en-US" sz="2000" dirty="0"/>
              <a:t> sig </a:t>
            </a:r>
            <a:r>
              <a:rPr lang="en-US" sz="2000" dirty="0" err="1"/>
              <a:t>socialt</a:t>
            </a:r>
            <a:r>
              <a:rPr lang="en-US" sz="2000" dirty="0"/>
              <a:t> </a:t>
            </a:r>
            <a:r>
              <a:rPr lang="en-US" sz="2000" dirty="0" err="1"/>
              <a:t>accepterad</a:t>
            </a:r>
            <a:r>
              <a:rPr lang="en-US" sz="2000" dirty="0"/>
              <a:t> </a:t>
            </a:r>
            <a:r>
              <a:rPr lang="en-US" sz="2000" dirty="0" err="1"/>
              <a:t>när</a:t>
            </a:r>
            <a:r>
              <a:rPr lang="en-US" sz="2000" dirty="0"/>
              <a:t> hon </a:t>
            </a:r>
            <a:r>
              <a:rPr lang="en-US" sz="2000" dirty="0" err="1"/>
              <a:t>äter</a:t>
            </a:r>
            <a:r>
              <a:rPr lang="en-US" sz="2000" dirty="0"/>
              <a:t> </a:t>
            </a:r>
            <a:r>
              <a:rPr lang="en-US" sz="2000" dirty="0" err="1"/>
              <a:t>nyttig</a:t>
            </a:r>
            <a:r>
              <a:rPr lang="en-US" sz="2000" dirty="0"/>
              <a:t> </a:t>
            </a:r>
            <a:r>
              <a:rPr lang="en-US" sz="2000" dirty="0" smtClean="0"/>
              <a:t>mat</a:t>
            </a:r>
            <a:r>
              <a:rPr lang="en-US" sz="2000" dirty="0" smtClean="0">
                <a:solidFill>
                  <a:srgbClr val="0070C0"/>
                </a:solidFill>
              </a:rPr>
              <a:t>,</a:t>
            </a:r>
          </a:p>
          <a:p>
            <a:pPr>
              <a:spcBef>
                <a:spcPts val="1272"/>
              </a:spcBef>
            </a:pPr>
            <a:r>
              <a:rPr lang="en-US" sz="2000" dirty="0" err="1" smtClean="0">
                <a:solidFill>
                  <a:srgbClr val="0070C0"/>
                </a:solidFill>
              </a:rPr>
              <a:t>eftersom</a:t>
            </a:r>
            <a:r>
              <a:rPr lang="en-US" sz="2000" dirty="0" smtClean="0">
                <a:solidFill>
                  <a:srgbClr val="0070C0"/>
                </a:solidFill>
              </a:rPr>
              <a:t> </a:t>
            </a:r>
            <a:r>
              <a:rPr lang="en-US" sz="2000" dirty="0">
                <a:solidFill>
                  <a:srgbClr val="0070C0"/>
                </a:solidFill>
              </a:rPr>
              <a:t>I </a:t>
            </a:r>
            <a:r>
              <a:rPr lang="en-US" sz="2000" dirty="0" err="1">
                <a:solidFill>
                  <a:srgbClr val="0070C0"/>
                </a:solidFill>
              </a:rPr>
              <a:t>hennes</a:t>
            </a:r>
            <a:r>
              <a:rPr lang="en-US" sz="2000" dirty="0">
                <a:solidFill>
                  <a:srgbClr val="0070C0"/>
                </a:solidFill>
              </a:rPr>
              <a:t> liv </a:t>
            </a:r>
            <a:r>
              <a:rPr lang="en-US" sz="2000" dirty="0" err="1">
                <a:solidFill>
                  <a:srgbClr val="0070C0"/>
                </a:solidFill>
              </a:rPr>
              <a:t>så</a:t>
            </a:r>
            <a:r>
              <a:rPr lang="en-US" sz="2000" dirty="0">
                <a:solidFill>
                  <a:srgbClr val="0070C0"/>
                </a:solidFill>
              </a:rPr>
              <a:t> </a:t>
            </a:r>
            <a:r>
              <a:rPr lang="en-US" sz="2000" dirty="0" err="1">
                <a:solidFill>
                  <a:srgbClr val="0070C0"/>
                </a:solidFill>
              </a:rPr>
              <a:t>är</a:t>
            </a:r>
            <a:r>
              <a:rPr lang="en-US" sz="2000" dirty="0">
                <a:solidFill>
                  <a:srgbClr val="0070C0"/>
                </a:solidFill>
              </a:rPr>
              <a:t> </a:t>
            </a:r>
            <a:r>
              <a:rPr lang="en-US" sz="2000" dirty="0" err="1">
                <a:solidFill>
                  <a:srgbClr val="0070C0"/>
                </a:solidFill>
              </a:rPr>
              <a:t>en</a:t>
            </a:r>
            <a:r>
              <a:rPr lang="en-US" sz="2000" dirty="0">
                <a:solidFill>
                  <a:srgbClr val="0070C0"/>
                </a:solidFill>
              </a:rPr>
              <a:t> social risk </a:t>
            </a:r>
            <a:r>
              <a:rPr lang="en-US" sz="2000" dirty="0" err="1">
                <a:solidFill>
                  <a:srgbClr val="0070C0"/>
                </a:solidFill>
              </a:rPr>
              <a:t>värre</a:t>
            </a:r>
            <a:r>
              <a:rPr lang="en-US" sz="2000" dirty="0">
                <a:solidFill>
                  <a:srgbClr val="0070C0"/>
                </a:solidFill>
              </a:rPr>
              <a:t> </a:t>
            </a:r>
            <a:r>
              <a:rPr lang="en-US" sz="2000" dirty="0" err="1">
                <a:solidFill>
                  <a:srgbClr val="0070C0"/>
                </a:solidFill>
              </a:rPr>
              <a:t>än</a:t>
            </a:r>
            <a:r>
              <a:rPr lang="en-US" sz="2000" dirty="0">
                <a:solidFill>
                  <a:srgbClr val="0070C0"/>
                </a:solidFill>
              </a:rPr>
              <a:t> </a:t>
            </a:r>
            <a:r>
              <a:rPr lang="en-US" sz="2000" dirty="0" err="1">
                <a:solidFill>
                  <a:srgbClr val="0070C0"/>
                </a:solidFill>
              </a:rPr>
              <a:t>en</a:t>
            </a:r>
            <a:r>
              <a:rPr lang="en-US" sz="2000" dirty="0">
                <a:solidFill>
                  <a:srgbClr val="0070C0"/>
                </a:solidFill>
              </a:rPr>
              <a:t> </a:t>
            </a:r>
            <a:r>
              <a:rPr lang="en-US" sz="2000" dirty="0" err="1">
                <a:solidFill>
                  <a:srgbClr val="0070C0"/>
                </a:solidFill>
              </a:rPr>
              <a:t>hälso</a:t>
            </a:r>
            <a:r>
              <a:rPr lang="en-US" sz="2000" dirty="0">
                <a:solidFill>
                  <a:srgbClr val="0070C0"/>
                </a:solidFill>
              </a:rPr>
              <a:t>-risk. </a:t>
            </a:r>
          </a:p>
          <a:p>
            <a:pPr>
              <a:lnSpc>
                <a:spcPct val="150000"/>
              </a:lnSpc>
              <a:spcBef>
                <a:spcPts val="0"/>
              </a:spcBef>
            </a:pPr>
            <a:endParaRPr lang="en" dirty="0"/>
          </a:p>
        </p:txBody>
      </p:sp>
      <p:sp>
        <p:nvSpPr>
          <p:cNvPr id="11" name="Oval 10"/>
          <p:cNvSpPr/>
          <p:nvPr/>
        </p:nvSpPr>
        <p:spPr>
          <a:xfrm rot="1666915">
            <a:off x="7423328" y="4988410"/>
            <a:ext cx="1477383" cy="1409284"/>
          </a:xfrm>
          <a:prstGeom prst="ellipse">
            <a:avLst/>
          </a:prstGeom>
          <a:solidFill>
            <a:srgbClr val="A6D98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latin typeface="Futura LT" charset="0"/>
                <a:ea typeface="Futura LT" charset="0"/>
                <a:cs typeface="Futura LT" charset="0"/>
              </a:rPr>
              <a:t>POV</a:t>
            </a:r>
            <a:endParaRPr lang="en-US" sz="2800" b="1" dirty="0">
              <a:latin typeface="Futura LT" charset="0"/>
              <a:ea typeface="Futura LT" charset="0"/>
              <a:cs typeface="Futura LT" charset="0"/>
            </a:endParaRPr>
          </a:p>
        </p:txBody>
      </p:sp>
    </p:spTree>
    <p:extLst>
      <p:ext uri="{BB962C8B-B14F-4D97-AF65-F5344CB8AC3E}">
        <p14:creationId xmlns:p14="http://schemas.microsoft.com/office/powerpoint/2010/main" val="18192827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bwMode="auto">
          <a:xfrm>
            <a:off x="140494" y="291259"/>
            <a:ext cx="7772400" cy="1362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6000" dirty="0" smtClean="0">
                <a:solidFill>
                  <a:srgbClr val="FFC000"/>
                </a:solidFill>
              </a:rPr>
              <a:t>IDEATE</a:t>
            </a:r>
            <a:endParaRPr lang="en-US" dirty="0">
              <a:solidFill>
                <a:srgbClr val="FFC000"/>
              </a:solidFill>
            </a:endParaRPr>
          </a:p>
        </p:txBody>
      </p:sp>
      <p:pic>
        <p:nvPicPr>
          <p:cNvPr id="5" name="Picture 4"/>
          <p:cNvPicPr>
            <a:picLocks noChangeAspect="1"/>
          </p:cNvPicPr>
          <p:nvPr/>
        </p:nvPicPr>
        <p:blipFill rotWithShape="1">
          <a:blip r:embed="rId2"/>
          <a:srcRect t="16590" b="13825"/>
          <a:stretch/>
        </p:blipFill>
        <p:spPr>
          <a:xfrm>
            <a:off x="6689557" y="185466"/>
            <a:ext cx="2200067" cy="1148192"/>
          </a:xfrm>
          <a:prstGeom prst="rect">
            <a:avLst/>
          </a:prstGeom>
        </p:spPr>
      </p:pic>
      <p:sp>
        <p:nvSpPr>
          <p:cNvPr id="6" name="Text Placeholder 4"/>
          <p:cNvSpPr txBox="1">
            <a:spLocks/>
          </p:cNvSpPr>
          <p:nvPr/>
        </p:nvSpPr>
        <p:spPr bwMode="auto">
          <a:xfrm>
            <a:off x="5526741" y="1935591"/>
            <a:ext cx="3494441" cy="4136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42915">
              <a:lnSpc>
                <a:spcPct val="115000"/>
              </a:lnSpc>
              <a:spcBef>
                <a:spcPts val="422"/>
              </a:spcBef>
              <a:buClr>
                <a:schemeClr val="tx1">
                  <a:lumMod val="75000"/>
                  <a:lumOff val="25000"/>
                </a:schemeClr>
              </a:buClr>
            </a:pPr>
            <a:r>
              <a:rPr lang="en-US" b="1" dirty="0" smtClean="0">
                <a:solidFill>
                  <a:srgbClr val="FFC000"/>
                </a:solidFill>
              </a:rPr>
              <a:t>GENERERA ID</a:t>
            </a:r>
            <a:r>
              <a:rPr lang="sv-SE" b="1" dirty="0" err="1" smtClean="0">
                <a:solidFill>
                  <a:srgbClr val="FFC000"/>
                </a:solidFill>
              </a:rPr>
              <a:t>É</a:t>
            </a:r>
            <a:r>
              <a:rPr lang="en-US" b="1" dirty="0">
                <a:solidFill>
                  <a:srgbClr val="FFC000"/>
                </a:solidFill>
              </a:rPr>
              <a:t>ER</a:t>
            </a:r>
          </a:p>
          <a:p>
            <a:pPr marL="342900" indent="-342900" defTabSz="642915">
              <a:lnSpc>
                <a:spcPct val="115000"/>
              </a:lnSpc>
              <a:spcBef>
                <a:spcPts val="422"/>
              </a:spcBef>
              <a:buClr>
                <a:schemeClr val="tx1">
                  <a:lumMod val="75000"/>
                  <a:lumOff val="25000"/>
                </a:schemeClr>
              </a:buClr>
              <a:buFont typeface="Arial" charset="0"/>
              <a:buChar char="•"/>
            </a:pPr>
            <a:r>
              <a:rPr lang="en-US" sz="2400" b="1" dirty="0" smtClean="0">
                <a:solidFill>
                  <a:srgbClr val="434343"/>
                </a:solidFill>
                <a:sym typeface="Open Sans" charset="0"/>
              </a:rPr>
              <a:t>B</a:t>
            </a:r>
            <a:r>
              <a:rPr lang="nb-NO" sz="2400" b="1" dirty="0" err="1" smtClean="0">
                <a:solidFill>
                  <a:srgbClr val="434343"/>
                </a:solidFill>
                <a:sym typeface="Open Sans" charset="0"/>
              </a:rPr>
              <a:t>rainstorming</a:t>
            </a:r>
            <a:endParaRPr lang="nb-NO" sz="2400" b="1" dirty="0" smtClean="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r>
              <a:rPr lang="nb-NO" sz="2400" dirty="0" smtClean="0">
                <a:solidFill>
                  <a:srgbClr val="434343"/>
                </a:solidFill>
                <a:sym typeface="Open Sans" charset="0"/>
              </a:rPr>
              <a:t>Fokus på att skapa </a:t>
            </a:r>
            <a:r>
              <a:rPr lang="nb-NO" sz="2400" b="1" dirty="0" err="1" smtClean="0">
                <a:solidFill>
                  <a:srgbClr val="434343"/>
                </a:solidFill>
                <a:sym typeface="Open Sans" charset="0"/>
              </a:rPr>
              <a:t>många</a:t>
            </a:r>
            <a:r>
              <a:rPr lang="nb-NO" sz="2400" b="1" dirty="0" smtClean="0">
                <a:solidFill>
                  <a:srgbClr val="434343"/>
                </a:solidFill>
                <a:sym typeface="Open Sans" charset="0"/>
              </a:rPr>
              <a:t> </a:t>
            </a:r>
            <a:r>
              <a:rPr lang="nb-NO" sz="2400" dirty="0" smtClean="0">
                <a:solidFill>
                  <a:srgbClr val="434343"/>
                </a:solidFill>
                <a:sym typeface="Open Sans" charset="0"/>
              </a:rPr>
              <a:t>id</a:t>
            </a:r>
            <a:r>
              <a:rPr lang="sv-SE" sz="2400" dirty="0" err="1" smtClean="0">
                <a:solidFill>
                  <a:srgbClr val="434343"/>
                </a:solidFill>
                <a:sym typeface="Open Sans" charset="0"/>
              </a:rPr>
              <a:t>éer</a:t>
            </a:r>
            <a:r>
              <a:rPr lang="sv-SE" sz="2400" dirty="0" smtClean="0">
                <a:solidFill>
                  <a:srgbClr val="434343"/>
                </a:solidFill>
                <a:sym typeface="Open Sans" charset="0"/>
              </a:rPr>
              <a:t> </a:t>
            </a:r>
          </a:p>
          <a:p>
            <a:pPr marL="342900" indent="-342900" defTabSz="642915">
              <a:lnSpc>
                <a:spcPct val="115000"/>
              </a:lnSpc>
              <a:spcBef>
                <a:spcPts val="422"/>
              </a:spcBef>
              <a:buClr>
                <a:schemeClr val="tx1">
                  <a:lumMod val="75000"/>
                  <a:lumOff val="25000"/>
                </a:schemeClr>
              </a:buClr>
              <a:buFont typeface="Arial" charset="0"/>
              <a:buChar char="•"/>
            </a:pPr>
            <a:r>
              <a:rPr lang="sv-SE" sz="2400" dirty="0" smtClean="0">
                <a:solidFill>
                  <a:srgbClr val="434343"/>
                </a:solidFill>
                <a:sym typeface="Open Sans" charset="0"/>
              </a:rPr>
              <a:t>Teamet</a:t>
            </a:r>
            <a:r>
              <a:rPr lang="sv-SE" sz="2400" b="1" dirty="0" smtClean="0">
                <a:solidFill>
                  <a:srgbClr val="434343"/>
                </a:solidFill>
                <a:sym typeface="Open Sans" charset="0"/>
              </a:rPr>
              <a:t> bygger på </a:t>
            </a:r>
            <a:r>
              <a:rPr lang="sv-SE" sz="2400" smtClean="0">
                <a:solidFill>
                  <a:srgbClr val="434343"/>
                </a:solidFill>
                <a:sym typeface="Open Sans" charset="0"/>
              </a:rPr>
              <a:t>varandras idéer</a:t>
            </a:r>
            <a:endParaRPr lang="sv-SE" sz="2400" b="1" dirty="0" smtClean="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endParaRPr lang="nb-NO" b="1" dirty="0" smtClean="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endParaRPr lang="nb-NO" dirty="0">
              <a:solidFill>
                <a:srgbClr val="434343"/>
              </a:solidFill>
              <a:sym typeface="Open Sans"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38959"/>
            <a:ext cx="4989966" cy="3325203"/>
          </a:xfrm>
          <a:prstGeom prst="rect">
            <a:avLst/>
          </a:prstGeom>
        </p:spPr>
      </p:pic>
    </p:spTree>
    <p:extLst>
      <p:ext uri="{BB962C8B-B14F-4D97-AF65-F5344CB8AC3E}">
        <p14:creationId xmlns:p14="http://schemas.microsoft.com/office/powerpoint/2010/main" val="5063520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32" y="358146"/>
            <a:ext cx="8589915" cy="1143000"/>
          </a:xfrm>
        </p:spPr>
        <p:txBody>
          <a:bodyPr>
            <a:normAutofit fontScale="90000"/>
          </a:bodyPr>
          <a:lstStyle/>
          <a:p>
            <a:r>
              <a:rPr lang="en-US" dirty="0" smtClean="0">
                <a:solidFill>
                  <a:srgbClr val="FABE63"/>
                </a:solidFill>
              </a:rPr>
              <a:t>HMW “how might we”</a:t>
            </a:r>
            <a:r>
              <a:rPr lang="en-US" dirty="0">
                <a:solidFill>
                  <a:srgbClr val="FABE63"/>
                </a:solidFill>
              </a:rPr>
              <a:t/>
            </a:r>
            <a:br>
              <a:rPr lang="en-US" dirty="0">
                <a:solidFill>
                  <a:srgbClr val="FABE63"/>
                </a:solidFill>
              </a:rPr>
            </a:br>
            <a:r>
              <a:rPr lang="en-US" sz="4000" b="0" dirty="0" err="1" smtClean="0"/>
              <a:t>Hur</a:t>
            </a:r>
            <a:r>
              <a:rPr lang="en-US" sz="4000" b="0" dirty="0" smtClean="0"/>
              <a:t> </a:t>
            </a:r>
            <a:r>
              <a:rPr lang="en-US" sz="4000" b="0" dirty="0" err="1" smtClean="0"/>
              <a:t>skulle</a:t>
            </a:r>
            <a:r>
              <a:rPr lang="en-US" sz="4000" b="0" dirty="0" smtClean="0"/>
              <a:t> vi </a:t>
            </a:r>
            <a:r>
              <a:rPr lang="en-US" sz="4000" b="0" dirty="0" err="1" smtClean="0"/>
              <a:t>kunna</a:t>
            </a:r>
            <a:r>
              <a:rPr lang="en-US" sz="4000" b="0" dirty="0" smtClean="0"/>
              <a:t>…</a:t>
            </a:r>
            <a:endParaRPr lang="en-US" sz="3100" b="0" dirty="0"/>
          </a:p>
        </p:txBody>
      </p:sp>
      <p:sp>
        <p:nvSpPr>
          <p:cNvPr id="10" name="Shape 269"/>
          <p:cNvSpPr txBox="1">
            <a:spLocks/>
          </p:cNvSpPr>
          <p:nvPr/>
        </p:nvSpPr>
        <p:spPr>
          <a:xfrm>
            <a:off x="411749" y="1907673"/>
            <a:ext cx="3293977" cy="3636000"/>
          </a:xfrm>
          <a:prstGeom prst="rect">
            <a:avLst/>
          </a:prstGeom>
        </p:spPr>
        <p:txBody>
          <a:bodyPr lIns="91425" tIns="91425" rIns="91425" bIns="91425" anchor="t" anchorCtr="0">
            <a:noAutofit/>
          </a:bodyPr>
          <a:lst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272"/>
              </a:spcBef>
            </a:pPr>
            <a:r>
              <a:rPr lang="en-US" sz="2000" dirty="0" smtClean="0">
                <a:solidFill>
                  <a:schemeClr val="bg1">
                    <a:lumMod val="50000"/>
                  </a:schemeClr>
                </a:solidFill>
              </a:rPr>
              <a:t>“Anna</a:t>
            </a:r>
            <a:r>
              <a:rPr lang="en-US" sz="2000" dirty="0">
                <a:solidFill>
                  <a:schemeClr val="bg1">
                    <a:lumMod val="50000"/>
                  </a:schemeClr>
                </a:solidFill>
              </a:rPr>
              <a:t>, </a:t>
            </a:r>
            <a:r>
              <a:rPr lang="en-US" sz="2000" dirty="0" err="1">
                <a:solidFill>
                  <a:schemeClr val="bg1">
                    <a:lumMod val="50000"/>
                  </a:schemeClr>
                </a:solidFill>
              </a:rPr>
              <a:t>en</a:t>
            </a:r>
            <a:r>
              <a:rPr lang="en-US" sz="2000" dirty="0">
                <a:solidFill>
                  <a:schemeClr val="bg1">
                    <a:lumMod val="50000"/>
                  </a:schemeClr>
                </a:solidFill>
              </a:rPr>
              <a:t> 15-åring </a:t>
            </a:r>
            <a:r>
              <a:rPr lang="en-US" sz="2000" dirty="0" err="1">
                <a:solidFill>
                  <a:schemeClr val="bg1">
                    <a:lumMod val="50000"/>
                  </a:schemeClr>
                </a:solidFill>
              </a:rPr>
              <a:t>tjej</a:t>
            </a:r>
            <a:r>
              <a:rPr lang="en-US" sz="2000" dirty="0">
                <a:solidFill>
                  <a:schemeClr val="bg1">
                    <a:lumMod val="50000"/>
                  </a:schemeClr>
                </a:solidFill>
              </a:rPr>
              <a:t> </a:t>
            </a:r>
            <a:r>
              <a:rPr lang="en-US" sz="2000" dirty="0" err="1">
                <a:solidFill>
                  <a:schemeClr val="bg1">
                    <a:lumMod val="50000"/>
                  </a:schemeClr>
                </a:solidFill>
              </a:rPr>
              <a:t>på</a:t>
            </a:r>
            <a:r>
              <a:rPr lang="en-US" sz="2000" dirty="0">
                <a:solidFill>
                  <a:schemeClr val="bg1">
                    <a:lumMod val="50000"/>
                  </a:schemeClr>
                </a:solidFill>
              </a:rPr>
              <a:t> </a:t>
            </a:r>
            <a:r>
              <a:rPr lang="en-US" sz="2000" dirty="0" err="1">
                <a:solidFill>
                  <a:schemeClr val="bg1">
                    <a:lumMod val="50000"/>
                  </a:schemeClr>
                </a:solidFill>
              </a:rPr>
              <a:t>en</a:t>
            </a:r>
            <a:r>
              <a:rPr lang="en-US" sz="2000" dirty="0">
                <a:solidFill>
                  <a:schemeClr val="bg1">
                    <a:lumMod val="50000"/>
                  </a:schemeClr>
                </a:solidFill>
              </a:rPr>
              <a:t> </a:t>
            </a:r>
            <a:r>
              <a:rPr lang="en-US" sz="2000" dirty="0" err="1">
                <a:solidFill>
                  <a:schemeClr val="bg1">
                    <a:lumMod val="50000"/>
                  </a:schemeClr>
                </a:solidFill>
              </a:rPr>
              <a:t>ny</a:t>
            </a:r>
            <a:r>
              <a:rPr lang="en-US" sz="2000" dirty="0">
                <a:solidFill>
                  <a:schemeClr val="bg1">
                    <a:lumMod val="50000"/>
                  </a:schemeClr>
                </a:solidFill>
              </a:rPr>
              <a:t> </a:t>
            </a:r>
            <a:r>
              <a:rPr lang="en-US" sz="2000" dirty="0" err="1" smtClean="0">
                <a:solidFill>
                  <a:schemeClr val="bg1">
                    <a:lumMod val="50000"/>
                  </a:schemeClr>
                </a:solidFill>
              </a:rPr>
              <a:t>skola</a:t>
            </a:r>
            <a:r>
              <a:rPr lang="en-US" sz="2000" dirty="0">
                <a:solidFill>
                  <a:schemeClr val="bg1">
                    <a:lumMod val="50000"/>
                  </a:schemeClr>
                </a:solidFill>
              </a:rPr>
              <a:t> </a:t>
            </a:r>
            <a:r>
              <a:rPr lang="en-US" sz="2000" dirty="0" err="1" smtClean="0"/>
              <a:t>behöver</a:t>
            </a:r>
            <a:r>
              <a:rPr lang="en-US" sz="2000" dirty="0" smtClean="0"/>
              <a:t> </a:t>
            </a:r>
            <a:r>
              <a:rPr lang="en-US" sz="2000" dirty="0" err="1"/>
              <a:t>känna</a:t>
            </a:r>
            <a:r>
              <a:rPr lang="en-US" sz="2000" dirty="0"/>
              <a:t> sig </a:t>
            </a:r>
            <a:r>
              <a:rPr lang="en-US" sz="2000" dirty="0" err="1"/>
              <a:t>socialt</a:t>
            </a:r>
            <a:r>
              <a:rPr lang="en-US" sz="2000" dirty="0"/>
              <a:t> </a:t>
            </a:r>
            <a:r>
              <a:rPr lang="en-US" sz="2000" dirty="0" err="1"/>
              <a:t>accepterad</a:t>
            </a:r>
            <a:r>
              <a:rPr lang="en-US" sz="2000" dirty="0"/>
              <a:t> </a:t>
            </a:r>
            <a:r>
              <a:rPr lang="en-US" sz="2000" dirty="0" err="1"/>
              <a:t>när</a:t>
            </a:r>
            <a:r>
              <a:rPr lang="en-US" sz="2000" dirty="0"/>
              <a:t> hon </a:t>
            </a:r>
            <a:r>
              <a:rPr lang="en-US" sz="2000" dirty="0" err="1"/>
              <a:t>äter</a:t>
            </a:r>
            <a:r>
              <a:rPr lang="en-US" sz="2000" dirty="0"/>
              <a:t> </a:t>
            </a:r>
            <a:r>
              <a:rPr lang="en-US" sz="2000" dirty="0" err="1"/>
              <a:t>nyttig</a:t>
            </a:r>
            <a:r>
              <a:rPr lang="en-US" sz="2000" dirty="0"/>
              <a:t> </a:t>
            </a:r>
            <a:r>
              <a:rPr lang="en-US" sz="2000" dirty="0" smtClean="0"/>
              <a:t>mat</a:t>
            </a:r>
            <a:r>
              <a:rPr lang="en-US" sz="2000" dirty="0" smtClean="0">
                <a:solidFill>
                  <a:srgbClr val="0070C0"/>
                </a:solidFill>
              </a:rPr>
              <a:t>, </a:t>
            </a:r>
            <a:r>
              <a:rPr lang="en-US" sz="2000" dirty="0" err="1" smtClean="0">
                <a:solidFill>
                  <a:srgbClr val="0070C0"/>
                </a:solidFill>
              </a:rPr>
              <a:t>eftersom</a:t>
            </a:r>
            <a:r>
              <a:rPr lang="en-US" sz="2000" dirty="0" smtClean="0">
                <a:solidFill>
                  <a:srgbClr val="0070C0"/>
                </a:solidFill>
              </a:rPr>
              <a:t> </a:t>
            </a:r>
            <a:r>
              <a:rPr lang="en-US" sz="2000" dirty="0">
                <a:solidFill>
                  <a:srgbClr val="0070C0"/>
                </a:solidFill>
              </a:rPr>
              <a:t>I </a:t>
            </a:r>
            <a:r>
              <a:rPr lang="en-US" sz="2000" dirty="0" err="1">
                <a:solidFill>
                  <a:srgbClr val="0070C0"/>
                </a:solidFill>
              </a:rPr>
              <a:t>hennes</a:t>
            </a:r>
            <a:r>
              <a:rPr lang="en-US" sz="2000" dirty="0">
                <a:solidFill>
                  <a:srgbClr val="0070C0"/>
                </a:solidFill>
              </a:rPr>
              <a:t> liv </a:t>
            </a:r>
            <a:r>
              <a:rPr lang="en-US" sz="2000" dirty="0" err="1">
                <a:solidFill>
                  <a:srgbClr val="0070C0"/>
                </a:solidFill>
              </a:rPr>
              <a:t>så</a:t>
            </a:r>
            <a:r>
              <a:rPr lang="en-US" sz="2000" dirty="0">
                <a:solidFill>
                  <a:srgbClr val="0070C0"/>
                </a:solidFill>
              </a:rPr>
              <a:t> </a:t>
            </a:r>
            <a:r>
              <a:rPr lang="en-US" sz="2000" dirty="0" err="1">
                <a:solidFill>
                  <a:srgbClr val="0070C0"/>
                </a:solidFill>
              </a:rPr>
              <a:t>är</a:t>
            </a:r>
            <a:r>
              <a:rPr lang="en-US" sz="2000" dirty="0">
                <a:solidFill>
                  <a:srgbClr val="0070C0"/>
                </a:solidFill>
              </a:rPr>
              <a:t> </a:t>
            </a:r>
            <a:r>
              <a:rPr lang="en-US" sz="2000" dirty="0" err="1">
                <a:solidFill>
                  <a:srgbClr val="0070C0"/>
                </a:solidFill>
              </a:rPr>
              <a:t>en</a:t>
            </a:r>
            <a:r>
              <a:rPr lang="en-US" sz="2000" dirty="0">
                <a:solidFill>
                  <a:srgbClr val="0070C0"/>
                </a:solidFill>
              </a:rPr>
              <a:t> social risk </a:t>
            </a:r>
            <a:r>
              <a:rPr lang="en-US" sz="2000" dirty="0" err="1">
                <a:solidFill>
                  <a:srgbClr val="0070C0"/>
                </a:solidFill>
              </a:rPr>
              <a:t>värre</a:t>
            </a:r>
            <a:r>
              <a:rPr lang="en-US" sz="2000" dirty="0">
                <a:solidFill>
                  <a:srgbClr val="0070C0"/>
                </a:solidFill>
              </a:rPr>
              <a:t> </a:t>
            </a:r>
            <a:r>
              <a:rPr lang="en-US" sz="2000" dirty="0" err="1">
                <a:solidFill>
                  <a:srgbClr val="0070C0"/>
                </a:solidFill>
              </a:rPr>
              <a:t>än</a:t>
            </a:r>
            <a:r>
              <a:rPr lang="en-US" sz="2000" dirty="0">
                <a:solidFill>
                  <a:srgbClr val="0070C0"/>
                </a:solidFill>
              </a:rPr>
              <a:t> </a:t>
            </a:r>
            <a:r>
              <a:rPr lang="en-US" sz="2000" dirty="0" err="1">
                <a:solidFill>
                  <a:srgbClr val="0070C0"/>
                </a:solidFill>
              </a:rPr>
              <a:t>en</a:t>
            </a:r>
            <a:r>
              <a:rPr lang="en-US" sz="2000" dirty="0">
                <a:solidFill>
                  <a:srgbClr val="0070C0"/>
                </a:solidFill>
              </a:rPr>
              <a:t> </a:t>
            </a:r>
            <a:r>
              <a:rPr lang="en-US" sz="2000" dirty="0" err="1" smtClean="0">
                <a:solidFill>
                  <a:srgbClr val="0070C0"/>
                </a:solidFill>
              </a:rPr>
              <a:t>hälso</a:t>
            </a:r>
            <a:r>
              <a:rPr lang="en-US" sz="2000" dirty="0" smtClean="0">
                <a:solidFill>
                  <a:srgbClr val="0070C0"/>
                </a:solidFill>
              </a:rPr>
              <a:t>-risk”. </a:t>
            </a:r>
            <a:endParaRPr lang="en-US" sz="2000" dirty="0">
              <a:solidFill>
                <a:srgbClr val="0070C0"/>
              </a:solidFill>
            </a:endParaRPr>
          </a:p>
          <a:p>
            <a:pPr>
              <a:lnSpc>
                <a:spcPct val="150000"/>
              </a:lnSpc>
              <a:spcBef>
                <a:spcPts val="0"/>
              </a:spcBef>
            </a:pPr>
            <a:endParaRPr lang="en" sz="2000" dirty="0"/>
          </a:p>
        </p:txBody>
      </p:sp>
      <p:sp>
        <p:nvSpPr>
          <p:cNvPr id="11" name="Oval 10"/>
          <p:cNvSpPr/>
          <p:nvPr/>
        </p:nvSpPr>
        <p:spPr>
          <a:xfrm rot="1666915">
            <a:off x="7313556" y="214704"/>
            <a:ext cx="1477383" cy="1409284"/>
          </a:xfrm>
          <a:prstGeom prst="ellipse">
            <a:avLst/>
          </a:prstGeom>
          <a:solidFill>
            <a:srgbClr val="FBBE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latin typeface="Futura LT" charset="0"/>
                <a:ea typeface="Futura LT" charset="0"/>
                <a:cs typeface="Futura LT" charset="0"/>
              </a:rPr>
              <a:t>HMW</a:t>
            </a:r>
            <a:endParaRPr lang="en-US" sz="2000" b="1" dirty="0">
              <a:latin typeface="Futura LT" charset="0"/>
              <a:ea typeface="Futura LT" charset="0"/>
              <a:cs typeface="Futura LT" charset="0"/>
            </a:endParaRPr>
          </a:p>
        </p:txBody>
      </p:sp>
      <p:sp>
        <p:nvSpPr>
          <p:cNvPr id="6" name="Shape 269"/>
          <p:cNvSpPr txBox="1">
            <a:spLocks/>
          </p:cNvSpPr>
          <p:nvPr/>
        </p:nvSpPr>
        <p:spPr>
          <a:xfrm>
            <a:off x="4037848" y="1887074"/>
            <a:ext cx="4996380" cy="4561852"/>
          </a:xfrm>
          <a:prstGeom prst="rect">
            <a:avLst/>
          </a:prstGeom>
        </p:spPr>
        <p:txBody>
          <a:bodyPr lIns="91425" tIns="91425" rIns="91425" bIns="91425" anchor="t" anchorCtr="0">
            <a:normAutofit fontScale="85000" lnSpcReduction="10000"/>
          </a:bodyPr>
          <a:lstStyle>
            <a:lvl1pPr marL="0" indent="0" algn="l" defTabSz="457200" rtl="0" eaLnBrk="1" fontAlgn="base" hangingPunct="1">
              <a:lnSpc>
                <a:spcPct val="120000"/>
              </a:lnSpc>
              <a:spcBef>
                <a:spcPct val="20000"/>
              </a:spcBef>
              <a:spcAft>
                <a:spcPts val="600"/>
              </a:spcAft>
              <a:buClr>
                <a:schemeClr val="tx2"/>
              </a:buClr>
              <a:buFont typeface="Arial"/>
              <a:buNone/>
              <a:defRPr sz="2800" b="0" i="0" kern="1200">
                <a:solidFill>
                  <a:schemeClr val="tx1">
                    <a:lumMod val="75000"/>
                    <a:lumOff val="25000"/>
                  </a:schemeClr>
                </a:solidFill>
                <a:latin typeface="Futura LT Book" charset="0"/>
                <a:ea typeface="Futura LT Book" charset="0"/>
                <a:cs typeface="Futura LT Book" charset="0"/>
              </a:defRPr>
            </a:lvl1pPr>
            <a:lvl2pPr marL="742950" indent="-285750" algn="l" defTabSz="457200" rtl="0" eaLnBrk="1" fontAlgn="base" hangingPunct="1">
              <a:lnSpc>
                <a:spcPct val="120000"/>
              </a:lnSpc>
              <a:spcBef>
                <a:spcPct val="20000"/>
              </a:spcBef>
              <a:spcAft>
                <a:spcPts val="600"/>
              </a:spcAft>
              <a:buSzPct val="54000"/>
              <a:buFont typeface="Courier New"/>
              <a:buChar char="o"/>
              <a:defRPr sz="2800" b="0" i="0" kern="1200">
                <a:solidFill>
                  <a:schemeClr val="tx1">
                    <a:lumMod val="75000"/>
                    <a:lumOff val="25000"/>
                  </a:schemeClr>
                </a:solidFill>
                <a:latin typeface="Futura LT Book" charset="0"/>
                <a:ea typeface="Futura LT Book" charset="0"/>
                <a:cs typeface="Futura LT Book" charset="0"/>
              </a:defRPr>
            </a:lvl2pPr>
            <a:lvl3pPr marL="1143000" indent="-228600" algn="l" defTabSz="457200" rtl="0" eaLnBrk="1" fontAlgn="base" hangingPunct="1">
              <a:lnSpc>
                <a:spcPct val="120000"/>
              </a:lnSpc>
              <a:spcBef>
                <a:spcPct val="20000"/>
              </a:spcBef>
              <a:spcAft>
                <a:spcPts val="600"/>
              </a:spcAft>
              <a:buFont typeface="Arial" charset="0"/>
              <a:buChar char="•"/>
              <a:defRPr sz="2400" b="0" i="0" kern="1200">
                <a:solidFill>
                  <a:schemeClr val="tx1">
                    <a:lumMod val="75000"/>
                    <a:lumOff val="25000"/>
                  </a:schemeClr>
                </a:solidFill>
                <a:latin typeface="Futura LT Book" charset="0"/>
                <a:ea typeface="Futura LT Book" charset="0"/>
                <a:cs typeface="Futura LT Book" charset="0"/>
              </a:defRPr>
            </a:lvl3pPr>
            <a:lvl4pPr marL="16002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4pPr>
            <a:lvl5pPr marL="2057400" indent="-228600" algn="l" defTabSz="457200" rtl="0" eaLnBrk="1" fontAlgn="base" hangingPunct="1">
              <a:lnSpc>
                <a:spcPct val="120000"/>
              </a:lnSpc>
              <a:spcBef>
                <a:spcPct val="20000"/>
              </a:spcBef>
              <a:spcAft>
                <a:spcPts val="600"/>
              </a:spcAft>
              <a:buFont typeface="Arial" charset="0"/>
              <a:buChar char="»"/>
              <a:defRPr sz="2000" b="0" i="0" kern="1200">
                <a:solidFill>
                  <a:schemeClr val="tx1">
                    <a:lumMod val="75000"/>
                    <a:lumOff val="25000"/>
                  </a:schemeClr>
                </a:solidFill>
                <a:latin typeface="Futura LT Book" charset="0"/>
                <a:ea typeface="Futura LT Book" charset="0"/>
                <a:cs typeface="Futura LT Book"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72"/>
              </a:spcBef>
            </a:pPr>
            <a:r>
              <a:rPr lang="en-US" sz="2400" dirty="0" smtClean="0">
                <a:solidFill>
                  <a:schemeClr val="bg1">
                    <a:lumMod val="50000"/>
                  </a:schemeClr>
                </a:solidFill>
              </a:rPr>
              <a:t>… 	</a:t>
            </a:r>
            <a:r>
              <a:rPr lang="en-US" sz="2400" dirty="0" err="1" smtClean="0">
                <a:solidFill>
                  <a:schemeClr val="bg1">
                    <a:lumMod val="50000"/>
                  </a:schemeClr>
                </a:solidFill>
              </a:rPr>
              <a:t>få</a:t>
            </a:r>
            <a:r>
              <a:rPr lang="en-US" sz="2400" dirty="0" smtClean="0">
                <a:solidFill>
                  <a:schemeClr val="bg1">
                    <a:lumMod val="50000"/>
                  </a:schemeClr>
                </a:solidFill>
              </a:rPr>
              <a:t> </a:t>
            </a:r>
            <a:r>
              <a:rPr lang="en-US" sz="2400" dirty="0" err="1" smtClean="0">
                <a:solidFill>
                  <a:schemeClr val="bg1">
                    <a:lumMod val="50000"/>
                  </a:schemeClr>
                </a:solidFill>
              </a:rPr>
              <a:t>att</a:t>
            </a:r>
            <a:r>
              <a:rPr lang="en-US" sz="2400" dirty="0" smtClean="0">
                <a:solidFill>
                  <a:schemeClr val="bg1">
                    <a:lumMod val="50000"/>
                  </a:schemeClr>
                </a:solidFill>
              </a:rPr>
              <a:t> </a:t>
            </a:r>
            <a:r>
              <a:rPr lang="en-US" sz="2400" dirty="0" err="1" smtClean="0">
                <a:solidFill>
                  <a:schemeClr val="bg1">
                    <a:lumMod val="50000"/>
                  </a:schemeClr>
                </a:solidFill>
              </a:rPr>
              <a:t>äta</a:t>
            </a:r>
            <a:r>
              <a:rPr lang="en-US" sz="2400" dirty="0" smtClean="0">
                <a:solidFill>
                  <a:schemeClr val="bg1">
                    <a:lumMod val="50000"/>
                  </a:schemeClr>
                </a:solidFill>
              </a:rPr>
              <a:t> </a:t>
            </a:r>
            <a:r>
              <a:rPr lang="en-US" sz="2400" dirty="0" err="1" smtClean="0">
                <a:solidFill>
                  <a:schemeClr val="bg1">
                    <a:lumMod val="50000"/>
                  </a:schemeClr>
                </a:solidFill>
              </a:rPr>
              <a:t>nyttigt</a:t>
            </a:r>
            <a:r>
              <a:rPr lang="en-US" sz="2400" dirty="0" smtClean="0">
                <a:solidFill>
                  <a:schemeClr val="bg1">
                    <a:lumMod val="50000"/>
                  </a:schemeClr>
                </a:solidFill>
              </a:rPr>
              <a:t> </a:t>
            </a:r>
            <a:r>
              <a:rPr lang="en-US" sz="2400" dirty="0" err="1" smtClean="0">
                <a:solidFill>
                  <a:schemeClr val="bg1">
                    <a:lumMod val="50000"/>
                  </a:schemeClr>
                </a:solidFill>
              </a:rPr>
              <a:t>att</a:t>
            </a:r>
            <a:r>
              <a:rPr lang="en-US" sz="2400" dirty="0" smtClean="0">
                <a:solidFill>
                  <a:schemeClr val="bg1">
                    <a:lumMod val="50000"/>
                  </a:schemeClr>
                </a:solidFill>
              </a:rPr>
              <a:t> </a:t>
            </a:r>
            <a:r>
              <a:rPr lang="en-US" sz="2400" dirty="0" err="1" smtClean="0">
                <a:solidFill>
                  <a:schemeClr val="bg1">
                    <a:lumMod val="50000"/>
                  </a:schemeClr>
                </a:solidFill>
              </a:rPr>
              <a:t>bli</a:t>
            </a:r>
            <a:r>
              <a:rPr lang="en-US" sz="2400" dirty="0" smtClean="0">
                <a:solidFill>
                  <a:schemeClr val="bg1">
                    <a:lumMod val="50000"/>
                  </a:schemeClr>
                </a:solidFill>
              </a:rPr>
              <a:t> norm</a:t>
            </a:r>
          </a:p>
          <a:p>
            <a:pPr>
              <a:spcBef>
                <a:spcPts val="672"/>
              </a:spcBef>
            </a:pPr>
            <a:r>
              <a:rPr lang="en-US" sz="2400" dirty="0" smtClean="0">
                <a:solidFill>
                  <a:schemeClr val="bg1">
                    <a:lumMod val="50000"/>
                  </a:schemeClr>
                </a:solidFill>
              </a:rPr>
              <a:t>… 	</a:t>
            </a:r>
            <a:r>
              <a:rPr lang="en-US" sz="2400" dirty="0" err="1" smtClean="0">
                <a:solidFill>
                  <a:schemeClr val="bg1">
                    <a:lumMod val="50000"/>
                  </a:schemeClr>
                </a:solidFill>
              </a:rPr>
              <a:t>hjälpa</a:t>
            </a:r>
            <a:r>
              <a:rPr lang="en-US" sz="2400" dirty="0" smtClean="0">
                <a:solidFill>
                  <a:schemeClr val="bg1">
                    <a:lumMod val="50000"/>
                  </a:schemeClr>
                </a:solidFill>
              </a:rPr>
              <a:t> Anna </a:t>
            </a:r>
            <a:r>
              <a:rPr lang="en-US" sz="2400" dirty="0" err="1" smtClean="0">
                <a:solidFill>
                  <a:schemeClr val="bg1">
                    <a:lumMod val="50000"/>
                  </a:schemeClr>
                </a:solidFill>
              </a:rPr>
              <a:t>uppleva</a:t>
            </a:r>
            <a:r>
              <a:rPr lang="en-US" sz="2400" dirty="0" smtClean="0">
                <a:solidFill>
                  <a:schemeClr val="bg1">
                    <a:lumMod val="50000"/>
                  </a:schemeClr>
                </a:solidFill>
              </a:rPr>
              <a:t> 	</a:t>
            </a:r>
            <a:r>
              <a:rPr lang="en-US" sz="2400" dirty="0" err="1" smtClean="0">
                <a:solidFill>
                  <a:schemeClr val="bg1">
                    <a:lumMod val="50000"/>
                  </a:schemeClr>
                </a:solidFill>
              </a:rPr>
              <a:t>långtidseffekterna</a:t>
            </a:r>
            <a:r>
              <a:rPr lang="en-US" sz="2400" dirty="0" smtClean="0">
                <a:solidFill>
                  <a:schemeClr val="bg1">
                    <a:lumMod val="50000"/>
                  </a:schemeClr>
                </a:solidFill>
              </a:rPr>
              <a:t> </a:t>
            </a:r>
            <a:r>
              <a:rPr lang="en-US" sz="2400" dirty="0" err="1" smtClean="0">
                <a:solidFill>
                  <a:schemeClr val="bg1">
                    <a:lumMod val="50000"/>
                  </a:schemeClr>
                </a:solidFill>
              </a:rPr>
              <a:t>av</a:t>
            </a:r>
            <a:r>
              <a:rPr lang="en-US" sz="2400" dirty="0" smtClean="0">
                <a:solidFill>
                  <a:schemeClr val="bg1">
                    <a:lumMod val="50000"/>
                  </a:schemeClr>
                </a:solidFill>
              </a:rPr>
              <a:t> </a:t>
            </a:r>
            <a:r>
              <a:rPr lang="en-US" sz="2400" dirty="0" err="1" smtClean="0">
                <a:solidFill>
                  <a:schemeClr val="bg1">
                    <a:lumMod val="50000"/>
                  </a:schemeClr>
                </a:solidFill>
              </a:rPr>
              <a:t>sina</a:t>
            </a:r>
            <a:r>
              <a:rPr lang="en-US" sz="2400" dirty="0" smtClean="0">
                <a:solidFill>
                  <a:schemeClr val="bg1">
                    <a:lumMod val="50000"/>
                  </a:schemeClr>
                </a:solidFill>
              </a:rPr>
              <a:t> </a:t>
            </a:r>
            <a:r>
              <a:rPr lang="en-US" sz="2400" dirty="0" err="1" smtClean="0">
                <a:solidFill>
                  <a:schemeClr val="bg1">
                    <a:lumMod val="50000"/>
                  </a:schemeClr>
                </a:solidFill>
              </a:rPr>
              <a:t>dagliga</a:t>
            </a:r>
            <a:r>
              <a:rPr lang="en-US" sz="2400" dirty="0" smtClean="0">
                <a:solidFill>
                  <a:schemeClr val="bg1">
                    <a:lumMod val="50000"/>
                  </a:schemeClr>
                </a:solidFill>
              </a:rPr>
              <a:t> </a:t>
            </a:r>
            <a:r>
              <a:rPr lang="en-US" sz="2400" dirty="0" err="1" smtClean="0">
                <a:solidFill>
                  <a:schemeClr val="bg1">
                    <a:lumMod val="50000"/>
                  </a:schemeClr>
                </a:solidFill>
              </a:rPr>
              <a:t>val</a:t>
            </a:r>
            <a:endParaRPr lang="en-US" sz="2400" dirty="0" smtClean="0">
              <a:solidFill>
                <a:schemeClr val="bg1">
                  <a:lumMod val="50000"/>
                </a:schemeClr>
              </a:solidFill>
            </a:endParaRPr>
          </a:p>
          <a:p>
            <a:pPr>
              <a:spcBef>
                <a:spcPts val="672"/>
              </a:spcBef>
            </a:pPr>
            <a:r>
              <a:rPr lang="en-US" sz="2400" dirty="0" smtClean="0">
                <a:solidFill>
                  <a:schemeClr val="bg1">
                    <a:lumMod val="50000"/>
                  </a:schemeClr>
                </a:solidFill>
              </a:rPr>
              <a:t>… 	</a:t>
            </a:r>
            <a:r>
              <a:rPr lang="en-US" sz="2400" dirty="0" err="1" smtClean="0">
                <a:solidFill>
                  <a:schemeClr val="bg1">
                    <a:lumMod val="50000"/>
                  </a:schemeClr>
                </a:solidFill>
              </a:rPr>
              <a:t>hjälpa</a:t>
            </a:r>
            <a:r>
              <a:rPr lang="en-US" sz="2400" dirty="0" smtClean="0">
                <a:solidFill>
                  <a:schemeClr val="bg1">
                    <a:lumMod val="50000"/>
                  </a:schemeClr>
                </a:solidFill>
              </a:rPr>
              <a:t> Anna </a:t>
            </a:r>
            <a:r>
              <a:rPr lang="en-US" sz="2400" dirty="0" err="1" smtClean="0">
                <a:solidFill>
                  <a:schemeClr val="bg1">
                    <a:lumMod val="50000"/>
                  </a:schemeClr>
                </a:solidFill>
              </a:rPr>
              <a:t>att</a:t>
            </a:r>
            <a:r>
              <a:rPr lang="en-US" sz="2400" dirty="0" smtClean="0">
                <a:solidFill>
                  <a:schemeClr val="bg1">
                    <a:lumMod val="50000"/>
                  </a:schemeClr>
                </a:solidFill>
              </a:rPr>
              <a:t> </a:t>
            </a:r>
            <a:r>
              <a:rPr lang="en-US" sz="2400" dirty="0" err="1" smtClean="0">
                <a:solidFill>
                  <a:schemeClr val="bg1">
                    <a:lumMod val="50000"/>
                  </a:schemeClr>
                </a:solidFill>
              </a:rPr>
              <a:t>känna</a:t>
            </a:r>
            <a:r>
              <a:rPr lang="en-US" sz="2400" dirty="0" smtClean="0">
                <a:solidFill>
                  <a:schemeClr val="bg1">
                    <a:lumMod val="50000"/>
                  </a:schemeClr>
                </a:solidFill>
              </a:rPr>
              <a:t> sig </a:t>
            </a:r>
            <a:r>
              <a:rPr lang="en-US" sz="2400" dirty="0" err="1" smtClean="0">
                <a:solidFill>
                  <a:schemeClr val="bg1">
                    <a:lumMod val="50000"/>
                  </a:schemeClr>
                </a:solidFill>
              </a:rPr>
              <a:t>mer</a:t>
            </a:r>
            <a:r>
              <a:rPr lang="en-US" sz="2400" dirty="0" smtClean="0">
                <a:solidFill>
                  <a:schemeClr val="bg1">
                    <a:lumMod val="50000"/>
                  </a:schemeClr>
                </a:solidFill>
              </a:rPr>
              <a:t> </a:t>
            </a:r>
            <a:r>
              <a:rPr lang="en-US" sz="2400" dirty="0" err="1" smtClean="0">
                <a:solidFill>
                  <a:schemeClr val="bg1">
                    <a:lumMod val="50000"/>
                  </a:schemeClr>
                </a:solidFill>
              </a:rPr>
              <a:t>trygg</a:t>
            </a:r>
            <a:r>
              <a:rPr lang="en-US" sz="2400" dirty="0" smtClean="0">
                <a:solidFill>
                  <a:schemeClr val="bg1">
                    <a:lumMod val="50000"/>
                  </a:schemeClr>
                </a:solidFill>
              </a:rPr>
              <a:t> 	med den hon </a:t>
            </a:r>
            <a:r>
              <a:rPr lang="en-US" sz="2400" dirty="0" err="1" smtClean="0">
                <a:solidFill>
                  <a:schemeClr val="bg1">
                    <a:lumMod val="50000"/>
                  </a:schemeClr>
                </a:solidFill>
              </a:rPr>
              <a:t>är</a:t>
            </a:r>
            <a:endParaRPr lang="en-US" sz="2400" dirty="0" smtClean="0">
              <a:solidFill>
                <a:schemeClr val="bg1">
                  <a:lumMod val="50000"/>
                </a:schemeClr>
              </a:solidFill>
            </a:endParaRPr>
          </a:p>
          <a:p>
            <a:pPr>
              <a:spcBef>
                <a:spcPts val="672"/>
              </a:spcBef>
            </a:pPr>
            <a:r>
              <a:rPr lang="en-US" sz="2400" dirty="0" smtClean="0">
                <a:solidFill>
                  <a:schemeClr val="bg1">
                    <a:lumMod val="50000"/>
                  </a:schemeClr>
                </a:solidFill>
              </a:rPr>
              <a:t>… 	</a:t>
            </a:r>
            <a:r>
              <a:rPr lang="en-US" sz="2400" dirty="0" err="1" smtClean="0">
                <a:solidFill>
                  <a:schemeClr val="bg1">
                    <a:lumMod val="50000"/>
                  </a:schemeClr>
                </a:solidFill>
              </a:rPr>
              <a:t>få</a:t>
            </a:r>
            <a:r>
              <a:rPr lang="en-US" sz="2400" dirty="0" smtClean="0">
                <a:solidFill>
                  <a:schemeClr val="bg1">
                    <a:lumMod val="50000"/>
                  </a:schemeClr>
                </a:solidFill>
              </a:rPr>
              <a:t> </a:t>
            </a:r>
            <a:r>
              <a:rPr lang="en-US" sz="2400" dirty="0" err="1" smtClean="0">
                <a:solidFill>
                  <a:schemeClr val="bg1">
                    <a:lumMod val="50000"/>
                  </a:schemeClr>
                </a:solidFill>
              </a:rPr>
              <a:t>Annas</a:t>
            </a:r>
            <a:r>
              <a:rPr lang="en-US" sz="2400" dirty="0" smtClean="0">
                <a:solidFill>
                  <a:schemeClr val="bg1">
                    <a:lumMod val="50000"/>
                  </a:schemeClr>
                </a:solidFill>
              </a:rPr>
              <a:t> </a:t>
            </a:r>
            <a:r>
              <a:rPr lang="en-US" sz="2400" dirty="0" err="1" smtClean="0">
                <a:solidFill>
                  <a:schemeClr val="bg1">
                    <a:lumMod val="50000"/>
                  </a:schemeClr>
                </a:solidFill>
              </a:rPr>
              <a:t>sociala</a:t>
            </a:r>
            <a:r>
              <a:rPr lang="en-US" sz="2400" dirty="0" smtClean="0">
                <a:solidFill>
                  <a:schemeClr val="bg1">
                    <a:lumMod val="50000"/>
                  </a:schemeClr>
                </a:solidFill>
              </a:rPr>
              <a:t> risker </a:t>
            </a:r>
            <a:r>
              <a:rPr lang="en-US" sz="2400" dirty="0" err="1" smtClean="0">
                <a:solidFill>
                  <a:schemeClr val="bg1">
                    <a:lumMod val="50000"/>
                  </a:schemeClr>
                </a:solidFill>
              </a:rPr>
              <a:t>att</a:t>
            </a:r>
            <a:r>
              <a:rPr lang="en-US" sz="2400" dirty="0" smtClean="0">
                <a:solidFill>
                  <a:schemeClr val="bg1">
                    <a:lumMod val="50000"/>
                  </a:schemeClr>
                </a:solidFill>
              </a:rPr>
              <a:t> </a:t>
            </a:r>
            <a:r>
              <a:rPr lang="en-US" sz="2400" dirty="0" err="1" smtClean="0">
                <a:solidFill>
                  <a:schemeClr val="bg1">
                    <a:lumMod val="50000"/>
                  </a:schemeClr>
                </a:solidFill>
              </a:rPr>
              <a:t>försvinna</a:t>
            </a:r>
            <a:endParaRPr lang="en-US" sz="2400" dirty="0" smtClean="0">
              <a:solidFill>
                <a:schemeClr val="bg1">
                  <a:lumMod val="50000"/>
                </a:schemeClr>
              </a:solidFill>
            </a:endParaRPr>
          </a:p>
          <a:p>
            <a:pPr>
              <a:spcBef>
                <a:spcPts val="672"/>
              </a:spcBef>
            </a:pPr>
            <a:r>
              <a:rPr lang="en-US" sz="2400" dirty="0" smtClean="0">
                <a:solidFill>
                  <a:schemeClr val="bg1">
                    <a:lumMod val="50000"/>
                  </a:schemeClr>
                </a:solidFill>
              </a:rPr>
              <a:t>… 	</a:t>
            </a:r>
            <a:r>
              <a:rPr lang="en-US" sz="2400" dirty="0" err="1" smtClean="0">
                <a:solidFill>
                  <a:schemeClr val="bg1">
                    <a:lumMod val="50000"/>
                  </a:schemeClr>
                </a:solidFill>
              </a:rPr>
              <a:t>få</a:t>
            </a:r>
            <a:r>
              <a:rPr lang="en-US" sz="2400" dirty="0" smtClean="0">
                <a:solidFill>
                  <a:schemeClr val="bg1">
                    <a:lumMod val="50000"/>
                  </a:schemeClr>
                </a:solidFill>
              </a:rPr>
              <a:t> Anna </a:t>
            </a:r>
            <a:r>
              <a:rPr lang="en-US" sz="2400" dirty="0" err="1" smtClean="0">
                <a:solidFill>
                  <a:schemeClr val="bg1">
                    <a:lumMod val="50000"/>
                  </a:schemeClr>
                </a:solidFill>
              </a:rPr>
              <a:t>att</a:t>
            </a:r>
            <a:r>
              <a:rPr lang="en-US" sz="2400" dirty="0" smtClean="0">
                <a:solidFill>
                  <a:schemeClr val="bg1">
                    <a:lumMod val="50000"/>
                  </a:schemeClr>
                </a:solidFill>
              </a:rPr>
              <a:t> </a:t>
            </a:r>
            <a:r>
              <a:rPr lang="en-US" sz="2400" dirty="0" err="1" smtClean="0">
                <a:solidFill>
                  <a:schemeClr val="bg1">
                    <a:lumMod val="50000"/>
                  </a:schemeClr>
                </a:solidFill>
              </a:rPr>
              <a:t>inse</a:t>
            </a:r>
            <a:r>
              <a:rPr lang="en-US" sz="2400" dirty="0" smtClean="0">
                <a:solidFill>
                  <a:schemeClr val="bg1">
                    <a:lumMod val="50000"/>
                  </a:schemeClr>
                </a:solidFill>
              </a:rPr>
              <a:t> </a:t>
            </a:r>
            <a:r>
              <a:rPr lang="en-US" sz="2400" dirty="0" err="1" smtClean="0">
                <a:solidFill>
                  <a:schemeClr val="bg1">
                    <a:lumMod val="50000"/>
                  </a:schemeClr>
                </a:solidFill>
              </a:rPr>
              <a:t>hur</a:t>
            </a:r>
            <a:r>
              <a:rPr lang="en-US" sz="2400" dirty="0" smtClean="0">
                <a:solidFill>
                  <a:schemeClr val="bg1">
                    <a:lumMod val="50000"/>
                  </a:schemeClr>
                </a:solidFill>
              </a:rPr>
              <a:t> </a:t>
            </a:r>
            <a:r>
              <a:rPr lang="en-US" sz="2400" dirty="0" err="1" smtClean="0">
                <a:solidFill>
                  <a:schemeClr val="bg1">
                    <a:lumMod val="50000"/>
                  </a:schemeClr>
                </a:solidFill>
              </a:rPr>
              <a:t>stora</a:t>
            </a:r>
            <a:r>
              <a:rPr lang="en-US" sz="2400" dirty="0" smtClean="0">
                <a:solidFill>
                  <a:schemeClr val="bg1">
                    <a:lumMod val="50000"/>
                  </a:schemeClr>
                </a:solidFill>
              </a:rPr>
              <a:t> 	</a:t>
            </a:r>
            <a:r>
              <a:rPr lang="en-US" sz="2400" dirty="0" err="1" smtClean="0">
                <a:solidFill>
                  <a:schemeClr val="bg1">
                    <a:lumMod val="50000"/>
                  </a:schemeClr>
                </a:solidFill>
              </a:rPr>
              <a:t>hälsoriskerna</a:t>
            </a:r>
            <a:r>
              <a:rPr lang="en-US" sz="2400" dirty="0" smtClean="0">
                <a:solidFill>
                  <a:schemeClr val="bg1">
                    <a:lumMod val="50000"/>
                  </a:schemeClr>
                </a:solidFill>
              </a:rPr>
              <a:t> </a:t>
            </a:r>
            <a:r>
              <a:rPr lang="en-US" sz="2400" dirty="0" err="1" smtClean="0">
                <a:solidFill>
                  <a:schemeClr val="bg1">
                    <a:lumMod val="50000"/>
                  </a:schemeClr>
                </a:solidFill>
              </a:rPr>
              <a:t>är</a:t>
            </a:r>
            <a:endParaRPr lang="en-US" sz="2400" dirty="0" smtClean="0">
              <a:solidFill>
                <a:schemeClr val="bg1">
                  <a:lumMod val="50000"/>
                </a:schemeClr>
              </a:solidFill>
            </a:endParaRPr>
          </a:p>
          <a:p>
            <a:pPr>
              <a:spcBef>
                <a:spcPts val="672"/>
              </a:spcBef>
            </a:pPr>
            <a:r>
              <a:rPr lang="en-US" sz="2400" dirty="0" smtClean="0">
                <a:solidFill>
                  <a:schemeClr val="bg1">
                    <a:lumMod val="50000"/>
                  </a:schemeClr>
                </a:solidFill>
              </a:rPr>
              <a:t>… 	</a:t>
            </a:r>
            <a:r>
              <a:rPr lang="en-US" sz="2400" dirty="0" err="1" smtClean="0">
                <a:solidFill>
                  <a:schemeClr val="bg1">
                    <a:lumMod val="50000"/>
                  </a:schemeClr>
                </a:solidFill>
              </a:rPr>
              <a:t>göra</a:t>
            </a:r>
            <a:r>
              <a:rPr lang="en-US" sz="2400" dirty="0" smtClean="0">
                <a:solidFill>
                  <a:schemeClr val="bg1">
                    <a:lumMod val="50000"/>
                  </a:schemeClr>
                </a:solidFill>
              </a:rPr>
              <a:t> “</a:t>
            </a:r>
            <a:r>
              <a:rPr lang="en-US" sz="2400" dirty="0" err="1" smtClean="0">
                <a:solidFill>
                  <a:schemeClr val="bg1">
                    <a:lumMod val="50000"/>
                  </a:schemeClr>
                </a:solidFill>
              </a:rPr>
              <a:t>äta</a:t>
            </a:r>
            <a:r>
              <a:rPr lang="en-US" sz="2400" dirty="0" smtClean="0">
                <a:solidFill>
                  <a:schemeClr val="bg1">
                    <a:lumMod val="50000"/>
                  </a:schemeClr>
                </a:solidFill>
              </a:rPr>
              <a:t> </a:t>
            </a:r>
            <a:r>
              <a:rPr lang="en-US" sz="2400" dirty="0" err="1" smtClean="0">
                <a:solidFill>
                  <a:schemeClr val="bg1">
                    <a:lumMod val="50000"/>
                  </a:schemeClr>
                </a:solidFill>
              </a:rPr>
              <a:t>nyttigt</a:t>
            </a:r>
            <a:r>
              <a:rPr lang="en-US" sz="2400" dirty="0" smtClean="0">
                <a:solidFill>
                  <a:schemeClr val="bg1">
                    <a:lumMod val="50000"/>
                  </a:schemeClr>
                </a:solidFill>
              </a:rPr>
              <a:t>” till </a:t>
            </a:r>
            <a:r>
              <a:rPr lang="en-US" sz="2400" dirty="0" err="1" smtClean="0">
                <a:solidFill>
                  <a:schemeClr val="bg1">
                    <a:lumMod val="50000"/>
                  </a:schemeClr>
                </a:solidFill>
              </a:rPr>
              <a:t>det</a:t>
            </a:r>
            <a:r>
              <a:rPr lang="en-US" sz="2400" dirty="0" smtClean="0">
                <a:solidFill>
                  <a:schemeClr val="bg1">
                    <a:lumMod val="50000"/>
                  </a:schemeClr>
                </a:solidFill>
              </a:rPr>
              <a:t> </a:t>
            </a:r>
            <a:r>
              <a:rPr lang="en-US" sz="2400" dirty="0" err="1" smtClean="0">
                <a:solidFill>
                  <a:schemeClr val="bg1">
                    <a:lumMod val="50000"/>
                  </a:schemeClr>
                </a:solidFill>
              </a:rPr>
              <a:t>coolaste</a:t>
            </a:r>
            <a:r>
              <a:rPr lang="en-US" sz="2400" dirty="0" smtClean="0">
                <a:solidFill>
                  <a:schemeClr val="bg1">
                    <a:lumMod val="50000"/>
                  </a:schemeClr>
                </a:solidFill>
              </a:rPr>
              <a:t> 	man </a:t>
            </a:r>
            <a:r>
              <a:rPr lang="en-US" sz="2400" dirty="0" err="1" smtClean="0">
                <a:solidFill>
                  <a:schemeClr val="bg1">
                    <a:lumMod val="50000"/>
                  </a:schemeClr>
                </a:solidFill>
              </a:rPr>
              <a:t>kan</a:t>
            </a:r>
            <a:r>
              <a:rPr lang="en-US" sz="2400" dirty="0" smtClean="0">
                <a:solidFill>
                  <a:schemeClr val="bg1">
                    <a:lumMod val="50000"/>
                  </a:schemeClr>
                </a:solidFill>
              </a:rPr>
              <a:t> </a:t>
            </a:r>
            <a:r>
              <a:rPr lang="en-US" sz="2400" dirty="0" err="1" smtClean="0">
                <a:solidFill>
                  <a:schemeClr val="bg1">
                    <a:lumMod val="50000"/>
                  </a:schemeClr>
                </a:solidFill>
              </a:rPr>
              <a:t>göra</a:t>
            </a:r>
            <a:endParaRPr lang="en-US" sz="2400" dirty="0">
              <a:solidFill>
                <a:srgbClr val="0070C0"/>
              </a:solidFill>
            </a:endParaRPr>
          </a:p>
          <a:p>
            <a:pPr>
              <a:lnSpc>
                <a:spcPct val="150000"/>
              </a:lnSpc>
              <a:spcBef>
                <a:spcPts val="0"/>
              </a:spcBef>
            </a:pPr>
            <a:endParaRPr lang="en" sz="2400" dirty="0"/>
          </a:p>
        </p:txBody>
      </p:sp>
      <p:pic>
        <p:nvPicPr>
          <p:cNvPr id="8" name="Picture 7"/>
          <p:cNvPicPr>
            <a:picLocks noChangeAspect="1"/>
          </p:cNvPicPr>
          <p:nvPr/>
        </p:nvPicPr>
        <p:blipFill>
          <a:blip r:embed="rId2"/>
          <a:stretch>
            <a:fillRect/>
          </a:stretch>
        </p:blipFill>
        <p:spPr>
          <a:xfrm rot="16950896">
            <a:off x="1838572" y="4340756"/>
            <a:ext cx="1209705" cy="2614893"/>
          </a:xfrm>
          <a:prstGeom prst="rect">
            <a:avLst/>
          </a:prstGeom>
        </p:spPr>
      </p:pic>
    </p:spTree>
    <p:extLst>
      <p:ext uri="{BB962C8B-B14F-4D97-AF65-F5344CB8AC3E}">
        <p14:creationId xmlns:p14="http://schemas.microsoft.com/office/powerpoint/2010/main" val="8122401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165864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494" y="291259"/>
            <a:ext cx="7772400" cy="1362075"/>
          </a:xfrm>
        </p:spPr>
        <p:txBody>
          <a:bodyPr/>
          <a:lstStyle/>
          <a:p>
            <a:r>
              <a:rPr lang="en-US" sz="6000" dirty="0" smtClean="0">
                <a:solidFill>
                  <a:srgbClr val="EEA662"/>
                </a:solidFill>
              </a:rPr>
              <a:t>PROTOTYPE</a:t>
            </a:r>
            <a:endParaRPr lang="en-US" dirty="0">
              <a:solidFill>
                <a:srgbClr val="EEA662"/>
              </a:solidFill>
            </a:endParaRPr>
          </a:p>
        </p:txBody>
      </p:sp>
      <p:sp>
        <p:nvSpPr>
          <p:cNvPr id="8" name="Text Placeholder 4"/>
          <p:cNvSpPr>
            <a:spLocks noGrp="1"/>
          </p:cNvSpPr>
          <p:nvPr>
            <p:ph type="body" idx="1"/>
          </p:nvPr>
        </p:nvSpPr>
        <p:spPr>
          <a:xfrm>
            <a:off x="5544508" y="1935591"/>
            <a:ext cx="3476674" cy="4136700"/>
          </a:xfrm>
        </p:spPr>
        <p:txBody>
          <a:bodyPr>
            <a:normAutofit lnSpcReduction="10000"/>
          </a:bodyPr>
          <a:lstStyle/>
          <a:p>
            <a:pPr defTabSz="642915">
              <a:lnSpc>
                <a:spcPct val="115000"/>
              </a:lnSpc>
              <a:spcBef>
                <a:spcPts val="422"/>
              </a:spcBef>
              <a:buClr>
                <a:schemeClr val="tx1">
                  <a:lumMod val="75000"/>
                  <a:lumOff val="25000"/>
                </a:schemeClr>
              </a:buClr>
            </a:pPr>
            <a:r>
              <a:rPr lang="en-US" b="1" dirty="0" smtClean="0">
                <a:solidFill>
                  <a:srgbClr val="EEA662"/>
                </a:solidFill>
              </a:rPr>
              <a:t>VISUALISERA FÖR ATT LÄRA</a:t>
            </a:r>
          </a:p>
          <a:p>
            <a:pPr marL="342900" indent="-342900" defTabSz="642915">
              <a:lnSpc>
                <a:spcPct val="115000"/>
              </a:lnSpc>
              <a:spcBef>
                <a:spcPts val="422"/>
              </a:spcBef>
              <a:buClr>
                <a:schemeClr val="tx1">
                  <a:lumMod val="75000"/>
                  <a:lumOff val="25000"/>
                </a:schemeClr>
              </a:buClr>
              <a:buFont typeface="Arial" charset="0"/>
              <a:buChar char="•"/>
            </a:pPr>
            <a:r>
              <a:rPr lang="nb-NO" b="1" dirty="0" err="1" smtClean="0">
                <a:solidFill>
                  <a:srgbClr val="434343"/>
                </a:solidFill>
                <a:sym typeface="Open Sans" charset="0"/>
              </a:rPr>
              <a:t>snabbt</a:t>
            </a:r>
            <a:r>
              <a:rPr lang="nb-NO" dirty="0">
                <a:solidFill>
                  <a:srgbClr val="434343"/>
                </a:solidFill>
                <a:sym typeface="Open Sans" charset="0"/>
              </a:rPr>
              <a:t>, </a:t>
            </a:r>
            <a:r>
              <a:rPr lang="nb-NO" dirty="0" err="1">
                <a:solidFill>
                  <a:srgbClr val="434343"/>
                </a:solidFill>
                <a:sym typeface="Open Sans" charset="0"/>
              </a:rPr>
              <a:t>slarvigt</a:t>
            </a:r>
            <a:r>
              <a:rPr lang="nb-NO" dirty="0">
                <a:solidFill>
                  <a:srgbClr val="434343"/>
                </a:solidFill>
                <a:sym typeface="Open Sans" charset="0"/>
              </a:rPr>
              <a:t>, </a:t>
            </a:r>
            <a:r>
              <a:rPr lang="nb-NO" dirty="0" err="1">
                <a:solidFill>
                  <a:srgbClr val="434343"/>
                </a:solidFill>
                <a:sym typeface="Open Sans" charset="0"/>
              </a:rPr>
              <a:t>billigt</a:t>
            </a:r>
            <a:endParaRPr lang="nb-NO" dirty="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r>
              <a:rPr lang="nb-NO" dirty="0" err="1" smtClean="0">
                <a:solidFill>
                  <a:srgbClr val="434343"/>
                </a:solidFill>
                <a:sym typeface="Open Sans" charset="0"/>
              </a:rPr>
              <a:t>För</a:t>
            </a:r>
            <a:r>
              <a:rPr lang="nb-NO" dirty="0" smtClean="0">
                <a:solidFill>
                  <a:srgbClr val="434343"/>
                </a:solidFill>
                <a:sym typeface="Open Sans" charset="0"/>
              </a:rPr>
              <a:t> att </a:t>
            </a:r>
            <a:r>
              <a:rPr lang="nb-NO" b="1" dirty="0" err="1" smtClean="0">
                <a:solidFill>
                  <a:srgbClr val="434343"/>
                </a:solidFill>
                <a:sym typeface="Open Sans" charset="0"/>
              </a:rPr>
              <a:t>lära</a:t>
            </a:r>
            <a:r>
              <a:rPr lang="nb-NO" dirty="0" smtClean="0">
                <a:solidFill>
                  <a:srgbClr val="434343"/>
                </a:solidFill>
                <a:sym typeface="Open Sans" charset="0"/>
              </a:rPr>
              <a:t>, </a:t>
            </a:r>
            <a:r>
              <a:rPr lang="nb-NO" dirty="0" err="1" smtClean="0">
                <a:solidFill>
                  <a:srgbClr val="434343"/>
                </a:solidFill>
                <a:sym typeface="Open Sans" charset="0"/>
              </a:rPr>
              <a:t>inte</a:t>
            </a:r>
            <a:r>
              <a:rPr lang="nb-NO" dirty="0" smtClean="0">
                <a:solidFill>
                  <a:srgbClr val="434343"/>
                </a:solidFill>
                <a:sym typeface="Open Sans" charset="0"/>
              </a:rPr>
              <a:t> bevisa. </a:t>
            </a:r>
            <a:endParaRPr lang="nb-NO" dirty="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r>
              <a:rPr lang="nb-NO" dirty="0">
                <a:solidFill>
                  <a:srgbClr val="434343"/>
                </a:solidFill>
                <a:sym typeface="Open Sans" charset="0"/>
              </a:rPr>
              <a:t>Fokus på </a:t>
            </a:r>
            <a:r>
              <a:rPr lang="nb-NO" b="1" dirty="0" err="1">
                <a:solidFill>
                  <a:srgbClr val="434343"/>
                </a:solidFill>
                <a:sym typeface="Open Sans" charset="0"/>
              </a:rPr>
              <a:t>upplevelse</a:t>
            </a:r>
            <a:r>
              <a:rPr lang="nb-NO" dirty="0">
                <a:solidFill>
                  <a:srgbClr val="434343"/>
                </a:solidFill>
                <a:sym typeface="Open Sans" charset="0"/>
              </a:rPr>
              <a:t> &amp; </a:t>
            </a:r>
            <a:r>
              <a:rPr lang="nb-NO" b="1" dirty="0" err="1">
                <a:solidFill>
                  <a:srgbClr val="434343"/>
                </a:solidFill>
                <a:sym typeface="Open Sans" charset="0"/>
              </a:rPr>
              <a:t>känsla</a:t>
            </a:r>
            <a:r>
              <a:rPr lang="nb-NO" dirty="0">
                <a:solidFill>
                  <a:srgbClr val="434343"/>
                </a:solidFill>
                <a:sym typeface="Open Sans" charset="0"/>
              </a:rPr>
              <a:t> </a:t>
            </a:r>
          </a:p>
          <a:p>
            <a:pPr marL="342900" indent="-342900" defTabSz="642915">
              <a:lnSpc>
                <a:spcPct val="115000"/>
              </a:lnSpc>
              <a:spcBef>
                <a:spcPts val="422"/>
              </a:spcBef>
              <a:buClr>
                <a:schemeClr val="tx1">
                  <a:lumMod val="75000"/>
                  <a:lumOff val="25000"/>
                </a:schemeClr>
              </a:buClr>
              <a:buFont typeface="Arial" charset="0"/>
              <a:buChar char="•"/>
            </a:pPr>
            <a:r>
              <a:rPr lang="nb-NO" dirty="0" err="1">
                <a:solidFill>
                  <a:srgbClr val="434343"/>
                </a:solidFill>
                <a:sym typeface="Open Sans" charset="0"/>
              </a:rPr>
              <a:t>Vilket</a:t>
            </a:r>
            <a:r>
              <a:rPr lang="nb-NO" dirty="0">
                <a:solidFill>
                  <a:srgbClr val="434343"/>
                </a:solidFill>
                <a:sym typeface="Open Sans" charset="0"/>
              </a:rPr>
              <a:t> </a:t>
            </a:r>
            <a:r>
              <a:rPr lang="nb-NO" b="1" dirty="0" err="1">
                <a:solidFill>
                  <a:srgbClr val="434343"/>
                </a:solidFill>
                <a:sym typeface="Open Sans" charset="0"/>
              </a:rPr>
              <a:t>antagande</a:t>
            </a:r>
            <a:r>
              <a:rPr lang="nb-NO" dirty="0">
                <a:solidFill>
                  <a:srgbClr val="434343"/>
                </a:solidFill>
                <a:sym typeface="Open Sans" charset="0"/>
              </a:rPr>
              <a:t> bygger </a:t>
            </a:r>
            <a:r>
              <a:rPr lang="nb-NO" dirty="0" err="1">
                <a:solidFill>
                  <a:srgbClr val="434343"/>
                </a:solidFill>
                <a:sym typeface="Open Sans" charset="0"/>
              </a:rPr>
              <a:t>lösningen</a:t>
            </a:r>
            <a:r>
              <a:rPr lang="nb-NO" dirty="0">
                <a:solidFill>
                  <a:srgbClr val="434343"/>
                </a:solidFill>
                <a:sym typeface="Open Sans" charset="0"/>
              </a:rPr>
              <a:t> på – vad </a:t>
            </a:r>
            <a:r>
              <a:rPr lang="nb-NO" dirty="0" err="1">
                <a:solidFill>
                  <a:srgbClr val="434343"/>
                </a:solidFill>
                <a:sym typeface="Open Sans" charset="0"/>
              </a:rPr>
              <a:t>är</a:t>
            </a:r>
            <a:r>
              <a:rPr lang="nb-NO" dirty="0">
                <a:solidFill>
                  <a:srgbClr val="434343"/>
                </a:solidFill>
                <a:sym typeface="Open Sans" charset="0"/>
              </a:rPr>
              <a:t> ”make or break”? Vad </a:t>
            </a:r>
            <a:r>
              <a:rPr lang="nb-NO" b="1" dirty="0" err="1">
                <a:solidFill>
                  <a:srgbClr val="434343"/>
                </a:solidFill>
                <a:sym typeface="Open Sans" charset="0"/>
              </a:rPr>
              <a:t>specifikt</a:t>
            </a:r>
            <a:r>
              <a:rPr lang="nb-NO" dirty="0">
                <a:solidFill>
                  <a:srgbClr val="434343"/>
                </a:solidFill>
                <a:sym typeface="Open Sans" charset="0"/>
              </a:rPr>
              <a:t> vill ni testa</a:t>
            </a:r>
            <a:r>
              <a:rPr lang="nb-NO" dirty="0" smtClean="0">
                <a:solidFill>
                  <a:srgbClr val="434343"/>
                </a:solidFill>
                <a:sym typeface="Open Sans" charset="0"/>
              </a:rPr>
              <a:t>?</a:t>
            </a:r>
            <a:endParaRPr lang="nb-NO" dirty="0">
              <a:solidFill>
                <a:srgbClr val="434343"/>
              </a:solidFill>
              <a:sym typeface="Open Sans" charset="0"/>
            </a:endParaRPr>
          </a:p>
        </p:txBody>
      </p:sp>
      <p:pic>
        <p:nvPicPr>
          <p:cNvPr id="9" name="Picture 8"/>
          <p:cNvPicPr>
            <a:picLocks noChangeAspect="1"/>
          </p:cNvPicPr>
          <p:nvPr/>
        </p:nvPicPr>
        <p:blipFill rotWithShape="1">
          <a:blip r:embed="rId2"/>
          <a:srcRect t="16590" b="13825"/>
          <a:stretch/>
        </p:blipFill>
        <p:spPr>
          <a:xfrm>
            <a:off x="6689557" y="185466"/>
            <a:ext cx="2200067" cy="1148192"/>
          </a:xfrm>
          <a:prstGeom prst="rect">
            <a:avLst/>
          </a:prstGeom>
        </p:spPr>
      </p:pic>
      <p:pic>
        <p:nvPicPr>
          <p:cNvPr id="5" name="Picture 4" descr="prototyping material.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1" y="1483497"/>
            <a:ext cx="2872161" cy="19259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descr="design-thinking-for-designing-and-delivering-services-30-638.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83025" y="3478600"/>
            <a:ext cx="2674700" cy="16662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descr="kaiser permanente garfield.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511" y="3478600"/>
            <a:ext cx="2180110" cy="16351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3" descr="uber-dashboard-wireframe.png"/>
          <p:cNvPicPr>
            <a:picLocks noChangeAspect="1"/>
          </p:cNvPicPr>
          <p:nvPr/>
        </p:nvPicPr>
        <p:blipFill rotWithShape="1">
          <a:blip r:embed="rId6" cstate="email">
            <a:extLst>
              <a:ext uri="{28A0092B-C50C-407E-A947-70E740481C1C}">
                <a14:useLocalDpi xmlns:a14="http://schemas.microsoft.com/office/drawing/2010/main"/>
              </a:ext>
            </a:extLst>
          </a:blip>
          <a:srcRect l="-342" t="-736" r="2139" b="56493"/>
          <a:stretch/>
        </p:blipFill>
        <p:spPr bwMode="auto">
          <a:xfrm>
            <a:off x="1773741" y="5152632"/>
            <a:ext cx="3540719" cy="1322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201" y="5313799"/>
            <a:ext cx="1014407" cy="999688"/>
          </a:xfrm>
          <a:prstGeom prst="rect">
            <a:avLst/>
          </a:prstGeom>
        </p:spPr>
      </p:pic>
    </p:spTree>
    <p:extLst>
      <p:ext uri="{BB962C8B-B14F-4D97-AF65-F5344CB8AC3E}">
        <p14:creationId xmlns:p14="http://schemas.microsoft.com/office/powerpoint/2010/main" val="19140062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9654" y="2780709"/>
            <a:ext cx="3899971" cy="4221670"/>
          </a:xfrm>
        </p:spPr>
        <p:txBody>
          <a:bodyPr>
            <a:normAutofit/>
          </a:bodyPr>
          <a:lstStyle/>
          <a:p>
            <a:pPr defTabSz="642915">
              <a:lnSpc>
                <a:spcPct val="115000"/>
              </a:lnSpc>
              <a:spcBef>
                <a:spcPts val="422"/>
              </a:spcBef>
              <a:buClr>
                <a:schemeClr val="tx1">
                  <a:lumMod val="75000"/>
                  <a:lumOff val="25000"/>
                </a:schemeClr>
              </a:buClr>
            </a:pPr>
            <a:r>
              <a:rPr lang="en-US" sz="2000" b="1" dirty="0" smtClean="0">
                <a:solidFill>
                  <a:srgbClr val="EEA662"/>
                </a:solidFill>
              </a:rPr>
              <a:t>ITERERA FRAM LÖSNINGAR </a:t>
            </a:r>
            <a:endParaRPr lang="en-US" sz="2000" b="1" dirty="0">
              <a:solidFill>
                <a:srgbClr val="EEA662"/>
              </a:solidFill>
            </a:endParaRPr>
          </a:p>
          <a:p>
            <a:pPr marL="342900" indent="-342900" defTabSz="642915">
              <a:lnSpc>
                <a:spcPct val="115000"/>
              </a:lnSpc>
              <a:spcBef>
                <a:spcPts val="422"/>
              </a:spcBef>
              <a:buClr>
                <a:schemeClr val="tx1">
                  <a:lumMod val="75000"/>
                  <a:lumOff val="25000"/>
                </a:schemeClr>
              </a:buClr>
              <a:buFont typeface="Arial" charset="0"/>
              <a:buChar char="•"/>
            </a:pPr>
            <a:r>
              <a:rPr lang="nb-NO" sz="2000" dirty="0" smtClean="0">
                <a:solidFill>
                  <a:srgbClr val="434343"/>
                </a:solidFill>
                <a:sym typeface="Open Sans" charset="0"/>
              </a:rPr>
              <a:t>Fokus på </a:t>
            </a:r>
            <a:r>
              <a:rPr lang="nb-NO" sz="2000" b="1" dirty="0" err="1" smtClean="0">
                <a:solidFill>
                  <a:srgbClr val="434343"/>
                </a:solidFill>
                <a:sym typeface="Open Sans" charset="0"/>
              </a:rPr>
              <a:t>upplevelse</a:t>
            </a:r>
            <a:r>
              <a:rPr lang="nb-NO" sz="2000" dirty="0" smtClean="0">
                <a:solidFill>
                  <a:srgbClr val="434343"/>
                </a:solidFill>
                <a:sym typeface="Open Sans" charset="0"/>
              </a:rPr>
              <a:t> &amp; </a:t>
            </a:r>
            <a:r>
              <a:rPr lang="nb-NO" sz="2000" b="1" dirty="0" err="1" smtClean="0">
                <a:solidFill>
                  <a:srgbClr val="434343"/>
                </a:solidFill>
                <a:sym typeface="Open Sans" charset="0"/>
              </a:rPr>
              <a:t>känsla</a:t>
            </a:r>
            <a:r>
              <a:rPr lang="nb-NO" sz="2000" dirty="0" smtClean="0">
                <a:solidFill>
                  <a:srgbClr val="434343"/>
                </a:solidFill>
                <a:sym typeface="Open Sans" charset="0"/>
              </a:rPr>
              <a:t> </a:t>
            </a:r>
          </a:p>
          <a:p>
            <a:pPr marL="342900" indent="-342900" defTabSz="642915">
              <a:lnSpc>
                <a:spcPct val="115000"/>
              </a:lnSpc>
              <a:spcBef>
                <a:spcPts val="422"/>
              </a:spcBef>
              <a:buClr>
                <a:schemeClr val="tx1">
                  <a:lumMod val="75000"/>
                  <a:lumOff val="25000"/>
                </a:schemeClr>
              </a:buClr>
              <a:buFont typeface="Arial" charset="0"/>
              <a:buChar char="•"/>
            </a:pPr>
            <a:r>
              <a:rPr lang="nb-NO" sz="2000" dirty="0" err="1" smtClean="0">
                <a:solidFill>
                  <a:srgbClr val="434343"/>
                </a:solidFill>
                <a:sym typeface="Open Sans" charset="0"/>
              </a:rPr>
              <a:t>Vilket</a:t>
            </a:r>
            <a:r>
              <a:rPr lang="nb-NO" sz="2000" dirty="0" smtClean="0">
                <a:solidFill>
                  <a:srgbClr val="434343"/>
                </a:solidFill>
                <a:sym typeface="Open Sans" charset="0"/>
              </a:rPr>
              <a:t> </a:t>
            </a:r>
            <a:r>
              <a:rPr lang="nb-NO" sz="2000" b="1" dirty="0" err="1" smtClean="0">
                <a:solidFill>
                  <a:srgbClr val="434343"/>
                </a:solidFill>
                <a:sym typeface="Open Sans" charset="0"/>
              </a:rPr>
              <a:t>antagande</a:t>
            </a:r>
            <a:r>
              <a:rPr lang="nb-NO" sz="2000" dirty="0" smtClean="0">
                <a:solidFill>
                  <a:srgbClr val="434343"/>
                </a:solidFill>
                <a:sym typeface="Open Sans" charset="0"/>
              </a:rPr>
              <a:t> bygger </a:t>
            </a:r>
            <a:r>
              <a:rPr lang="nb-NO" sz="2000" dirty="0" err="1" smtClean="0">
                <a:solidFill>
                  <a:srgbClr val="434343"/>
                </a:solidFill>
                <a:sym typeface="Open Sans" charset="0"/>
              </a:rPr>
              <a:t>lösningen</a:t>
            </a:r>
            <a:r>
              <a:rPr lang="nb-NO" sz="2000" dirty="0" smtClean="0">
                <a:solidFill>
                  <a:srgbClr val="434343"/>
                </a:solidFill>
                <a:sym typeface="Open Sans" charset="0"/>
              </a:rPr>
              <a:t> på – vad </a:t>
            </a:r>
            <a:r>
              <a:rPr lang="nb-NO" sz="2000" dirty="0" err="1" smtClean="0">
                <a:solidFill>
                  <a:srgbClr val="434343"/>
                </a:solidFill>
                <a:sym typeface="Open Sans" charset="0"/>
              </a:rPr>
              <a:t>är</a:t>
            </a:r>
            <a:r>
              <a:rPr lang="nb-NO" sz="2000" dirty="0" smtClean="0">
                <a:solidFill>
                  <a:srgbClr val="434343"/>
                </a:solidFill>
                <a:sym typeface="Open Sans" charset="0"/>
              </a:rPr>
              <a:t> ”make or break”? Vad </a:t>
            </a:r>
            <a:r>
              <a:rPr lang="nb-NO" sz="2000" b="1" dirty="0" err="1" smtClean="0">
                <a:solidFill>
                  <a:srgbClr val="434343"/>
                </a:solidFill>
                <a:sym typeface="Open Sans" charset="0"/>
              </a:rPr>
              <a:t>specifikt</a:t>
            </a:r>
            <a:r>
              <a:rPr lang="nb-NO" sz="2000" dirty="0" smtClean="0">
                <a:solidFill>
                  <a:srgbClr val="434343"/>
                </a:solidFill>
                <a:sym typeface="Open Sans" charset="0"/>
              </a:rPr>
              <a:t> vill ni testa?</a:t>
            </a:r>
          </a:p>
          <a:p>
            <a:pPr marL="342900" indent="-342900" defTabSz="642915">
              <a:lnSpc>
                <a:spcPct val="115000"/>
              </a:lnSpc>
              <a:spcBef>
                <a:spcPts val="422"/>
              </a:spcBef>
              <a:buClr>
                <a:schemeClr val="tx1">
                  <a:lumMod val="75000"/>
                  <a:lumOff val="25000"/>
                </a:schemeClr>
              </a:buClr>
              <a:buFont typeface="Arial" charset="0"/>
              <a:buChar char="•"/>
            </a:pPr>
            <a:r>
              <a:rPr lang="nb-NO" sz="2000" b="1" dirty="0" err="1" smtClean="0">
                <a:solidFill>
                  <a:srgbClr val="434343"/>
                </a:solidFill>
                <a:sym typeface="Open Sans" charset="0"/>
              </a:rPr>
              <a:t>Lyssna</a:t>
            </a:r>
            <a:r>
              <a:rPr lang="nb-NO" sz="2000" dirty="0" smtClean="0">
                <a:solidFill>
                  <a:srgbClr val="434343"/>
                </a:solidFill>
                <a:sym typeface="Open Sans" charset="0"/>
              </a:rPr>
              <a:t>, låt </a:t>
            </a:r>
            <a:r>
              <a:rPr lang="nb-NO" sz="2000" dirty="0" err="1" smtClean="0">
                <a:solidFill>
                  <a:srgbClr val="434343"/>
                </a:solidFill>
                <a:sym typeface="Open Sans" charset="0"/>
              </a:rPr>
              <a:t>användaren</a:t>
            </a:r>
            <a:r>
              <a:rPr lang="nb-NO" sz="2000" dirty="0" smtClean="0">
                <a:solidFill>
                  <a:srgbClr val="434343"/>
                </a:solidFill>
                <a:sym typeface="Open Sans" charset="0"/>
              </a:rPr>
              <a:t> prova, </a:t>
            </a:r>
            <a:r>
              <a:rPr lang="nb-NO" sz="2000" dirty="0" err="1" smtClean="0">
                <a:solidFill>
                  <a:srgbClr val="434343"/>
                </a:solidFill>
                <a:sym typeface="Open Sans" charset="0"/>
              </a:rPr>
              <a:t>ställa</a:t>
            </a:r>
            <a:r>
              <a:rPr lang="nb-NO" sz="2000" dirty="0" smtClean="0">
                <a:solidFill>
                  <a:srgbClr val="434343"/>
                </a:solidFill>
                <a:sym typeface="Open Sans" charset="0"/>
              </a:rPr>
              <a:t> </a:t>
            </a:r>
            <a:r>
              <a:rPr lang="nb-NO" sz="2000" dirty="0" err="1" smtClean="0">
                <a:solidFill>
                  <a:srgbClr val="434343"/>
                </a:solidFill>
                <a:sym typeface="Open Sans" charset="0"/>
              </a:rPr>
              <a:t>frågor</a:t>
            </a:r>
            <a:r>
              <a:rPr lang="nb-NO" sz="2000" dirty="0" smtClean="0">
                <a:solidFill>
                  <a:srgbClr val="434343"/>
                </a:solidFill>
                <a:sym typeface="Open Sans" charset="0"/>
              </a:rPr>
              <a:t>, </a:t>
            </a:r>
            <a:r>
              <a:rPr lang="nb-NO" sz="2000" dirty="0" err="1" smtClean="0">
                <a:solidFill>
                  <a:srgbClr val="434343"/>
                </a:solidFill>
                <a:sym typeface="Open Sans" charset="0"/>
              </a:rPr>
              <a:t>reagera</a:t>
            </a:r>
            <a:endParaRPr lang="nb-NO" sz="2000" dirty="0" smtClean="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endParaRPr lang="nb-NO" sz="2000" dirty="0">
              <a:solidFill>
                <a:srgbClr val="434343"/>
              </a:solidFill>
              <a:sym typeface="Open Sans" charset="0"/>
            </a:endParaRPr>
          </a:p>
        </p:txBody>
      </p:sp>
      <p:pic>
        <p:nvPicPr>
          <p:cNvPr id="4" name="Picture 3"/>
          <p:cNvPicPr>
            <a:picLocks noChangeAspect="1"/>
          </p:cNvPicPr>
          <p:nvPr/>
        </p:nvPicPr>
        <p:blipFill rotWithShape="1">
          <a:blip r:embed="rId2"/>
          <a:srcRect t="16590" b="13825"/>
          <a:stretch/>
        </p:blipFill>
        <p:spPr>
          <a:xfrm>
            <a:off x="4903925" y="185465"/>
            <a:ext cx="3985700" cy="2080095"/>
          </a:xfrm>
          <a:prstGeom prst="rect">
            <a:avLst/>
          </a:prstGeom>
        </p:spPr>
      </p:pic>
      <p:sp>
        <p:nvSpPr>
          <p:cNvPr id="6" name="Title 3"/>
          <p:cNvSpPr txBox="1">
            <a:spLocks/>
          </p:cNvSpPr>
          <p:nvPr/>
        </p:nvSpPr>
        <p:spPr bwMode="auto">
          <a:xfrm>
            <a:off x="467627" y="185465"/>
            <a:ext cx="3729547" cy="1362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6000" smtClean="0">
                <a:solidFill>
                  <a:srgbClr val="E2754D"/>
                </a:solidFill>
              </a:rPr>
              <a:t>TEST</a:t>
            </a:r>
            <a:endParaRPr lang="en-US" dirty="0">
              <a:solidFill>
                <a:srgbClr val="E2754D"/>
              </a:solidFill>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11" y="2893360"/>
            <a:ext cx="3958473" cy="2638982"/>
          </a:xfrm>
          <a:prstGeom prst="rect">
            <a:avLst/>
          </a:prstGeom>
        </p:spPr>
      </p:pic>
    </p:spTree>
    <p:extLst>
      <p:ext uri="{BB962C8B-B14F-4D97-AF65-F5344CB8AC3E}">
        <p14:creationId xmlns:p14="http://schemas.microsoft.com/office/powerpoint/2010/main" val="154569702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6650251"/>
            <a:ext cx="2081019" cy="415498"/>
          </a:xfrm>
          <a:prstGeom prst="rect">
            <a:avLst/>
          </a:prstGeom>
          <a:noFill/>
        </p:spPr>
        <p:txBody>
          <a:bodyPr wrap="none" rtlCol="0">
            <a:spAutoFit/>
          </a:bodyPr>
          <a:lstStyle/>
          <a:p>
            <a:r>
              <a:rPr lang="en-US" sz="1050" dirty="0" smtClean="0">
                <a:solidFill>
                  <a:schemeClr val="tx1">
                    <a:lumMod val="65000"/>
                    <a:lumOff val="35000"/>
                  </a:schemeClr>
                </a:solidFill>
                <a:latin typeface="Futura LT Book" charset="0"/>
                <a:ea typeface="Futura LT Book" charset="0"/>
                <a:cs typeface="Futura LT Book" charset="0"/>
              </a:rPr>
              <a:t>Image source: Jonathan </a:t>
            </a:r>
            <a:r>
              <a:rPr lang="en-US" sz="1050" dirty="0">
                <a:solidFill>
                  <a:schemeClr val="tx1">
                    <a:lumMod val="65000"/>
                    <a:lumOff val="35000"/>
                  </a:schemeClr>
                </a:solidFill>
                <a:latin typeface="Futura LT Book" charset="0"/>
                <a:ea typeface="Futura LT Book" charset="0"/>
                <a:cs typeface="Futura LT Book" charset="0"/>
              </a:rPr>
              <a:t>Rolande</a:t>
            </a:r>
            <a:r>
              <a:rPr lang="en-US" sz="1050" dirty="0"/>
              <a:t/>
            </a:r>
            <a:br>
              <a:rPr lang="en-US" sz="1050" dirty="0"/>
            </a:br>
            <a:endParaRPr lang="en-US" sz="1050" dirty="0">
              <a:solidFill>
                <a:schemeClr val="tx1">
                  <a:lumMod val="65000"/>
                  <a:lumOff val="35000"/>
                </a:schemeClr>
              </a:solidFill>
              <a:latin typeface="Futura LT Book" charset="0"/>
              <a:ea typeface="Futura LT Book" charset="0"/>
              <a:cs typeface="Futura LT Book" charset="0"/>
            </a:endParaRPr>
          </a:p>
        </p:txBody>
      </p:sp>
      <p:pic>
        <p:nvPicPr>
          <p:cNvPr id="7" name="Picture 6"/>
          <p:cNvPicPr>
            <a:picLocks noChangeAspect="1"/>
          </p:cNvPicPr>
          <p:nvPr/>
        </p:nvPicPr>
        <p:blipFill>
          <a:blip r:embed="rId2"/>
          <a:stretch>
            <a:fillRect/>
          </a:stretch>
        </p:blipFill>
        <p:spPr>
          <a:xfrm>
            <a:off x="0" y="44068"/>
            <a:ext cx="9144000" cy="6858000"/>
          </a:xfrm>
          <a:prstGeom prst="rect">
            <a:avLst/>
          </a:prstGeom>
        </p:spPr>
      </p:pic>
    </p:spTree>
    <p:extLst>
      <p:ext uri="{BB962C8B-B14F-4D97-AF65-F5344CB8AC3E}">
        <p14:creationId xmlns:p14="http://schemas.microsoft.com/office/powerpoint/2010/main" val="1839897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9BB9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800" dirty="0" smtClean="0">
                <a:solidFill>
                  <a:schemeClr val="bg1"/>
                </a:solidFill>
              </a:rPr>
              <a:t>VÅR FORSKNING</a:t>
            </a:r>
            <a:endParaRPr lang="en-US" sz="8800" dirty="0">
              <a:solidFill>
                <a:schemeClr val="bg1"/>
              </a:solidFill>
            </a:endParaRPr>
          </a:p>
        </p:txBody>
      </p:sp>
    </p:spTree>
    <p:extLst>
      <p:ext uri="{BB962C8B-B14F-4D97-AF65-F5344CB8AC3E}">
        <p14:creationId xmlns:p14="http://schemas.microsoft.com/office/powerpoint/2010/main" val="196444365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37417" b="21745"/>
          <a:stretch/>
        </p:blipFill>
        <p:spPr>
          <a:xfrm>
            <a:off x="992386" y="4541460"/>
            <a:ext cx="6964164" cy="1889336"/>
          </a:xfrm>
          <a:prstGeom prst="rect">
            <a:avLst/>
          </a:prstGeom>
        </p:spPr>
      </p:pic>
      <p:sp>
        <p:nvSpPr>
          <p:cNvPr id="2" name="Title 1"/>
          <p:cNvSpPr>
            <a:spLocks noGrp="1"/>
          </p:cNvSpPr>
          <p:nvPr>
            <p:ph type="title"/>
          </p:nvPr>
        </p:nvSpPr>
        <p:spPr/>
        <p:txBody>
          <a:bodyPr/>
          <a:lstStyle/>
          <a:p>
            <a:r>
              <a:rPr lang="en-US" dirty="0" err="1" smtClean="0"/>
              <a:t>Kvalitativa</a:t>
            </a:r>
            <a:r>
              <a:rPr lang="en-US" dirty="0" smtClean="0"/>
              <a:t> studier</a:t>
            </a:r>
            <a:endParaRPr lang="en-US" dirty="0"/>
          </a:p>
        </p:txBody>
      </p:sp>
      <p:sp>
        <p:nvSpPr>
          <p:cNvPr id="5" name="TextBox 4"/>
          <p:cNvSpPr txBox="1"/>
          <p:nvPr/>
        </p:nvSpPr>
        <p:spPr>
          <a:xfrm>
            <a:off x="874794" y="1463046"/>
            <a:ext cx="7776864" cy="2893100"/>
          </a:xfrm>
          <a:prstGeom prst="rect">
            <a:avLst/>
          </a:prstGeom>
          <a:noFill/>
        </p:spPr>
        <p:txBody>
          <a:bodyPr wrap="none" rtlCol="0">
            <a:normAutofit fontScale="92500" lnSpcReduction="10000"/>
          </a:bodyPr>
          <a:lstStyle/>
          <a:p>
            <a:pPr algn="just">
              <a:spcAft>
                <a:spcPts val="600"/>
              </a:spcAft>
            </a:pPr>
            <a:r>
              <a:rPr lang="en-US" b="1" dirty="0" smtClean="0">
                <a:solidFill>
                  <a:srgbClr val="FF2F92"/>
                </a:solidFill>
                <a:latin typeface="Futura LT Book" charset="0"/>
                <a:ea typeface="Futura LT Book" charset="0"/>
                <a:cs typeface="Futura LT Book" charset="0"/>
              </a:rPr>
              <a:t>USA + </a:t>
            </a:r>
            <a:r>
              <a:rPr lang="en-US" b="1" dirty="0" err="1" smtClean="0">
                <a:solidFill>
                  <a:srgbClr val="FF2F92"/>
                </a:solidFill>
                <a:latin typeface="Futura LT Book" charset="0"/>
                <a:ea typeface="Futura LT Book" charset="0"/>
                <a:cs typeface="Futura LT Book" charset="0"/>
              </a:rPr>
              <a:t>Tyskland</a:t>
            </a:r>
            <a:endParaRPr lang="en-US" b="1" dirty="0" smtClean="0">
              <a:solidFill>
                <a:srgbClr val="FF2F92"/>
              </a:solidFill>
              <a:latin typeface="Futura LT Book" charset="0"/>
              <a:ea typeface="Futura LT Book" charset="0"/>
              <a:cs typeface="Futura LT Book" charset="0"/>
            </a:endParaRPr>
          </a:p>
          <a:p>
            <a:pPr algn="just">
              <a:spcAft>
                <a:spcPts val="600"/>
              </a:spcAft>
            </a:pPr>
            <a:r>
              <a:rPr lang="en-US" b="1" dirty="0" err="1" smtClean="0">
                <a:latin typeface="Futura LT Book" charset="0"/>
                <a:ea typeface="Futura LT Book" charset="0"/>
                <a:cs typeface="Futura LT Book" charset="0"/>
              </a:rPr>
              <a:t>Studie</a:t>
            </a:r>
            <a:r>
              <a:rPr lang="en-US" b="1" dirty="0" smtClean="0">
                <a:latin typeface="Futura LT Book" charset="0"/>
                <a:ea typeface="Futura LT Book" charset="0"/>
                <a:cs typeface="Futura LT Book" charset="0"/>
              </a:rPr>
              <a:t> 1: </a:t>
            </a:r>
            <a:r>
              <a:rPr lang="en-US" dirty="0" smtClean="0">
                <a:latin typeface="Futura LT Book" charset="0"/>
                <a:ea typeface="Futura LT Book" charset="0"/>
                <a:cs typeface="Futura LT Book" charset="0"/>
              </a:rPr>
              <a:t> 15 </a:t>
            </a:r>
            <a:r>
              <a:rPr lang="en-US" dirty="0" err="1" smtClean="0">
                <a:latin typeface="Futura LT Book" charset="0"/>
                <a:ea typeface="Futura LT Book" charset="0"/>
                <a:cs typeface="Futura LT Book" charset="0"/>
              </a:rPr>
              <a:t>företag</a:t>
            </a:r>
            <a:r>
              <a:rPr lang="en-US" dirty="0" smtClean="0">
                <a:latin typeface="Futura LT Book" charset="0"/>
                <a:ea typeface="Futura LT Book" charset="0"/>
                <a:cs typeface="Futura LT Book" charset="0"/>
              </a:rPr>
              <a:t> – 1-2 </a:t>
            </a:r>
            <a:r>
              <a:rPr lang="en-US" dirty="0" err="1" smtClean="0">
                <a:latin typeface="Futura LT Book" charset="0"/>
                <a:ea typeface="Futura LT Book" charset="0"/>
                <a:cs typeface="Futura LT Book" charset="0"/>
              </a:rPr>
              <a:t>intervjuer</a:t>
            </a:r>
            <a:endParaRPr lang="en-US" dirty="0" smtClean="0">
              <a:latin typeface="Futura LT Book" charset="0"/>
              <a:ea typeface="Futura LT Book" charset="0"/>
              <a:cs typeface="Futura LT Book" charset="0"/>
            </a:endParaRPr>
          </a:p>
          <a:p>
            <a:pPr algn="just">
              <a:spcAft>
                <a:spcPts val="600"/>
              </a:spcAft>
            </a:pPr>
            <a:r>
              <a:rPr lang="en-US" b="1" dirty="0" err="1" smtClean="0">
                <a:latin typeface="Futura LT Book" charset="0"/>
                <a:ea typeface="Futura LT Book" charset="0"/>
                <a:cs typeface="Futura LT Book" charset="0"/>
              </a:rPr>
              <a:t>Studie</a:t>
            </a:r>
            <a:r>
              <a:rPr lang="en-US" b="1" dirty="0" smtClean="0">
                <a:latin typeface="Futura LT Book" charset="0"/>
                <a:ea typeface="Futura LT Book" charset="0"/>
                <a:cs typeface="Futura LT Book" charset="0"/>
              </a:rPr>
              <a:t> 2: </a:t>
            </a:r>
            <a:r>
              <a:rPr lang="en-US" dirty="0" smtClean="0">
                <a:latin typeface="Futura LT Book" charset="0"/>
                <a:ea typeface="Futura LT Book" charset="0"/>
                <a:cs typeface="Futura LT Book" charset="0"/>
              </a:rPr>
              <a:t>6 </a:t>
            </a:r>
            <a:r>
              <a:rPr lang="en-US" dirty="0" err="1" smtClean="0">
                <a:latin typeface="Futura LT Book" charset="0"/>
                <a:ea typeface="Futura LT Book" charset="0"/>
                <a:cs typeface="Futura LT Book" charset="0"/>
              </a:rPr>
              <a:t>företag</a:t>
            </a:r>
            <a:r>
              <a:rPr lang="en-US" dirty="0" smtClean="0">
                <a:latin typeface="Futura LT Book" charset="0"/>
                <a:ea typeface="Futura LT Book" charset="0"/>
                <a:cs typeface="Futura LT Book" charset="0"/>
              </a:rPr>
              <a:t> – 6-7 </a:t>
            </a:r>
            <a:r>
              <a:rPr lang="en-US" dirty="0" err="1" smtClean="0">
                <a:latin typeface="Futura LT Book" charset="0"/>
                <a:ea typeface="Futura LT Book" charset="0"/>
                <a:cs typeface="Futura LT Book" charset="0"/>
              </a:rPr>
              <a:t>intervjuer</a:t>
            </a:r>
            <a:endParaRPr lang="en-US" dirty="0" smtClean="0">
              <a:latin typeface="Futura LT Book" charset="0"/>
              <a:ea typeface="Futura LT Book" charset="0"/>
              <a:cs typeface="Futura LT Book" charset="0"/>
            </a:endParaRPr>
          </a:p>
          <a:p>
            <a:pPr algn="just">
              <a:spcAft>
                <a:spcPts val="600"/>
              </a:spcAft>
            </a:pPr>
            <a:r>
              <a:rPr lang="en-US" b="1" dirty="0" err="1" smtClean="0">
                <a:latin typeface="Futura LT Book" charset="0"/>
                <a:ea typeface="Futura LT Book" charset="0"/>
                <a:cs typeface="Futura LT Book" charset="0"/>
              </a:rPr>
              <a:t>Studie</a:t>
            </a:r>
            <a:r>
              <a:rPr lang="en-US" b="1" dirty="0" smtClean="0">
                <a:latin typeface="Futura LT Book" charset="0"/>
                <a:ea typeface="Futura LT Book" charset="0"/>
                <a:cs typeface="Futura LT Book" charset="0"/>
              </a:rPr>
              <a:t> 3: </a:t>
            </a:r>
            <a:r>
              <a:rPr lang="en-US" dirty="0" smtClean="0">
                <a:latin typeface="Futura LT Book" charset="0"/>
                <a:ea typeface="Futura LT Book" charset="0"/>
                <a:cs typeface="Futura LT Book" charset="0"/>
              </a:rPr>
              <a:t>Kaiser Permanente – </a:t>
            </a:r>
            <a:r>
              <a:rPr lang="en-US" dirty="0" err="1" smtClean="0">
                <a:latin typeface="Futura LT Book" charset="0"/>
                <a:ea typeface="Futura LT Book" charset="0"/>
                <a:cs typeface="Futura LT Book" charset="0"/>
              </a:rPr>
              <a:t>fler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intervjuer</a:t>
            </a:r>
            <a:r>
              <a:rPr lang="en-US" dirty="0" smtClean="0">
                <a:latin typeface="Futura LT Book" charset="0"/>
                <a:ea typeface="Futura LT Book" charset="0"/>
                <a:cs typeface="Futura LT Book" charset="0"/>
              </a:rPr>
              <a:t> + </a:t>
            </a:r>
            <a:r>
              <a:rPr lang="en-US" dirty="0" err="1" smtClean="0">
                <a:latin typeface="Futura LT Book" charset="0"/>
                <a:ea typeface="Futura LT Book" charset="0"/>
                <a:cs typeface="Futura LT Book" charset="0"/>
              </a:rPr>
              <a:t>observationer</a:t>
            </a:r>
            <a:endParaRPr lang="en-US" dirty="0" smtClean="0">
              <a:latin typeface="Futura LT Book" charset="0"/>
              <a:ea typeface="Futura LT Book" charset="0"/>
              <a:cs typeface="Futura LT Book" charset="0"/>
            </a:endParaRPr>
          </a:p>
          <a:p>
            <a:pPr algn="just">
              <a:spcAft>
                <a:spcPts val="600"/>
              </a:spcAft>
            </a:pPr>
            <a:r>
              <a:rPr lang="en-US" b="1" dirty="0" err="1" smtClean="0">
                <a:latin typeface="Futura LT Book" charset="0"/>
                <a:ea typeface="Futura LT Book" charset="0"/>
                <a:cs typeface="Futura LT Book" charset="0"/>
              </a:rPr>
              <a:t>Studie</a:t>
            </a:r>
            <a:r>
              <a:rPr lang="en-US" b="1" dirty="0" smtClean="0">
                <a:latin typeface="Futura LT Book" charset="0"/>
                <a:ea typeface="Futura LT Book" charset="0"/>
                <a:cs typeface="Futura LT Book" charset="0"/>
              </a:rPr>
              <a:t> 4: </a:t>
            </a:r>
            <a:r>
              <a:rPr lang="en-US" dirty="0" smtClean="0">
                <a:latin typeface="Futura LT Book" charset="0"/>
                <a:ea typeface="Futura LT Book" charset="0"/>
                <a:cs typeface="Futura LT Book" charset="0"/>
              </a:rPr>
              <a:t>Procter &amp; Gamble – </a:t>
            </a:r>
            <a:r>
              <a:rPr lang="en-US" dirty="0" err="1" smtClean="0">
                <a:latin typeface="Futura LT Book" charset="0"/>
                <a:ea typeface="Futura LT Book" charset="0"/>
                <a:cs typeface="Futura LT Book" charset="0"/>
              </a:rPr>
              <a:t>fler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intervjuer</a:t>
            </a:r>
            <a:r>
              <a:rPr lang="en-US" dirty="0" smtClean="0">
                <a:latin typeface="Futura LT Book" charset="0"/>
                <a:ea typeface="Futura LT Book" charset="0"/>
                <a:cs typeface="Futura LT Book" charset="0"/>
              </a:rPr>
              <a:t> + </a:t>
            </a:r>
            <a:r>
              <a:rPr lang="en-US" dirty="0" err="1" smtClean="0">
                <a:latin typeface="Futura LT Book" charset="0"/>
                <a:ea typeface="Futura LT Book" charset="0"/>
                <a:cs typeface="Futura LT Book" charset="0"/>
              </a:rPr>
              <a:t>observationer</a:t>
            </a:r>
            <a:endParaRPr lang="en-US" dirty="0" smtClean="0">
              <a:latin typeface="Futura LT Book" charset="0"/>
              <a:ea typeface="Futura LT Book" charset="0"/>
              <a:cs typeface="Futura LT Book" charset="0"/>
            </a:endParaRPr>
          </a:p>
          <a:p>
            <a:pPr algn="just">
              <a:spcAft>
                <a:spcPts val="600"/>
              </a:spcAft>
            </a:pPr>
            <a:r>
              <a:rPr lang="en-US" b="1" dirty="0" err="1" smtClean="0">
                <a:latin typeface="Futura LT Book" charset="0"/>
                <a:ea typeface="Futura LT Book" charset="0"/>
                <a:cs typeface="Futura LT Book" charset="0"/>
              </a:rPr>
              <a:t>Totalt</a:t>
            </a:r>
            <a:r>
              <a:rPr lang="en-US" b="1" dirty="0" smtClean="0">
                <a:latin typeface="Futura LT Book" charset="0"/>
                <a:ea typeface="Futura LT Book" charset="0"/>
                <a:cs typeface="Futura LT Book" charset="0"/>
              </a:rPr>
              <a:t>: </a:t>
            </a:r>
            <a:r>
              <a:rPr lang="en-US" dirty="0" smtClean="0">
                <a:latin typeface="Futura LT Book" charset="0"/>
                <a:ea typeface="Futura LT Book" charset="0"/>
                <a:cs typeface="Futura LT Book" charset="0"/>
              </a:rPr>
              <a:t>100+ interviews and 2 weeks of observations at one company.</a:t>
            </a:r>
          </a:p>
          <a:p>
            <a:pPr algn="just">
              <a:spcAft>
                <a:spcPts val="600"/>
              </a:spcAft>
            </a:pPr>
            <a:endParaRPr lang="en-US" dirty="0">
              <a:latin typeface="Futura LT Book" charset="0"/>
              <a:ea typeface="Futura LT Book" charset="0"/>
              <a:cs typeface="Futura LT Book" charset="0"/>
            </a:endParaRPr>
          </a:p>
          <a:p>
            <a:pPr algn="just">
              <a:spcAft>
                <a:spcPts val="600"/>
              </a:spcAft>
            </a:pPr>
            <a:r>
              <a:rPr lang="en-US" b="1" dirty="0" err="1" smtClean="0">
                <a:solidFill>
                  <a:srgbClr val="FF2F92"/>
                </a:solidFill>
                <a:latin typeface="Futura LT Book" charset="0"/>
                <a:ea typeface="Futura LT Book" charset="0"/>
                <a:cs typeface="Futura LT Book" charset="0"/>
              </a:rPr>
              <a:t>Sverige</a:t>
            </a:r>
            <a:endParaRPr lang="en-US" b="1" dirty="0" smtClean="0">
              <a:solidFill>
                <a:srgbClr val="FF2F92"/>
              </a:solidFill>
              <a:latin typeface="Futura LT Book" charset="0"/>
              <a:ea typeface="Futura LT Book" charset="0"/>
              <a:cs typeface="Futura LT Book" charset="0"/>
            </a:endParaRPr>
          </a:p>
          <a:p>
            <a:pPr algn="just">
              <a:spcAft>
                <a:spcPts val="600"/>
              </a:spcAft>
            </a:pPr>
            <a:r>
              <a:rPr lang="en-US" b="1" dirty="0" err="1" smtClean="0">
                <a:latin typeface="Futura LT Book" charset="0"/>
                <a:ea typeface="Futura LT Book" charset="0"/>
                <a:cs typeface="Futura LT Book" charset="0"/>
              </a:rPr>
              <a:t>Studie</a:t>
            </a:r>
            <a:r>
              <a:rPr lang="en-US" b="1" dirty="0" smtClean="0">
                <a:latin typeface="Futura LT Book" charset="0"/>
                <a:ea typeface="Futura LT Book" charset="0"/>
                <a:cs typeface="Futura LT Book" charset="0"/>
              </a:rPr>
              <a:t> </a:t>
            </a:r>
            <a:r>
              <a:rPr lang="en-US" b="1" dirty="0">
                <a:latin typeface="Futura LT Book" charset="0"/>
                <a:ea typeface="Futura LT Book" charset="0"/>
                <a:cs typeface="Futura LT Book" charset="0"/>
              </a:rPr>
              <a:t>5: </a:t>
            </a:r>
            <a:r>
              <a:rPr lang="en-US" dirty="0" smtClean="0">
                <a:latin typeface="Futura LT Book" charset="0"/>
                <a:ea typeface="Futura LT Book" charset="0"/>
                <a:cs typeface="Futura LT Book" charset="0"/>
              </a:rPr>
              <a:t>Ericsson AB – </a:t>
            </a:r>
            <a:r>
              <a:rPr lang="en-US" dirty="0" err="1">
                <a:latin typeface="Futura LT Book" charset="0"/>
                <a:ea typeface="Futura LT Book" charset="0"/>
                <a:cs typeface="Futura LT Book" charset="0"/>
              </a:rPr>
              <a:t>aktionsforskning</a:t>
            </a:r>
            <a:r>
              <a:rPr lang="en-US" dirty="0">
                <a:latin typeface="Futura LT Book" charset="0"/>
                <a:ea typeface="Futura LT Book" charset="0"/>
                <a:cs typeface="Futura LT Book" charset="0"/>
              </a:rPr>
              <a:t> (</a:t>
            </a:r>
            <a:r>
              <a:rPr lang="en-US" dirty="0" err="1">
                <a:latin typeface="Futura LT Book" charset="0"/>
                <a:ea typeface="Futura LT Book" charset="0"/>
                <a:cs typeface="Futura LT Book" charset="0"/>
              </a:rPr>
              <a:t>intervjuer</a:t>
            </a:r>
            <a:r>
              <a:rPr lang="en-US" dirty="0">
                <a:latin typeface="Futura LT Book" charset="0"/>
                <a:ea typeface="Futura LT Book" charset="0"/>
                <a:cs typeface="Futura LT Book" charset="0"/>
              </a:rPr>
              <a:t>, </a:t>
            </a:r>
            <a:r>
              <a:rPr lang="en-US" dirty="0" err="1">
                <a:latin typeface="Futura LT Book" charset="0"/>
                <a:ea typeface="Futura LT Book" charset="0"/>
                <a:cs typeface="Futura LT Book" charset="0"/>
              </a:rPr>
              <a:t>observationer</a:t>
            </a:r>
            <a:r>
              <a:rPr lang="en-US" dirty="0">
                <a:latin typeface="Futura LT Book" charset="0"/>
                <a:ea typeface="Futura LT Book" charset="0"/>
                <a:cs typeface="Futura LT Book" charset="0"/>
              </a:rPr>
              <a:t>, </a:t>
            </a:r>
            <a:r>
              <a:rPr lang="en-US" dirty="0" err="1">
                <a:latin typeface="Futura LT Book" charset="0"/>
                <a:ea typeface="Futura LT Book" charset="0"/>
                <a:cs typeface="Futura LT Book" charset="0"/>
              </a:rPr>
              <a:t>deltagande</a:t>
            </a:r>
            <a:r>
              <a:rPr lang="en-US" dirty="0">
                <a:latin typeface="Futura LT Book" charset="0"/>
                <a:ea typeface="Futura LT Book" charset="0"/>
                <a:cs typeface="Futura LT Book" charset="0"/>
              </a:rPr>
              <a:t>)</a:t>
            </a:r>
          </a:p>
          <a:p>
            <a:pPr algn="just">
              <a:spcAft>
                <a:spcPts val="600"/>
              </a:spcAft>
            </a:pPr>
            <a:endParaRPr lang="en-US" dirty="0" smtClean="0">
              <a:latin typeface="Futura LT Book" charset="0"/>
              <a:ea typeface="Futura LT Book" charset="0"/>
              <a:cs typeface="Futura LT Book" charset="0"/>
            </a:endParaRPr>
          </a:p>
          <a:p>
            <a:endParaRPr lang="en-US" dirty="0"/>
          </a:p>
        </p:txBody>
      </p:sp>
    </p:spTree>
    <p:extLst>
      <p:ext uri="{BB962C8B-B14F-4D97-AF65-F5344CB8AC3E}">
        <p14:creationId xmlns:p14="http://schemas.microsoft.com/office/powerpoint/2010/main" val="200478466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5958" y="2142456"/>
            <a:ext cx="7772400" cy="1470025"/>
          </a:xfrm>
        </p:spPr>
        <p:txBody>
          <a:bodyPr>
            <a:normAutofit fontScale="90000"/>
          </a:bodyPr>
          <a:lstStyle/>
          <a:p>
            <a:r>
              <a:rPr lang="en-US" sz="8800" dirty="0" err="1" smtClean="0">
                <a:solidFill>
                  <a:schemeClr val="tx1"/>
                </a:solidFill>
              </a:rPr>
              <a:t>Hur</a:t>
            </a:r>
            <a:r>
              <a:rPr lang="en-US" sz="8800" dirty="0" smtClean="0">
                <a:solidFill>
                  <a:schemeClr val="tx1"/>
                </a:solidFill>
              </a:rPr>
              <a:t> </a:t>
            </a:r>
            <a:r>
              <a:rPr lang="en-US" sz="8800" dirty="0" err="1" smtClean="0">
                <a:solidFill>
                  <a:schemeClr val="tx1"/>
                </a:solidFill>
              </a:rPr>
              <a:t>kan</a:t>
            </a:r>
            <a:r>
              <a:rPr lang="en-US" sz="8800" dirty="0" smtClean="0">
                <a:solidFill>
                  <a:schemeClr val="tx1"/>
                </a:solidFill>
              </a:rPr>
              <a:t> vi </a:t>
            </a:r>
            <a:r>
              <a:rPr lang="en-US" sz="8800" dirty="0" err="1" smtClean="0">
                <a:solidFill>
                  <a:schemeClr val="tx1"/>
                </a:solidFill>
              </a:rPr>
              <a:t>förstå</a:t>
            </a:r>
            <a:r>
              <a:rPr lang="en-US" sz="8800" dirty="0" smtClean="0">
                <a:solidFill>
                  <a:schemeClr val="tx1"/>
                </a:solidFill>
              </a:rPr>
              <a:t> </a:t>
            </a:r>
            <a:r>
              <a:rPr lang="en-US" sz="8800" dirty="0" smtClean="0">
                <a:solidFill>
                  <a:srgbClr val="FF2F92"/>
                </a:solidFill>
              </a:rPr>
              <a:t>DT?</a:t>
            </a:r>
            <a:endParaRPr lang="en-US" sz="8800" dirty="0">
              <a:solidFill>
                <a:srgbClr val="FF2F92"/>
              </a:solidFill>
            </a:endParaRPr>
          </a:p>
        </p:txBody>
      </p:sp>
    </p:spTree>
    <p:extLst>
      <p:ext uri="{BB962C8B-B14F-4D97-AF65-F5344CB8AC3E}">
        <p14:creationId xmlns:p14="http://schemas.microsoft.com/office/powerpoint/2010/main" val="15294884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4912"/>
          <a:stretch/>
        </p:blipFill>
        <p:spPr>
          <a:xfrm>
            <a:off x="0" y="2394284"/>
            <a:ext cx="9144000" cy="4463716"/>
          </a:xfrm>
          <a:prstGeom prst="rect">
            <a:avLst/>
          </a:prstGeom>
        </p:spPr>
      </p:pic>
      <p:sp>
        <p:nvSpPr>
          <p:cNvPr id="3" name="Title 1"/>
          <p:cNvSpPr txBox="1">
            <a:spLocks/>
          </p:cNvSpPr>
          <p:nvPr/>
        </p:nvSpPr>
        <p:spPr>
          <a:xfrm>
            <a:off x="842211" y="156409"/>
            <a:ext cx="7772400" cy="1097046"/>
          </a:xfrm>
          <a:prstGeom prst="rect">
            <a:avLst/>
          </a:prstGeom>
        </p:spPr>
        <p:txBody>
          <a:bodyPr>
            <a:no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600" dirty="0" err="1" smtClean="0">
                <a:solidFill>
                  <a:schemeClr val="tx1"/>
                </a:solidFill>
              </a:rPr>
              <a:t>Hur</a:t>
            </a:r>
            <a:r>
              <a:rPr lang="en-US" sz="3600" dirty="0" smtClean="0">
                <a:solidFill>
                  <a:schemeClr val="tx1"/>
                </a:solidFill>
              </a:rPr>
              <a:t> </a:t>
            </a:r>
            <a:r>
              <a:rPr lang="en-US" sz="3600" dirty="0" err="1" smtClean="0">
                <a:solidFill>
                  <a:schemeClr val="tx1"/>
                </a:solidFill>
              </a:rPr>
              <a:t>kan</a:t>
            </a:r>
            <a:r>
              <a:rPr lang="en-US" sz="3600" dirty="0" smtClean="0">
                <a:solidFill>
                  <a:schemeClr val="tx1"/>
                </a:solidFill>
              </a:rPr>
              <a:t> vi </a:t>
            </a:r>
            <a:r>
              <a:rPr lang="en-US" sz="3600" dirty="0" err="1" smtClean="0">
                <a:solidFill>
                  <a:schemeClr val="tx1"/>
                </a:solidFill>
              </a:rPr>
              <a:t>konceptualisera</a:t>
            </a:r>
            <a:r>
              <a:rPr lang="en-US" sz="3600" dirty="0" smtClean="0">
                <a:solidFill>
                  <a:schemeClr val="tx1"/>
                </a:solidFill>
              </a:rPr>
              <a:t> DT </a:t>
            </a:r>
            <a:r>
              <a:rPr lang="en-US" sz="3600" dirty="0" err="1" smtClean="0">
                <a:solidFill>
                  <a:schemeClr val="tx1"/>
                </a:solidFill>
              </a:rPr>
              <a:t>så</a:t>
            </a:r>
            <a:r>
              <a:rPr lang="en-US" sz="3600" dirty="0" smtClean="0">
                <a:solidFill>
                  <a:schemeClr val="tx1"/>
                </a:solidFill>
              </a:rPr>
              <a:t> </a:t>
            </a:r>
            <a:r>
              <a:rPr lang="en-US" sz="3600" dirty="0" err="1" smtClean="0">
                <a:solidFill>
                  <a:schemeClr val="tx1"/>
                </a:solidFill>
              </a:rPr>
              <a:t>att</a:t>
            </a:r>
            <a:r>
              <a:rPr lang="en-US" sz="3600" dirty="0" smtClean="0">
                <a:solidFill>
                  <a:schemeClr val="tx1"/>
                </a:solidFill>
              </a:rPr>
              <a:t> </a:t>
            </a:r>
            <a:r>
              <a:rPr lang="en-US" sz="3600" dirty="0" err="1" smtClean="0">
                <a:solidFill>
                  <a:schemeClr val="tx1"/>
                </a:solidFill>
              </a:rPr>
              <a:t>det</a:t>
            </a:r>
            <a:r>
              <a:rPr lang="en-US" sz="3600" dirty="0" smtClean="0">
                <a:solidFill>
                  <a:schemeClr val="tx1"/>
                </a:solidFill>
              </a:rPr>
              <a:t> </a:t>
            </a:r>
            <a:r>
              <a:rPr lang="en-US" sz="3600" dirty="0" err="1" smtClean="0">
                <a:solidFill>
                  <a:schemeClr val="tx1"/>
                </a:solidFill>
              </a:rPr>
              <a:t>som</a:t>
            </a:r>
            <a:r>
              <a:rPr lang="en-US" sz="3600" dirty="0" smtClean="0">
                <a:solidFill>
                  <a:schemeClr val="tx1"/>
                </a:solidFill>
              </a:rPr>
              <a:t> </a:t>
            </a:r>
            <a:r>
              <a:rPr lang="en-US" sz="3600" dirty="0" err="1" smtClean="0">
                <a:solidFill>
                  <a:schemeClr val="tx1"/>
                </a:solidFill>
              </a:rPr>
              <a:t>företag</a:t>
            </a:r>
            <a:r>
              <a:rPr lang="en-US" sz="3600" dirty="0" smtClean="0">
                <a:solidFill>
                  <a:schemeClr val="tx1"/>
                </a:solidFill>
              </a:rPr>
              <a:t> </a:t>
            </a:r>
            <a:r>
              <a:rPr lang="en-US" sz="3600" dirty="0" err="1" smtClean="0">
                <a:solidFill>
                  <a:schemeClr val="tx1"/>
                </a:solidFill>
              </a:rPr>
              <a:t>gör</a:t>
            </a:r>
            <a:r>
              <a:rPr lang="en-US" sz="3600" dirty="0" smtClean="0">
                <a:solidFill>
                  <a:schemeClr val="tx1"/>
                </a:solidFill>
              </a:rPr>
              <a:t> </a:t>
            </a:r>
            <a:r>
              <a:rPr lang="en-US" sz="3600" dirty="0" err="1" smtClean="0">
                <a:solidFill>
                  <a:schemeClr val="tx1"/>
                </a:solidFill>
              </a:rPr>
              <a:t>går</a:t>
            </a:r>
            <a:r>
              <a:rPr lang="en-US" sz="3600" dirty="0" smtClean="0">
                <a:solidFill>
                  <a:schemeClr val="tx1"/>
                </a:solidFill>
              </a:rPr>
              <a:t> </a:t>
            </a:r>
            <a:r>
              <a:rPr lang="en-US" sz="3600" dirty="0" err="1" smtClean="0">
                <a:solidFill>
                  <a:schemeClr val="tx1"/>
                </a:solidFill>
              </a:rPr>
              <a:t>att</a:t>
            </a:r>
            <a:r>
              <a:rPr lang="en-US" sz="3600" dirty="0" smtClean="0">
                <a:solidFill>
                  <a:schemeClr val="tx1"/>
                </a:solidFill>
              </a:rPr>
              <a:t> </a:t>
            </a:r>
            <a:r>
              <a:rPr lang="en-US" sz="3600" dirty="0" err="1" smtClean="0">
                <a:solidFill>
                  <a:schemeClr val="tx1"/>
                </a:solidFill>
              </a:rPr>
              <a:t>beskriva</a:t>
            </a:r>
            <a:r>
              <a:rPr lang="en-US" sz="3600" dirty="0" smtClean="0">
                <a:solidFill>
                  <a:schemeClr val="tx1"/>
                </a:solidFill>
              </a:rPr>
              <a:t> </a:t>
            </a:r>
            <a:r>
              <a:rPr lang="en-US" sz="3600" dirty="0" err="1" smtClean="0">
                <a:solidFill>
                  <a:schemeClr val="tx1"/>
                </a:solidFill>
              </a:rPr>
              <a:t>i</a:t>
            </a:r>
            <a:r>
              <a:rPr lang="en-US" sz="3600" dirty="0" smtClean="0">
                <a:solidFill>
                  <a:schemeClr val="tx1"/>
                </a:solidFill>
              </a:rPr>
              <a:t> </a:t>
            </a:r>
            <a:r>
              <a:rPr lang="en-US" sz="3600" dirty="0" err="1" smtClean="0">
                <a:solidFill>
                  <a:schemeClr val="tx1"/>
                </a:solidFill>
              </a:rPr>
              <a:t>samma</a:t>
            </a:r>
            <a:r>
              <a:rPr lang="en-US" sz="3600" dirty="0" smtClean="0">
                <a:solidFill>
                  <a:schemeClr val="tx1"/>
                </a:solidFill>
              </a:rPr>
              <a:t> </a:t>
            </a:r>
            <a:r>
              <a:rPr lang="en-US" sz="3600" dirty="0" err="1" smtClean="0">
                <a:solidFill>
                  <a:schemeClr val="tx1"/>
                </a:solidFill>
              </a:rPr>
              <a:t>modell</a:t>
            </a:r>
            <a:r>
              <a:rPr lang="en-US" sz="3600" dirty="0" smtClean="0">
                <a:solidFill>
                  <a:schemeClr val="tx1"/>
                </a:solidFill>
              </a:rPr>
              <a:t>?</a:t>
            </a:r>
            <a:endParaRPr lang="en-US" sz="3600" dirty="0">
              <a:solidFill>
                <a:schemeClr val="tx1"/>
              </a:solidFill>
            </a:endParaRPr>
          </a:p>
        </p:txBody>
      </p:sp>
    </p:spTree>
    <p:extLst>
      <p:ext uri="{BB962C8B-B14F-4D97-AF65-F5344CB8AC3E}">
        <p14:creationId xmlns:p14="http://schemas.microsoft.com/office/powerpoint/2010/main" val="7328052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D5D5D"/>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685800" y="2130425"/>
            <a:ext cx="7772400" cy="1470025"/>
          </a:xfrm>
          <a:prstGeom prst="rect">
            <a:avLst/>
          </a:prstGeom>
        </p:spPr>
        <p:txBody>
          <a:bodyPr>
            <a:no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600" dirty="0" smtClean="0">
                <a:solidFill>
                  <a:schemeClr val="bg1"/>
                </a:solidFill>
              </a:rPr>
              <a:t>Framing design thinking: the concept in idea and enactment</a:t>
            </a:r>
            <a:endParaRPr lang="en-US" sz="3600" dirty="0">
              <a:solidFill>
                <a:schemeClr val="bg1"/>
              </a:solidFill>
            </a:endParaRPr>
          </a:p>
        </p:txBody>
      </p:sp>
      <p:sp>
        <p:nvSpPr>
          <p:cNvPr id="4" name="TextBox 3"/>
          <p:cNvSpPr txBox="1"/>
          <p:nvPr/>
        </p:nvSpPr>
        <p:spPr>
          <a:xfrm>
            <a:off x="1155031" y="5769140"/>
            <a:ext cx="5486400" cy="738664"/>
          </a:xfrm>
          <a:prstGeom prst="rect">
            <a:avLst/>
          </a:prstGeom>
          <a:noFill/>
        </p:spPr>
        <p:txBody>
          <a:bodyPr wrap="square" rtlCol="0">
            <a:spAutoFit/>
          </a:bodyPr>
          <a:lstStyle/>
          <a:p>
            <a:r>
              <a:rPr lang="en-US" sz="1400" dirty="0" smtClean="0">
                <a:solidFill>
                  <a:schemeClr val="bg1"/>
                </a:solidFill>
                <a:latin typeface="Futura LT Book" charset="0"/>
                <a:ea typeface="Futura LT Book" charset="0"/>
                <a:cs typeface="Futura LT Book" charset="0"/>
              </a:rPr>
              <a:t>Carlgren, L., </a:t>
            </a:r>
            <a:r>
              <a:rPr lang="en-US" sz="1400" dirty="0" err="1" smtClean="0">
                <a:solidFill>
                  <a:schemeClr val="bg1"/>
                </a:solidFill>
                <a:latin typeface="Futura LT Book" charset="0"/>
                <a:ea typeface="Futura LT Book" charset="0"/>
                <a:cs typeface="Futura LT Book" charset="0"/>
              </a:rPr>
              <a:t>Elmquist</a:t>
            </a:r>
            <a:r>
              <a:rPr lang="en-US" sz="1400" dirty="0" smtClean="0">
                <a:solidFill>
                  <a:schemeClr val="bg1"/>
                </a:solidFill>
                <a:latin typeface="Futura LT Book" charset="0"/>
                <a:ea typeface="Futura LT Book" charset="0"/>
                <a:cs typeface="Futura LT Book" charset="0"/>
              </a:rPr>
              <a:t>, M. and </a:t>
            </a:r>
            <a:r>
              <a:rPr lang="en-US" sz="1400" dirty="0" err="1" smtClean="0">
                <a:solidFill>
                  <a:schemeClr val="bg1"/>
                </a:solidFill>
                <a:latin typeface="Futura LT Book" charset="0"/>
                <a:ea typeface="Futura LT Book" charset="0"/>
                <a:cs typeface="Futura LT Book" charset="0"/>
              </a:rPr>
              <a:t>Rauth</a:t>
            </a:r>
            <a:r>
              <a:rPr lang="en-US" sz="1400" dirty="0" smtClean="0">
                <a:solidFill>
                  <a:schemeClr val="bg1"/>
                </a:solidFill>
                <a:latin typeface="Futura LT Book" charset="0"/>
                <a:ea typeface="Futura LT Book" charset="0"/>
                <a:cs typeface="Futura LT Book" charset="0"/>
              </a:rPr>
              <a:t>, I. (2016). Framing Design Thinking: the concept in idea and enactment. </a:t>
            </a:r>
            <a:r>
              <a:rPr lang="en-US" sz="1400" i="1" dirty="0">
                <a:solidFill>
                  <a:schemeClr val="bg1"/>
                </a:solidFill>
                <a:latin typeface="Futura LT Book" charset="0"/>
                <a:ea typeface="Futura LT Book" charset="0"/>
                <a:cs typeface="Futura LT Book" charset="0"/>
              </a:rPr>
              <a:t>Creativity and Innovation Management</a:t>
            </a:r>
            <a:r>
              <a:rPr lang="en-US" sz="1400" dirty="0">
                <a:solidFill>
                  <a:schemeClr val="bg1"/>
                </a:solidFill>
                <a:latin typeface="Futura LT Book" charset="0"/>
                <a:ea typeface="Futura LT Book" charset="0"/>
                <a:cs typeface="Futura LT Book" charset="0"/>
              </a:rPr>
              <a:t>, 2016, March issue</a:t>
            </a:r>
          </a:p>
        </p:txBody>
      </p:sp>
      <p:pic>
        <p:nvPicPr>
          <p:cNvPr id="7" name="Picture 6"/>
          <p:cNvPicPr>
            <a:picLocks noChangeAspect="1"/>
          </p:cNvPicPr>
          <p:nvPr/>
        </p:nvPicPr>
        <p:blipFill>
          <a:blip r:embed="rId2"/>
          <a:stretch>
            <a:fillRect/>
          </a:stretch>
        </p:blipFill>
        <p:spPr>
          <a:xfrm rot="633447">
            <a:off x="7127027" y="4415588"/>
            <a:ext cx="1970809" cy="2490537"/>
          </a:xfrm>
          <a:prstGeom prst="rect">
            <a:avLst/>
          </a:prstGeom>
        </p:spPr>
      </p:pic>
    </p:spTree>
    <p:extLst>
      <p:ext uri="{BB962C8B-B14F-4D97-AF65-F5344CB8AC3E}">
        <p14:creationId xmlns:p14="http://schemas.microsoft.com/office/powerpoint/2010/main" val="9616538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34000"/>
            <a:extLst>
              <a:ext uri="{28A0092B-C50C-407E-A947-70E740481C1C}">
                <a14:useLocalDpi xmlns:a14="http://schemas.microsoft.com/office/drawing/2010/main" val="0"/>
              </a:ext>
            </a:extLst>
          </a:blip>
          <a:stretch>
            <a:fillRect/>
          </a:stretch>
        </p:blipFill>
        <p:spPr>
          <a:xfrm>
            <a:off x="0" y="2153653"/>
            <a:ext cx="9144000" cy="4373912"/>
          </a:xfrm>
          <a:prstGeom prst="rect">
            <a:avLst/>
          </a:prstGeom>
        </p:spPr>
      </p:pic>
      <p:sp>
        <p:nvSpPr>
          <p:cNvPr id="2" name="Title 1"/>
          <p:cNvSpPr>
            <a:spLocks noGrp="1"/>
          </p:cNvSpPr>
          <p:nvPr>
            <p:ph type="ctrTitle"/>
          </p:nvPr>
        </p:nvSpPr>
        <p:spPr>
          <a:xfrm>
            <a:off x="842211" y="156409"/>
            <a:ext cx="7772400" cy="1097046"/>
          </a:xfrm>
        </p:spPr>
        <p:txBody>
          <a:bodyPr>
            <a:noAutofit/>
          </a:bodyPr>
          <a:lstStyle/>
          <a:p>
            <a:r>
              <a:rPr lang="en-US" sz="3600" dirty="0" err="1" smtClean="0">
                <a:solidFill>
                  <a:schemeClr val="tx1"/>
                </a:solidFill>
              </a:rPr>
              <a:t>Kontinuerlig</a:t>
            </a:r>
            <a:r>
              <a:rPr lang="en-US" sz="3600" dirty="0" smtClean="0">
                <a:solidFill>
                  <a:schemeClr val="tx1"/>
                </a:solidFill>
              </a:rPr>
              <a:t> </a:t>
            </a:r>
            <a:r>
              <a:rPr lang="en-US" sz="3600" dirty="0" err="1" smtClean="0">
                <a:solidFill>
                  <a:schemeClr val="tx1"/>
                </a:solidFill>
              </a:rPr>
              <a:t>omtolkning</a:t>
            </a:r>
            <a:r>
              <a:rPr lang="en-US" sz="3600" dirty="0" smtClean="0">
                <a:solidFill>
                  <a:schemeClr val="tx1"/>
                </a:solidFill>
              </a:rPr>
              <a:t> </a:t>
            </a:r>
            <a:r>
              <a:rPr lang="en-US" sz="3600" dirty="0" err="1" smtClean="0">
                <a:solidFill>
                  <a:schemeClr val="tx1"/>
                </a:solidFill>
              </a:rPr>
              <a:t>av</a:t>
            </a:r>
            <a:r>
              <a:rPr lang="en-US" sz="3600" dirty="0" smtClean="0">
                <a:solidFill>
                  <a:schemeClr val="tx1"/>
                </a:solidFill>
              </a:rPr>
              <a:t> DT</a:t>
            </a:r>
            <a:endParaRPr lang="en-US" sz="3600" dirty="0">
              <a:solidFill>
                <a:schemeClr val="tx1"/>
              </a:solidFill>
            </a:endParaRPr>
          </a:p>
        </p:txBody>
      </p:sp>
      <p:sp>
        <p:nvSpPr>
          <p:cNvPr id="3" name="Oval 2"/>
          <p:cNvSpPr/>
          <p:nvPr/>
        </p:nvSpPr>
        <p:spPr>
          <a:xfrm>
            <a:off x="2713875" y="3017020"/>
            <a:ext cx="1612232" cy="1612231"/>
          </a:xfrm>
          <a:prstGeom prst="ellipse">
            <a:avLst/>
          </a:prstGeom>
          <a:solidFill>
            <a:srgbClr val="5E5E5E"/>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err="1" smtClean="0">
                <a:latin typeface="Futura LT Book" charset="0"/>
                <a:ea typeface="Futura LT Book" charset="0"/>
                <a:cs typeface="Futura LT Book" charset="0"/>
              </a:rPr>
              <a:t>Arbetssätt</a:t>
            </a:r>
            <a:endParaRPr lang="en-US" dirty="0">
              <a:latin typeface="Futura LT Book" charset="0"/>
              <a:ea typeface="Futura LT Book" charset="0"/>
              <a:cs typeface="Futura LT Book" charset="0"/>
            </a:endParaRPr>
          </a:p>
        </p:txBody>
      </p:sp>
      <p:sp>
        <p:nvSpPr>
          <p:cNvPr id="4" name="Oval 3"/>
          <p:cNvSpPr/>
          <p:nvPr/>
        </p:nvSpPr>
        <p:spPr>
          <a:xfrm>
            <a:off x="3781470" y="4862365"/>
            <a:ext cx="1612800" cy="1612800"/>
          </a:xfrm>
          <a:prstGeom prst="ellipse">
            <a:avLst/>
          </a:prstGeom>
          <a:solidFill>
            <a:srgbClr val="5E5E5E"/>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err="1" smtClean="0">
                <a:latin typeface="Futura LT Book" charset="0"/>
                <a:ea typeface="Futura LT Book" charset="0"/>
                <a:cs typeface="Futura LT Book" charset="0"/>
              </a:rPr>
              <a:t>Tekniker</a:t>
            </a:r>
            <a:endParaRPr lang="en-US" dirty="0">
              <a:latin typeface="Futura LT Book" charset="0"/>
              <a:ea typeface="Futura LT Book" charset="0"/>
              <a:cs typeface="Futura LT Book" charset="0"/>
            </a:endParaRPr>
          </a:p>
        </p:txBody>
      </p:sp>
      <p:sp>
        <p:nvSpPr>
          <p:cNvPr id="5" name="Oval 4"/>
          <p:cNvSpPr/>
          <p:nvPr/>
        </p:nvSpPr>
        <p:spPr>
          <a:xfrm>
            <a:off x="4907160" y="3017021"/>
            <a:ext cx="1612233" cy="1612231"/>
          </a:xfrm>
          <a:prstGeom prst="ellipse">
            <a:avLst/>
          </a:prstGeom>
          <a:solidFill>
            <a:srgbClr val="5E5E5E"/>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dirty="0" err="1" smtClean="0">
                <a:latin typeface="Futura LT Book" charset="0"/>
                <a:ea typeface="Futura LT Book" charset="0"/>
                <a:cs typeface="Futura LT Book" charset="0"/>
              </a:rPr>
              <a:t>Principer</a:t>
            </a:r>
            <a:endParaRPr lang="en-US" dirty="0" smtClean="0">
              <a:latin typeface="Futura LT Book" charset="0"/>
              <a:ea typeface="Futura LT Book" charset="0"/>
              <a:cs typeface="Futura LT Book" charset="0"/>
            </a:endParaRPr>
          </a:p>
          <a:p>
            <a:pPr algn="ctr"/>
            <a:r>
              <a:rPr lang="en-US" dirty="0" err="1">
                <a:latin typeface="Futura LT Book" charset="0"/>
                <a:ea typeface="Futura LT Book" charset="0"/>
                <a:cs typeface="Futura LT Book" charset="0"/>
              </a:rPr>
              <a:t>T</a:t>
            </a:r>
            <a:r>
              <a:rPr lang="en-US" dirty="0" err="1" smtClean="0">
                <a:latin typeface="Futura LT Book" charset="0"/>
                <a:ea typeface="Futura LT Book" charset="0"/>
                <a:cs typeface="Futura LT Book" charset="0"/>
              </a:rPr>
              <a:t>ankesätt</a:t>
            </a:r>
            <a:endParaRPr lang="en-US" dirty="0">
              <a:latin typeface="Futura LT Book" charset="0"/>
              <a:ea typeface="Futura LT Book" charset="0"/>
              <a:cs typeface="Futura LT Book" charset="0"/>
            </a:endParaRPr>
          </a:p>
        </p:txBody>
      </p:sp>
      <p:sp>
        <p:nvSpPr>
          <p:cNvPr id="9" name="Left-Right Arrow 8"/>
          <p:cNvSpPr/>
          <p:nvPr/>
        </p:nvSpPr>
        <p:spPr>
          <a:xfrm rot="5400000">
            <a:off x="4200034" y="2532637"/>
            <a:ext cx="833197" cy="291801"/>
          </a:xfrm>
          <a:prstGeom prst="leftRightArrow">
            <a:avLst>
              <a:gd name="adj1" fmla="val 50000"/>
              <a:gd name="adj2" fmla="val 61606"/>
            </a:avLst>
          </a:prstGeom>
          <a:solidFill>
            <a:srgbClr val="FF7E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dirty="0" err="1" smtClean="0"/>
          </a:p>
        </p:txBody>
      </p:sp>
      <p:sp>
        <p:nvSpPr>
          <p:cNvPr id="10" name="Left-Right Arrow 9"/>
          <p:cNvSpPr/>
          <p:nvPr/>
        </p:nvSpPr>
        <p:spPr>
          <a:xfrm>
            <a:off x="4344998" y="3754958"/>
            <a:ext cx="562162" cy="215175"/>
          </a:xfrm>
          <a:prstGeom prst="leftRightArrow">
            <a:avLst>
              <a:gd name="adj1" fmla="val 50000"/>
              <a:gd name="adj2" fmla="val 61606"/>
            </a:avLst>
          </a:prstGeom>
          <a:solidFill>
            <a:srgbClr val="FF7E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dirty="0" err="1" smtClean="0"/>
          </a:p>
        </p:txBody>
      </p:sp>
      <p:sp>
        <p:nvSpPr>
          <p:cNvPr id="12" name="Left-Right Arrow 11"/>
          <p:cNvSpPr/>
          <p:nvPr/>
        </p:nvSpPr>
        <p:spPr>
          <a:xfrm rot="2988468">
            <a:off x="3818655" y="4629673"/>
            <a:ext cx="437352" cy="233238"/>
          </a:xfrm>
          <a:prstGeom prst="leftRightArrow">
            <a:avLst>
              <a:gd name="adj1" fmla="val 50000"/>
              <a:gd name="adj2" fmla="val 61606"/>
            </a:avLst>
          </a:prstGeom>
          <a:solidFill>
            <a:srgbClr val="FF7E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dirty="0" err="1" smtClean="0"/>
          </a:p>
        </p:txBody>
      </p:sp>
      <p:sp>
        <p:nvSpPr>
          <p:cNvPr id="13" name="Left-Right Arrow 12"/>
          <p:cNvSpPr/>
          <p:nvPr/>
        </p:nvSpPr>
        <p:spPr>
          <a:xfrm rot="7660361">
            <a:off x="4914433" y="4608805"/>
            <a:ext cx="437352" cy="233238"/>
          </a:xfrm>
          <a:prstGeom prst="leftRightArrow">
            <a:avLst>
              <a:gd name="adj1" fmla="val 50000"/>
              <a:gd name="adj2" fmla="val 61606"/>
            </a:avLst>
          </a:prstGeom>
          <a:solidFill>
            <a:srgbClr val="FF7E7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endParaRPr lang="en-US" dirty="0" err="1" smtClean="0"/>
          </a:p>
        </p:txBody>
      </p:sp>
      <p:sp>
        <p:nvSpPr>
          <p:cNvPr id="14" name="Rounded Rectangle 13"/>
          <p:cNvSpPr/>
          <p:nvPr/>
        </p:nvSpPr>
        <p:spPr>
          <a:xfrm>
            <a:off x="2887516" y="1423367"/>
            <a:ext cx="3477126" cy="613611"/>
          </a:xfrm>
          <a:prstGeom prst="roundRect">
            <a:avLst/>
          </a:prstGeom>
          <a:solidFill>
            <a:srgbClr val="69BB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2400" dirty="0" err="1" smtClean="0">
                <a:latin typeface="Futura LT" charset="0"/>
                <a:ea typeface="Futura LT" charset="0"/>
                <a:cs typeface="Futura LT" charset="0"/>
              </a:rPr>
              <a:t>Lokal</a:t>
            </a:r>
            <a:r>
              <a:rPr lang="en-US" sz="2400" dirty="0" smtClean="0">
                <a:latin typeface="Futura LT" charset="0"/>
                <a:ea typeface="Futura LT" charset="0"/>
                <a:cs typeface="Futura LT" charset="0"/>
              </a:rPr>
              <a:t> version </a:t>
            </a:r>
            <a:r>
              <a:rPr lang="en-US" sz="2400" dirty="0" err="1" smtClean="0">
                <a:latin typeface="Futura LT" charset="0"/>
                <a:ea typeface="Futura LT" charset="0"/>
                <a:cs typeface="Futura LT" charset="0"/>
              </a:rPr>
              <a:t>av</a:t>
            </a:r>
            <a:r>
              <a:rPr lang="en-US" sz="2400" dirty="0" smtClean="0">
                <a:latin typeface="Futura LT" charset="0"/>
                <a:ea typeface="Futura LT" charset="0"/>
                <a:cs typeface="Futura LT" charset="0"/>
              </a:rPr>
              <a:t> DT</a:t>
            </a:r>
          </a:p>
        </p:txBody>
      </p:sp>
      <p:sp>
        <p:nvSpPr>
          <p:cNvPr id="15" name="Rounded Rectangle 14"/>
          <p:cNvSpPr/>
          <p:nvPr/>
        </p:nvSpPr>
        <p:spPr>
          <a:xfrm rot="20346442">
            <a:off x="247400" y="3387393"/>
            <a:ext cx="1708485" cy="376620"/>
          </a:xfrm>
          <a:prstGeom prst="roundRect">
            <a:avLst/>
          </a:prstGeom>
          <a:solidFill>
            <a:srgbClr val="69BB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smtClean="0">
                <a:latin typeface="Futura LT" charset="0"/>
                <a:ea typeface="Futura LT" charset="0"/>
                <a:cs typeface="Futura LT" charset="0"/>
              </a:rPr>
              <a:t>Process</a:t>
            </a:r>
            <a:endParaRPr lang="en-US" sz="1600" dirty="0" smtClean="0">
              <a:latin typeface="Futura LT" charset="0"/>
              <a:ea typeface="Futura LT" charset="0"/>
              <a:cs typeface="Futura LT" charset="0"/>
            </a:endParaRPr>
          </a:p>
        </p:txBody>
      </p:sp>
      <p:sp>
        <p:nvSpPr>
          <p:cNvPr id="16" name="Rounded Rectangle 15"/>
          <p:cNvSpPr/>
          <p:nvPr/>
        </p:nvSpPr>
        <p:spPr>
          <a:xfrm rot="20346442">
            <a:off x="281354" y="4084620"/>
            <a:ext cx="1708485" cy="376620"/>
          </a:xfrm>
          <a:prstGeom prst="roundRect">
            <a:avLst/>
          </a:prstGeom>
          <a:solidFill>
            <a:srgbClr val="69BB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smtClean="0">
                <a:latin typeface="Futura LT" charset="0"/>
                <a:ea typeface="Futura LT" charset="0"/>
                <a:cs typeface="Futura LT" charset="0"/>
              </a:rPr>
              <a:t>Verktygslåda</a:t>
            </a:r>
            <a:endParaRPr lang="en-US" sz="1600" dirty="0" smtClean="0">
              <a:latin typeface="Futura LT" charset="0"/>
              <a:ea typeface="Futura LT" charset="0"/>
              <a:cs typeface="Futura LT" charset="0"/>
            </a:endParaRPr>
          </a:p>
        </p:txBody>
      </p:sp>
      <p:sp>
        <p:nvSpPr>
          <p:cNvPr id="17" name="Rounded Rectangle 16"/>
          <p:cNvSpPr/>
          <p:nvPr/>
        </p:nvSpPr>
        <p:spPr>
          <a:xfrm rot="20346442">
            <a:off x="315309" y="4733682"/>
            <a:ext cx="1708485" cy="376620"/>
          </a:xfrm>
          <a:prstGeom prst="roundRect">
            <a:avLst/>
          </a:prstGeom>
          <a:solidFill>
            <a:srgbClr val="69BB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smtClean="0">
                <a:latin typeface="Futura LT" charset="0"/>
                <a:ea typeface="Futura LT" charset="0"/>
                <a:cs typeface="Futura LT" charset="0"/>
              </a:rPr>
              <a:t>Kultur</a:t>
            </a:r>
            <a:endParaRPr lang="en-US" sz="1600" dirty="0" smtClean="0">
              <a:latin typeface="Futura LT" charset="0"/>
              <a:ea typeface="Futura LT" charset="0"/>
              <a:cs typeface="Futura LT" charset="0"/>
            </a:endParaRPr>
          </a:p>
        </p:txBody>
      </p:sp>
      <p:sp>
        <p:nvSpPr>
          <p:cNvPr id="18" name="Rounded Rectangle 17"/>
          <p:cNvSpPr/>
          <p:nvPr/>
        </p:nvSpPr>
        <p:spPr>
          <a:xfrm rot="20346442">
            <a:off x="349264" y="5330923"/>
            <a:ext cx="1708485" cy="376620"/>
          </a:xfrm>
          <a:prstGeom prst="roundRect">
            <a:avLst/>
          </a:prstGeom>
          <a:solidFill>
            <a:srgbClr val="69BB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1600" dirty="0" smtClean="0">
                <a:latin typeface="Futura LT" charset="0"/>
                <a:ea typeface="Futura LT" charset="0"/>
                <a:cs typeface="Futura LT" charset="0"/>
              </a:rPr>
              <a:t>Mix</a:t>
            </a:r>
          </a:p>
        </p:txBody>
      </p:sp>
    </p:spTree>
    <p:extLst>
      <p:ext uri="{BB962C8B-B14F-4D97-AF65-F5344CB8AC3E}">
        <p14:creationId xmlns:p14="http://schemas.microsoft.com/office/powerpoint/2010/main" val="19684910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124323" y="1719149"/>
            <a:ext cx="9144000" cy="4373912"/>
          </a:xfrm>
          <a:prstGeom prst="rect">
            <a:avLst/>
          </a:prstGeom>
        </p:spPr>
      </p:pic>
      <p:sp>
        <p:nvSpPr>
          <p:cNvPr id="2" name="Title 1"/>
          <p:cNvSpPr>
            <a:spLocks noGrp="1"/>
          </p:cNvSpPr>
          <p:nvPr>
            <p:ph type="ctrTitle"/>
          </p:nvPr>
        </p:nvSpPr>
        <p:spPr>
          <a:xfrm>
            <a:off x="1636291" y="55290"/>
            <a:ext cx="6689558" cy="1097046"/>
          </a:xfrm>
        </p:spPr>
        <p:txBody>
          <a:bodyPr>
            <a:noAutofit/>
          </a:bodyPr>
          <a:lstStyle/>
          <a:p>
            <a:r>
              <a:rPr lang="en-US" sz="2800" dirty="0" smtClean="0">
                <a:solidFill>
                  <a:schemeClr val="tx1"/>
                </a:solidFill>
              </a:rPr>
              <a:t>DT: </a:t>
            </a:r>
            <a:r>
              <a:rPr lang="en-US" sz="2800" dirty="0" err="1" smtClean="0">
                <a:solidFill>
                  <a:schemeClr val="tx1"/>
                </a:solidFill>
              </a:rPr>
              <a:t>anpassningsbart</a:t>
            </a:r>
            <a:r>
              <a:rPr lang="en-US" sz="2800" dirty="0" smtClean="0">
                <a:solidFill>
                  <a:schemeClr val="tx1"/>
                </a:solidFill>
              </a:rPr>
              <a:t> </a:t>
            </a:r>
            <a:r>
              <a:rPr lang="en-US" sz="2800" dirty="0" err="1" smtClean="0">
                <a:solidFill>
                  <a:schemeClr val="tx1"/>
                </a:solidFill>
              </a:rPr>
              <a:t>ramverk</a:t>
            </a:r>
            <a:endParaRPr lang="en-US" sz="2800"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80306895"/>
              </p:ext>
            </p:extLst>
          </p:nvPr>
        </p:nvGraphicFramePr>
        <p:xfrm>
          <a:off x="711770" y="1077451"/>
          <a:ext cx="7720460" cy="4651307"/>
        </p:xfrm>
        <a:graphic>
          <a:graphicData uri="http://schemas.openxmlformats.org/drawingml/2006/table">
            <a:tbl>
              <a:tblPr firstRow="1" bandRow="1">
                <a:effectLst/>
                <a:tableStyleId>{5C22544A-7EE6-4342-B048-85BDC9FD1C3A}</a:tableStyleId>
              </a:tblPr>
              <a:tblGrid>
                <a:gridCol w="1930115"/>
                <a:gridCol w="1930115"/>
                <a:gridCol w="1930115"/>
                <a:gridCol w="1930115"/>
              </a:tblGrid>
              <a:tr h="601258">
                <a:tc>
                  <a:txBody>
                    <a:bodyPr/>
                    <a:lstStyle/>
                    <a:p>
                      <a:r>
                        <a:rPr lang="en-US" dirty="0" err="1" smtClean="0">
                          <a:solidFill>
                            <a:schemeClr val="bg1"/>
                          </a:solidFill>
                          <a:latin typeface="Futura LT Book" charset="0"/>
                          <a:ea typeface="Futura LT Book" charset="0"/>
                          <a:cs typeface="Futura LT Book" charset="0"/>
                        </a:rPr>
                        <a:t>Tema</a:t>
                      </a:r>
                      <a:endParaRPr lang="en-US" dirty="0">
                        <a:solidFill>
                          <a:schemeClr val="bg1"/>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solidFill>
                  </a:tcPr>
                </a:tc>
                <a:tc>
                  <a:txBody>
                    <a:bodyPr/>
                    <a:lstStyle/>
                    <a:p>
                      <a:r>
                        <a:rPr lang="en-US" dirty="0" err="1" smtClean="0">
                          <a:solidFill>
                            <a:schemeClr val="bg1"/>
                          </a:solidFill>
                          <a:latin typeface="Futura LT Book" charset="0"/>
                          <a:ea typeface="Futura LT Book" charset="0"/>
                          <a:cs typeface="Futura LT Book" charset="0"/>
                        </a:rPr>
                        <a:t>Principer</a:t>
                      </a:r>
                      <a:r>
                        <a:rPr lang="en-US" dirty="0" smtClean="0">
                          <a:solidFill>
                            <a:schemeClr val="bg1"/>
                          </a:solidFill>
                          <a:latin typeface="Futura LT Book" charset="0"/>
                          <a:ea typeface="Futura LT Book" charset="0"/>
                          <a:cs typeface="Futura LT Book" charset="0"/>
                        </a:rPr>
                        <a:t> /</a:t>
                      </a:r>
                    </a:p>
                    <a:p>
                      <a:r>
                        <a:rPr lang="en-US" dirty="0" err="1" smtClean="0">
                          <a:solidFill>
                            <a:schemeClr val="bg1"/>
                          </a:solidFill>
                          <a:latin typeface="Futura LT Book" charset="0"/>
                          <a:ea typeface="Futura LT Book" charset="0"/>
                          <a:cs typeface="Futura LT Book" charset="0"/>
                        </a:rPr>
                        <a:t>Tankesätt</a:t>
                      </a:r>
                      <a:endParaRPr lang="en-US" dirty="0" smtClean="0">
                        <a:solidFill>
                          <a:schemeClr val="bg1"/>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solidFill>
                  </a:tcPr>
                </a:tc>
                <a:tc>
                  <a:txBody>
                    <a:bodyPr/>
                    <a:lstStyle/>
                    <a:p>
                      <a:r>
                        <a:rPr lang="en-US" dirty="0" err="1" smtClean="0">
                          <a:solidFill>
                            <a:schemeClr val="bg1"/>
                          </a:solidFill>
                          <a:latin typeface="Futura LT Book" charset="0"/>
                          <a:ea typeface="Futura LT Book" charset="0"/>
                          <a:cs typeface="Futura LT Book" charset="0"/>
                        </a:rPr>
                        <a:t>Arbetssätt</a:t>
                      </a:r>
                      <a:endParaRPr lang="en-US" dirty="0">
                        <a:solidFill>
                          <a:schemeClr val="bg1"/>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solidFill>
                  </a:tcPr>
                </a:tc>
                <a:tc>
                  <a:txBody>
                    <a:bodyPr/>
                    <a:lstStyle/>
                    <a:p>
                      <a:r>
                        <a:rPr lang="en-US" dirty="0" err="1" smtClean="0">
                          <a:solidFill>
                            <a:schemeClr val="bg1"/>
                          </a:solidFill>
                          <a:latin typeface="Futura LT Book" charset="0"/>
                          <a:ea typeface="Futura LT Book" charset="0"/>
                          <a:cs typeface="Futura LT Book" charset="0"/>
                        </a:rPr>
                        <a:t>Metoder</a:t>
                      </a:r>
                      <a:endParaRPr lang="en-US" dirty="0">
                        <a:solidFill>
                          <a:schemeClr val="bg1"/>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solidFill>
                  </a:tcPr>
                </a:tc>
              </a:tr>
              <a:tr h="773046">
                <a:tc>
                  <a:txBody>
                    <a:bodyPr/>
                    <a:lstStyle/>
                    <a:p>
                      <a:r>
                        <a:rPr lang="en-US" sz="1400" b="1" dirty="0" err="1" smtClean="0">
                          <a:solidFill>
                            <a:schemeClr val="tx1">
                              <a:lumMod val="65000"/>
                              <a:lumOff val="35000"/>
                            </a:schemeClr>
                          </a:solidFill>
                          <a:latin typeface="Futura LT Book" charset="0"/>
                          <a:ea typeface="Futura LT Book" charset="0"/>
                          <a:cs typeface="Futura LT Book" charset="0"/>
                        </a:rPr>
                        <a:t>Användarfokus</a:t>
                      </a:r>
                      <a:endParaRPr lang="en-US" sz="1400" b="1"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67059"/>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Empati</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nyfikenhet</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Kvalitativa</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användarstudier</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cocreation</a:t>
                      </a:r>
                      <a:endParaRPr lang="en-US" sz="1400" dirty="0" smtClean="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Etnografi</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journeymapping</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empatikartor</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r>
              <a:tr h="773046">
                <a:tc>
                  <a:txBody>
                    <a:bodyPr/>
                    <a:lstStyle/>
                    <a:p>
                      <a:r>
                        <a:rPr lang="en-US" sz="1400" b="1" dirty="0" err="1" smtClean="0">
                          <a:solidFill>
                            <a:schemeClr val="tx1">
                              <a:lumMod val="65000"/>
                              <a:lumOff val="35000"/>
                            </a:schemeClr>
                          </a:solidFill>
                          <a:latin typeface="Futura LT Book" charset="0"/>
                          <a:ea typeface="Futura LT Book" charset="0"/>
                          <a:cs typeface="Futura LT Book" charset="0"/>
                        </a:rPr>
                        <a:t>Omformulering</a:t>
                      </a:r>
                      <a:r>
                        <a:rPr lang="en-US" sz="1400" b="1" baseline="0" dirty="0" smtClean="0">
                          <a:solidFill>
                            <a:schemeClr val="tx1">
                              <a:lumMod val="65000"/>
                              <a:lumOff val="35000"/>
                            </a:schemeClr>
                          </a:solidFill>
                          <a:latin typeface="Futura LT Book" charset="0"/>
                          <a:ea typeface="Futura LT Book" charset="0"/>
                          <a:cs typeface="Futura LT Book" charset="0"/>
                        </a:rPr>
                        <a:t> </a:t>
                      </a:r>
                      <a:r>
                        <a:rPr lang="en-US" sz="1400" b="1" baseline="0" dirty="0" err="1" smtClean="0">
                          <a:solidFill>
                            <a:schemeClr val="tx1">
                              <a:lumMod val="65000"/>
                              <a:lumOff val="35000"/>
                            </a:schemeClr>
                          </a:solidFill>
                          <a:latin typeface="Futura LT Book" charset="0"/>
                          <a:ea typeface="Futura LT Book" charset="0"/>
                          <a:cs typeface="Futura LT Book" charset="0"/>
                        </a:rPr>
                        <a:t>av</a:t>
                      </a:r>
                      <a:r>
                        <a:rPr lang="en-US" sz="1400" b="1" baseline="0" dirty="0" smtClean="0">
                          <a:solidFill>
                            <a:schemeClr val="tx1">
                              <a:lumMod val="65000"/>
                              <a:lumOff val="35000"/>
                            </a:schemeClr>
                          </a:solidFill>
                          <a:latin typeface="Futura LT Book" charset="0"/>
                          <a:ea typeface="Futura LT Book" charset="0"/>
                          <a:cs typeface="Futura LT Book" charset="0"/>
                        </a:rPr>
                        <a:t> problem</a:t>
                      </a:r>
                      <a:endParaRPr lang="en-US" sz="1400" b="1"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67059"/>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Öppen</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för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det</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oväntade</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och</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tvetydiga</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Utforska</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och</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omformulera</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initiala</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problemet</a:t>
                      </a:r>
                      <a:r>
                        <a:rPr lang="en-US" sz="1400" baseline="0" dirty="0" smtClean="0">
                          <a:solidFill>
                            <a:schemeClr val="tx1">
                              <a:lumMod val="65000"/>
                              <a:lumOff val="35000"/>
                            </a:schemeClr>
                          </a:solidFill>
                          <a:latin typeface="Futura LT Book" charset="0"/>
                          <a:ea typeface="Futura LT Book" charset="0"/>
                          <a:cs typeface="Futura LT Book" charset="0"/>
                        </a:rPr>
                        <a:t>.</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smtClean="0">
                          <a:solidFill>
                            <a:schemeClr val="tx1">
                              <a:lumMod val="65000"/>
                              <a:lumOff val="35000"/>
                            </a:schemeClr>
                          </a:solidFill>
                          <a:latin typeface="Futura LT Book" charset="0"/>
                          <a:ea typeface="Futura LT Book" charset="0"/>
                          <a:cs typeface="Futura LT Book" charset="0"/>
                        </a:rPr>
                        <a:t>How might we, Job to be done, </a:t>
                      </a:r>
                    </a:p>
                    <a:p>
                      <a:r>
                        <a:rPr lang="en-US" sz="1400" dirty="0" smtClean="0">
                          <a:solidFill>
                            <a:schemeClr val="tx1">
                              <a:lumMod val="65000"/>
                              <a:lumOff val="35000"/>
                            </a:schemeClr>
                          </a:solidFill>
                          <a:latin typeface="Futura LT Book" charset="0"/>
                          <a:ea typeface="Futura LT Book" charset="0"/>
                          <a:cs typeface="Futura LT Book" charset="0"/>
                        </a:rPr>
                        <a:t>5</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varför</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r>
              <a:tr h="1002096">
                <a:tc>
                  <a:txBody>
                    <a:bodyPr/>
                    <a:lstStyle/>
                    <a:p>
                      <a:r>
                        <a:rPr lang="en-US" sz="1400" b="1" dirty="0" err="1" smtClean="0">
                          <a:solidFill>
                            <a:schemeClr val="tx1">
                              <a:lumMod val="65000"/>
                              <a:lumOff val="35000"/>
                            </a:schemeClr>
                          </a:solidFill>
                          <a:latin typeface="Futura LT Book" charset="0"/>
                          <a:ea typeface="Futura LT Book" charset="0"/>
                          <a:cs typeface="Futura LT Book" charset="0"/>
                        </a:rPr>
                        <a:t>Visualisering</a:t>
                      </a:r>
                      <a:endParaRPr lang="en-US" sz="1600" b="1"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67059"/>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Tänka</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och</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kommunicera</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genom</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att</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göra</a:t>
                      </a:r>
                      <a:endParaRPr lang="en-US" sz="1400" dirty="0" smtClean="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Gör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ideer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konkreta</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genom</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bilder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upplevelser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slarviga</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prototyper</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Skisser</a:t>
                      </a:r>
                      <a:r>
                        <a:rPr lang="en-US" sz="1400" dirty="0" smtClean="0">
                          <a:solidFill>
                            <a:schemeClr val="tx1">
                              <a:lumMod val="65000"/>
                              <a:lumOff val="35000"/>
                            </a:schemeClr>
                          </a:solidFill>
                          <a:latin typeface="Futura LT Book" charset="0"/>
                          <a:ea typeface="Futura LT Book" charset="0"/>
                          <a:cs typeface="Futura LT Book" charset="0"/>
                        </a:rPr>
                        <a:t>,</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klippa-klistra</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rollspel</a:t>
                      </a:r>
                      <a:r>
                        <a:rPr lang="en-US" sz="1400" baseline="0" dirty="0" smtClean="0">
                          <a:solidFill>
                            <a:schemeClr val="tx1">
                              <a:lumMod val="65000"/>
                              <a:lumOff val="35000"/>
                            </a:schemeClr>
                          </a:solidFill>
                          <a:latin typeface="Futura LT Book" charset="0"/>
                          <a:ea typeface="Futura LT Book" charset="0"/>
                          <a:cs typeface="Futura LT Book" charset="0"/>
                        </a:rPr>
                        <a:t>, storyboards, wireframes, “</a:t>
                      </a:r>
                      <a:r>
                        <a:rPr lang="en-US" sz="1400" baseline="0" dirty="0" err="1" smtClean="0">
                          <a:solidFill>
                            <a:schemeClr val="tx1">
                              <a:lumMod val="65000"/>
                              <a:lumOff val="35000"/>
                            </a:schemeClr>
                          </a:solidFill>
                          <a:latin typeface="Futura LT Book" charset="0"/>
                          <a:ea typeface="Futura LT Book" charset="0"/>
                          <a:cs typeface="Futura LT Book" charset="0"/>
                        </a:rPr>
                        <a:t>ful</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kod</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r>
              <a:tr h="543995">
                <a:tc>
                  <a:txBody>
                    <a:bodyPr/>
                    <a:lstStyle/>
                    <a:p>
                      <a:r>
                        <a:rPr lang="en-US" sz="1400" b="1" dirty="0" err="1" smtClean="0">
                          <a:solidFill>
                            <a:schemeClr val="tx1">
                              <a:lumMod val="65000"/>
                              <a:lumOff val="35000"/>
                            </a:schemeClr>
                          </a:solidFill>
                          <a:latin typeface="Futura LT Book" charset="0"/>
                          <a:ea typeface="Futura LT Book" charset="0"/>
                          <a:cs typeface="Futura LT Book" charset="0"/>
                        </a:rPr>
                        <a:t>Experimenterande</a:t>
                      </a:r>
                      <a:endParaRPr lang="en-US" sz="1600" b="1"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67059"/>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Lärande-orienterad</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lekfull</a:t>
                      </a:r>
                      <a:r>
                        <a:rPr lang="en-US" sz="1400" dirty="0" smtClean="0">
                          <a:solidFill>
                            <a:schemeClr val="tx1">
                              <a:lumMod val="65000"/>
                              <a:lumOff val="35000"/>
                            </a:schemeClr>
                          </a:solidFill>
                          <a:latin typeface="Futura LT Book" charset="0"/>
                          <a:ea typeface="Futura LT Book" charset="0"/>
                          <a:cs typeface="Futura LT Book" charset="0"/>
                        </a:rPr>
                        <a:t> &amp; </a:t>
                      </a:r>
                      <a:r>
                        <a:rPr lang="en-US" sz="1400" dirty="0" err="1" smtClean="0">
                          <a:solidFill>
                            <a:schemeClr val="tx1">
                              <a:lumMod val="65000"/>
                              <a:lumOff val="35000"/>
                            </a:schemeClr>
                          </a:solidFill>
                          <a:latin typeface="Futura LT Book" charset="0"/>
                          <a:ea typeface="Futura LT Book" charset="0"/>
                          <a:cs typeface="Futura LT Book" charset="0"/>
                        </a:rPr>
                        <a:t>optimistisk</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älskar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att</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misslyckas</a:t>
                      </a:r>
                      <a:endParaRPr lang="en-US" sz="1400" dirty="0" smtClean="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Jobba</a:t>
                      </a:r>
                      <a:r>
                        <a:rPr lang="en-US" sz="1400" dirty="0" smtClean="0">
                          <a:solidFill>
                            <a:schemeClr val="tx1">
                              <a:lumMod val="65000"/>
                              <a:lumOff val="35000"/>
                            </a:schemeClr>
                          </a:solidFill>
                          <a:latin typeface="Futura LT Book" charset="0"/>
                          <a:ea typeface="Futura LT Book" charset="0"/>
                          <a:cs typeface="Futura LT Book" charset="0"/>
                        </a:rPr>
                        <a:t> I </a:t>
                      </a:r>
                      <a:r>
                        <a:rPr lang="en-US" sz="1400" dirty="0" err="1" smtClean="0">
                          <a:solidFill>
                            <a:schemeClr val="tx1">
                              <a:lumMod val="65000"/>
                              <a:lumOff val="35000"/>
                            </a:schemeClr>
                          </a:solidFill>
                          <a:latin typeface="Futura LT Book" charset="0"/>
                          <a:ea typeface="Futura LT Book" charset="0"/>
                          <a:cs typeface="Futura LT Book" charset="0"/>
                        </a:rPr>
                        <a:t>korta</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cykler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snabba</a:t>
                      </a:r>
                      <a:r>
                        <a:rPr lang="en-US" sz="1400" dirty="0" smtClean="0">
                          <a:solidFill>
                            <a:schemeClr val="tx1">
                              <a:lumMod val="65000"/>
                              <a:lumOff val="35000"/>
                            </a:schemeClr>
                          </a:solidFill>
                          <a:latin typeface="Futura LT Book" charset="0"/>
                          <a:ea typeface="Futura LT Book" charset="0"/>
                          <a:cs typeface="Futura LT Book" charset="0"/>
                        </a:rPr>
                        <a:t> test </a:t>
                      </a:r>
                      <a:r>
                        <a:rPr lang="en-US" sz="1400" dirty="0" err="1" smtClean="0">
                          <a:solidFill>
                            <a:schemeClr val="tx1">
                              <a:lumMod val="65000"/>
                              <a:lumOff val="35000"/>
                            </a:schemeClr>
                          </a:solidFill>
                          <a:latin typeface="Futura LT Book" charset="0"/>
                          <a:ea typeface="Futura LT Book" charset="0"/>
                          <a:cs typeface="Futura LT Book" charset="0"/>
                        </a:rPr>
                        <a:t>för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att</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lära</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sv-SE" sz="1400" dirty="0" err="1" smtClean="0">
                          <a:solidFill>
                            <a:schemeClr val="tx1">
                              <a:lumMod val="65000"/>
                              <a:lumOff val="35000"/>
                            </a:schemeClr>
                          </a:solidFill>
                          <a:latin typeface="Futura LT Book" charset="0"/>
                          <a:ea typeface="Futura LT Book" charset="0"/>
                          <a:cs typeface="Futura LT Book" charset="0"/>
                        </a:rPr>
                        <a:t>Brainstormingmetoder</a:t>
                      </a:r>
                      <a:r>
                        <a:rPr lang="sv-SE" sz="1400" dirty="0" smtClean="0">
                          <a:solidFill>
                            <a:schemeClr val="tx1">
                              <a:lumMod val="65000"/>
                              <a:lumOff val="35000"/>
                            </a:schemeClr>
                          </a:solidFill>
                          <a:latin typeface="Futura LT Book" charset="0"/>
                          <a:ea typeface="Futura LT Book" charset="0"/>
                          <a:cs typeface="Futura LT Book" charset="0"/>
                        </a:rPr>
                        <a:t>, skapa särskilda rum för kreativitet </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r>
              <a:tr h="543995">
                <a:tc>
                  <a:txBody>
                    <a:bodyPr/>
                    <a:lstStyle/>
                    <a:p>
                      <a:r>
                        <a:rPr lang="en-US" sz="1400" b="1" dirty="0" err="1" smtClean="0">
                          <a:solidFill>
                            <a:schemeClr val="tx1">
                              <a:lumMod val="65000"/>
                              <a:lumOff val="35000"/>
                            </a:schemeClr>
                          </a:solidFill>
                          <a:latin typeface="Futura LT Book" charset="0"/>
                          <a:ea typeface="Futura LT Book" charset="0"/>
                          <a:cs typeface="Futura LT Book" charset="0"/>
                        </a:rPr>
                        <a:t>Mångfald</a:t>
                      </a:r>
                      <a:endParaRPr lang="en-US" sz="1600" b="1"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67059"/>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Öppen</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för</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mångfald</a:t>
                      </a:r>
                      <a:endParaRPr lang="en-US" sz="1400" dirty="0" smtClean="0">
                        <a:solidFill>
                          <a:schemeClr val="tx1">
                            <a:lumMod val="65000"/>
                            <a:lumOff val="35000"/>
                          </a:schemeClr>
                        </a:solidFill>
                        <a:latin typeface="Futura LT Book" charset="0"/>
                        <a:ea typeface="Futura LT Book" charset="0"/>
                        <a:cs typeface="Futura LT Book" charset="0"/>
                      </a:endParaRPr>
                    </a:p>
                    <a:p>
                      <a:r>
                        <a:rPr lang="en-US" sz="1400" dirty="0" err="1" smtClean="0">
                          <a:solidFill>
                            <a:schemeClr val="tx1">
                              <a:lumMod val="65000"/>
                              <a:lumOff val="35000"/>
                            </a:schemeClr>
                          </a:solidFill>
                          <a:latin typeface="Futura LT Book" charset="0"/>
                          <a:ea typeface="Futura LT Book" charset="0"/>
                          <a:cs typeface="Futura LT Book" charset="0"/>
                        </a:rPr>
                        <a:t>demokratisk</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holistisk</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Multidisciplinära</a:t>
                      </a:r>
                      <a:r>
                        <a:rPr lang="en-US" sz="1400" baseline="0" dirty="0" smtClean="0">
                          <a:solidFill>
                            <a:schemeClr val="tx1">
                              <a:lumMod val="65000"/>
                              <a:lumOff val="35000"/>
                            </a:schemeClr>
                          </a:solidFill>
                          <a:latin typeface="Futura LT Book" charset="0"/>
                          <a:ea typeface="Futura LT Book" charset="0"/>
                          <a:cs typeface="Futura LT Book" charset="0"/>
                        </a:rPr>
                        <a:t> team</a:t>
                      </a:r>
                    </a:p>
                    <a:p>
                      <a:r>
                        <a:rPr lang="en-US" sz="1400" baseline="0" dirty="0" err="1" smtClean="0">
                          <a:solidFill>
                            <a:schemeClr val="tx1">
                              <a:lumMod val="65000"/>
                              <a:lumOff val="35000"/>
                            </a:schemeClr>
                          </a:solidFill>
                          <a:latin typeface="Futura LT Book" charset="0"/>
                          <a:ea typeface="Futura LT Book" charset="0"/>
                          <a:cs typeface="Futura LT Book" charset="0"/>
                        </a:rPr>
                        <a:t>Externa</a:t>
                      </a:r>
                      <a:r>
                        <a:rPr lang="en-US" sz="1400" baseline="0" dirty="0" smtClean="0">
                          <a:solidFill>
                            <a:schemeClr val="tx1">
                              <a:lumMod val="65000"/>
                              <a:lumOff val="35000"/>
                            </a:schemeClr>
                          </a:solidFill>
                          <a:latin typeface="Futura LT Book" charset="0"/>
                          <a:ea typeface="Futura LT Book" charset="0"/>
                          <a:cs typeface="Futura LT Book" charset="0"/>
                        </a:rPr>
                        <a:t> </a:t>
                      </a:r>
                      <a:r>
                        <a:rPr lang="en-US" sz="1400" baseline="0" dirty="0" err="1" smtClean="0">
                          <a:solidFill>
                            <a:schemeClr val="tx1">
                              <a:lumMod val="65000"/>
                              <a:lumOff val="35000"/>
                            </a:schemeClr>
                          </a:solidFill>
                          <a:latin typeface="Futura LT Book" charset="0"/>
                          <a:ea typeface="Futura LT Book" charset="0"/>
                          <a:cs typeface="Futura LT Book" charset="0"/>
                        </a:rPr>
                        <a:t>samarbeten</a:t>
                      </a:r>
                      <a:endParaRPr lang="en-US" sz="1400" baseline="0" dirty="0" smtClean="0">
                        <a:solidFill>
                          <a:schemeClr val="tx1">
                            <a:lumMod val="65000"/>
                            <a:lumOff val="35000"/>
                          </a:schemeClr>
                        </a:solidFill>
                        <a:latin typeface="Futura LT Book" charset="0"/>
                        <a:ea typeface="Futura LT Book" charset="0"/>
                        <a:cs typeface="Futura LT Book" charset="0"/>
                      </a:endParaRPr>
                    </a:p>
                    <a:p>
                      <a:r>
                        <a:rPr lang="en-US" sz="1400" baseline="0" dirty="0" err="1" smtClean="0">
                          <a:solidFill>
                            <a:schemeClr val="tx1">
                              <a:lumMod val="65000"/>
                              <a:lumOff val="35000"/>
                            </a:schemeClr>
                          </a:solidFill>
                          <a:latin typeface="Futura LT Book" charset="0"/>
                          <a:ea typeface="Futura LT Book" charset="0"/>
                          <a:cs typeface="Futura LT Book" charset="0"/>
                        </a:rPr>
                        <a:t>Söka</a:t>
                      </a:r>
                      <a:r>
                        <a:rPr lang="en-US" sz="1400" baseline="0" dirty="0" smtClean="0">
                          <a:solidFill>
                            <a:schemeClr val="tx1">
                              <a:lumMod val="65000"/>
                              <a:lumOff val="35000"/>
                            </a:schemeClr>
                          </a:solidFill>
                          <a:latin typeface="Futura LT Book" charset="0"/>
                          <a:ea typeface="Futura LT Book" charset="0"/>
                          <a:cs typeface="Futura LT Book" charset="0"/>
                        </a:rPr>
                        <a:t> bred inspiration</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c>
                  <a:txBody>
                    <a:bodyPr/>
                    <a:lstStyle/>
                    <a:p>
                      <a:r>
                        <a:rPr lang="en-US" sz="1400" dirty="0" err="1" smtClean="0">
                          <a:solidFill>
                            <a:schemeClr val="tx1">
                              <a:lumMod val="65000"/>
                              <a:lumOff val="35000"/>
                            </a:schemeClr>
                          </a:solidFill>
                          <a:latin typeface="Futura LT Book" charset="0"/>
                          <a:ea typeface="Futura LT Book" charset="0"/>
                          <a:cs typeface="Futura LT Book" charset="0"/>
                        </a:rPr>
                        <a:t>Medveten</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rekrytering</a:t>
                      </a:r>
                      <a:r>
                        <a:rPr lang="en-US" sz="1400" dirty="0" smtClean="0">
                          <a:solidFill>
                            <a:schemeClr val="tx1">
                              <a:lumMod val="65000"/>
                              <a:lumOff val="35000"/>
                            </a:schemeClr>
                          </a:solidFill>
                          <a:latin typeface="Futura LT Book" charset="0"/>
                          <a:ea typeface="Futura LT Book" charset="0"/>
                          <a:cs typeface="Futura LT Book" charset="0"/>
                        </a:rPr>
                        <a:t>, </a:t>
                      </a:r>
                      <a:r>
                        <a:rPr lang="en-US" sz="1400" dirty="0" err="1" smtClean="0">
                          <a:solidFill>
                            <a:schemeClr val="tx1">
                              <a:lumMod val="65000"/>
                              <a:lumOff val="35000"/>
                            </a:schemeClr>
                          </a:solidFill>
                          <a:latin typeface="Futura LT Book" charset="0"/>
                          <a:ea typeface="Futura LT Book" charset="0"/>
                          <a:cs typeface="Futura LT Book" charset="0"/>
                        </a:rPr>
                        <a:t>personlighetstest</a:t>
                      </a:r>
                      <a:r>
                        <a:rPr lang="en-US" sz="1400" dirty="0" smtClean="0">
                          <a:solidFill>
                            <a:schemeClr val="tx1">
                              <a:lumMod val="65000"/>
                              <a:lumOff val="35000"/>
                            </a:schemeClr>
                          </a:solidFill>
                          <a:latin typeface="Futura LT Book" charset="0"/>
                          <a:ea typeface="Futura LT Book" charset="0"/>
                          <a:cs typeface="Futura LT Book" charset="0"/>
                        </a:rPr>
                        <a:t>,  360° </a:t>
                      </a:r>
                      <a:r>
                        <a:rPr lang="en-US" sz="1400" dirty="0" err="1" smtClean="0">
                          <a:solidFill>
                            <a:schemeClr val="tx1">
                              <a:lumMod val="65000"/>
                              <a:lumOff val="35000"/>
                            </a:schemeClr>
                          </a:solidFill>
                          <a:latin typeface="Futura LT Book" charset="0"/>
                          <a:ea typeface="Futura LT Book" charset="0"/>
                          <a:cs typeface="Futura LT Book" charset="0"/>
                        </a:rPr>
                        <a:t>utredning</a:t>
                      </a:r>
                      <a:endParaRPr lang="en-US" sz="1400" dirty="0">
                        <a:solidFill>
                          <a:schemeClr val="tx1">
                            <a:lumMod val="65000"/>
                            <a:lumOff val="35000"/>
                          </a:schemeClr>
                        </a:solidFill>
                        <a:latin typeface="Futura LT Book" charset="0"/>
                        <a:ea typeface="Futura LT Book" charset="0"/>
                        <a:cs typeface="Futura LT Book"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9BB94">
                        <a:alpha val="20000"/>
                      </a:srgbClr>
                    </a:solidFill>
                  </a:tcPr>
                </a:tc>
              </a:tr>
            </a:tbl>
          </a:graphicData>
        </a:graphic>
      </p:graphicFrame>
    </p:spTree>
    <p:extLst>
      <p:ext uri="{BB962C8B-B14F-4D97-AF65-F5344CB8AC3E}">
        <p14:creationId xmlns:p14="http://schemas.microsoft.com/office/powerpoint/2010/main" val="2656914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5530" y="507050"/>
            <a:ext cx="7772400" cy="1362075"/>
          </a:xfrm>
        </p:spPr>
        <p:txBody>
          <a:bodyPr/>
          <a:lstStyle/>
          <a:p>
            <a:r>
              <a:rPr lang="en-US" sz="6000" dirty="0" smtClean="0"/>
              <a:t>AGENDA</a:t>
            </a:r>
            <a:endParaRPr lang="en-US" dirty="0"/>
          </a:p>
        </p:txBody>
      </p:sp>
      <p:sp>
        <p:nvSpPr>
          <p:cNvPr id="5" name="Text Placeholder 4"/>
          <p:cNvSpPr>
            <a:spLocks noGrp="1"/>
          </p:cNvSpPr>
          <p:nvPr>
            <p:ph type="body" idx="1"/>
          </p:nvPr>
        </p:nvSpPr>
        <p:spPr>
          <a:xfrm>
            <a:off x="4751730" y="1459498"/>
            <a:ext cx="4323412" cy="4077981"/>
          </a:xfrm>
        </p:spPr>
        <p:txBody>
          <a:bodyPr>
            <a:normAutofit fontScale="85000" lnSpcReduction="10000"/>
          </a:bodyPr>
          <a:lstStyle/>
          <a:p>
            <a:r>
              <a:rPr lang="en-US" b="1" dirty="0" smtClean="0">
                <a:solidFill>
                  <a:srgbClr val="00B0F0"/>
                </a:solidFill>
              </a:rPr>
              <a:t>BLOCK 1</a:t>
            </a:r>
          </a:p>
          <a:p>
            <a:r>
              <a:rPr lang="en-US" b="1" dirty="0" err="1" smtClean="0">
                <a:solidFill>
                  <a:schemeClr val="tx1">
                    <a:lumMod val="50000"/>
                    <a:lumOff val="50000"/>
                  </a:schemeClr>
                </a:solidFill>
              </a:rPr>
              <a:t>Vad</a:t>
            </a:r>
            <a:r>
              <a:rPr lang="en-US" b="1" dirty="0" smtClean="0">
                <a:solidFill>
                  <a:schemeClr val="tx1">
                    <a:lumMod val="50000"/>
                    <a:lumOff val="50000"/>
                  </a:schemeClr>
                </a:solidFill>
              </a:rPr>
              <a:t> </a:t>
            </a:r>
            <a:r>
              <a:rPr lang="en-US" b="1" dirty="0" err="1" smtClean="0">
                <a:solidFill>
                  <a:schemeClr val="tx1">
                    <a:lumMod val="50000"/>
                    <a:lumOff val="50000"/>
                  </a:schemeClr>
                </a:solidFill>
              </a:rPr>
              <a:t>är</a:t>
            </a:r>
            <a:r>
              <a:rPr lang="en-US" b="1" dirty="0" smtClean="0">
                <a:solidFill>
                  <a:schemeClr val="tx1">
                    <a:lumMod val="50000"/>
                    <a:lumOff val="50000"/>
                  </a:schemeClr>
                </a:solidFill>
              </a:rPr>
              <a:t> design thinking?</a:t>
            </a:r>
          </a:p>
          <a:p>
            <a:r>
              <a:rPr lang="en-US" b="1" dirty="0" err="1" smtClean="0">
                <a:solidFill>
                  <a:schemeClr val="tx1">
                    <a:lumMod val="50000"/>
                    <a:lumOff val="50000"/>
                  </a:schemeClr>
                </a:solidFill>
              </a:rPr>
              <a:t>Hur</a:t>
            </a:r>
            <a:r>
              <a:rPr lang="en-US" b="1" dirty="0" smtClean="0">
                <a:solidFill>
                  <a:schemeClr val="tx1">
                    <a:lumMod val="50000"/>
                    <a:lumOff val="50000"/>
                  </a:schemeClr>
                </a:solidFill>
              </a:rPr>
              <a:t> </a:t>
            </a:r>
            <a:r>
              <a:rPr lang="en-US" b="1" dirty="0" err="1" smtClean="0">
                <a:solidFill>
                  <a:schemeClr val="tx1">
                    <a:lumMod val="50000"/>
                    <a:lumOff val="50000"/>
                  </a:schemeClr>
                </a:solidFill>
              </a:rPr>
              <a:t>kan</a:t>
            </a:r>
            <a:r>
              <a:rPr lang="en-US" b="1" dirty="0" smtClean="0">
                <a:solidFill>
                  <a:schemeClr val="tx1">
                    <a:lumMod val="50000"/>
                    <a:lumOff val="50000"/>
                  </a:schemeClr>
                </a:solidFill>
              </a:rPr>
              <a:t> vi </a:t>
            </a:r>
            <a:r>
              <a:rPr lang="en-US" b="1" dirty="0" err="1" smtClean="0">
                <a:solidFill>
                  <a:schemeClr val="tx1">
                    <a:lumMod val="50000"/>
                    <a:lumOff val="50000"/>
                  </a:schemeClr>
                </a:solidFill>
              </a:rPr>
              <a:t>förstå</a:t>
            </a:r>
            <a:r>
              <a:rPr lang="en-US" b="1" dirty="0" smtClean="0">
                <a:solidFill>
                  <a:schemeClr val="tx1">
                    <a:lumMod val="50000"/>
                    <a:lumOff val="50000"/>
                  </a:schemeClr>
                </a:solidFill>
              </a:rPr>
              <a:t> DT?</a:t>
            </a:r>
          </a:p>
          <a:p>
            <a:r>
              <a:rPr lang="en-US" b="1" dirty="0" err="1" smtClean="0">
                <a:solidFill>
                  <a:schemeClr val="tx1">
                    <a:lumMod val="50000"/>
                    <a:lumOff val="50000"/>
                  </a:schemeClr>
                </a:solidFill>
              </a:rPr>
              <a:t>Vad</a:t>
            </a:r>
            <a:r>
              <a:rPr lang="en-US" b="1" dirty="0" smtClean="0">
                <a:solidFill>
                  <a:schemeClr val="tx1">
                    <a:lumMod val="50000"/>
                    <a:lumOff val="50000"/>
                  </a:schemeClr>
                </a:solidFill>
              </a:rPr>
              <a:t> </a:t>
            </a:r>
            <a:r>
              <a:rPr lang="en-US" b="1" dirty="0" err="1" smtClean="0">
                <a:solidFill>
                  <a:schemeClr val="tx1">
                    <a:lumMod val="50000"/>
                    <a:lumOff val="50000"/>
                  </a:schemeClr>
                </a:solidFill>
              </a:rPr>
              <a:t>gör</a:t>
            </a:r>
            <a:r>
              <a:rPr lang="en-US" b="1" dirty="0" smtClean="0">
                <a:solidFill>
                  <a:schemeClr val="tx1">
                    <a:lumMod val="50000"/>
                    <a:lumOff val="50000"/>
                  </a:schemeClr>
                </a:solidFill>
              </a:rPr>
              <a:t> </a:t>
            </a:r>
            <a:r>
              <a:rPr lang="en-US" b="1" dirty="0" err="1" smtClean="0">
                <a:solidFill>
                  <a:schemeClr val="tx1">
                    <a:lumMod val="50000"/>
                    <a:lumOff val="50000"/>
                  </a:schemeClr>
                </a:solidFill>
              </a:rPr>
              <a:t>företag</a:t>
            </a:r>
            <a:r>
              <a:rPr lang="en-US" b="1" dirty="0" smtClean="0">
                <a:solidFill>
                  <a:schemeClr val="tx1">
                    <a:lumMod val="50000"/>
                    <a:lumOff val="50000"/>
                  </a:schemeClr>
                </a:solidFill>
              </a:rPr>
              <a:t> </a:t>
            </a:r>
            <a:r>
              <a:rPr lang="en-US" b="1" dirty="0" err="1" smtClean="0">
                <a:solidFill>
                  <a:schemeClr val="tx1">
                    <a:lumMod val="50000"/>
                    <a:lumOff val="50000"/>
                  </a:schemeClr>
                </a:solidFill>
              </a:rPr>
              <a:t>som</a:t>
            </a:r>
            <a:r>
              <a:rPr lang="en-US" b="1" dirty="0" smtClean="0">
                <a:solidFill>
                  <a:schemeClr val="tx1">
                    <a:lumMod val="50000"/>
                    <a:lumOff val="50000"/>
                  </a:schemeClr>
                </a:solidFill>
              </a:rPr>
              <a:t> </a:t>
            </a:r>
            <a:r>
              <a:rPr lang="en-US" b="1" dirty="0" err="1" smtClean="0">
                <a:solidFill>
                  <a:schemeClr val="tx1">
                    <a:lumMod val="50000"/>
                    <a:lumOff val="50000"/>
                  </a:schemeClr>
                </a:solidFill>
              </a:rPr>
              <a:t>använder</a:t>
            </a:r>
            <a:r>
              <a:rPr lang="en-US" b="1" dirty="0" smtClean="0">
                <a:solidFill>
                  <a:schemeClr val="tx1">
                    <a:lumMod val="50000"/>
                    <a:lumOff val="50000"/>
                  </a:schemeClr>
                </a:solidFill>
              </a:rPr>
              <a:t> DT</a:t>
            </a:r>
          </a:p>
          <a:p>
            <a:r>
              <a:rPr lang="en-US" b="1" dirty="0" err="1" smtClean="0">
                <a:solidFill>
                  <a:srgbClr val="00B0F0"/>
                </a:solidFill>
              </a:rPr>
              <a:t>Fika</a:t>
            </a:r>
            <a:endParaRPr lang="en-US" b="1" dirty="0">
              <a:solidFill>
                <a:srgbClr val="00B0F0"/>
              </a:solidFill>
            </a:endParaRPr>
          </a:p>
          <a:p>
            <a:r>
              <a:rPr lang="en-US" b="1" dirty="0" smtClean="0">
                <a:solidFill>
                  <a:srgbClr val="00B0F0"/>
                </a:solidFill>
              </a:rPr>
              <a:t>BLOCK 2</a:t>
            </a:r>
          </a:p>
          <a:p>
            <a:r>
              <a:rPr lang="en-US" b="1" dirty="0" err="1" smtClean="0">
                <a:solidFill>
                  <a:schemeClr val="tx1">
                    <a:lumMod val="50000"/>
                    <a:lumOff val="50000"/>
                  </a:schemeClr>
                </a:solidFill>
              </a:rPr>
              <a:t>Hur</a:t>
            </a:r>
            <a:r>
              <a:rPr lang="en-US" b="1" dirty="0" smtClean="0">
                <a:solidFill>
                  <a:schemeClr val="tx1">
                    <a:lumMod val="50000"/>
                    <a:lumOff val="50000"/>
                  </a:schemeClr>
                </a:solidFill>
              </a:rPr>
              <a:t> </a:t>
            </a:r>
            <a:r>
              <a:rPr lang="en-US" b="1" dirty="0" err="1" smtClean="0">
                <a:solidFill>
                  <a:schemeClr val="tx1">
                    <a:lumMod val="50000"/>
                    <a:lumOff val="50000"/>
                  </a:schemeClr>
                </a:solidFill>
              </a:rPr>
              <a:t>kan</a:t>
            </a:r>
            <a:r>
              <a:rPr lang="en-US" b="1" dirty="0" smtClean="0">
                <a:solidFill>
                  <a:schemeClr val="tx1">
                    <a:lumMod val="50000"/>
                    <a:lumOff val="50000"/>
                  </a:schemeClr>
                </a:solidFill>
              </a:rPr>
              <a:t> DT </a:t>
            </a:r>
            <a:r>
              <a:rPr lang="en-US" b="1" dirty="0" err="1" smtClean="0">
                <a:solidFill>
                  <a:schemeClr val="tx1">
                    <a:lumMod val="50000"/>
                    <a:lumOff val="50000"/>
                  </a:schemeClr>
                </a:solidFill>
              </a:rPr>
              <a:t>påverka</a:t>
            </a:r>
            <a:r>
              <a:rPr lang="en-US" b="1" dirty="0" smtClean="0">
                <a:solidFill>
                  <a:schemeClr val="tx1">
                    <a:lumMod val="50000"/>
                    <a:lumOff val="50000"/>
                  </a:schemeClr>
                </a:solidFill>
              </a:rPr>
              <a:t> </a:t>
            </a:r>
            <a:r>
              <a:rPr lang="en-US" b="1" dirty="0" err="1" smtClean="0">
                <a:solidFill>
                  <a:schemeClr val="tx1">
                    <a:lumMod val="50000"/>
                    <a:lumOff val="50000"/>
                  </a:schemeClr>
                </a:solidFill>
              </a:rPr>
              <a:t>innovationsförmåga</a:t>
            </a:r>
            <a:r>
              <a:rPr lang="en-US" b="1" dirty="0" smtClean="0">
                <a:solidFill>
                  <a:schemeClr val="tx1">
                    <a:lumMod val="50000"/>
                    <a:lumOff val="50000"/>
                  </a:schemeClr>
                </a:solidFill>
              </a:rPr>
              <a:t>?</a:t>
            </a:r>
          </a:p>
          <a:p>
            <a:r>
              <a:rPr lang="en-US" b="1" dirty="0" smtClean="0">
                <a:solidFill>
                  <a:schemeClr val="tx1">
                    <a:lumMod val="50000"/>
                    <a:lumOff val="50000"/>
                  </a:schemeClr>
                </a:solidFill>
              </a:rPr>
              <a:t>DT </a:t>
            </a:r>
            <a:r>
              <a:rPr lang="en-US" b="1" dirty="0" err="1" smtClean="0">
                <a:solidFill>
                  <a:schemeClr val="tx1">
                    <a:lumMod val="50000"/>
                    <a:lumOff val="50000"/>
                  </a:schemeClr>
                </a:solidFill>
              </a:rPr>
              <a:t>i</a:t>
            </a:r>
            <a:r>
              <a:rPr lang="en-US" b="1" dirty="0" smtClean="0">
                <a:solidFill>
                  <a:schemeClr val="tx1">
                    <a:lumMod val="50000"/>
                    <a:lumOff val="50000"/>
                  </a:schemeClr>
                </a:solidFill>
              </a:rPr>
              <a:t> </a:t>
            </a:r>
            <a:r>
              <a:rPr lang="en-US" b="1" dirty="0" err="1" smtClean="0">
                <a:solidFill>
                  <a:schemeClr val="tx1">
                    <a:lumMod val="50000"/>
                    <a:lumOff val="50000"/>
                  </a:schemeClr>
                </a:solidFill>
              </a:rPr>
              <a:t>stora</a:t>
            </a:r>
            <a:r>
              <a:rPr lang="en-US" b="1" dirty="0" smtClean="0">
                <a:solidFill>
                  <a:schemeClr val="tx1">
                    <a:lumMod val="50000"/>
                    <a:lumOff val="50000"/>
                  </a:schemeClr>
                </a:solidFill>
              </a:rPr>
              <a:t> </a:t>
            </a:r>
            <a:r>
              <a:rPr lang="en-US" b="1" dirty="0" err="1" smtClean="0">
                <a:solidFill>
                  <a:schemeClr val="tx1">
                    <a:lumMod val="50000"/>
                    <a:lumOff val="50000"/>
                  </a:schemeClr>
                </a:solidFill>
              </a:rPr>
              <a:t>företag</a:t>
            </a:r>
            <a:r>
              <a:rPr lang="en-US" b="1" dirty="0" smtClean="0">
                <a:solidFill>
                  <a:schemeClr val="tx1">
                    <a:lumMod val="50000"/>
                    <a:lumOff val="50000"/>
                  </a:schemeClr>
                </a:solidFill>
              </a:rPr>
              <a:t> - </a:t>
            </a:r>
            <a:r>
              <a:rPr lang="en-US" b="1" dirty="0" err="1" smtClean="0">
                <a:solidFill>
                  <a:schemeClr val="tx1">
                    <a:lumMod val="50000"/>
                    <a:lumOff val="50000"/>
                  </a:schemeClr>
                </a:solidFill>
              </a:rPr>
              <a:t>utmaningar</a:t>
            </a:r>
            <a:endParaRPr lang="en-US" b="1" dirty="0" smtClean="0">
              <a:solidFill>
                <a:schemeClr val="tx1">
                  <a:lumMod val="50000"/>
                  <a:lumOff val="50000"/>
                </a:schemeClr>
              </a:solidFill>
            </a:endParaRPr>
          </a:p>
          <a:p>
            <a:r>
              <a:rPr lang="en-US" b="1" dirty="0" err="1" smtClean="0">
                <a:solidFill>
                  <a:schemeClr val="tx1">
                    <a:lumMod val="50000"/>
                    <a:lumOff val="50000"/>
                  </a:schemeClr>
                </a:solidFill>
              </a:rPr>
              <a:t>Två</a:t>
            </a:r>
            <a:r>
              <a:rPr lang="en-US" b="1" dirty="0" smtClean="0">
                <a:solidFill>
                  <a:schemeClr val="tx1">
                    <a:lumMod val="50000"/>
                    <a:lumOff val="50000"/>
                  </a:schemeClr>
                </a:solidFill>
              </a:rPr>
              <a:t> </a:t>
            </a:r>
            <a:r>
              <a:rPr lang="en-US" b="1" dirty="0" err="1" smtClean="0">
                <a:solidFill>
                  <a:schemeClr val="tx1">
                    <a:lumMod val="50000"/>
                    <a:lumOff val="50000"/>
                  </a:schemeClr>
                </a:solidFill>
              </a:rPr>
              <a:t>fallstudier</a:t>
            </a:r>
            <a:endParaRPr lang="en-US" b="1" dirty="0">
              <a:solidFill>
                <a:schemeClr val="tx1">
                  <a:lumMod val="50000"/>
                  <a:lumOff val="50000"/>
                </a:schemeClr>
              </a:solidFill>
            </a:endParaRPr>
          </a:p>
        </p:txBody>
      </p:sp>
      <p:cxnSp>
        <p:nvCxnSpPr>
          <p:cNvPr id="3" name="Straight Connector 2"/>
          <p:cNvCxnSpPr/>
          <p:nvPr/>
        </p:nvCxnSpPr>
        <p:spPr>
          <a:xfrm>
            <a:off x="4572000" y="698964"/>
            <a:ext cx="0" cy="4710318"/>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01040" y="1996440"/>
            <a:ext cx="3188693" cy="1200329"/>
          </a:xfrm>
          <a:prstGeom prst="rect">
            <a:avLst/>
          </a:prstGeom>
          <a:noFill/>
        </p:spPr>
        <p:txBody>
          <a:bodyPr wrap="none" rtlCol="0">
            <a:spAutoFit/>
          </a:bodyPr>
          <a:lstStyle/>
          <a:p>
            <a:r>
              <a:rPr lang="en-US" dirty="0" err="1" smtClean="0"/>
              <a:t>Kontakt</a:t>
            </a:r>
            <a:r>
              <a:rPr lang="en-US" dirty="0" smtClean="0"/>
              <a:t>: </a:t>
            </a:r>
          </a:p>
          <a:p>
            <a:r>
              <a:rPr lang="en-US" dirty="0" err="1" smtClean="0"/>
              <a:t>Maria.Elmquist@chalmers.se</a:t>
            </a:r>
            <a:endParaRPr lang="en-US" dirty="0" smtClean="0"/>
          </a:p>
          <a:p>
            <a:r>
              <a:rPr lang="en-US" dirty="0" err="1" smtClean="0"/>
              <a:t>Lisa.Carlgren@chalmers.se</a:t>
            </a:r>
            <a:endParaRPr lang="en-US" dirty="0" smtClean="0"/>
          </a:p>
          <a:p>
            <a:endParaRPr lang="en-US" dirty="0"/>
          </a:p>
        </p:txBody>
      </p:sp>
    </p:spTree>
    <p:extLst>
      <p:ext uri="{BB962C8B-B14F-4D97-AF65-F5344CB8AC3E}">
        <p14:creationId xmlns:p14="http://schemas.microsoft.com/office/powerpoint/2010/main" val="21420160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387346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018015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800" dirty="0" err="1" smtClean="0">
                <a:solidFill>
                  <a:schemeClr val="tx1"/>
                </a:solidFill>
              </a:rPr>
              <a:t>Vad</a:t>
            </a:r>
            <a:r>
              <a:rPr lang="en-US" sz="8800" dirty="0" smtClean="0">
                <a:solidFill>
                  <a:schemeClr val="tx1"/>
                </a:solidFill>
              </a:rPr>
              <a:t> </a:t>
            </a:r>
            <a:r>
              <a:rPr lang="en-US" sz="8800" dirty="0" err="1" smtClean="0">
                <a:solidFill>
                  <a:schemeClr val="tx1"/>
                </a:solidFill>
              </a:rPr>
              <a:t>gör</a:t>
            </a:r>
            <a:r>
              <a:rPr lang="en-US" sz="8800" dirty="0" smtClean="0">
                <a:solidFill>
                  <a:schemeClr val="tx1"/>
                </a:solidFill>
              </a:rPr>
              <a:t> </a:t>
            </a:r>
            <a:r>
              <a:rPr lang="en-US" sz="8800" dirty="0" err="1" smtClean="0">
                <a:solidFill>
                  <a:schemeClr val="tx1"/>
                </a:solidFill>
              </a:rPr>
              <a:t>företag</a:t>
            </a:r>
            <a:r>
              <a:rPr lang="en-US" sz="8800" dirty="0" smtClean="0">
                <a:solidFill>
                  <a:schemeClr val="tx1"/>
                </a:solidFill>
              </a:rPr>
              <a:t> </a:t>
            </a:r>
            <a:r>
              <a:rPr lang="en-US" sz="8800" dirty="0" err="1" smtClean="0">
                <a:solidFill>
                  <a:schemeClr val="tx1"/>
                </a:solidFill>
              </a:rPr>
              <a:t>som</a:t>
            </a:r>
            <a:r>
              <a:rPr lang="en-US" sz="8800" dirty="0" smtClean="0">
                <a:solidFill>
                  <a:schemeClr val="tx1"/>
                </a:solidFill>
              </a:rPr>
              <a:t> </a:t>
            </a:r>
            <a:r>
              <a:rPr lang="en-US" sz="8800" dirty="0" err="1" smtClean="0">
                <a:solidFill>
                  <a:schemeClr val="tx1"/>
                </a:solidFill>
              </a:rPr>
              <a:t>använder</a:t>
            </a:r>
            <a:r>
              <a:rPr lang="en-US" sz="8800" dirty="0" smtClean="0">
                <a:solidFill>
                  <a:schemeClr val="tx1"/>
                </a:solidFill>
              </a:rPr>
              <a:t>  DT?</a:t>
            </a:r>
            <a:endParaRPr lang="en-US" sz="8800" dirty="0">
              <a:solidFill>
                <a:schemeClr val="tx1"/>
              </a:solidFill>
            </a:endParaRPr>
          </a:p>
        </p:txBody>
      </p:sp>
    </p:spTree>
    <p:extLst>
      <p:ext uri="{BB962C8B-B14F-4D97-AF65-F5344CB8AC3E}">
        <p14:creationId xmlns:p14="http://schemas.microsoft.com/office/powerpoint/2010/main" val="106646034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 slide om </a:t>
            </a:r>
            <a:r>
              <a:rPr lang="en-US" dirty="0" err="1" smtClean="0"/>
              <a:t>spridning</a:t>
            </a:r>
            <a:r>
              <a:rPr lang="en-US" dirty="0" smtClean="0"/>
              <a:t> (15 case </a:t>
            </a:r>
            <a:r>
              <a:rPr lang="en-US" dirty="0" err="1" smtClean="0"/>
              <a:t>artikeln</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b="1" dirty="0" err="1" smtClean="0"/>
              <a:t>Industrisektorer</a:t>
            </a:r>
            <a:r>
              <a:rPr lang="en-US" b="1" dirty="0" smtClean="0"/>
              <a:t>: </a:t>
            </a:r>
            <a:r>
              <a:rPr lang="en-US" dirty="0" err="1" smtClean="0"/>
              <a:t>konsumentelektronik</a:t>
            </a:r>
            <a:r>
              <a:rPr lang="en-US" dirty="0" smtClean="0"/>
              <a:t>, bank, </a:t>
            </a:r>
            <a:r>
              <a:rPr lang="en-US" dirty="0" err="1" smtClean="0"/>
              <a:t>sjukvård</a:t>
            </a:r>
            <a:r>
              <a:rPr lang="en-US" dirty="0" smtClean="0"/>
              <a:t>, software…</a:t>
            </a:r>
          </a:p>
          <a:p>
            <a:r>
              <a:rPr lang="en-US" b="1" dirty="0" err="1" smtClean="0"/>
              <a:t>Hur</a:t>
            </a:r>
            <a:r>
              <a:rPr lang="en-US" b="1" dirty="0" smtClean="0"/>
              <a:t> man </a:t>
            </a:r>
            <a:r>
              <a:rPr lang="en-US" b="1" dirty="0" err="1" smtClean="0"/>
              <a:t>ser</a:t>
            </a:r>
            <a:r>
              <a:rPr lang="en-US" b="1" dirty="0" smtClean="0"/>
              <a:t> </a:t>
            </a:r>
            <a:r>
              <a:rPr lang="en-US" b="1" dirty="0" err="1" smtClean="0"/>
              <a:t>på</a:t>
            </a:r>
            <a:r>
              <a:rPr lang="en-US" b="1" dirty="0" smtClean="0"/>
              <a:t> DT: </a:t>
            </a:r>
            <a:r>
              <a:rPr lang="en-US" dirty="0" smtClean="0"/>
              <a:t>process, </a:t>
            </a:r>
            <a:r>
              <a:rPr lang="en-US" dirty="0" err="1" smtClean="0"/>
              <a:t>mindet</a:t>
            </a:r>
            <a:r>
              <a:rPr lang="en-US" dirty="0" smtClean="0"/>
              <a:t>, </a:t>
            </a:r>
            <a:r>
              <a:rPr lang="en-US" dirty="0" err="1" smtClean="0"/>
              <a:t>kultur</a:t>
            </a:r>
            <a:r>
              <a:rPr lang="en-US" dirty="0" smtClean="0"/>
              <a:t>, toolbox</a:t>
            </a:r>
          </a:p>
          <a:p>
            <a:r>
              <a:rPr lang="en-US" b="1" dirty="0" err="1" smtClean="0"/>
              <a:t>Var</a:t>
            </a:r>
            <a:r>
              <a:rPr lang="en-US" b="1" dirty="0" smtClean="0"/>
              <a:t> man </a:t>
            </a:r>
            <a:r>
              <a:rPr lang="en-US" b="1" dirty="0" err="1" smtClean="0"/>
              <a:t>använder</a:t>
            </a:r>
            <a:r>
              <a:rPr lang="en-US" b="1" dirty="0" smtClean="0"/>
              <a:t> DT</a:t>
            </a:r>
            <a:r>
              <a:rPr lang="en-US" dirty="0" smtClean="0"/>
              <a:t>: FFE, </a:t>
            </a:r>
            <a:r>
              <a:rPr lang="en-US" dirty="0" err="1" smtClean="0"/>
              <a:t>strategi</a:t>
            </a:r>
            <a:r>
              <a:rPr lang="en-US" dirty="0" smtClean="0"/>
              <a:t>, </a:t>
            </a:r>
            <a:r>
              <a:rPr lang="en-US" dirty="0" err="1" smtClean="0"/>
              <a:t>allmänt</a:t>
            </a:r>
            <a:r>
              <a:rPr lang="en-US" dirty="0" smtClean="0"/>
              <a:t>…</a:t>
            </a:r>
          </a:p>
          <a:p>
            <a:r>
              <a:rPr lang="en-US" b="1" dirty="0" err="1" smtClean="0"/>
              <a:t>Hur</a:t>
            </a:r>
            <a:r>
              <a:rPr lang="en-US" b="1" dirty="0" smtClean="0"/>
              <a:t> man </a:t>
            </a:r>
            <a:r>
              <a:rPr lang="en-US" b="1" dirty="0" err="1" smtClean="0"/>
              <a:t>tagit</a:t>
            </a:r>
            <a:r>
              <a:rPr lang="en-US" b="1" dirty="0" smtClean="0"/>
              <a:t> in DT: </a:t>
            </a:r>
            <a:r>
              <a:rPr lang="en-US" dirty="0" smtClean="0"/>
              <a:t>CEO initiative, side-thing..</a:t>
            </a:r>
          </a:p>
          <a:p>
            <a:r>
              <a:rPr lang="en-US" dirty="0" smtClean="0"/>
              <a:t> </a:t>
            </a:r>
            <a:endParaRPr lang="en-US" dirty="0"/>
          </a:p>
        </p:txBody>
      </p:sp>
      <p:pic>
        <p:nvPicPr>
          <p:cNvPr id="4" name="Picture 3"/>
          <p:cNvPicPr>
            <a:picLocks noChangeAspect="1"/>
          </p:cNvPicPr>
          <p:nvPr/>
        </p:nvPicPr>
        <p:blipFill>
          <a:blip r:embed="rId2"/>
          <a:stretch>
            <a:fillRect/>
          </a:stretch>
        </p:blipFill>
        <p:spPr>
          <a:xfrm>
            <a:off x="0" y="0"/>
            <a:ext cx="9144000" cy="6453809"/>
          </a:xfrm>
          <a:prstGeom prst="rect">
            <a:avLst/>
          </a:prstGeom>
        </p:spPr>
      </p:pic>
    </p:spTree>
    <p:extLst>
      <p:ext uri="{BB962C8B-B14F-4D97-AF65-F5344CB8AC3E}">
        <p14:creationId xmlns:p14="http://schemas.microsoft.com/office/powerpoint/2010/main" val="194006386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3870" y="727670"/>
            <a:ext cx="4801733" cy="1143000"/>
          </a:xfrm>
        </p:spPr>
        <p:txBody>
          <a:bodyPr>
            <a:noAutofit/>
          </a:bodyPr>
          <a:lstStyle/>
          <a:p>
            <a:pPr algn="r"/>
            <a:r>
              <a:rPr lang="sv-SE" sz="6000" dirty="0" smtClean="0">
                <a:solidFill>
                  <a:schemeClr val="bg1"/>
                </a:solidFill>
              </a:rPr>
              <a:t>Paus</a:t>
            </a:r>
            <a:endParaRPr lang="sv-SE" sz="6000" dirty="0">
              <a:solidFill>
                <a:schemeClr val="bg1"/>
              </a:solidFill>
            </a:endParaRP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547052"/>
            <a:ext cx="9144000" cy="6343999"/>
          </a:xfrm>
        </p:spPr>
      </p:pic>
      <p:sp>
        <p:nvSpPr>
          <p:cNvPr id="6" name="Title 1"/>
          <p:cNvSpPr txBox="1">
            <a:spLocks/>
          </p:cNvSpPr>
          <p:nvPr/>
        </p:nvSpPr>
        <p:spPr bwMode="auto">
          <a:xfrm>
            <a:off x="3986270" y="880070"/>
            <a:ext cx="480173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pPr algn="r"/>
            <a:r>
              <a:rPr lang="sv-SE" sz="6000" dirty="0" smtClean="0"/>
              <a:t>Paus</a:t>
            </a:r>
            <a:endParaRPr lang="sv-SE" sz="6000" dirty="0"/>
          </a:p>
        </p:txBody>
      </p:sp>
    </p:spTree>
    <p:extLst>
      <p:ext uri="{BB962C8B-B14F-4D97-AF65-F5344CB8AC3E}">
        <p14:creationId xmlns:p14="http://schemas.microsoft.com/office/powerpoint/2010/main" val="15267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9BB9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4800" dirty="0" err="1" smtClean="0">
                <a:solidFill>
                  <a:schemeClr val="bg1"/>
                </a:solidFill>
              </a:rPr>
              <a:t>Hur</a:t>
            </a:r>
            <a:r>
              <a:rPr lang="en-US" sz="4800" dirty="0" smtClean="0">
                <a:solidFill>
                  <a:schemeClr val="bg1"/>
                </a:solidFill>
              </a:rPr>
              <a:t> </a:t>
            </a:r>
            <a:r>
              <a:rPr lang="en-US" sz="4800" dirty="0" err="1" smtClean="0">
                <a:solidFill>
                  <a:schemeClr val="bg1"/>
                </a:solidFill>
              </a:rPr>
              <a:t>kan</a:t>
            </a:r>
            <a:r>
              <a:rPr lang="en-US" sz="4800" dirty="0" smtClean="0">
                <a:solidFill>
                  <a:schemeClr val="bg1"/>
                </a:solidFill>
              </a:rPr>
              <a:t> </a:t>
            </a:r>
            <a:r>
              <a:rPr lang="en-US" sz="4800" dirty="0" err="1" smtClean="0">
                <a:solidFill>
                  <a:schemeClr val="bg1"/>
                </a:solidFill>
              </a:rPr>
              <a:t>användning</a:t>
            </a:r>
            <a:r>
              <a:rPr lang="en-US" sz="4800" dirty="0" smtClean="0">
                <a:solidFill>
                  <a:schemeClr val="bg1"/>
                </a:solidFill>
              </a:rPr>
              <a:t> </a:t>
            </a:r>
            <a:r>
              <a:rPr lang="en-US" sz="4800" dirty="0" err="1" smtClean="0">
                <a:solidFill>
                  <a:schemeClr val="bg1"/>
                </a:solidFill>
              </a:rPr>
              <a:t>av</a:t>
            </a:r>
            <a:r>
              <a:rPr lang="en-US" sz="4800" dirty="0" smtClean="0">
                <a:solidFill>
                  <a:schemeClr val="bg1"/>
                </a:solidFill>
              </a:rPr>
              <a:t> DT </a:t>
            </a:r>
            <a:r>
              <a:rPr lang="en-US" sz="4800" dirty="0" err="1" smtClean="0">
                <a:solidFill>
                  <a:schemeClr val="bg1"/>
                </a:solidFill>
              </a:rPr>
              <a:t>påverka</a:t>
            </a:r>
            <a:r>
              <a:rPr lang="en-US" sz="4800" dirty="0" smtClean="0">
                <a:solidFill>
                  <a:schemeClr val="bg1"/>
                </a:solidFill>
              </a:rPr>
              <a:t> </a:t>
            </a:r>
            <a:r>
              <a:rPr lang="en-US" sz="4800" dirty="0" err="1" smtClean="0">
                <a:solidFill>
                  <a:schemeClr val="bg1"/>
                </a:solidFill>
              </a:rPr>
              <a:t>innovationsförmåga</a:t>
            </a:r>
            <a:r>
              <a:rPr lang="en-US" sz="4800" dirty="0" smtClean="0">
                <a:solidFill>
                  <a:schemeClr val="bg1"/>
                </a:solidFill>
              </a:rPr>
              <a:t>?</a:t>
            </a:r>
            <a:endParaRPr lang="en-US" sz="4800" dirty="0">
              <a:solidFill>
                <a:schemeClr val="bg1"/>
              </a:solidFill>
            </a:endParaRPr>
          </a:p>
        </p:txBody>
      </p:sp>
    </p:spTree>
    <p:extLst>
      <p:ext uri="{BB962C8B-B14F-4D97-AF65-F5344CB8AC3E}">
        <p14:creationId xmlns:p14="http://schemas.microsoft.com/office/powerpoint/2010/main" val="126100123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D5D5D"/>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685800" y="2130425"/>
            <a:ext cx="7772400" cy="1470025"/>
          </a:xfrm>
          <a:prstGeom prst="rect">
            <a:avLst/>
          </a:prstGeom>
        </p:spPr>
        <p:txBody>
          <a:bodyPr>
            <a:no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600" dirty="0" smtClean="0">
                <a:solidFill>
                  <a:schemeClr val="bg1"/>
                </a:solidFill>
              </a:rPr>
              <a:t>Design thinking: Exploring values and effects from an innovation capability perspective</a:t>
            </a:r>
            <a:endParaRPr lang="en-US" sz="3600" dirty="0">
              <a:solidFill>
                <a:schemeClr val="bg1"/>
              </a:solidFill>
            </a:endParaRPr>
          </a:p>
        </p:txBody>
      </p:sp>
      <p:sp>
        <p:nvSpPr>
          <p:cNvPr id="4" name="TextBox 3"/>
          <p:cNvSpPr txBox="1"/>
          <p:nvPr/>
        </p:nvSpPr>
        <p:spPr>
          <a:xfrm>
            <a:off x="1155031" y="5769140"/>
            <a:ext cx="5486400" cy="738664"/>
          </a:xfrm>
          <a:prstGeom prst="rect">
            <a:avLst/>
          </a:prstGeom>
          <a:noFill/>
        </p:spPr>
        <p:txBody>
          <a:bodyPr wrap="square" rtlCol="0">
            <a:spAutoFit/>
          </a:bodyPr>
          <a:lstStyle/>
          <a:p>
            <a:r>
              <a:rPr lang="en-US" sz="1400" dirty="0">
                <a:solidFill>
                  <a:schemeClr val="bg1"/>
                </a:solidFill>
                <a:latin typeface="Futura LT Book" charset="0"/>
                <a:ea typeface="Futura LT Book" charset="0"/>
                <a:cs typeface="Futura LT Book" charset="0"/>
              </a:rPr>
              <a:t>Carlgren, L., </a:t>
            </a:r>
            <a:r>
              <a:rPr lang="en-US" sz="1400" dirty="0" err="1">
                <a:solidFill>
                  <a:schemeClr val="bg1"/>
                </a:solidFill>
                <a:latin typeface="Futura LT Book" charset="0"/>
                <a:ea typeface="Futura LT Book" charset="0"/>
                <a:cs typeface="Futura LT Book" charset="0"/>
              </a:rPr>
              <a:t>Elmquist</a:t>
            </a:r>
            <a:r>
              <a:rPr lang="en-US" sz="1400" dirty="0">
                <a:solidFill>
                  <a:schemeClr val="bg1"/>
                </a:solidFill>
                <a:latin typeface="Futura LT Book" charset="0"/>
                <a:ea typeface="Futura LT Book" charset="0"/>
                <a:cs typeface="Futura LT Book" charset="0"/>
              </a:rPr>
              <a:t>, M., &amp; </a:t>
            </a:r>
            <a:r>
              <a:rPr lang="en-US" sz="1400" dirty="0" err="1">
                <a:solidFill>
                  <a:schemeClr val="bg1"/>
                </a:solidFill>
                <a:latin typeface="Futura LT Book" charset="0"/>
                <a:ea typeface="Futura LT Book" charset="0"/>
                <a:cs typeface="Futura LT Book" charset="0"/>
              </a:rPr>
              <a:t>Rauth</a:t>
            </a:r>
            <a:r>
              <a:rPr lang="en-US" sz="1400" dirty="0">
                <a:solidFill>
                  <a:schemeClr val="bg1"/>
                </a:solidFill>
                <a:latin typeface="Futura LT Book" charset="0"/>
                <a:ea typeface="Futura LT Book" charset="0"/>
                <a:cs typeface="Futura LT Book" charset="0"/>
              </a:rPr>
              <a:t>, I. (2014). Design thinking: Exploring values and effects from an innovation capability perspective. </a:t>
            </a:r>
            <a:r>
              <a:rPr lang="en-US" sz="1400" i="1" dirty="0">
                <a:solidFill>
                  <a:schemeClr val="bg1"/>
                </a:solidFill>
                <a:latin typeface="Futura LT Book" charset="0"/>
                <a:ea typeface="Futura LT Book" charset="0"/>
                <a:cs typeface="Futura LT Book" charset="0"/>
              </a:rPr>
              <a:t>The Design Journal</a:t>
            </a:r>
            <a:r>
              <a:rPr lang="en-US" sz="1400" dirty="0">
                <a:solidFill>
                  <a:schemeClr val="bg1"/>
                </a:solidFill>
                <a:latin typeface="Futura LT Book" charset="0"/>
                <a:ea typeface="Futura LT Book" charset="0"/>
                <a:cs typeface="Futura LT Book" charset="0"/>
              </a:rPr>
              <a:t>,17(3), 403-423.</a:t>
            </a:r>
          </a:p>
        </p:txBody>
      </p:sp>
      <p:pic>
        <p:nvPicPr>
          <p:cNvPr id="7" name="Picture 6"/>
          <p:cNvPicPr>
            <a:picLocks noChangeAspect="1"/>
          </p:cNvPicPr>
          <p:nvPr/>
        </p:nvPicPr>
        <p:blipFill>
          <a:blip r:embed="rId2"/>
          <a:stretch>
            <a:fillRect/>
          </a:stretch>
        </p:blipFill>
        <p:spPr>
          <a:xfrm rot="633447">
            <a:off x="7127027" y="4415588"/>
            <a:ext cx="1970809" cy="2490537"/>
          </a:xfrm>
          <a:prstGeom prst="rect">
            <a:avLst/>
          </a:prstGeom>
        </p:spPr>
      </p:pic>
    </p:spTree>
    <p:extLst>
      <p:ext uri="{BB962C8B-B14F-4D97-AF65-F5344CB8AC3E}">
        <p14:creationId xmlns:p14="http://schemas.microsoft.com/office/powerpoint/2010/main" val="2383290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1" y="320046"/>
            <a:ext cx="8589915" cy="1143000"/>
          </a:xfrm>
          <a:prstGeom prst="rect">
            <a:avLst/>
          </a:prstGeom>
        </p:spPr>
        <p:txBody>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600" dirty="0" err="1" smtClean="0"/>
              <a:t>Vad</a:t>
            </a:r>
            <a:r>
              <a:rPr lang="en-US" sz="3600" dirty="0" smtClean="0"/>
              <a:t> </a:t>
            </a:r>
            <a:r>
              <a:rPr lang="en-US" sz="3600" dirty="0" err="1" smtClean="0"/>
              <a:t>kännetecknar</a:t>
            </a:r>
            <a:r>
              <a:rPr lang="en-US" sz="3600" dirty="0" smtClean="0"/>
              <a:t> innovation?</a:t>
            </a:r>
            <a:endParaRPr lang="en-US" sz="3600" dirty="0"/>
          </a:p>
        </p:txBody>
      </p:sp>
      <p:sp>
        <p:nvSpPr>
          <p:cNvPr id="4" name="TextBox 3"/>
          <p:cNvSpPr txBox="1"/>
          <p:nvPr/>
        </p:nvSpPr>
        <p:spPr>
          <a:xfrm>
            <a:off x="945388" y="1763836"/>
            <a:ext cx="2975311" cy="2893100"/>
          </a:xfrm>
          <a:prstGeom prst="rect">
            <a:avLst/>
          </a:prstGeom>
          <a:noFill/>
        </p:spPr>
        <p:txBody>
          <a:bodyPr wrap="square" rtlCol="0">
            <a:normAutofit/>
          </a:bodyPr>
          <a:lstStyle/>
          <a:p>
            <a:pPr marL="285750" indent="-285750">
              <a:spcAft>
                <a:spcPts val="600"/>
              </a:spcAft>
              <a:buFont typeface="Arial" charset="0"/>
              <a:buChar char="•"/>
            </a:pPr>
            <a:r>
              <a:rPr lang="en-US" dirty="0" err="1" smtClean="0">
                <a:latin typeface="Futura LT Book" charset="0"/>
                <a:ea typeface="Futura LT Book" charset="0"/>
                <a:cs typeface="Futura LT Book" charset="0"/>
              </a:rPr>
              <a:t>Målet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är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bestämt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på</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förhand</a:t>
            </a:r>
            <a:r>
              <a:rPr lang="en-US" dirty="0" smtClean="0">
                <a:latin typeface="Futura LT Book" charset="0"/>
                <a:ea typeface="Futura LT Book" charset="0"/>
                <a:cs typeface="Futura LT Book" charset="0"/>
              </a:rPr>
              <a:t>.</a:t>
            </a:r>
          </a:p>
          <a:p>
            <a:pPr marL="285750" indent="-285750">
              <a:spcAft>
                <a:spcPts val="600"/>
              </a:spcAft>
              <a:buFont typeface="Arial" charset="0"/>
              <a:buChar char="•"/>
            </a:pPr>
            <a:r>
              <a:rPr lang="en-US" dirty="0" err="1" smtClean="0">
                <a:latin typeface="Futura LT Book" charset="0"/>
                <a:ea typeface="Futura LT Book" charset="0"/>
                <a:cs typeface="Futura LT Book" charset="0"/>
              </a:rPr>
              <a:t>Interaktioner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mellan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funktioner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är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kända</a:t>
            </a:r>
            <a:endParaRPr lang="en-US" dirty="0" smtClean="0">
              <a:latin typeface="Futura LT Book" charset="0"/>
              <a:ea typeface="Futura LT Book" charset="0"/>
              <a:cs typeface="Futura LT Book" charset="0"/>
            </a:endParaRPr>
          </a:p>
          <a:p>
            <a:pPr marL="285750" indent="-285750">
              <a:spcAft>
                <a:spcPts val="600"/>
              </a:spcAft>
              <a:buFont typeface="Arial" charset="0"/>
              <a:buChar char="•"/>
            </a:pPr>
            <a:r>
              <a:rPr lang="en-US" dirty="0" smtClean="0">
                <a:latin typeface="Futura LT Book" charset="0"/>
                <a:ea typeface="Futura LT Book" charset="0"/>
                <a:cs typeface="Futura LT Book" charset="0"/>
              </a:rPr>
              <a:t>Man vet </a:t>
            </a:r>
            <a:r>
              <a:rPr lang="en-US" dirty="0" err="1" smtClean="0">
                <a:latin typeface="Futura LT Book" charset="0"/>
                <a:ea typeface="Futura LT Book" charset="0"/>
                <a:cs typeface="Futura LT Book" charset="0"/>
              </a:rPr>
              <a:t>vilken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kunskap</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som</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behövs</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från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början</a:t>
            </a:r>
            <a:endParaRPr lang="en-US" dirty="0" smtClean="0">
              <a:latin typeface="Futura LT Book" charset="0"/>
              <a:ea typeface="Futura LT Book" charset="0"/>
              <a:cs typeface="Futura LT Book" charset="0"/>
            </a:endParaRPr>
          </a:p>
          <a:p>
            <a:pPr marL="285750" indent="-285750">
              <a:spcAft>
                <a:spcPts val="600"/>
              </a:spcAft>
              <a:buFont typeface="Arial" charset="0"/>
              <a:buChar char="•"/>
            </a:pPr>
            <a:r>
              <a:rPr lang="en-US" dirty="0" err="1" smtClean="0">
                <a:latin typeface="Futura LT Book" charset="0"/>
                <a:ea typeface="Futura LT Book" charset="0"/>
                <a:cs typeface="Futura LT Book" charset="0"/>
              </a:rPr>
              <a:t>Utvärderingsmetoder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och</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framgångskriterier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är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bestämda</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på</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förhand</a:t>
            </a:r>
            <a:endParaRPr lang="en-US" dirty="0">
              <a:latin typeface="Futura LT Book" charset="0"/>
              <a:ea typeface="Futura LT Book" charset="0"/>
              <a:cs typeface="Futura LT Book" charset="0"/>
            </a:endParaRPr>
          </a:p>
          <a:p>
            <a:pPr algn="just">
              <a:spcAft>
                <a:spcPts val="600"/>
              </a:spcAft>
            </a:pPr>
            <a:endParaRPr lang="en-US" dirty="0" smtClean="0">
              <a:latin typeface="Futura LT Book" charset="0"/>
              <a:ea typeface="Futura LT Book" charset="0"/>
              <a:cs typeface="Futura LT Book" charset="0"/>
            </a:endParaRPr>
          </a:p>
          <a:p>
            <a:endParaRPr lang="en-US" dirty="0"/>
          </a:p>
        </p:txBody>
      </p:sp>
      <p:sp>
        <p:nvSpPr>
          <p:cNvPr id="5" name="TextBox 4"/>
          <p:cNvSpPr txBox="1"/>
          <p:nvPr/>
        </p:nvSpPr>
        <p:spPr>
          <a:xfrm>
            <a:off x="4978527" y="1773593"/>
            <a:ext cx="3359364" cy="2893100"/>
          </a:xfrm>
          <a:prstGeom prst="rect">
            <a:avLst/>
          </a:prstGeom>
          <a:noFill/>
        </p:spPr>
        <p:txBody>
          <a:bodyPr wrap="square" rtlCol="0">
            <a:normAutofit lnSpcReduction="10000"/>
          </a:bodyPr>
          <a:lstStyle/>
          <a:p>
            <a:pPr marL="285750" indent="-285750">
              <a:spcAft>
                <a:spcPts val="600"/>
              </a:spcAft>
              <a:buFont typeface="Arial" charset="0"/>
              <a:buChar char="•"/>
            </a:pPr>
            <a:r>
              <a:rPr lang="en-US" dirty="0" err="1" smtClean="0">
                <a:latin typeface="Futura LT Book" charset="0"/>
                <a:ea typeface="Futura LT Book" charset="0"/>
                <a:cs typeface="Futura LT Book" charset="0"/>
              </a:rPr>
              <a:t>Det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finns</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inget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mål</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eller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det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är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oklart</a:t>
            </a:r>
            <a:r>
              <a:rPr lang="en-US" dirty="0" smtClean="0">
                <a:latin typeface="Futura LT Book" charset="0"/>
                <a:ea typeface="Futura LT Book" charset="0"/>
                <a:cs typeface="Futura LT Book" charset="0"/>
              </a:rPr>
              <a:t>.</a:t>
            </a:r>
          </a:p>
          <a:p>
            <a:pPr marL="285750" indent="-285750">
              <a:spcAft>
                <a:spcPts val="600"/>
              </a:spcAft>
              <a:buFont typeface="Arial" charset="0"/>
              <a:buChar char="•"/>
            </a:pPr>
            <a:r>
              <a:rPr lang="en-US" dirty="0" err="1" smtClean="0">
                <a:latin typeface="Futura LT Book" charset="0"/>
                <a:ea typeface="Futura LT Book" charset="0"/>
                <a:cs typeface="Futura LT Book" charset="0"/>
              </a:rPr>
              <a:t>Interaktioner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mellan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funktioner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kanske</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inte</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ens</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finns</a:t>
            </a:r>
            <a:endParaRPr lang="en-US" dirty="0" smtClean="0">
              <a:latin typeface="Futura LT Book" charset="0"/>
              <a:ea typeface="Futura LT Book" charset="0"/>
              <a:cs typeface="Futura LT Book" charset="0"/>
            </a:endParaRPr>
          </a:p>
          <a:p>
            <a:pPr marL="285750" indent="-285750">
              <a:spcAft>
                <a:spcPts val="600"/>
              </a:spcAft>
              <a:buFont typeface="Arial" charset="0"/>
              <a:buChar char="•"/>
            </a:pPr>
            <a:r>
              <a:rPr lang="en-US" dirty="0" err="1" smtClean="0">
                <a:latin typeface="Futura LT Book" charset="0"/>
                <a:ea typeface="Futura LT Book" charset="0"/>
                <a:cs typeface="Futura LT Book" charset="0"/>
              </a:rPr>
              <a:t>Det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är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oklart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vilken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kunskap</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som</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kan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komma</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att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behövas</a:t>
            </a:r>
            <a:endParaRPr lang="en-US" dirty="0" smtClean="0">
              <a:latin typeface="Futura LT Book" charset="0"/>
              <a:ea typeface="Futura LT Book" charset="0"/>
              <a:cs typeface="Futura LT Book" charset="0"/>
            </a:endParaRPr>
          </a:p>
          <a:p>
            <a:pPr marL="285750" indent="-285750">
              <a:spcAft>
                <a:spcPts val="600"/>
              </a:spcAft>
              <a:buFont typeface="Arial" charset="0"/>
              <a:buChar char="•"/>
            </a:pPr>
            <a:r>
              <a:rPr lang="en-US" dirty="0" err="1">
                <a:latin typeface="Futura LT Book" charset="0"/>
                <a:ea typeface="Futura LT Book" charset="0"/>
                <a:cs typeface="Futura LT Book" charset="0"/>
              </a:rPr>
              <a:t>Utvärderingsmetoder</a:t>
            </a:r>
            <a:r>
              <a:rPr lang="en-US" dirty="0">
                <a:latin typeface="Futura LT Book" charset="0"/>
                <a:ea typeface="Futura LT Book" charset="0"/>
                <a:cs typeface="Futura LT Book" charset="0"/>
              </a:rPr>
              <a:t> </a:t>
            </a:r>
            <a:r>
              <a:rPr lang="en-US" dirty="0" err="1">
                <a:latin typeface="Futura LT Book" charset="0"/>
                <a:ea typeface="Futura LT Book" charset="0"/>
                <a:cs typeface="Futura LT Book" charset="0"/>
              </a:rPr>
              <a:t>och</a:t>
            </a:r>
            <a:r>
              <a:rPr lang="en-US" dirty="0">
                <a:latin typeface="Futura LT Book" charset="0"/>
                <a:ea typeface="Futura LT Book" charset="0"/>
                <a:cs typeface="Futura LT Book" charset="0"/>
              </a:rPr>
              <a:t> </a:t>
            </a:r>
            <a:r>
              <a:rPr lang="en-US" dirty="0" err="1">
                <a:latin typeface="Futura LT Book" charset="0"/>
                <a:ea typeface="Futura LT Book" charset="0"/>
                <a:cs typeface="Futura LT Book" charset="0"/>
              </a:rPr>
              <a:t>framgångskriterier</a:t>
            </a:r>
            <a:r>
              <a:rPr lang="en-US" dirty="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behöver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utvecklas</a:t>
            </a:r>
            <a:endParaRPr lang="en-US" dirty="0">
              <a:latin typeface="Futura LT Book" charset="0"/>
              <a:ea typeface="Futura LT Book" charset="0"/>
              <a:cs typeface="Futura LT Book" charset="0"/>
            </a:endParaRPr>
          </a:p>
          <a:p>
            <a:pPr algn="just">
              <a:spcAft>
                <a:spcPts val="600"/>
              </a:spcAft>
            </a:pPr>
            <a:endParaRPr lang="en-US" dirty="0" smtClean="0">
              <a:latin typeface="Futura LT Book" charset="0"/>
              <a:ea typeface="Futura LT Book" charset="0"/>
              <a:cs typeface="Futura LT Book" charset="0"/>
            </a:endParaRPr>
          </a:p>
          <a:p>
            <a:endParaRPr lang="en-US" dirty="0"/>
          </a:p>
        </p:txBody>
      </p:sp>
      <p:pic>
        <p:nvPicPr>
          <p:cNvPr id="6" name="Picture 5"/>
          <p:cNvPicPr>
            <a:picLocks noChangeAspect="1"/>
          </p:cNvPicPr>
          <p:nvPr/>
        </p:nvPicPr>
        <p:blipFill>
          <a:blip r:embed="rId2"/>
          <a:stretch>
            <a:fillRect/>
          </a:stretch>
        </p:blipFill>
        <p:spPr>
          <a:xfrm>
            <a:off x="986590" y="4511842"/>
            <a:ext cx="3200400" cy="1744579"/>
          </a:xfrm>
          <a:prstGeom prst="rect">
            <a:avLst/>
          </a:prstGeom>
        </p:spPr>
      </p:pic>
      <p:pic>
        <p:nvPicPr>
          <p:cNvPr id="7" name="Picture 6"/>
          <p:cNvPicPr>
            <a:picLocks noChangeAspect="1"/>
          </p:cNvPicPr>
          <p:nvPr/>
        </p:nvPicPr>
        <p:blipFill>
          <a:blip r:embed="rId3"/>
          <a:stretch>
            <a:fillRect/>
          </a:stretch>
        </p:blipFill>
        <p:spPr>
          <a:xfrm>
            <a:off x="5062751" y="4656936"/>
            <a:ext cx="3166858" cy="1599485"/>
          </a:xfrm>
          <a:prstGeom prst="rect">
            <a:avLst/>
          </a:prstGeom>
        </p:spPr>
      </p:pic>
      <p:sp>
        <p:nvSpPr>
          <p:cNvPr id="8" name="TextBox 7"/>
          <p:cNvSpPr txBox="1"/>
          <p:nvPr/>
        </p:nvSpPr>
        <p:spPr>
          <a:xfrm>
            <a:off x="898858" y="6281312"/>
            <a:ext cx="3179847" cy="261610"/>
          </a:xfrm>
          <a:prstGeom prst="rect">
            <a:avLst/>
          </a:prstGeom>
          <a:noFill/>
        </p:spPr>
        <p:txBody>
          <a:bodyPr wrap="square" rtlCol="0">
            <a:spAutoFit/>
          </a:bodyPr>
          <a:lstStyle/>
          <a:p>
            <a:r>
              <a:rPr lang="en-US" sz="1100" dirty="0" err="1" smtClean="0">
                <a:latin typeface="Futura LT Book" charset="0"/>
                <a:ea typeface="Futura LT Book" charset="0"/>
                <a:cs typeface="Futura LT Book" charset="0"/>
              </a:rPr>
              <a:t>Källa</a:t>
            </a:r>
            <a:r>
              <a:rPr lang="en-US" sz="1100" dirty="0" smtClean="0">
                <a:latin typeface="Futura LT Book" charset="0"/>
                <a:ea typeface="Futura LT Book" charset="0"/>
                <a:cs typeface="Futura LT Book" charset="0"/>
              </a:rPr>
              <a:t>: </a:t>
            </a:r>
            <a:r>
              <a:rPr lang="en-US" sz="1100" dirty="0" err="1" smtClean="0">
                <a:latin typeface="Futura LT Book" charset="0"/>
                <a:ea typeface="Futura LT Book" charset="0"/>
                <a:cs typeface="Futura LT Book" charset="0"/>
              </a:rPr>
              <a:t>LeMasson</a:t>
            </a:r>
            <a:r>
              <a:rPr lang="en-US" sz="1100" dirty="0" smtClean="0">
                <a:latin typeface="Futura LT Book" charset="0"/>
                <a:ea typeface="Futura LT Book" charset="0"/>
                <a:cs typeface="Futura LT Book" charset="0"/>
              </a:rPr>
              <a:t> et al, 2005; </a:t>
            </a:r>
            <a:r>
              <a:rPr lang="en-US" sz="1100" dirty="0" err="1" smtClean="0">
                <a:latin typeface="Futura LT Book" charset="0"/>
                <a:ea typeface="Futura LT Book" charset="0"/>
                <a:cs typeface="Futura LT Book" charset="0"/>
              </a:rPr>
              <a:t>Elmquist</a:t>
            </a:r>
            <a:r>
              <a:rPr lang="en-US" sz="1100" dirty="0" smtClean="0">
                <a:latin typeface="Futura LT Book" charset="0"/>
                <a:ea typeface="Futura LT Book" charset="0"/>
                <a:cs typeface="Futura LT Book" charset="0"/>
              </a:rPr>
              <a:t>, 2014</a:t>
            </a:r>
            <a:endParaRPr lang="en-US" sz="1100" dirty="0">
              <a:latin typeface="Futura LT Book" charset="0"/>
              <a:ea typeface="Futura LT Book" charset="0"/>
              <a:cs typeface="Futura LT Book" charset="0"/>
            </a:endParaRPr>
          </a:p>
        </p:txBody>
      </p:sp>
      <p:sp>
        <p:nvSpPr>
          <p:cNvPr id="9" name="TextBox 8"/>
          <p:cNvSpPr txBox="1"/>
          <p:nvPr/>
        </p:nvSpPr>
        <p:spPr>
          <a:xfrm>
            <a:off x="945388" y="1240475"/>
            <a:ext cx="3325823" cy="400110"/>
          </a:xfrm>
          <a:prstGeom prst="rect">
            <a:avLst/>
          </a:prstGeom>
          <a:noFill/>
        </p:spPr>
        <p:txBody>
          <a:bodyPr wrap="square" rtlCol="0">
            <a:spAutoFit/>
          </a:bodyPr>
          <a:lstStyle/>
          <a:p>
            <a:r>
              <a:rPr lang="en-US" sz="2000" b="1" dirty="0" err="1" smtClean="0">
                <a:solidFill>
                  <a:srgbClr val="FF7E79"/>
                </a:solidFill>
                <a:latin typeface="Futura LT Book" charset="0"/>
                <a:ea typeface="Futura LT Book" charset="0"/>
                <a:cs typeface="Futura LT Book" charset="0"/>
              </a:rPr>
              <a:t>Trad</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utvecklingsarbete</a:t>
            </a:r>
            <a:endParaRPr lang="en-US" sz="2000" b="1" dirty="0">
              <a:solidFill>
                <a:srgbClr val="FF7E79"/>
              </a:solidFill>
              <a:latin typeface="Futura LT Book" charset="0"/>
              <a:ea typeface="Futura LT Book" charset="0"/>
              <a:cs typeface="Futura LT Book" charset="0"/>
            </a:endParaRPr>
          </a:p>
        </p:txBody>
      </p:sp>
      <p:sp>
        <p:nvSpPr>
          <p:cNvPr id="10" name="TextBox 9"/>
          <p:cNvSpPr txBox="1"/>
          <p:nvPr/>
        </p:nvSpPr>
        <p:spPr>
          <a:xfrm>
            <a:off x="5012384" y="1265366"/>
            <a:ext cx="2745747" cy="400110"/>
          </a:xfrm>
          <a:prstGeom prst="rect">
            <a:avLst/>
          </a:prstGeom>
          <a:noFill/>
        </p:spPr>
        <p:txBody>
          <a:bodyPr wrap="square" rtlCol="0">
            <a:spAutoFit/>
          </a:bodyPr>
          <a:lstStyle/>
          <a:p>
            <a:r>
              <a:rPr lang="en-US" sz="2000" b="1" dirty="0" err="1" smtClean="0">
                <a:solidFill>
                  <a:srgbClr val="FF7E79"/>
                </a:solidFill>
                <a:latin typeface="Futura LT Book" charset="0"/>
                <a:ea typeface="Futura LT Book" charset="0"/>
                <a:cs typeface="Futura LT Book" charset="0"/>
              </a:rPr>
              <a:t>Innovationsarbete</a:t>
            </a:r>
            <a:endParaRPr lang="en-US" sz="2000" b="1" dirty="0">
              <a:solidFill>
                <a:srgbClr val="FF7E79"/>
              </a:solidFill>
              <a:latin typeface="Futura LT Book" charset="0"/>
              <a:ea typeface="Futura LT Book" charset="0"/>
              <a:cs typeface="Futura LT Book" charset="0"/>
            </a:endParaRPr>
          </a:p>
        </p:txBody>
      </p:sp>
    </p:spTree>
    <p:extLst>
      <p:ext uri="{BB962C8B-B14F-4D97-AF65-F5344CB8AC3E}">
        <p14:creationId xmlns:p14="http://schemas.microsoft.com/office/powerpoint/2010/main" val="6399135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chemeClr val="accent2"/>
                </a:solidFill>
                <a:latin typeface="Futura LT Book" charset="0"/>
                <a:ea typeface="Futura LT Book" charset="0"/>
                <a:cs typeface="Futura LT Book" charset="0"/>
              </a:rPr>
              <a:t>Innovation</a:t>
            </a:r>
            <a:r>
              <a:rPr lang="en-US" sz="3200" dirty="0">
                <a:solidFill>
                  <a:schemeClr val="accent2"/>
                </a:solidFill>
                <a:latin typeface="Futura LT Book" charset="0"/>
                <a:ea typeface="Futura LT Book" charset="0"/>
                <a:cs typeface="Futura LT Book" charset="0"/>
              </a:rPr>
              <a:t> </a:t>
            </a:r>
            <a:r>
              <a:rPr lang="en-US" sz="3200" dirty="0" err="1">
                <a:solidFill>
                  <a:schemeClr val="tx1">
                    <a:lumMod val="75000"/>
                    <a:lumOff val="25000"/>
                  </a:schemeClr>
                </a:solidFill>
                <a:latin typeface="Futura LT Book" charset="0"/>
                <a:ea typeface="Futura LT Book" charset="0"/>
                <a:cs typeface="Futura LT Book" charset="0"/>
              </a:rPr>
              <a:t>som</a:t>
            </a:r>
            <a:r>
              <a:rPr lang="en-US" sz="3200" dirty="0">
                <a:solidFill>
                  <a:schemeClr val="tx1">
                    <a:lumMod val="75000"/>
                    <a:lumOff val="25000"/>
                  </a:schemeClr>
                </a:solidFill>
                <a:latin typeface="Futura LT Book" charset="0"/>
                <a:ea typeface="Futura LT Book" charset="0"/>
                <a:cs typeface="Futura LT Book" charset="0"/>
              </a:rPr>
              <a:t> </a:t>
            </a:r>
            <a:r>
              <a:rPr lang="en-US" sz="3200" dirty="0" err="1">
                <a:solidFill>
                  <a:schemeClr val="tx1">
                    <a:lumMod val="75000"/>
                    <a:lumOff val="25000"/>
                  </a:schemeClr>
                </a:solidFill>
                <a:latin typeface="Futura LT Book" charset="0"/>
                <a:ea typeface="Futura LT Book" charset="0"/>
                <a:cs typeface="Futura LT Book" charset="0"/>
              </a:rPr>
              <a:t>begrepp</a:t>
            </a:r>
            <a:endParaRPr lang="en-US" sz="3200" dirty="0">
              <a:solidFill>
                <a:schemeClr val="tx1">
                  <a:lumMod val="75000"/>
                  <a:lumOff val="25000"/>
                </a:schemeClr>
              </a:solidFill>
              <a:latin typeface="Futura LT Book" charset="0"/>
              <a:ea typeface="Futura LT Book" charset="0"/>
              <a:cs typeface="Futura LT Book" charset="0"/>
            </a:endParaRPr>
          </a:p>
        </p:txBody>
      </p:sp>
      <p:sp>
        <p:nvSpPr>
          <p:cNvPr id="3" name="Content Placeholder 2"/>
          <p:cNvSpPr>
            <a:spLocks noGrp="1"/>
          </p:cNvSpPr>
          <p:nvPr>
            <p:ph idx="1"/>
          </p:nvPr>
        </p:nvSpPr>
        <p:spPr>
          <a:xfrm>
            <a:off x="628650" y="1825625"/>
            <a:ext cx="7886700" cy="4351338"/>
          </a:xfrm>
        </p:spPr>
        <p:txBody>
          <a:bodyPr>
            <a:normAutofit fontScale="92500" lnSpcReduction="10000"/>
          </a:bodyPr>
          <a:lstStyle/>
          <a:p>
            <a:pPr marL="0" indent="0" algn="ctr">
              <a:buNone/>
            </a:pPr>
            <a:r>
              <a:rPr lang="sv-SE" sz="2400" b="1" dirty="0" smtClean="0">
                <a:solidFill>
                  <a:schemeClr val="accent2"/>
                </a:solidFill>
                <a:latin typeface="Futura LT Book" charset="0"/>
                <a:ea typeface="Futura LT Book" charset="0"/>
                <a:cs typeface="Futura LT Book" charset="0"/>
              </a:rPr>
              <a:t>Definition</a:t>
            </a:r>
            <a:endParaRPr lang="sv-SE" sz="1800" b="1" dirty="0" smtClean="0">
              <a:solidFill>
                <a:schemeClr val="accent2"/>
              </a:solidFill>
              <a:latin typeface="Futura LT Book" charset="0"/>
              <a:ea typeface="Futura LT Book" charset="0"/>
              <a:cs typeface="Futura LT Book" charset="0"/>
            </a:endParaRPr>
          </a:p>
          <a:p>
            <a:pPr marL="0" indent="0" algn="ctr">
              <a:buNone/>
            </a:pPr>
            <a:r>
              <a:rPr lang="sv-SE" sz="2000" dirty="0" smtClean="0">
                <a:latin typeface="Futura LT Book" charset="0"/>
                <a:ea typeface="Futura LT Book" charset="0"/>
                <a:cs typeface="Futura LT Book" charset="0"/>
              </a:rPr>
              <a:t>Något som skapar nytt värde när det </a:t>
            </a:r>
            <a:r>
              <a:rPr lang="sv-SE" sz="2000" dirty="0" err="1" smtClean="0">
                <a:latin typeface="Futura LT Book" charset="0"/>
                <a:ea typeface="Futura LT Book" charset="0"/>
                <a:cs typeface="Futura LT Book" charset="0"/>
              </a:rPr>
              <a:t>implemeteras</a:t>
            </a:r>
            <a:endParaRPr lang="sv-SE" sz="2000" dirty="0" smtClean="0">
              <a:latin typeface="Futura LT Book" charset="0"/>
              <a:ea typeface="Futura LT Book" charset="0"/>
              <a:cs typeface="Futura LT Book" charset="0"/>
            </a:endParaRPr>
          </a:p>
          <a:p>
            <a:pPr marL="0" indent="0" algn="ctr">
              <a:buNone/>
            </a:pPr>
            <a:endParaRPr lang="en-US" b="1" dirty="0" smtClean="0">
              <a:solidFill>
                <a:schemeClr val="accent2"/>
              </a:solidFill>
              <a:latin typeface="Futura LT Book" charset="0"/>
              <a:ea typeface="Futura LT Book" charset="0"/>
              <a:cs typeface="Futura LT Book" charset="0"/>
            </a:endParaRPr>
          </a:p>
          <a:p>
            <a:pPr marL="0" indent="0" algn="ctr">
              <a:buNone/>
            </a:pPr>
            <a:r>
              <a:rPr lang="en-US" sz="2400" b="1" dirty="0" err="1" smtClean="0">
                <a:solidFill>
                  <a:schemeClr val="accent2"/>
                </a:solidFill>
                <a:latin typeface="Futura LT Book" charset="0"/>
                <a:ea typeface="Futura LT Book" charset="0"/>
                <a:cs typeface="Futura LT Book" charset="0"/>
              </a:rPr>
              <a:t>Typologier</a:t>
            </a:r>
            <a:endParaRPr lang="en-US" sz="2400" b="1" dirty="0" smtClean="0">
              <a:solidFill>
                <a:schemeClr val="accent2"/>
              </a:solidFill>
              <a:latin typeface="Futura LT Book" charset="0"/>
              <a:ea typeface="Futura LT Book" charset="0"/>
              <a:cs typeface="Futura LT Book" charset="0"/>
            </a:endParaRPr>
          </a:p>
          <a:p>
            <a:pPr marL="0" indent="0" algn="ctr">
              <a:buNone/>
            </a:pPr>
            <a:r>
              <a:rPr lang="en-US" sz="2000" dirty="0" err="1" smtClean="0">
                <a:latin typeface="Futura LT Book" charset="0"/>
                <a:ea typeface="Futura LT Book" charset="0"/>
                <a:cs typeface="Futura LT Book" charset="0"/>
              </a:rPr>
              <a:t>Produkt</a:t>
            </a:r>
            <a:r>
              <a:rPr lang="en-US" sz="2000" dirty="0" smtClean="0">
                <a:latin typeface="Futura LT Book" charset="0"/>
                <a:ea typeface="Futura LT Book" charset="0"/>
                <a:cs typeface="Futura LT Book" charset="0"/>
              </a:rPr>
              <a:t>, service, process, </a:t>
            </a:r>
            <a:r>
              <a:rPr lang="en-US" sz="2000" dirty="0" err="1" smtClean="0">
                <a:latin typeface="Futura LT Book" charset="0"/>
                <a:ea typeface="Futura LT Book" charset="0"/>
                <a:cs typeface="Futura LT Book" charset="0"/>
              </a:rPr>
              <a:t>affärsmodell</a:t>
            </a:r>
            <a:r>
              <a:rPr lang="en-US" sz="2000" dirty="0" smtClean="0">
                <a:latin typeface="Futura LT Book" charset="0"/>
                <a:ea typeface="Futura LT Book" charset="0"/>
                <a:cs typeface="Futura LT Book" charset="0"/>
              </a:rPr>
              <a:t>, </a:t>
            </a:r>
            <a:r>
              <a:rPr lang="en-US" sz="2000" dirty="0" err="1" smtClean="0">
                <a:latin typeface="Futura LT Book" charset="0"/>
                <a:ea typeface="Futura LT Book" charset="0"/>
                <a:cs typeface="Futura LT Book" charset="0"/>
              </a:rPr>
              <a:t>beteende</a:t>
            </a:r>
            <a:endParaRPr lang="en-US" sz="2000" dirty="0" smtClean="0">
              <a:latin typeface="Futura LT Book" charset="0"/>
              <a:ea typeface="Futura LT Book" charset="0"/>
              <a:cs typeface="Futura LT Book" charset="0"/>
            </a:endParaRPr>
          </a:p>
          <a:p>
            <a:pPr marL="0" indent="0" algn="ctr">
              <a:buNone/>
            </a:pPr>
            <a:endParaRPr lang="en-US" sz="2000" dirty="0">
              <a:latin typeface="Futura LT Book" charset="0"/>
              <a:ea typeface="Futura LT Book" charset="0"/>
              <a:cs typeface="Futura LT Book" charset="0"/>
            </a:endParaRPr>
          </a:p>
          <a:p>
            <a:pPr marL="0" indent="0" algn="ctr">
              <a:buNone/>
            </a:pPr>
            <a:r>
              <a:rPr lang="en-US" sz="2400" b="1" dirty="0" err="1" smtClean="0">
                <a:solidFill>
                  <a:schemeClr val="accent2"/>
                </a:solidFill>
                <a:latin typeface="Futura LT Book" charset="0"/>
                <a:ea typeface="Futura LT Book" charset="0"/>
                <a:cs typeface="Futura LT Book" charset="0"/>
              </a:rPr>
              <a:t>Nyhetsgrad</a:t>
            </a:r>
            <a:endParaRPr lang="en-US" sz="2400" b="1" dirty="0" smtClean="0">
              <a:solidFill>
                <a:schemeClr val="accent2"/>
              </a:solidFill>
              <a:latin typeface="Futura LT Book" charset="0"/>
              <a:ea typeface="Futura LT Book" charset="0"/>
              <a:cs typeface="Futura LT Book" charset="0"/>
            </a:endParaRPr>
          </a:p>
          <a:p>
            <a:pPr marL="0" indent="0" algn="ctr">
              <a:buNone/>
            </a:pPr>
            <a:r>
              <a:rPr lang="en-US" sz="2000" dirty="0" err="1">
                <a:latin typeface="Futura LT Book" charset="0"/>
                <a:ea typeface="Futura LT Book" charset="0"/>
                <a:cs typeface="Futura LT Book" charset="0"/>
              </a:rPr>
              <a:t>Skala</a:t>
            </a:r>
            <a:r>
              <a:rPr lang="en-US" sz="2000" dirty="0">
                <a:latin typeface="Futura LT Book" charset="0"/>
                <a:ea typeface="Futura LT Book" charset="0"/>
                <a:cs typeface="Futura LT Book" charset="0"/>
              </a:rPr>
              <a:t> </a:t>
            </a:r>
            <a:r>
              <a:rPr lang="en-US" sz="2000" dirty="0" err="1">
                <a:latin typeface="Futura LT Book" charset="0"/>
                <a:ea typeface="Futura LT Book" charset="0"/>
                <a:cs typeface="Futura LT Book" charset="0"/>
              </a:rPr>
              <a:t>från</a:t>
            </a:r>
            <a:r>
              <a:rPr lang="en-US" sz="2000" dirty="0">
                <a:latin typeface="Futura LT Book" charset="0"/>
                <a:ea typeface="Futura LT Book" charset="0"/>
                <a:cs typeface="Futura LT Book" charset="0"/>
              </a:rPr>
              <a:t> </a:t>
            </a:r>
            <a:r>
              <a:rPr lang="en-US" sz="2000" dirty="0" err="1">
                <a:latin typeface="Futura LT Book" charset="0"/>
                <a:ea typeface="Futura LT Book" charset="0"/>
                <a:cs typeface="Futura LT Book" charset="0"/>
              </a:rPr>
              <a:t>inkrementellt</a:t>
            </a:r>
            <a:r>
              <a:rPr lang="en-US" sz="2000" dirty="0">
                <a:latin typeface="Futura LT Book" charset="0"/>
                <a:ea typeface="Futura LT Book" charset="0"/>
                <a:cs typeface="Futura LT Book" charset="0"/>
              </a:rPr>
              <a:t> till </a:t>
            </a:r>
            <a:r>
              <a:rPr lang="en-US" sz="2000" dirty="0" err="1">
                <a:latin typeface="Futura LT Book" charset="0"/>
                <a:ea typeface="Futura LT Book" charset="0"/>
                <a:cs typeface="Futura LT Book" charset="0"/>
              </a:rPr>
              <a:t>radikalt</a:t>
            </a:r>
            <a:r>
              <a:rPr lang="en-US" sz="2000" dirty="0">
                <a:latin typeface="Futura LT Book" charset="0"/>
                <a:ea typeface="Futura LT Book" charset="0"/>
                <a:cs typeface="Futura LT Book" charset="0"/>
              </a:rPr>
              <a:t> </a:t>
            </a:r>
            <a:endParaRPr lang="en-US" sz="2000" dirty="0" smtClean="0">
              <a:latin typeface="Futura LT Book" charset="0"/>
              <a:ea typeface="Futura LT Book" charset="0"/>
              <a:cs typeface="Futura LT Book" charset="0"/>
            </a:endParaRPr>
          </a:p>
          <a:p>
            <a:pPr marL="0" indent="0" algn="ctr">
              <a:buNone/>
            </a:pPr>
            <a:endParaRPr lang="en-US" sz="2400" b="1" dirty="0" smtClean="0">
              <a:solidFill>
                <a:schemeClr val="accent2"/>
              </a:solidFill>
              <a:latin typeface="Futura LT Book" charset="0"/>
              <a:ea typeface="Futura LT Book" charset="0"/>
              <a:cs typeface="Futura LT Book" charset="0"/>
            </a:endParaRPr>
          </a:p>
          <a:p>
            <a:pPr marL="0" indent="0" algn="ctr">
              <a:buNone/>
            </a:pPr>
            <a:r>
              <a:rPr lang="en-US" sz="2400" b="1" dirty="0" err="1" smtClean="0">
                <a:solidFill>
                  <a:schemeClr val="accent2"/>
                </a:solidFill>
                <a:latin typeface="Futura LT Book" charset="0"/>
                <a:ea typeface="Futura LT Book" charset="0"/>
                <a:cs typeface="Futura LT Book" charset="0"/>
              </a:rPr>
              <a:t>Tolkningsutrymme</a:t>
            </a:r>
            <a:endParaRPr lang="en-US" sz="2400" b="1" dirty="0">
              <a:solidFill>
                <a:schemeClr val="accent2"/>
              </a:solidFill>
              <a:latin typeface="Futura LT Book" charset="0"/>
              <a:ea typeface="Futura LT Book" charset="0"/>
              <a:cs typeface="Futura LT Book" charset="0"/>
            </a:endParaRPr>
          </a:p>
          <a:p>
            <a:pPr marL="0" indent="0" algn="ctr">
              <a:buNone/>
            </a:pPr>
            <a:r>
              <a:rPr lang="en-US" sz="2000" dirty="0" smtClean="0">
                <a:latin typeface="Futura LT Book" charset="0"/>
                <a:ea typeface="Futura LT Book" charset="0"/>
                <a:cs typeface="Futura LT Book" charset="0"/>
              </a:rPr>
              <a:t>Ex-post + </a:t>
            </a:r>
            <a:r>
              <a:rPr lang="en-US" sz="2000" dirty="0" err="1" smtClean="0">
                <a:latin typeface="Futura LT Book" charset="0"/>
                <a:ea typeface="Futura LT Book" charset="0"/>
                <a:cs typeface="Futura LT Book" charset="0"/>
              </a:rPr>
              <a:t>perspektiv</a:t>
            </a:r>
            <a:endParaRPr lang="en-US" sz="2000" dirty="0" smtClean="0">
              <a:latin typeface="Futura LT Book" charset="0"/>
              <a:ea typeface="Futura LT Book" charset="0"/>
              <a:cs typeface="Futura LT Book" charset="0"/>
            </a:endParaRPr>
          </a:p>
          <a:p>
            <a:pPr marL="0" indent="0" algn="ctr">
              <a:buNone/>
            </a:pPr>
            <a:endParaRPr lang="en-US" sz="2000" dirty="0">
              <a:latin typeface="Futura LT Book" charset="0"/>
              <a:ea typeface="Futura LT Book" charset="0"/>
              <a:cs typeface="Futura LT Book" charset="0"/>
            </a:endParaRPr>
          </a:p>
          <a:p>
            <a:endParaRPr lang="en-US" sz="2400" dirty="0">
              <a:latin typeface="Futura LT Book" charset="0"/>
              <a:ea typeface="Futura LT Book" charset="0"/>
              <a:cs typeface="Futura LT Book"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 b="22291"/>
          <a:stretch/>
        </p:blipFill>
        <p:spPr>
          <a:xfrm>
            <a:off x="7673718" y="5058000"/>
            <a:ext cx="1470282" cy="1800000"/>
          </a:xfrm>
          <a:prstGeom prst="rect">
            <a:avLst/>
          </a:prstGeom>
        </p:spPr>
      </p:pic>
      <p:sp>
        <p:nvSpPr>
          <p:cNvPr id="5" name="TextBox 4"/>
          <p:cNvSpPr txBox="1"/>
          <p:nvPr/>
        </p:nvSpPr>
        <p:spPr>
          <a:xfrm>
            <a:off x="6722076" y="4103893"/>
            <a:ext cx="2286000" cy="954107"/>
          </a:xfrm>
          <a:prstGeom prst="rect">
            <a:avLst/>
          </a:prstGeom>
          <a:noFill/>
        </p:spPr>
        <p:txBody>
          <a:bodyPr wrap="square" rtlCol="0">
            <a:spAutoFit/>
          </a:bodyPr>
          <a:lstStyle/>
          <a:p>
            <a:pPr algn="r" defTabSz="914400" fontAlgn="auto">
              <a:spcBef>
                <a:spcPts val="0"/>
              </a:spcBef>
              <a:spcAft>
                <a:spcPts val="0"/>
              </a:spcAft>
            </a:pPr>
            <a:r>
              <a:rPr lang="en-US" sz="1400" dirty="0" smtClean="0">
                <a:solidFill>
                  <a:prstClr val="black"/>
                </a:solidFill>
                <a:latin typeface="Futura LT Book" charset="0"/>
                <a:ea typeface="Futura LT Book" charset="0"/>
                <a:cs typeface="Futura LT Book" charset="0"/>
              </a:rPr>
              <a:t>What is new can only be seen as an innovation if it also creates economic value </a:t>
            </a:r>
            <a:endParaRPr lang="en-US" sz="1400" dirty="0">
              <a:solidFill>
                <a:prstClr val="black"/>
              </a:solidFill>
              <a:latin typeface="Futura LT Book" charset="0"/>
              <a:ea typeface="Futura LT Book" charset="0"/>
              <a:cs typeface="Futura LT Book" charset="0"/>
            </a:endParaRPr>
          </a:p>
        </p:txBody>
      </p:sp>
      <p:sp>
        <p:nvSpPr>
          <p:cNvPr id="6" name="TextBox 5"/>
          <p:cNvSpPr txBox="1"/>
          <p:nvPr/>
        </p:nvSpPr>
        <p:spPr>
          <a:xfrm>
            <a:off x="8316099" y="4990532"/>
            <a:ext cx="914400" cy="261610"/>
          </a:xfrm>
          <a:prstGeom prst="rect">
            <a:avLst/>
          </a:prstGeom>
          <a:noFill/>
        </p:spPr>
        <p:txBody>
          <a:bodyPr wrap="square" rtlCol="0">
            <a:spAutoFit/>
          </a:bodyPr>
          <a:lstStyle/>
          <a:p>
            <a:pPr defTabSz="914400" fontAlgn="auto">
              <a:spcBef>
                <a:spcPts val="0"/>
              </a:spcBef>
              <a:spcAft>
                <a:spcPts val="0"/>
              </a:spcAft>
            </a:pPr>
            <a:r>
              <a:rPr lang="en-US" sz="1100" dirty="0" smtClean="0">
                <a:solidFill>
                  <a:prstClr val="white"/>
                </a:solidFill>
                <a:latin typeface="Calibri" panose="020F0502020204030204"/>
                <a:ea typeface=""/>
              </a:rPr>
              <a:t>Schumpeter</a:t>
            </a:r>
            <a:endParaRPr lang="en-US" sz="1200" dirty="0">
              <a:solidFill>
                <a:prstClr val="white"/>
              </a:solidFill>
              <a:latin typeface="Calibri" panose="020F0502020204030204"/>
              <a:ea typeface=""/>
            </a:endParaRPr>
          </a:p>
        </p:txBody>
      </p:sp>
    </p:spTree>
    <p:extLst>
      <p:ext uri="{BB962C8B-B14F-4D97-AF65-F5344CB8AC3E}">
        <p14:creationId xmlns:p14="http://schemas.microsoft.com/office/powerpoint/2010/main" val="180494800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11468"/>
            <a:ext cx="8229600" cy="1143000"/>
          </a:xfrm>
        </p:spPr>
        <p:txBody>
          <a:bodyPr>
            <a:normAutofit/>
          </a:bodyPr>
          <a:lstStyle/>
          <a:p>
            <a:pPr>
              <a:spcAft>
                <a:spcPts val="600"/>
              </a:spcAft>
            </a:pPr>
            <a:r>
              <a:rPr lang="en-US" sz="3200" dirty="0" err="1" smtClean="0">
                <a:solidFill>
                  <a:schemeClr val="accent2"/>
                </a:solidFill>
                <a:latin typeface="Helvetica Neue Bold Condensed"/>
                <a:cs typeface="Helvetica Neue Bold Condensed"/>
              </a:rPr>
              <a:t>Teori</a:t>
            </a:r>
            <a:r>
              <a:rPr lang="en-US" sz="3200" dirty="0" smtClean="0">
                <a:solidFill>
                  <a:schemeClr val="accent2"/>
                </a:solidFill>
                <a:latin typeface="Helvetica Neue Bold Condensed"/>
                <a:cs typeface="Helvetica Neue Bold Condensed"/>
              </a:rPr>
              <a:t>: </a:t>
            </a:r>
            <a:r>
              <a:rPr lang="en-US" sz="3200" dirty="0" err="1" smtClean="0">
                <a:solidFill>
                  <a:schemeClr val="tx1">
                    <a:lumMod val="75000"/>
                    <a:lumOff val="25000"/>
                  </a:schemeClr>
                </a:solidFill>
                <a:latin typeface="Helvetica Neue Bold Condensed"/>
                <a:cs typeface="Helvetica Neue Bold Condensed"/>
              </a:rPr>
              <a:t>Innovationsförmåga</a:t>
            </a:r>
            <a:endParaRPr lang="en-US" sz="3200" dirty="0">
              <a:solidFill>
                <a:schemeClr val="tx1">
                  <a:lumMod val="75000"/>
                  <a:lumOff val="25000"/>
                </a:schemeClr>
              </a:solidFill>
              <a:latin typeface="Helvetica Neue Bold Condensed"/>
              <a:cs typeface="Helvetica Neue Bold Condensed"/>
            </a:endParaRPr>
          </a:p>
        </p:txBody>
      </p:sp>
      <p:sp>
        <p:nvSpPr>
          <p:cNvPr id="6" name="Slide Number Placeholder 5"/>
          <p:cNvSpPr>
            <a:spLocks noGrp="1"/>
          </p:cNvSpPr>
          <p:nvPr>
            <p:ph type="sldNum" sz="quarter" idx="12"/>
          </p:nvPr>
        </p:nvSpPr>
        <p:spPr/>
        <p:txBody>
          <a:bodyPr/>
          <a:lstStyle/>
          <a:p>
            <a:pPr>
              <a:defRPr/>
            </a:pPr>
            <a:fld id="{C9845E4B-E16D-4B7D-949C-AA5D892AD476}" type="slidenum">
              <a:rPr lang="en-US" smtClean="0">
                <a:solidFill>
                  <a:prstClr val="black">
                    <a:tint val="75000"/>
                  </a:prstClr>
                </a:solidFill>
              </a:rPr>
              <a:pPr>
                <a:defRPr/>
              </a:pPr>
              <a:t>39</a:t>
            </a:fld>
            <a:endParaRPr lang="en-US">
              <a:solidFill>
                <a:prstClr val="black">
                  <a:tint val="75000"/>
                </a:prstClr>
              </a:solidFill>
            </a:endParaRPr>
          </a:p>
        </p:txBody>
      </p:sp>
      <p:sp>
        <p:nvSpPr>
          <p:cNvPr id="8" name="TextBox 7"/>
          <p:cNvSpPr txBox="1"/>
          <p:nvPr/>
        </p:nvSpPr>
        <p:spPr>
          <a:xfrm>
            <a:off x="611560" y="1554468"/>
            <a:ext cx="4032448" cy="646331"/>
          </a:xfrm>
          <a:prstGeom prst="rect">
            <a:avLst/>
          </a:prstGeom>
          <a:noFill/>
        </p:spPr>
        <p:txBody>
          <a:bodyPr wrap="square" rtlCol="0">
            <a:spAutoFit/>
          </a:bodyPr>
          <a:lstStyle/>
          <a:p>
            <a:pPr defTabSz="914400" fontAlgn="auto">
              <a:spcBef>
                <a:spcPts val="0"/>
              </a:spcBef>
              <a:spcAft>
                <a:spcPts val="0"/>
              </a:spcAft>
            </a:pPr>
            <a:endParaRPr lang="en-US" dirty="0" smtClean="0">
              <a:solidFill>
                <a:prstClr val="black"/>
              </a:solidFill>
              <a:latin typeface="Calibri" panose="020F0502020204030204"/>
              <a:ea typeface=""/>
            </a:endParaRPr>
          </a:p>
          <a:p>
            <a:pPr defTabSz="914400" fontAlgn="auto">
              <a:spcBef>
                <a:spcPts val="0"/>
              </a:spcBef>
              <a:spcAft>
                <a:spcPts val="0"/>
              </a:spcAft>
            </a:pPr>
            <a:endParaRPr lang="en-US" dirty="0">
              <a:solidFill>
                <a:prstClr val="black"/>
              </a:solidFill>
              <a:latin typeface="Calibri" panose="020F0502020204030204"/>
              <a:ea typeface=""/>
            </a:endParaRPr>
          </a:p>
        </p:txBody>
      </p:sp>
      <p:graphicFrame>
        <p:nvGraphicFramePr>
          <p:cNvPr id="3" name="Diagram 2"/>
          <p:cNvGraphicFramePr/>
          <p:nvPr>
            <p:extLst/>
          </p:nvPr>
        </p:nvGraphicFramePr>
        <p:xfrm>
          <a:off x="3048000" y="204364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112310" y="6482107"/>
            <a:ext cx="8314998" cy="553998"/>
          </a:xfrm>
          <a:prstGeom prst="rect">
            <a:avLst/>
          </a:prstGeom>
          <a:noFill/>
        </p:spPr>
        <p:txBody>
          <a:bodyPr wrap="square" rtlCol="0">
            <a:spAutoFit/>
          </a:bodyPr>
          <a:lstStyle/>
          <a:p>
            <a:pPr defTabSz="914400" fontAlgn="auto">
              <a:spcBef>
                <a:spcPts val="0"/>
              </a:spcBef>
              <a:spcAft>
                <a:spcPts val="0"/>
              </a:spcAft>
            </a:pPr>
            <a:r>
              <a:rPr lang="en-US" sz="1200" dirty="0" smtClean="0">
                <a:solidFill>
                  <a:prstClr val="black"/>
                </a:solidFill>
                <a:latin typeface="Helvetica Neue" charset="0"/>
                <a:ea typeface="Helvetica Neue" charset="0"/>
                <a:cs typeface="Helvetica Neue" charset="0"/>
              </a:rPr>
              <a:t>Lawson &amp; Samson, 2001; O’Connor, 2008; </a:t>
            </a:r>
            <a:r>
              <a:rPr lang="en-US" sz="1200" dirty="0" err="1" smtClean="0">
                <a:solidFill>
                  <a:prstClr val="black"/>
                </a:solidFill>
                <a:latin typeface="Helvetica Neue" charset="0"/>
                <a:ea typeface="Helvetica Neue" charset="0"/>
                <a:cs typeface="Helvetica Neue" charset="0"/>
              </a:rPr>
              <a:t>Börjesson</a:t>
            </a:r>
            <a:r>
              <a:rPr lang="en-US" sz="1200" dirty="0" smtClean="0">
                <a:solidFill>
                  <a:prstClr val="black"/>
                </a:solidFill>
                <a:latin typeface="Helvetica Neue" charset="0"/>
                <a:ea typeface="Helvetica Neue" charset="0"/>
                <a:cs typeface="Helvetica Neue" charset="0"/>
              </a:rPr>
              <a:t> &amp; </a:t>
            </a:r>
            <a:r>
              <a:rPr lang="en-US" sz="1200" dirty="0" err="1" smtClean="0">
                <a:solidFill>
                  <a:prstClr val="black"/>
                </a:solidFill>
                <a:latin typeface="Helvetica Neue" charset="0"/>
                <a:ea typeface="Helvetica Neue" charset="0"/>
                <a:cs typeface="Helvetica Neue" charset="0"/>
              </a:rPr>
              <a:t>Elmquist</a:t>
            </a:r>
            <a:r>
              <a:rPr lang="en-US" sz="1200" dirty="0" smtClean="0">
                <a:solidFill>
                  <a:prstClr val="black"/>
                </a:solidFill>
                <a:latin typeface="Helvetica Neue" charset="0"/>
                <a:ea typeface="Helvetica Neue" charset="0"/>
                <a:cs typeface="Helvetica Neue" charset="0"/>
              </a:rPr>
              <a:t>, 2012</a:t>
            </a:r>
          </a:p>
          <a:p>
            <a:pPr defTabSz="914400" fontAlgn="auto">
              <a:spcBef>
                <a:spcPts val="0"/>
              </a:spcBef>
              <a:spcAft>
                <a:spcPts val="0"/>
              </a:spcAft>
            </a:pPr>
            <a:endParaRPr lang="en-US" dirty="0">
              <a:solidFill>
                <a:prstClr val="black"/>
              </a:solidFill>
              <a:latin typeface="Calibri" panose="020F0502020204030204"/>
              <a:ea typeface=""/>
            </a:endParaRPr>
          </a:p>
        </p:txBody>
      </p:sp>
      <p:pic>
        <p:nvPicPr>
          <p:cNvPr id="9" name="Picture 8" descr="systems-thinking-principles-and-practice-t205-7-638.jpg"/>
          <p:cNvPicPr>
            <a:picLocks noChangeAspect="1"/>
          </p:cNvPicPr>
          <p:nvPr/>
        </p:nvPicPr>
        <p:blipFill rotWithShape="1">
          <a:blip r:embed="rId8">
            <a:extLst>
              <a:ext uri="{28A0092B-C50C-407E-A947-70E740481C1C}">
                <a14:useLocalDpi xmlns:a14="http://schemas.microsoft.com/office/drawing/2010/main" val="0"/>
              </a:ext>
            </a:extLst>
          </a:blip>
          <a:srcRect l="8400" t="21379" r="7626" b="25767"/>
          <a:stretch/>
        </p:blipFill>
        <p:spPr>
          <a:xfrm>
            <a:off x="330910" y="3914447"/>
            <a:ext cx="3471414" cy="1640427"/>
          </a:xfrm>
          <a:prstGeom prst="rect">
            <a:avLst/>
          </a:prstGeom>
        </p:spPr>
      </p:pic>
      <p:sp>
        <p:nvSpPr>
          <p:cNvPr id="10" name="TextBox 9"/>
          <p:cNvSpPr txBox="1"/>
          <p:nvPr/>
        </p:nvSpPr>
        <p:spPr>
          <a:xfrm>
            <a:off x="525062" y="1538113"/>
            <a:ext cx="3985154" cy="1708160"/>
          </a:xfrm>
          <a:prstGeom prst="rect">
            <a:avLst/>
          </a:prstGeom>
          <a:noFill/>
        </p:spPr>
        <p:txBody>
          <a:bodyPr wrap="square" rtlCol="0">
            <a:spAutoFit/>
          </a:bodyPr>
          <a:lstStyle/>
          <a:p>
            <a:pPr marL="285750" indent="-285750" defTabSz="914400" fontAlgn="auto">
              <a:spcBef>
                <a:spcPts val="600"/>
              </a:spcBef>
              <a:spcAft>
                <a:spcPts val="1200"/>
              </a:spcAft>
              <a:buFont typeface="Arial" charset="0"/>
              <a:buChar char="•"/>
            </a:pPr>
            <a:r>
              <a:rPr lang="en-US" b="1" dirty="0" err="1" smtClean="0">
                <a:solidFill>
                  <a:srgbClr val="ED7D31"/>
                </a:solidFill>
                <a:latin typeface="Helvetica Neue" charset="0"/>
                <a:ea typeface="Helvetica Neue" charset="0"/>
                <a:cs typeface="Helvetica Neue" charset="0"/>
              </a:rPr>
              <a:t>Ej</a:t>
            </a:r>
            <a:r>
              <a:rPr lang="en-US" b="1" dirty="0" smtClean="0">
                <a:solidFill>
                  <a:srgbClr val="ED7D31"/>
                </a:solidFill>
                <a:latin typeface="Helvetica Neue" charset="0"/>
                <a:ea typeface="Helvetica Neue" charset="0"/>
                <a:cs typeface="Helvetica Neue" charset="0"/>
              </a:rPr>
              <a:t> </a:t>
            </a:r>
            <a:r>
              <a:rPr lang="en-US" b="1" dirty="0" err="1" smtClean="0">
                <a:solidFill>
                  <a:srgbClr val="ED7D31"/>
                </a:solidFill>
                <a:latin typeface="Helvetica Neue" charset="0"/>
                <a:ea typeface="Helvetica Neue" charset="0"/>
                <a:cs typeface="Helvetica Neue" charset="0"/>
              </a:rPr>
              <a:t>processperspektiv</a:t>
            </a:r>
            <a:endParaRPr lang="en-US" b="1" dirty="0" smtClean="0">
              <a:solidFill>
                <a:srgbClr val="ED7D31"/>
              </a:solidFill>
              <a:latin typeface="Helvetica Neue" charset="0"/>
              <a:ea typeface="Helvetica Neue" charset="0"/>
              <a:cs typeface="Helvetica Neue" charset="0"/>
            </a:endParaRPr>
          </a:p>
          <a:p>
            <a:pPr marL="285750" indent="-285750" defTabSz="914400" fontAlgn="auto">
              <a:spcBef>
                <a:spcPts val="600"/>
              </a:spcBef>
              <a:spcAft>
                <a:spcPts val="1200"/>
              </a:spcAft>
              <a:buFont typeface="Arial" charset="0"/>
              <a:buChar char="•"/>
            </a:pPr>
            <a:r>
              <a:rPr lang="en-US" b="1" dirty="0" err="1" smtClean="0">
                <a:solidFill>
                  <a:srgbClr val="ED7D31"/>
                </a:solidFill>
                <a:latin typeface="Helvetica Neue" charset="0"/>
                <a:ea typeface="Helvetica Neue" charset="0"/>
                <a:cs typeface="Helvetica Neue" charset="0"/>
              </a:rPr>
              <a:t>Ett</a:t>
            </a:r>
            <a:r>
              <a:rPr lang="en-US" b="1" dirty="0" smtClean="0">
                <a:solidFill>
                  <a:srgbClr val="ED7D31"/>
                </a:solidFill>
                <a:latin typeface="Helvetica Neue" charset="0"/>
                <a:ea typeface="Helvetica Neue" charset="0"/>
                <a:cs typeface="Helvetica Neue" charset="0"/>
              </a:rPr>
              <a:t> system </a:t>
            </a:r>
            <a:r>
              <a:rPr lang="en-US" b="1" dirty="0" err="1" smtClean="0">
                <a:solidFill>
                  <a:srgbClr val="ED7D31"/>
                </a:solidFill>
                <a:latin typeface="Helvetica Neue" charset="0"/>
                <a:ea typeface="Helvetica Neue" charset="0"/>
                <a:cs typeface="Helvetica Neue" charset="0"/>
              </a:rPr>
              <a:t>av</a:t>
            </a:r>
            <a:r>
              <a:rPr lang="en-US" b="1" dirty="0" smtClean="0">
                <a:solidFill>
                  <a:srgbClr val="ED7D31"/>
                </a:solidFill>
                <a:latin typeface="Helvetica Neue" charset="0"/>
                <a:ea typeface="Helvetica Neue" charset="0"/>
                <a:cs typeface="Helvetica Neue" charset="0"/>
              </a:rPr>
              <a:t> element </a:t>
            </a:r>
            <a:r>
              <a:rPr lang="en-US" dirty="0" err="1" smtClean="0">
                <a:solidFill>
                  <a:prstClr val="black"/>
                </a:solidFill>
                <a:latin typeface="Helvetica Neue" charset="0"/>
                <a:ea typeface="Helvetica Neue" charset="0"/>
                <a:cs typeface="Helvetica Neue" charset="0"/>
              </a:rPr>
              <a:t>som</a:t>
            </a:r>
            <a:r>
              <a:rPr lang="en-US" dirty="0" smtClean="0">
                <a:solidFill>
                  <a:prstClr val="black"/>
                </a:solidFill>
                <a:latin typeface="Helvetica Neue" charset="0"/>
                <a:ea typeface="Helvetica Neue" charset="0"/>
                <a:cs typeface="Helvetica Neue" charset="0"/>
              </a:rPr>
              <a:t> </a:t>
            </a:r>
            <a:r>
              <a:rPr lang="en-US" dirty="0" err="1" smtClean="0">
                <a:solidFill>
                  <a:prstClr val="black"/>
                </a:solidFill>
                <a:latin typeface="Helvetica Neue" charset="0"/>
                <a:ea typeface="Helvetica Neue" charset="0"/>
                <a:cs typeface="Helvetica Neue" charset="0"/>
              </a:rPr>
              <a:t>samverkar</a:t>
            </a:r>
            <a:r>
              <a:rPr lang="en-US" dirty="0" smtClean="0">
                <a:solidFill>
                  <a:prstClr val="black"/>
                </a:solidFill>
                <a:latin typeface="Helvetica Neue" charset="0"/>
                <a:ea typeface="Helvetica Neue" charset="0"/>
                <a:cs typeface="Helvetica Neue" charset="0"/>
              </a:rPr>
              <a:t> </a:t>
            </a:r>
            <a:r>
              <a:rPr lang="en-US" dirty="0" err="1" smtClean="0">
                <a:solidFill>
                  <a:prstClr val="black"/>
                </a:solidFill>
                <a:latin typeface="Helvetica Neue" charset="0"/>
                <a:ea typeface="Helvetica Neue" charset="0"/>
                <a:cs typeface="Helvetica Neue" charset="0"/>
              </a:rPr>
              <a:t>och</a:t>
            </a:r>
            <a:r>
              <a:rPr lang="en-US" dirty="0" smtClean="0">
                <a:solidFill>
                  <a:prstClr val="black"/>
                </a:solidFill>
                <a:latin typeface="Helvetica Neue" charset="0"/>
                <a:ea typeface="Helvetica Neue" charset="0"/>
                <a:cs typeface="Helvetica Neue" charset="0"/>
              </a:rPr>
              <a:t> </a:t>
            </a:r>
            <a:r>
              <a:rPr lang="en-US" dirty="0" err="1" smtClean="0">
                <a:solidFill>
                  <a:prstClr val="black"/>
                </a:solidFill>
                <a:latin typeface="Helvetica Neue" charset="0"/>
                <a:ea typeface="Helvetica Neue" charset="0"/>
                <a:cs typeface="Helvetica Neue" charset="0"/>
              </a:rPr>
              <a:t>därigenom</a:t>
            </a:r>
            <a:r>
              <a:rPr lang="en-US" dirty="0" smtClean="0">
                <a:solidFill>
                  <a:prstClr val="black"/>
                </a:solidFill>
                <a:latin typeface="Helvetica Neue" charset="0"/>
                <a:ea typeface="Helvetica Neue" charset="0"/>
                <a:cs typeface="Helvetica Neue" charset="0"/>
              </a:rPr>
              <a:t> </a:t>
            </a:r>
            <a:r>
              <a:rPr lang="en-US" dirty="0" err="1" smtClean="0">
                <a:solidFill>
                  <a:prstClr val="black"/>
                </a:solidFill>
                <a:latin typeface="Helvetica Neue" charset="0"/>
                <a:ea typeface="Helvetica Neue" charset="0"/>
                <a:cs typeface="Helvetica Neue" charset="0"/>
              </a:rPr>
              <a:t>påverkar</a:t>
            </a:r>
            <a:r>
              <a:rPr lang="en-US" dirty="0" smtClean="0">
                <a:solidFill>
                  <a:prstClr val="black"/>
                </a:solidFill>
                <a:latin typeface="Helvetica Neue" charset="0"/>
                <a:ea typeface="Helvetica Neue" charset="0"/>
                <a:cs typeface="Helvetica Neue" charset="0"/>
              </a:rPr>
              <a:t> </a:t>
            </a:r>
            <a:r>
              <a:rPr lang="en-US" dirty="0" err="1" smtClean="0">
                <a:solidFill>
                  <a:prstClr val="black"/>
                </a:solidFill>
                <a:latin typeface="Helvetica Neue" charset="0"/>
                <a:ea typeface="Helvetica Neue" charset="0"/>
                <a:cs typeface="Helvetica Neue" charset="0"/>
              </a:rPr>
              <a:t>hur</a:t>
            </a:r>
            <a:r>
              <a:rPr lang="en-US" dirty="0" smtClean="0">
                <a:solidFill>
                  <a:prstClr val="black"/>
                </a:solidFill>
                <a:latin typeface="Helvetica Neue" charset="0"/>
                <a:ea typeface="Helvetica Neue" charset="0"/>
                <a:cs typeface="Helvetica Neue" charset="0"/>
              </a:rPr>
              <a:t> </a:t>
            </a:r>
            <a:r>
              <a:rPr lang="en-US" dirty="0" err="1" smtClean="0">
                <a:solidFill>
                  <a:prstClr val="black"/>
                </a:solidFill>
                <a:latin typeface="Helvetica Neue" charset="0"/>
                <a:ea typeface="Helvetica Neue" charset="0"/>
                <a:cs typeface="Helvetica Neue" charset="0"/>
              </a:rPr>
              <a:t>företag</a:t>
            </a:r>
            <a:r>
              <a:rPr lang="en-US" dirty="0" smtClean="0">
                <a:solidFill>
                  <a:prstClr val="black"/>
                </a:solidFill>
                <a:latin typeface="Helvetica Neue" charset="0"/>
                <a:ea typeface="Helvetica Neue" charset="0"/>
                <a:cs typeface="Helvetica Neue" charset="0"/>
              </a:rPr>
              <a:t> </a:t>
            </a:r>
            <a:r>
              <a:rPr lang="en-US" dirty="0" err="1" smtClean="0">
                <a:solidFill>
                  <a:prstClr val="black"/>
                </a:solidFill>
                <a:latin typeface="Helvetica Neue" charset="0"/>
                <a:ea typeface="Helvetica Neue" charset="0"/>
                <a:cs typeface="Helvetica Neue" charset="0"/>
              </a:rPr>
              <a:t>arbetar</a:t>
            </a:r>
            <a:r>
              <a:rPr lang="en-US" dirty="0" smtClean="0">
                <a:solidFill>
                  <a:prstClr val="black"/>
                </a:solidFill>
                <a:latin typeface="Helvetica Neue" charset="0"/>
                <a:ea typeface="Helvetica Neue" charset="0"/>
                <a:cs typeface="Helvetica Neue" charset="0"/>
              </a:rPr>
              <a:t> med innovation</a:t>
            </a:r>
          </a:p>
        </p:txBody>
      </p:sp>
      <p:sp>
        <p:nvSpPr>
          <p:cNvPr id="4" name="TextBox 3"/>
          <p:cNvSpPr txBox="1"/>
          <p:nvPr/>
        </p:nvSpPr>
        <p:spPr>
          <a:xfrm>
            <a:off x="611560" y="5313408"/>
            <a:ext cx="1118386" cy="369332"/>
          </a:xfrm>
          <a:prstGeom prst="rect">
            <a:avLst/>
          </a:prstGeom>
          <a:solidFill>
            <a:schemeClr val="bg1"/>
          </a:solidFill>
        </p:spPr>
        <p:txBody>
          <a:bodyPr wrap="square" rtlCol="0">
            <a:spAutoFit/>
          </a:bodyPr>
          <a:lstStyle/>
          <a:p>
            <a:pPr defTabSz="914400" fontAlgn="auto">
              <a:spcBef>
                <a:spcPts val="0"/>
              </a:spcBef>
              <a:spcAft>
                <a:spcPts val="0"/>
              </a:spcAft>
            </a:pPr>
            <a:r>
              <a:rPr lang="en-US" dirty="0" smtClean="0">
                <a:solidFill>
                  <a:prstClr val="black"/>
                </a:solidFill>
                <a:latin typeface="Calibri" panose="020F0502020204030204"/>
                <a:ea typeface=""/>
              </a:rPr>
              <a:t>En </a:t>
            </a:r>
            <a:r>
              <a:rPr lang="en-US" dirty="0" err="1" smtClean="0">
                <a:solidFill>
                  <a:prstClr val="black"/>
                </a:solidFill>
                <a:latin typeface="Calibri" panose="020F0502020204030204"/>
                <a:ea typeface=""/>
              </a:rPr>
              <a:t>hög</a:t>
            </a:r>
            <a:endParaRPr lang="en-US" dirty="0">
              <a:solidFill>
                <a:prstClr val="black"/>
              </a:solidFill>
              <a:latin typeface="Calibri" panose="020F0502020204030204"/>
              <a:ea typeface=""/>
            </a:endParaRPr>
          </a:p>
        </p:txBody>
      </p:sp>
      <p:sp>
        <p:nvSpPr>
          <p:cNvPr id="11" name="TextBox 10"/>
          <p:cNvSpPr txBox="1"/>
          <p:nvPr/>
        </p:nvSpPr>
        <p:spPr>
          <a:xfrm>
            <a:off x="2483708" y="5305777"/>
            <a:ext cx="1318615" cy="373451"/>
          </a:xfrm>
          <a:prstGeom prst="rect">
            <a:avLst/>
          </a:prstGeom>
          <a:solidFill>
            <a:schemeClr val="bg1"/>
          </a:solidFill>
        </p:spPr>
        <p:txBody>
          <a:bodyPr wrap="square" rtlCol="0">
            <a:spAutoFit/>
          </a:bodyPr>
          <a:lstStyle/>
          <a:p>
            <a:pPr defTabSz="914400" fontAlgn="auto">
              <a:spcBef>
                <a:spcPts val="0"/>
              </a:spcBef>
              <a:spcAft>
                <a:spcPts val="0"/>
              </a:spcAft>
            </a:pPr>
            <a:r>
              <a:rPr lang="en-US" dirty="0" err="1" smtClean="0">
                <a:solidFill>
                  <a:prstClr val="black"/>
                </a:solidFill>
                <a:latin typeface="Calibri" panose="020F0502020204030204"/>
                <a:ea typeface=""/>
              </a:rPr>
              <a:t>Ett</a:t>
            </a:r>
            <a:r>
              <a:rPr lang="en-US" dirty="0" smtClean="0">
                <a:solidFill>
                  <a:prstClr val="black"/>
                </a:solidFill>
                <a:latin typeface="Calibri" panose="020F0502020204030204"/>
                <a:ea typeface=""/>
              </a:rPr>
              <a:t> system</a:t>
            </a:r>
            <a:endParaRPr lang="en-US" dirty="0">
              <a:solidFill>
                <a:prstClr val="black"/>
              </a:solidFill>
              <a:latin typeface="Calibri" panose="020F0502020204030204"/>
              <a:ea typeface=""/>
            </a:endParaRPr>
          </a:p>
        </p:txBody>
      </p:sp>
      <p:sp>
        <p:nvSpPr>
          <p:cNvPr id="12" name="TextBox 11"/>
          <p:cNvSpPr txBox="1"/>
          <p:nvPr/>
        </p:nvSpPr>
        <p:spPr>
          <a:xfrm>
            <a:off x="525061" y="3858827"/>
            <a:ext cx="1843495" cy="276999"/>
          </a:xfrm>
          <a:prstGeom prst="rect">
            <a:avLst/>
          </a:prstGeom>
          <a:solidFill>
            <a:schemeClr val="bg1"/>
          </a:solidFill>
        </p:spPr>
        <p:txBody>
          <a:bodyPr wrap="square" rtlCol="0">
            <a:spAutoFit/>
          </a:bodyPr>
          <a:lstStyle/>
          <a:p>
            <a:pPr defTabSz="914400" fontAlgn="auto">
              <a:spcBef>
                <a:spcPts val="0"/>
              </a:spcBef>
              <a:spcAft>
                <a:spcPts val="0"/>
              </a:spcAft>
            </a:pPr>
            <a:r>
              <a:rPr lang="en-US" sz="1200" dirty="0" err="1" smtClean="0">
                <a:solidFill>
                  <a:prstClr val="black"/>
                </a:solidFill>
                <a:latin typeface="Calibri" panose="020F0502020204030204"/>
                <a:ea typeface=""/>
              </a:rPr>
              <a:t>Summan</a:t>
            </a:r>
            <a:r>
              <a:rPr lang="en-US" sz="1200" dirty="0" smtClean="0">
                <a:solidFill>
                  <a:prstClr val="black"/>
                </a:solidFill>
                <a:latin typeface="Calibri" panose="020F0502020204030204"/>
                <a:ea typeface=""/>
              </a:rPr>
              <a:t> </a:t>
            </a:r>
            <a:r>
              <a:rPr lang="en-US" sz="1200" dirty="0" err="1" smtClean="0">
                <a:solidFill>
                  <a:prstClr val="black"/>
                </a:solidFill>
                <a:latin typeface="Calibri" panose="020F0502020204030204"/>
                <a:ea typeface=""/>
              </a:rPr>
              <a:t>av</a:t>
            </a:r>
            <a:r>
              <a:rPr lang="en-US" sz="1200" dirty="0" smtClean="0">
                <a:solidFill>
                  <a:prstClr val="black"/>
                </a:solidFill>
                <a:latin typeface="Calibri" panose="020F0502020204030204"/>
                <a:ea typeface=""/>
              </a:rPr>
              <a:t> </a:t>
            </a:r>
            <a:r>
              <a:rPr lang="en-US" sz="1200" dirty="0" err="1" smtClean="0">
                <a:solidFill>
                  <a:prstClr val="black"/>
                </a:solidFill>
                <a:latin typeface="Calibri" panose="020F0502020204030204"/>
                <a:ea typeface=""/>
              </a:rPr>
              <a:t>delarna</a:t>
            </a:r>
            <a:endParaRPr lang="en-US" sz="1200" dirty="0">
              <a:solidFill>
                <a:prstClr val="black"/>
              </a:solidFill>
              <a:latin typeface="Calibri" panose="020F0502020204030204"/>
              <a:ea typeface=""/>
            </a:endParaRPr>
          </a:p>
        </p:txBody>
      </p:sp>
      <p:sp>
        <p:nvSpPr>
          <p:cNvPr id="13" name="TextBox 12"/>
          <p:cNvSpPr txBox="1"/>
          <p:nvPr/>
        </p:nvSpPr>
        <p:spPr>
          <a:xfrm>
            <a:off x="2368558" y="3858827"/>
            <a:ext cx="1433765" cy="276999"/>
          </a:xfrm>
          <a:prstGeom prst="rect">
            <a:avLst/>
          </a:prstGeom>
          <a:solidFill>
            <a:schemeClr val="bg1"/>
          </a:solidFill>
        </p:spPr>
        <p:txBody>
          <a:bodyPr wrap="square" rtlCol="0">
            <a:spAutoFit/>
          </a:bodyPr>
          <a:lstStyle/>
          <a:p>
            <a:pPr defTabSz="914400" fontAlgn="auto">
              <a:spcBef>
                <a:spcPts val="0"/>
              </a:spcBef>
              <a:spcAft>
                <a:spcPts val="0"/>
              </a:spcAft>
            </a:pPr>
            <a:r>
              <a:rPr lang="en-US" sz="1200" dirty="0" err="1" smtClean="0">
                <a:solidFill>
                  <a:prstClr val="black"/>
                </a:solidFill>
                <a:latin typeface="Calibri" panose="020F0502020204030204"/>
                <a:ea typeface=""/>
              </a:rPr>
              <a:t>Helhet</a:t>
            </a:r>
            <a:endParaRPr lang="en-US" sz="1200" dirty="0">
              <a:solidFill>
                <a:prstClr val="black"/>
              </a:solidFill>
              <a:latin typeface="Calibri" panose="020F0502020204030204"/>
              <a:ea typeface=""/>
            </a:endParaRPr>
          </a:p>
        </p:txBody>
      </p:sp>
    </p:spTree>
    <p:extLst>
      <p:ext uri="{BB962C8B-B14F-4D97-AF65-F5344CB8AC3E}">
        <p14:creationId xmlns:p14="http://schemas.microsoft.com/office/powerpoint/2010/main" val="4071225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9BB9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8800" dirty="0" smtClean="0">
                <a:solidFill>
                  <a:schemeClr val="bg1"/>
                </a:solidFill>
              </a:rPr>
              <a:t>DESIGN THINKING</a:t>
            </a:r>
            <a:endParaRPr lang="en-US" sz="8800" dirty="0">
              <a:solidFill>
                <a:schemeClr val="bg1"/>
              </a:solidFill>
            </a:endParaRPr>
          </a:p>
        </p:txBody>
      </p:sp>
    </p:spTree>
    <p:extLst>
      <p:ext uri="{BB962C8B-B14F-4D97-AF65-F5344CB8AC3E}">
        <p14:creationId xmlns:p14="http://schemas.microsoft.com/office/powerpoint/2010/main" val="53557330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411468"/>
            <a:ext cx="8229600" cy="1143000"/>
          </a:xfrm>
        </p:spPr>
        <p:txBody>
          <a:bodyPr>
            <a:normAutofit/>
          </a:bodyPr>
          <a:lstStyle/>
          <a:p>
            <a:pPr>
              <a:spcAft>
                <a:spcPts val="600"/>
              </a:spcAft>
            </a:pPr>
            <a:r>
              <a:rPr lang="sv-SE" sz="3200" dirty="0" smtClean="0">
                <a:solidFill>
                  <a:schemeClr val="accent2"/>
                </a:solidFill>
                <a:latin typeface="Helvetica Neue Bold Condensed"/>
                <a:cs typeface="Helvetica Neue Bold Condensed"/>
              </a:rPr>
              <a:t>Teori: </a:t>
            </a:r>
            <a:r>
              <a:rPr lang="sv-SE" sz="3200" dirty="0" smtClean="0">
                <a:solidFill>
                  <a:schemeClr val="tx1">
                    <a:lumMod val="75000"/>
                    <a:lumOff val="25000"/>
                  </a:schemeClr>
                </a:solidFill>
                <a:latin typeface="Helvetica Neue Bold Condensed"/>
                <a:cs typeface="Helvetica Neue Bold Condensed"/>
              </a:rPr>
              <a:t>Innovationsförmåga</a:t>
            </a:r>
            <a:endParaRPr lang="sv-SE" sz="3200" dirty="0">
              <a:solidFill>
                <a:schemeClr val="tx1">
                  <a:lumMod val="75000"/>
                  <a:lumOff val="25000"/>
                </a:schemeClr>
              </a:solidFill>
              <a:latin typeface="Helvetica Neue Bold Condensed"/>
              <a:cs typeface="Helvetica Neue Bold Condensed"/>
            </a:endParaRPr>
          </a:p>
        </p:txBody>
      </p:sp>
      <p:sp>
        <p:nvSpPr>
          <p:cNvPr id="6" name="Slide Number Placeholder 5"/>
          <p:cNvSpPr>
            <a:spLocks noGrp="1"/>
          </p:cNvSpPr>
          <p:nvPr>
            <p:ph type="sldNum" sz="quarter" idx="12"/>
          </p:nvPr>
        </p:nvSpPr>
        <p:spPr/>
        <p:txBody>
          <a:bodyPr/>
          <a:lstStyle/>
          <a:p>
            <a:pPr>
              <a:defRPr/>
            </a:pPr>
            <a:fld id="{C9845E4B-E16D-4B7D-949C-AA5D892AD476}" type="slidenum">
              <a:rPr lang="sv-SE" smtClean="0">
                <a:solidFill>
                  <a:prstClr val="black">
                    <a:tint val="75000"/>
                  </a:prstClr>
                </a:solidFill>
              </a:rPr>
              <a:pPr>
                <a:defRPr/>
              </a:pPr>
              <a:t>40</a:t>
            </a:fld>
            <a:endParaRPr lang="sv-SE" dirty="0">
              <a:solidFill>
                <a:prstClr val="black">
                  <a:tint val="75000"/>
                </a:prstClr>
              </a:solidFill>
            </a:endParaRPr>
          </a:p>
        </p:txBody>
      </p:sp>
      <p:graphicFrame>
        <p:nvGraphicFramePr>
          <p:cNvPr id="3" name="Diagram 2"/>
          <p:cNvGraphicFramePr/>
          <p:nvPr>
            <p:extLst/>
          </p:nvPr>
        </p:nvGraphicFramePr>
        <p:xfrm>
          <a:off x="2351314" y="2498638"/>
          <a:ext cx="4216911" cy="2913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5082944" y="1996989"/>
            <a:ext cx="3432406" cy="1200329"/>
          </a:xfrm>
          <a:prstGeom prst="rect">
            <a:avLst/>
          </a:prstGeom>
          <a:noFill/>
        </p:spPr>
        <p:txBody>
          <a:bodyPr wrap="square" rtlCol="0">
            <a:normAutofit/>
          </a:bodyPr>
          <a:lstStyle/>
          <a:p>
            <a:pPr defTabSz="914400" fontAlgn="auto">
              <a:spcBef>
                <a:spcPts val="0"/>
              </a:spcBef>
              <a:spcAft>
                <a:spcPts val="0"/>
              </a:spcAft>
            </a:pPr>
            <a:r>
              <a:rPr lang="sv-SE" dirty="0" smtClean="0">
                <a:solidFill>
                  <a:prstClr val="black">
                    <a:lumMod val="50000"/>
                    <a:lumOff val="50000"/>
                  </a:prstClr>
                </a:solidFill>
                <a:latin typeface="Helvetica Neue" charset="0"/>
                <a:ea typeface="Helvetica Neue" charset="0"/>
                <a:cs typeface="Helvetica Neue" charset="0"/>
              </a:rPr>
              <a:t>Organisatoriska system, ledningssystem, generativa processer, arbetssätt</a:t>
            </a:r>
          </a:p>
          <a:p>
            <a:pPr defTabSz="914400" fontAlgn="auto">
              <a:spcBef>
                <a:spcPts val="0"/>
              </a:spcBef>
              <a:spcAft>
                <a:spcPts val="0"/>
              </a:spcAft>
            </a:pPr>
            <a:endParaRPr lang="sv-SE" sz="2000" dirty="0">
              <a:solidFill>
                <a:prstClr val="black"/>
              </a:solidFill>
              <a:latin typeface="Calibri" panose="020F0502020204030204"/>
              <a:ea typeface=""/>
            </a:endParaRPr>
          </a:p>
        </p:txBody>
      </p:sp>
      <p:sp>
        <p:nvSpPr>
          <p:cNvPr id="11" name="TextBox 10"/>
          <p:cNvSpPr txBox="1"/>
          <p:nvPr/>
        </p:nvSpPr>
        <p:spPr>
          <a:xfrm>
            <a:off x="5181090" y="5481574"/>
            <a:ext cx="2774269" cy="1057339"/>
          </a:xfrm>
          <a:prstGeom prst="rect">
            <a:avLst/>
          </a:prstGeom>
          <a:noFill/>
        </p:spPr>
        <p:txBody>
          <a:bodyPr wrap="square" rtlCol="0">
            <a:normAutofit/>
          </a:bodyPr>
          <a:lstStyle/>
          <a:p>
            <a:pPr defTabSz="914400" fontAlgn="auto">
              <a:spcBef>
                <a:spcPts val="0"/>
              </a:spcBef>
              <a:spcAft>
                <a:spcPts val="0"/>
              </a:spcAft>
            </a:pPr>
            <a:r>
              <a:rPr lang="sv-SE" dirty="0" smtClean="0">
                <a:solidFill>
                  <a:prstClr val="black">
                    <a:lumMod val="50000"/>
                    <a:lumOff val="50000"/>
                  </a:prstClr>
                </a:solidFill>
                <a:latin typeface="Helvetica Neue" charset="0"/>
                <a:ea typeface="Helvetica Neue" charset="0"/>
                <a:cs typeface="Helvetica Neue" charset="0"/>
              </a:rPr>
              <a:t>Kunskap och kompetens, nätverk och relationer, teknologier</a:t>
            </a:r>
          </a:p>
        </p:txBody>
      </p:sp>
      <p:sp>
        <p:nvSpPr>
          <p:cNvPr id="12" name="TextBox 11"/>
          <p:cNvSpPr txBox="1"/>
          <p:nvPr/>
        </p:nvSpPr>
        <p:spPr>
          <a:xfrm>
            <a:off x="218658" y="3961670"/>
            <a:ext cx="2737554" cy="1225999"/>
          </a:xfrm>
          <a:prstGeom prst="rect">
            <a:avLst/>
          </a:prstGeom>
          <a:noFill/>
        </p:spPr>
        <p:txBody>
          <a:bodyPr wrap="square" rtlCol="0">
            <a:normAutofit/>
          </a:bodyPr>
          <a:lstStyle/>
          <a:p>
            <a:pPr defTabSz="914400" fontAlgn="auto">
              <a:spcBef>
                <a:spcPts val="0"/>
              </a:spcBef>
              <a:spcAft>
                <a:spcPts val="0"/>
              </a:spcAft>
            </a:pPr>
            <a:r>
              <a:rPr lang="sv-SE" dirty="0" smtClean="0">
                <a:solidFill>
                  <a:prstClr val="black">
                    <a:lumMod val="50000"/>
                    <a:lumOff val="50000"/>
                  </a:prstClr>
                </a:solidFill>
                <a:latin typeface="Helvetica Neue" charset="0"/>
                <a:ea typeface="Helvetica Neue" charset="0"/>
                <a:cs typeface="Helvetica Neue" charset="0"/>
              </a:rPr>
              <a:t>Värderingar, normer, kultur: </a:t>
            </a:r>
            <a:r>
              <a:rPr lang="sv-SE" dirty="0">
                <a:solidFill>
                  <a:prstClr val="black">
                    <a:lumMod val="50000"/>
                    <a:lumOff val="50000"/>
                  </a:prstClr>
                </a:solidFill>
                <a:latin typeface="Helvetica Neue" charset="0"/>
                <a:ea typeface="Helvetica Neue" charset="0"/>
                <a:cs typeface="Helvetica Neue" charset="0"/>
              </a:rPr>
              <a:t>h</a:t>
            </a:r>
            <a:r>
              <a:rPr lang="sv-SE" dirty="0" smtClean="0">
                <a:solidFill>
                  <a:prstClr val="black">
                    <a:lumMod val="50000"/>
                    <a:lumOff val="50000"/>
                  </a:prstClr>
                </a:solidFill>
                <a:latin typeface="Helvetica Neue" charset="0"/>
                <a:ea typeface="Helvetica Neue" charset="0"/>
                <a:cs typeface="Helvetica Neue" charset="0"/>
              </a:rPr>
              <a:t>ur beslut fattas, incitamentssystem</a:t>
            </a:r>
          </a:p>
          <a:p>
            <a:pPr defTabSz="914400" fontAlgn="auto">
              <a:spcBef>
                <a:spcPts val="0"/>
              </a:spcBef>
              <a:spcAft>
                <a:spcPts val="0"/>
              </a:spcAft>
            </a:pPr>
            <a:endParaRPr lang="sv-SE" sz="2000" dirty="0" smtClean="0">
              <a:solidFill>
                <a:prstClr val="black"/>
              </a:solidFill>
              <a:latin typeface="Calibri" panose="020F0502020204030204"/>
              <a:ea typeface=""/>
            </a:endParaRPr>
          </a:p>
          <a:p>
            <a:pPr defTabSz="914400" fontAlgn="auto">
              <a:spcBef>
                <a:spcPts val="0"/>
              </a:spcBef>
              <a:spcAft>
                <a:spcPts val="0"/>
              </a:spcAft>
            </a:pPr>
            <a:endParaRPr lang="sv-SE" sz="2000" dirty="0">
              <a:solidFill>
                <a:prstClr val="black"/>
              </a:solidFill>
              <a:latin typeface="Calibri" panose="020F0502020204030204"/>
              <a:ea typeface=""/>
            </a:endParaRPr>
          </a:p>
        </p:txBody>
      </p:sp>
    </p:spTree>
    <p:extLst>
      <p:ext uri="{BB962C8B-B14F-4D97-AF65-F5344CB8AC3E}">
        <p14:creationId xmlns:p14="http://schemas.microsoft.com/office/powerpoint/2010/main" val="18539386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343" y="226113"/>
            <a:ext cx="8573201" cy="1143000"/>
          </a:xfrm>
        </p:spPr>
        <p:txBody>
          <a:bodyPr>
            <a:normAutofit/>
          </a:bodyPr>
          <a:lstStyle/>
          <a:p>
            <a:pPr>
              <a:spcAft>
                <a:spcPts val="600"/>
              </a:spcAft>
            </a:pPr>
            <a:r>
              <a:rPr lang="en-US" sz="3200" dirty="0" err="1" smtClean="0">
                <a:solidFill>
                  <a:schemeClr val="accent2"/>
                </a:solidFill>
                <a:latin typeface="Helvetica Neue Bold Condensed"/>
                <a:cs typeface="Helvetica Neue Bold Condensed"/>
              </a:rPr>
              <a:t>Resultat</a:t>
            </a:r>
            <a:r>
              <a:rPr lang="en-US" sz="3200" dirty="0" smtClean="0">
                <a:solidFill>
                  <a:schemeClr val="accent2"/>
                </a:solidFill>
                <a:latin typeface="Helvetica Neue Bold Condensed"/>
                <a:cs typeface="Helvetica Neue Bold Condensed"/>
              </a:rPr>
              <a:t>: </a:t>
            </a:r>
            <a:r>
              <a:rPr lang="en-US" sz="3200" dirty="0" err="1" smtClean="0">
                <a:solidFill>
                  <a:schemeClr val="tx1">
                    <a:lumMod val="75000"/>
                    <a:lumOff val="25000"/>
                  </a:schemeClr>
                </a:solidFill>
                <a:latin typeface="Helvetica Neue Bold Condensed"/>
                <a:cs typeface="Helvetica Neue Bold Condensed"/>
              </a:rPr>
              <a:t>Ökar</a:t>
            </a:r>
            <a:r>
              <a:rPr lang="en-US" sz="3200" dirty="0" smtClean="0">
                <a:solidFill>
                  <a:schemeClr val="tx1">
                    <a:lumMod val="75000"/>
                    <a:lumOff val="25000"/>
                  </a:schemeClr>
                </a:solidFill>
                <a:latin typeface="Helvetica Neue Bold Condensed"/>
                <a:cs typeface="Helvetica Neue Bold Condensed"/>
              </a:rPr>
              <a:t> DT </a:t>
            </a:r>
            <a:r>
              <a:rPr lang="en-US" sz="3200" dirty="0" err="1" smtClean="0">
                <a:solidFill>
                  <a:schemeClr val="tx1">
                    <a:lumMod val="75000"/>
                    <a:lumOff val="25000"/>
                  </a:schemeClr>
                </a:solidFill>
                <a:latin typeface="Helvetica Neue Bold Condensed"/>
                <a:cs typeface="Helvetica Neue Bold Condensed"/>
              </a:rPr>
              <a:t>innovationsförmågan</a:t>
            </a:r>
            <a:r>
              <a:rPr lang="en-US" sz="3200" dirty="0" smtClean="0">
                <a:solidFill>
                  <a:schemeClr val="tx1">
                    <a:lumMod val="75000"/>
                    <a:lumOff val="25000"/>
                  </a:schemeClr>
                </a:solidFill>
                <a:latin typeface="Helvetica Neue Bold Condensed"/>
                <a:cs typeface="Helvetica Neue Bold Condensed"/>
              </a:rPr>
              <a:t>? </a:t>
            </a:r>
            <a:endParaRPr lang="en-US" sz="3200" dirty="0">
              <a:solidFill>
                <a:schemeClr val="tx1">
                  <a:lumMod val="75000"/>
                  <a:lumOff val="25000"/>
                </a:schemeClr>
              </a:solidFill>
              <a:latin typeface="Helvetica Neue Bold Condensed"/>
              <a:cs typeface="Helvetica Neue Bold Condensed"/>
            </a:endParaRPr>
          </a:p>
        </p:txBody>
      </p:sp>
      <p:sp>
        <p:nvSpPr>
          <p:cNvPr id="6" name="Slide Number Placeholder 5"/>
          <p:cNvSpPr>
            <a:spLocks noGrp="1"/>
          </p:cNvSpPr>
          <p:nvPr>
            <p:ph type="sldNum" sz="quarter" idx="12"/>
          </p:nvPr>
        </p:nvSpPr>
        <p:spPr/>
        <p:txBody>
          <a:bodyPr/>
          <a:lstStyle/>
          <a:p>
            <a:pPr>
              <a:defRPr/>
            </a:pPr>
            <a:fld id="{C9845E4B-E16D-4B7D-949C-AA5D892AD476}" type="slidenum">
              <a:rPr lang="en-US" smtClean="0">
                <a:solidFill>
                  <a:prstClr val="black">
                    <a:tint val="75000"/>
                  </a:prstClr>
                </a:solidFill>
              </a:rPr>
              <a:pPr>
                <a:defRPr/>
              </a:pPr>
              <a:t>41</a:t>
            </a:fld>
            <a:endParaRPr lang="en-US">
              <a:solidFill>
                <a:prstClr val="black">
                  <a:tint val="75000"/>
                </a:prstClr>
              </a:solidFill>
            </a:endParaRPr>
          </a:p>
        </p:txBody>
      </p:sp>
      <p:sp>
        <p:nvSpPr>
          <p:cNvPr id="8" name="TextBox 7"/>
          <p:cNvSpPr txBox="1"/>
          <p:nvPr/>
        </p:nvSpPr>
        <p:spPr>
          <a:xfrm>
            <a:off x="525061" y="1473509"/>
            <a:ext cx="3516852" cy="1431161"/>
          </a:xfrm>
          <a:prstGeom prst="rect">
            <a:avLst/>
          </a:prstGeom>
          <a:noFill/>
        </p:spPr>
        <p:txBody>
          <a:bodyPr wrap="square" rtlCol="0">
            <a:spAutoFit/>
          </a:bodyPr>
          <a:lstStyle/>
          <a:p>
            <a:pPr marL="342900" indent="-342900" defTabSz="914400" fontAlgn="auto">
              <a:spcBef>
                <a:spcPts val="600"/>
              </a:spcBef>
              <a:spcAft>
                <a:spcPts val="1200"/>
              </a:spcAft>
              <a:buFont typeface="Arial" charset="0"/>
              <a:buChar char="•"/>
            </a:pPr>
            <a:r>
              <a:rPr lang="en-US" dirty="0" err="1" smtClean="0">
                <a:solidFill>
                  <a:prstClr val="black"/>
                </a:solidFill>
                <a:latin typeface="Futura LT Book" charset="0"/>
                <a:ea typeface="Futura LT Book" charset="0"/>
                <a:cs typeface="Futura LT Book" charset="0"/>
              </a:rPr>
              <a:t>Upplevda</a:t>
            </a:r>
            <a:r>
              <a:rPr lang="en-US" dirty="0" smtClean="0">
                <a:solidFill>
                  <a:prstClr val="black"/>
                </a:solidFill>
                <a:latin typeface="Futura LT Book" charset="0"/>
                <a:ea typeface="Futura LT Book" charset="0"/>
                <a:cs typeface="Futura LT Book" charset="0"/>
              </a:rPr>
              <a:t> </a:t>
            </a:r>
            <a:r>
              <a:rPr lang="en-US" b="1" dirty="0" err="1" smtClean="0">
                <a:solidFill>
                  <a:prstClr val="black"/>
                </a:solidFill>
                <a:latin typeface="Futura LT Book" charset="0"/>
                <a:ea typeface="Futura LT Book" charset="0"/>
                <a:cs typeface="Futura LT Book" charset="0"/>
              </a:rPr>
              <a:t>värden</a:t>
            </a:r>
            <a:r>
              <a:rPr lang="en-US" dirty="0" smtClean="0">
                <a:solidFill>
                  <a:prstClr val="black"/>
                </a:solidFill>
                <a:latin typeface="Futura LT Book" charset="0"/>
                <a:ea typeface="Futura LT Book" charset="0"/>
                <a:cs typeface="Futura LT Book" charset="0"/>
              </a:rPr>
              <a:t> </a:t>
            </a:r>
            <a:r>
              <a:rPr lang="en-US" b="1" dirty="0" err="1" smtClean="0">
                <a:solidFill>
                  <a:prstClr val="black"/>
                </a:solidFill>
                <a:latin typeface="Futura LT Book" charset="0"/>
                <a:ea typeface="Futura LT Book" charset="0"/>
                <a:cs typeface="Futura LT Book" charset="0"/>
              </a:rPr>
              <a:t>och</a:t>
            </a:r>
            <a:r>
              <a:rPr lang="en-US" b="1" dirty="0" smtClean="0">
                <a:solidFill>
                  <a:prstClr val="black"/>
                </a:solidFill>
                <a:latin typeface="Futura LT Book" charset="0"/>
                <a:ea typeface="Futura LT Book" charset="0"/>
                <a:cs typeface="Futura LT Book" charset="0"/>
              </a:rPr>
              <a:t> </a:t>
            </a:r>
            <a:r>
              <a:rPr lang="en-US" b="1" dirty="0" err="1" smtClean="0">
                <a:solidFill>
                  <a:prstClr val="black"/>
                </a:solidFill>
                <a:latin typeface="Futura LT Book" charset="0"/>
                <a:ea typeface="Futura LT Book" charset="0"/>
                <a:cs typeface="Futura LT Book" charset="0"/>
              </a:rPr>
              <a:t>effekter</a:t>
            </a:r>
            <a:r>
              <a:rPr lang="en-US" dirty="0" smtClean="0">
                <a:solidFill>
                  <a:prstClr val="black"/>
                </a:solidFill>
                <a:latin typeface="Futura LT Book" charset="0"/>
                <a:ea typeface="Futura LT Book" charset="0"/>
                <a:cs typeface="Futura LT Book" charset="0"/>
              </a:rPr>
              <a:t> </a:t>
            </a:r>
            <a:r>
              <a:rPr lang="en-US" dirty="0" err="1" smtClean="0">
                <a:solidFill>
                  <a:prstClr val="black"/>
                </a:solidFill>
                <a:latin typeface="Futura LT Book" charset="0"/>
                <a:ea typeface="Futura LT Book" charset="0"/>
                <a:cs typeface="Futura LT Book" charset="0"/>
              </a:rPr>
              <a:t>av</a:t>
            </a:r>
            <a:r>
              <a:rPr lang="en-US" dirty="0" smtClean="0">
                <a:solidFill>
                  <a:prstClr val="black"/>
                </a:solidFill>
                <a:latin typeface="Futura LT Book" charset="0"/>
                <a:ea typeface="Futura LT Book" charset="0"/>
                <a:cs typeface="Futura LT Book" charset="0"/>
              </a:rPr>
              <a:t> </a:t>
            </a:r>
            <a:r>
              <a:rPr lang="en-US" dirty="0" err="1" smtClean="0">
                <a:solidFill>
                  <a:prstClr val="black"/>
                </a:solidFill>
                <a:latin typeface="Futura LT Book" charset="0"/>
                <a:ea typeface="Futura LT Book" charset="0"/>
                <a:cs typeface="Futura LT Book" charset="0"/>
              </a:rPr>
              <a:t>att</a:t>
            </a:r>
            <a:r>
              <a:rPr lang="en-US" dirty="0" smtClean="0">
                <a:solidFill>
                  <a:prstClr val="black"/>
                </a:solidFill>
                <a:latin typeface="Futura LT Book" charset="0"/>
                <a:ea typeface="Futura LT Book" charset="0"/>
                <a:cs typeface="Futura LT Book" charset="0"/>
              </a:rPr>
              <a:t> </a:t>
            </a:r>
            <a:r>
              <a:rPr lang="en-US" dirty="0" err="1" smtClean="0">
                <a:solidFill>
                  <a:prstClr val="black"/>
                </a:solidFill>
                <a:latin typeface="Futura LT Book" charset="0"/>
                <a:ea typeface="Futura LT Book" charset="0"/>
                <a:cs typeface="Futura LT Book" charset="0"/>
              </a:rPr>
              <a:t>använda</a:t>
            </a:r>
            <a:r>
              <a:rPr lang="en-US" dirty="0" smtClean="0">
                <a:solidFill>
                  <a:prstClr val="black"/>
                </a:solidFill>
                <a:latin typeface="Futura LT Book" charset="0"/>
                <a:ea typeface="Futura LT Book" charset="0"/>
                <a:cs typeface="Futura LT Book" charset="0"/>
              </a:rPr>
              <a:t> DT </a:t>
            </a:r>
            <a:r>
              <a:rPr lang="en-US" dirty="0" err="1" smtClean="0">
                <a:solidFill>
                  <a:prstClr val="black"/>
                </a:solidFill>
                <a:latin typeface="Futura LT Book" charset="0"/>
                <a:ea typeface="Futura LT Book" charset="0"/>
                <a:cs typeface="Futura LT Book" charset="0"/>
              </a:rPr>
              <a:t>i</a:t>
            </a:r>
            <a:r>
              <a:rPr lang="en-US" dirty="0" smtClean="0">
                <a:solidFill>
                  <a:prstClr val="black"/>
                </a:solidFill>
                <a:latin typeface="Futura LT Book" charset="0"/>
                <a:ea typeface="Futura LT Book" charset="0"/>
                <a:cs typeface="Futura LT Book" charset="0"/>
              </a:rPr>
              <a:t> </a:t>
            </a:r>
            <a:r>
              <a:rPr lang="en-US" dirty="0" err="1" smtClean="0">
                <a:solidFill>
                  <a:prstClr val="black"/>
                </a:solidFill>
                <a:latin typeface="Futura LT Book" charset="0"/>
                <a:ea typeface="Futura LT Book" charset="0"/>
                <a:cs typeface="Futura LT Book" charset="0"/>
              </a:rPr>
              <a:t>organisationer</a:t>
            </a:r>
            <a:endParaRPr lang="en-US" dirty="0" smtClean="0">
              <a:solidFill>
                <a:prstClr val="black"/>
              </a:solidFill>
              <a:latin typeface="Futura LT Book" charset="0"/>
              <a:ea typeface="Futura LT Book" charset="0"/>
              <a:cs typeface="Futura LT Book" charset="0"/>
            </a:endParaRPr>
          </a:p>
          <a:p>
            <a:pPr marL="342900" indent="-342900" defTabSz="914400" fontAlgn="auto">
              <a:spcBef>
                <a:spcPts val="600"/>
              </a:spcBef>
              <a:spcAft>
                <a:spcPts val="1200"/>
              </a:spcAft>
              <a:buFont typeface="Arial" charset="0"/>
              <a:buChar char="•"/>
            </a:pPr>
            <a:r>
              <a:rPr lang="en-US" dirty="0" err="1" smtClean="0">
                <a:solidFill>
                  <a:prstClr val="black"/>
                </a:solidFill>
                <a:latin typeface="Futura LT Book" charset="0"/>
                <a:ea typeface="Futura LT Book" charset="0"/>
                <a:cs typeface="Futura LT Book" charset="0"/>
              </a:rPr>
              <a:t>Bortom</a:t>
            </a:r>
            <a:r>
              <a:rPr lang="en-US" dirty="0" smtClean="0">
                <a:solidFill>
                  <a:prstClr val="black"/>
                </a:solidFill>
                <a:latin typeface="Futura LT Book" charset="0"/>
                <a:ea typeface="Futura LT Book" charset="0"/>
                <a:cs typeface="Futura LT Book" charset="0"/>
              </a:rPr>
              <a:t> </a:t>
            </a:r>
            <a:r>
              <a:rPr lang="en-US" dirty="0" err="1" smtClean="0">
                <a:solidFill>
                  <a:prstClr val="black"/>
                </a:solidFill>
                <a:latin typeface="Futura LT Book" charset="0"/>
                <a:ea typeface="Futura LT Book" charset="0"/>
                <a:cs typeface="Futura LT Book" charset="0"/>
              </a:rPr>
              <a:t>produkt</a:t>
            </a:r>
            <a:r>
              <a:rPr lang="en-US" dirty="0" smtClean="0">
                <a:solidFill>
                  <a:prstClr val="black"/>
                </a:solidFill>
                <a:latin typeface="Futura LT Book" charset="0"/>
                <a:ea typeface="Futura LT Book" charset="0"/>
                <a:cs typeface="Futura LT Book" charset="0"/>
              </a:rPr>
              <a:t>!</a:t>
            </a:r>
          </a:p>
        </p:txBody>
      </p:sp>
      <p:graphicFrame>
        <p:nvGraphicFramePr>
          <p:cNvPr id="3" name="Diagram 2"/>
          <p:cNvGraphicFramePr/>
          <p:nvPr>
            <p:extLst/>
          </p:nvPr>
        </p:nvGraphicFramePr>
        <p:xfrm>
          <a:off x="2351314" y="2498638"/>
          <a:ext cx="4216911" cy="2913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5602922" y="1473509"/>
            <a:ext cx="3103338" cy="2206804"/>
          </a:xfrm>
          <a:prstGeom prst="rect">
            <a:avLst/>
          </a:prstGeom>
          <a:noFill/>
        </p:spPr>
        <p:txBody>
          <a:bodyPr wrap="square" rtlCol="0">
            <a:normAutofit/>
          </a:bodyPr>
          <a:lstStyle/>
          <a:p>
            <a:pPr marL="285750" indent="-285750" defTabSz="914400" fontAlgn="auto">
              <a:spcBef>
                <a:spcPts val="600"/>
              </a:spcBef>
              <a:spcAft>
                <a:spcPts val="0"/>
              </a:spcAft>
              <a:buFont typeface="Arial" charset="0"/>
              <a:buChar char="•"/>
            </a:pPr>
            <a:r>
              <a:rPr lang="en-US" sz="1600" dirty="0" err="1" smtClean="0">
                <a:solidFill>
                  <a:prstClr val="black">
                    <a:lumMod val="50000"/>
                    <a:lumOff val="50000"/>
                  </a:prstClr>
                </a:solidFill>
                <a:latin typeface="Futura LT Book" charset="0"/>
                <a:ea typeface="Futura LT Book" charset="0"/>
                <a:cs typeface="Futura LT Book" charset="0"/>
              </a:rPr>
              <a:t>Ansats</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för</a:t>
            </a:r>
            <a:r>
              <a:rPr lang="en-US" sz="1600" dirty="0" smtClean="0">
                <a:solidFill>
                  <a:prstClr val="black">
                    <a:lumMod val="50000"/>
                    <a:lumOff val="50000"/>
                  </a:prstClr>
                </a:solidFill>
                <a:latin typeface="Futura LT Book" charset="0"/>
                <a:ea typeface="Futura LT Book" charset="0"/>
                <a:cs typeface="Futura LT Book" charset="0"/>
              </a:rPr>
              <a:t> wicked problems</a:t>
            </a:r>
          </a:p>
          <a:p>
            <a:pPr marL="285750" indent="-285750" defTabSz="914400" fontAlgn="auto">
              <a:spcBef>
                <a:spcPts val="600"/>
              </a:spcBef>
              <a:spcAft>
                <a:spcPts val="0"/>
              </a:spcAft>
              <a:buFont typeface="Arial" charset="0"/>
              <a:buChar char="•"/>
            </a:pPr>
            <a:r>
              <a:rPr lang="en-US" sz="1600" dirty="0" err="1" smtClean="0">
                <a:solidFill>
                  <a:prstClr val="black">
                    <a:lumMod val="50000"/>
                    <a:lumOff val="50000"/>
                  </a:prstClr>
                </a:solidFill>
                <a:latin typeface="Futura LT Book" charset="0"/>
                <a:ea typeface="Futura LT Book" charset="0"/>
                <a:cs typeface="Futura LT Book" charset="0"/>
              </a:rPr>
              <a:t>Användarfokus</a:t>
            </a:r>
            <a:endParaRPr lang="en-US" sz="1600" dirty="0" smtClean="0">
              <a:solidFill>
                <a:prstClr val="black">
                  <a:lumMod val="50000"/>
                  <a:lumOff val="50000"/>
                </a:prstClr>
              </a:solidFill>
              <a:latin typeface="Futura LT Book" charset="0"/>
              <a:ea typeface="Futura LT Book" charset="0"/>
              <a:cs typeface="Futura LT Book" charset="0"/>
            </a:endParaRPr>
          </a:p>
          <a:p>
            <a:pPr marL="285750" indent="-285750" defTabSz="914400" fontAlgn="auto">
              <a:spcBef>
                <a:spcPts val="600"/>
              </a:spcBef>
              <a:spcAft>
                <a:spcPts val="0"/>
              </a:spcAft>
              <a:buFont typeface="Arial" charset="0"/>
              <a:buChar char="•"/>
            </a:pPr>
            <a:r>
              <a:rPr lang="en-US" sz="1600" dirty="0" err="1" smtClean="0">
                <a:solidFill>
                  <a:prstClr val="black">
                    <a:lumMod val="50000"/>
                    <a:lumOff val="50000"/>
                  </a:prstClr>
                </a:solidFill>
                <a:latin typeface="Futura LT Book" charset="0"/>
                <a:ea typeface="Futura LT Book" charset="0"/>
                <a:cs typeface="Futura LT Book" charset="0"/>
              </a:rPr>
              <a:t>Ger</a:t>
            </a:r>
            <a:r>
              <a:rPr lang="en-US" sz="1600" dirty="0" smtClean="0">
                <a:solidFill>
                  <a:prstClr val="black">
                    <a:lumMod val="50000"/>
                    <a:lumOff val="50000"/>
                  </a:prstClr>
                </a:solidFill>
                <a:latin typeface="Futura LT Book" charset="0"/>
                <a:ea typeface="Futura LT Book" charset="0"/>
                <a:cs typeface="Futura LT Book" charset="0"/>
              </a:rPr>
              <a:t> en </a:t>
            </a:r>
            <a:r>
              <a:rPr lang="en-US" sz="1600" dirty="0" err="1" smtClean="0">
                <a:solidFill>
                  <a:prstClr val="black">
                    <a:lumMod val="50000"/>
                    <a:lumOff val="50000"/>
                  </a:prstClr>
                </a:solidFill>
                <a:latin typeface="Futura LT Book" charset="0"/>
                <a:ea typeface="Futura LT Book" charset="0"/>
                <a:cs typeface="Futura LT Book" charset="0"/>
              </a:rPr>
              <a:t>struktur</a:t>
            </a:r>
            <a:endParaRPr lang="en-US" sz="1600" dirty="0" smtClean="0">
              <a:solidFill>
                <a:prstClr val="black">
                  <a:lumMod val="50000"/>
                  <a:lumOff val="50000"/>
                </a:prstClr>
              </a:solidFill>
              <a:latin typeface="Futura LT Book" charset="0"/>
              <a:ea typeface="Futura LT Book" charset="0"/>
              <a:cs typeface="Futura LT Book" charset="0"/>
            </a:endParaRPr>
          </a:p>
          <a:p>
            <a:pPr marL="285750" indent="-285750" defTabSz="914400" fontAlgn="auto">
              <a:spcBef>
                <a:spcPts val="600"/>
              </a:spcBef>
              <a:spcAft>
                <a:spcPts val="0"/>
              </a:spcAft>
              <a:buFont typeface="Arial" charset="0"/>
              <a:buChar char="•"/>
            </a:pPr>
            <a:r>
              <a:rPr lang="en-US" sz="1600" dirty="0" err="1" smtClean="0">
                <a:solidFill>
                  <a:prstClr val="black">
                    <a:lumMod val="50000"/>
                    <a:lumOff val="50000"/>
                  </a:prstClr>
                </a:solidFill>
                <a:latin typeface="Futura LT Book" charset="0"/>
                <a:ea typeface="Futura LT Book" charset="0"/>
                <a:cs typeface="Futura LT Book" charset="0"/>
              </a:rPr>
              <a:t>Snabbare</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utvecklingsprocess</a:t>
            </a:r>
            <a:endParaRPr lang="en-US" sz="1600" dirty="0" smtClean="0">
              <a:solidFill>
                <a:prstClr val="black">
                  <a:lumMod val="50000"/>
                  <a:lumOff val="50000"/>
                </a:prstClr>
              </a:solidFill>
              <a:latin typeface="Futura LT Book" charset="0"/>
              <a:ea typeface="Futura LT Book" charset="0"/>
              <a:cs typeface="Futura LT Book" charset="0"/>
            </a:endParaRPr>
          </a:p>
          <a:p>
            <a:pPr marL="285750" indent="-285750" defTabSz="914400" fontAlgn="auto">
              <a:spcBef>
                <a:spcPts val="600"/>
              </a:spcBef>
              <a:spcAft>
                <a:spcPts val="0"/>
              </a:spcAft>
              <a:buFont typeface="Arial" charset="0"/>
              <a:buChar char="•"/>
            </a:pPr>
            <a:r>
              <a:rPr lang="en-US" sz="1600" dirty="0" smtClean="0">
                <a:solidFill>
                  <a:prstClr val="black">
                    <a:lumMod val="50000"/>
                    <a:lumOff val="50000"/>
                  </a:prstClr>
                </a:solidFill>
                <a:latin typeface="Futura LT Book" charset="0"/>
                <a:ea typeface="Futura LT Book" charset="0"/>
                <a:cs typeface="Futura LT Book" charset="0"/>
              </a:rPr>
              <a:t>Nya </a:t>
            </a:r>
            <a:r>
              <a:rPr lang="en-US" sz="1600" dirty="0" err="1" smtClean="0">
                <a:solidFill>
                  <a:prstClr val="black">
                    <a:lumMod val="50000"/>
                    <a:lumOff val="50000"/>
                  </a:prstClr>
                </a:solidFill>
                <a:latin typeface="Futura LT Book" charset="0"/>
                <a:ea typeface="Futura LT Book" charset="0"/>
                <a:cs typeface="Futura LT Book" charset="0"/>
              </a:rPr>
              <a:t>metoder</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utrymme</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för</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innovationsarbete</a:t>
            </a:r>
            <a:endParaRPr lang="en-US" sz="1600" dirty="0" smtClean="0">
              <a:solidFill>
                <a:prstClr val="black">
                  <a:lumMod val="50000"/>
                  <a:lumOff val="50000"/>
                </a:prstClr>
              </a:solidFill>
              <a:latin typeface="Futura LT Book" charset="0"/>
              <a:ea typeface="Futura LT Book" charset="0"/>
              <a:cs typeface="Futura LT Book" charset="0"/>
            </a:endParaRPr>
          </a:p>
          <a:p>
            <a:pPr marL="285750" indent="-285750" defTabSz="914400" fontAlgn="auto">
              <a:spcBef>
                <a:spcPts val="600"/>
              </a:spcBef>
              <a:spcAft>
                <a:spcPts val="0"/>
              </a:spcAft>
              <a:buFont typeface="Arial" charset="0"/>
              <a:buChar char="•"/>
            </a:pPr>
            <a:r>
              <a:rPr lang="en-US" sz="1600" dirty="0" err="1" smtClean="0">
                <a:solidFill>
                  <a:prstClr val="black">
                    <a:lumMod val="50000"/>
                    <a:lumOff val="50000"/>
                  </a:prstClr>
                </a:solidFill>
                <a:latin typeface="Futura LT Book" charset="0"/>
                <a:ea typeface="Futura LT Book" charset="0"/>
                <a:cs typeface="Futura LT Book" charset="0"/>
              </a:rPr>
              <a:t>Prototyparbete</a:t>
            </a:r>
            <a:r>
              <a:rPr lang="en-US" sz="1600" dirty="0" smtClean="0">
                <a:solidFill>
                  <a:prstClr val="black">
                    <a:lumMod val="50000"/>
                    <a:lumOff val="50000"/>
                  </a:prstClr>
                </a:solidFill>
                <a:latin typeface="Futura LT Book" charset="0"/>
                <a:ea typeface="Futura LT Book" charset="0"/>
                <a:cs typeface="Futura LT Book" charset="0"/>
              </a:rPr>
              <a:t> &amp; </a:t>
            </a:r>
            <a:r>
              <a:rPr lang="en-US" sz="1600" dirty="0" err="1" smtClean="0">
                <a:solidFill>
                  <a:prstClr val="black">
                    <a:lumMod val="50000"/>
                    <a:lumOff val="50000"/>
                  </a:prstClr>
                </a:solidFill>
                <a:latin typeface="Futura LT Book" charset="0"/>
                <a:ea typeface="Futura LT Book" charset="0"/>
                <a:cs typeface="Futura LT Book" charset="0"/>
              </a:rPr>
              <a:t>visualisering</a:t>
            </a:r>
            <a:endParaRPr lang="en-US" sz="1600" dirty="0" smtClean="0">
              <a:solidFill>
                <a:prstClr val="black">
                  <a:lumMod val="50000"/>
                  <a:lumOff val="50000"/>
                </a:prstClr>
              </a:solidFill>
              <a:latin typeface="Futura LT Book" charset="0"/>
              <a:ea typeface="Futura LT Book" charset="0"/>
              <a:cs typeface="Futura LT Book" charset="0"/>
            </a:endParaRPr>
          </a:p>
          <a:p>
            <a:pPr defTabSz="914400" fontAlgn="auto">
              <a:spcBef>
                <a:spcPts val="0"/>
              </a:spcBef>
              <a:spcAft>
                <a:spcPts val="0"/>
              </a:spcAft>
            </a:pPr>
            <a:endParaRPr lang="en-US" sz="1600" dirty="0">
              <a:solidFill>
                <a:prstClr val="black"/>
              </a:solidFill>
              <a:latin typeface="Futura LT Book" charset="0"/>
              <a:ea typeface="Futura LT Book" charset="0"/>
              <a:cs typeface="Futura LT Book" charset="0"/>
            </a:endParaRPr>
          </a:p>
        </p:txBody>
      </p:sp>
      <p:sp>
        <p:nvSpPr>
          <p:cNvPr id="12" name="TextBox 11"/>
          <p:cNvSpPr txBox="1"/>
          <p:nvPr/>
        </p:nvSpPr>
        <p:spPr>
          <a:xfrm>
            <a:off x="213279" y="5453828"/>
            <a:ext cx="3219034" cy="1085085"/>
          </a:xfrm>
          <a:prstGeom prst="rect">
            <a:avLst/>
          </a:prstGeom>
          <a:noFill/>
        </p:spPr>
        <p:txBody>
          <a:bodyPr wrap="square" rtlCol="0">
            <a:noAutofit/>
          </a:bodyPr>
          <a:lstStyle/>
          <a:p>
            <a:pPr marL="285750" indent="-285750" defTabSz="914400" fontAlgn="auto">
              <a:spcBef>
                <a:spcPts val="600"/>
              </a:spcBef>
              <a:spcAft>
                <a:spcPts val="0"/>
              </a:spcAft>
              <a:buFont typeface="Arial" charset="0"/>
              <a:buChar char="•"/>
            </a:pPr>
            <a:r>
              <a:rPr lang="en-US" sz="1600" dirty="0" err="1" smtClean="0">
                <a:solidFill>
                  <a:prstClr val="black">
                    <a:lumMod val="50000"/>
                    <a:lumOff val="50000"/>
                  </a:prstClr>
                </a:solidFill>
                <a:latin typeface="Futura LT Book" charset="0"/>
                <a:ea typeface="Futura LT Book" charset="0"/>
                <a:cs typeface="Futura LT Book" charset="0"/>
              </a:rPr>
              <a:t>Förändrade</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normer</a:t>
            </a:r>
            <a:r>
              <a:rPr lang="en-US" sz="1600" dirty="0" smtClean="0">
                <a:solidFill>
                  <a:prstClr val="black">
                    <a:lumMod val="50000"/>
                    <a:lumOff val="50000"/>
                  </a:prstClr>
                </a:solidFill>
                <a:latin typeface="Futura LT Book" charset="0"/>
                <a:ea typeface="Futura LT Book" charset="0"/>
                <a:cs typeface="Futura LT Book" charset="0"/>
              </a:rPr>
              <a:t> I </a:t>
            </a:r>
            <a:r>
              <a:rPr lang="en-US" sz="1600" dirty="0" err="1" smtClean="0">
                <a:solidFill>
                  <a:prstClr val="black">
                    <a:lumMod val="50000"/>
                    <a:lumOff val="50000"/>
                  </a:prstClr>
                </a:solidFill>
                <a:latin typeface="Futura LT Book" charset="0"/>
                <a:ea typeface="Futura LT Book" charset="0"/>
                <a:cs typeface="Futura LT Book" charset="0"/>
              </a:rPr>
              <a:t>företaget</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öppenhet</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empati</a:t>
            </a:r>
            <a:r>
              <a:rPr lang="en-US" sz="1600" dirty="0" smtClean="0">
                <a:solidFill>
                  <a:prstClr val="black">
                    <a:lumMod val="50000"/>
                    <a:lumOff val="50000"/>
                  </a:prstClr>
                </a:solidFill>
                <a:latin typeface="Futura LT Book" charset="0"/>
                <a:ea typeface="Futura LT Book" charset="0"/>
                <a:cs typeface="Futura LT Book" charset="0"/>
              </a:rPr>
              <a:t>, optimism</a:t>
            </a:r>
          </a:p>
          <a:p>
            <a:pPr marL="285750" indent="-285750" defTabSz="914400" fontAlgn="auto">
              <a:spcBef>
                <a:spcPts val="600"/>
              </a:spcBef>
              <a:spcAft>
                <a:spcPts val="0"/>
              </a:spcAft>
              <a:buFont typeface="Arial" charset="0"/>
              <a:buChar char="•"/>
            </a:pPr>
            <a:r>
              <a:rPr lang="en-US" sz="1600" dirty="0" err="1" smtClean="0">
                <a:solidFill>
                  <a:prstClr val="black">
                    <a:lumMod val="50000"/>
                    <a:lumOff val="50000"/>
                  </a:prstClr>
                </a:solidFill>
                <a:latin typeface="Futura LT Book" charset="0"/>
                <a:ea typeface="Futura LT Book" charset="0"/>
                <a:cs typeface="Futura LT Book" charset="0"/>
              </a:rPr>
              <a:t>Ökad</a:t>
            </a:r>
            <a:r>
              <a:rPr lang="en-US" sz="1600" dirty="0" smtClean="0">
                <a:solidFill>
                  <a:prstClr val="black">
                    <a:lumMod val="50000"/>
                    <a:lumOff val="50000"/>
                  </a:prstClr>
                </a:solidFill>
                <a:latin typeface="Futura LT Book" charset="0"/>
                <a:ea typeface="Futura LT Book" charset="0"/>
                <a:cs typeface="Futura LT Book" charset="0"/>
              </a:rPr>
              <a:t> </a:t>
            </a:r>
            <a:r>
              <a:rPr lang="en-US" sz="1600" dirty="0" err="1" smtClean="0">
                <a:solidFill>
                  <a:prstClr val="black">
                    <a:lumMod val="50000"/>
                    <a:lumOff val="50000"/>
                  </a:prstClr>
                </a:solidFill>
                <a:latin typeface="Futura LT Book" charset="0"/>
                <a:ea typeface="Futura LT Book" charset="0"/>
                <a:cs typeface="Futura LT Book" charset="0"/>
              </a:rPr>
              <a:t>medvetenhet</a:t>
            </a:r>
            <a:r>
              <a:rPr lang="en-US" sz="1600" dirty="0" smtClean="0">
                <a:solidFill>
                  <a:prstClr val="black">
                    <a:lumMod val="50000"/>
                    <a:lumOff val="50000"/>
                  </a:prstClr>
                </a:solidFill>
                <a:latin typeface="Futura LT Book" charset="0"/>
                <a:ea typeface="Futura LT Book" charset="0"/>
                <a:cs typeface="Futura LT Book" charset="0"/>
              </a:rPr>
              <a:t> om innovation bland </a:t>
            </a:r>
            <a:r>
              <a:rPr lang="en-US" sz="1600" dirty="0" err="1" smtClean="0">
                <a:solidFill>
                  <a:prstClr val="black">
                    <a:lumMod val="50000"/>
                    <a:lumOff val="50000"/>
                  </a:prstClr>
                </a:solidFill>
                <a:latin typeface="Futura LT Book" charset="0"/>
                <a:ea typeface="Futura LT Book" charset="0"/>
                <a:cs typeface="Futura LT Book" charset="0"/>
              </a:rPr>
              <a:t>chefer</a:t>
            </a:r>
            <a:endParaRPr lang="en-US" sz="1600" dirty="0" smtClean="0">
              <a:solidFill>
                <a:prstClr val="black">
                  <a:lumMod val="50000"/>
                  <a:lumOff val="50000"/>
                </a:prstClr>
              </a:solidFill>
              <a:latin typeface="Futura LT Book" charset="0"/>
              <a:ea typeface="Futura LT Book" charset="0"/>
              <a:cs typeface="Futura LT Book" charset="0"/>
            </a:endParaRPr>
          </a:p>
          <a:p>
            <a:pPr defTabSz="914400" fontAlgn="auto">
              <a:spcBef>
                <a:spcPts val="0"/>
              </a:spcBef>
              <a:spcAft>
                <a:spcPts val="0"/>
              </a:spcAft>
            </a:pPr>
            <a:endParaRPr lang="en-US" sz="1600" dirty="0" smtClean="0">
              <a:solidFill>
                <a:prstClr val="black"/>
              </a:solidFill>
              <a:latin typeface="Futura LT Book" charset="0"/>
              <a:ea typeface="Futura LT Book" charset="0"/>
              <a:cs typeface="Futura LT Book" charset="0"/>
            </a:endParaRPr>
          </a:p>
          <a:p>
            <a:pPr defTabSz="914400" fontAlgn="auto">
              <a:spcBef>
                <a:spcPts val="0"/>
              </a:spcBef>
              <a:spcAft>
                <a:spcPts val="0"/>
              </a:spcAft>
            </a:pPr>
            <a:endParaRPr lang="en-US" sz="1600" dirty="0">
              <a:solidFill>
                <a:prstClr val="black"/>
              </a:solidFill>
              <a:latin typeface="Futura LT Book" charset="0"/>
              <a:ea typeface="Futura LT Book" charset="0"/>
              <a:cs typeface="Futura LT Book" charset="0"/>
            </a:endParaRPr>
          </a:p>
        </p:txBody>
      </p:sp>
      <p:sp>
        <p:nvSpPr>
          <p:cNvPr id="9" name="TextBox 8"/>
          <p:cNvSpPr txBox="1"/>
          <p:nvPr/>
        </p:nvSpPr>
        <p:spPr>
          <a:xfrm>
            <a:off x="6206706" y="4525572"/>
            <a:ext cx="2897838" cy="2195904"/>
          </a:xfrm>
          <a:prstGeom prst="rect">
            <a:avLst/>
          </a:prstGeom>
          <a:noFill/>
        </p:spPr>
        <p:txBody>
          <a:bodyPr wrap="square" rtlCol="0">
            <a:normAutofit/>
          </a:bodyPr>
          <a:lstStyle/>
          <a:p>
            <a:pPr marL="285750" indent="-285750">
              <a:buFont typeface="Arial" charset="0"/>
              <a:buChar char="•"/>
            </a:pPr>
            <a:r>
              <a:rPr lang="en-US" sz="1500" dirty="0" err="1">
                <a:solidFill>
                  <a:schemeClr val="tx1">
                    <a:lumMod val="50000"/>
                    <a:lumOff val="50000"/>
                  </a:schemeClr>
                </a:solidFill>
                <a:latin typeface="Helvetica Neue" charset="0"/>
                <a:ea typeface="Helvetica Neue" charset="0"/>
                <a:cs typeface="Helvetica Neue" charset="0"/>
              </a:rPr>
              <a:t>Personlig</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utveckling</a:t>
            </a:r>
            <a:r>
              <a:rPr lang="en-US" sz="1500" dirty="0">
                <a:solidFill>
                  <a:schemeClr val="tx1">
                    <a:lumMod val="50000"/>
                    <a:lumOff val="50000"/>
                  </a:schemeClr>
                </a:solidFill>
                <a:latin typeface="Helvetica Neue" charset="0"/>
                <a:ea typeface="Helvetica Neue" charset="0"/>
                <a:cs typeface="Helvetica Neue" charset="0"/>
              </a:rPr>
              <a:t>: motivation, empowerment, </a:t>
            </a:r>
            <a:r>
              <a:rPr lang="en-US" sz="1500" dirty="0" err="1">
                <a:solidFill>
                  <a:schemeClr val="tx1">
                    <a:lumMod val="50000"/>
                    <a:lumOff val="50000"/>
                  </a:schemeClr>
                </a:solidFill>
                <a:latin typeface="Helvetica Neue" charset="0"/>
                <a:ea typeface="Helvetica Neue" charset="0"/>
                <a:cs typeface="Helvetica Neue" charset="0"/>
              </a:rPr>
              <a:t>demokratisering</a:t>
            </a:r>
            <a:endParaRPr lang="en-US" sz="1500" dirty="0">
              <a:solidFill>
                <a:schemeClr val="tx1">
                  <a:lumMod val="50000"/>
                  <a:lumOff val="50000"/>
                </a:schemeClr>
              </a:solidFill>
              <a:latin typeface="Helvetica Neue" charset="0"/>
              <a:ea typeface="Helvetica Neue" charset="0"/>
              <a:cs typeface="Helvetica Neue" charset="0"/>
            </a:endParaRPr>
          </a:p>
          <a:p>
            <a:pPr marL="285750" indent="-285750">
              <a:buFont typeface="Arial" charset="0"/>
              <a:buChar char="•"/>
            </a:pPr>
            <a:r>
              <a:rPr lang="en-US" sz="1500" dirty="0" err="1">
                <a:solidFill>
                  <a:schemeClr val="tx1">
                    <a:lumMod val="50000"/>
                    <a:lumOff val="50000"/>
                  </a:schemeClr>
                </a:solidFill>
                <a:latin typeface="Helvetica Neue" charset="0"/>
                <a:ea typeface="Helvetica Neue" charset="0"/>
                <a:cs typeface="Helvetica Neue" charset="0"/>
              </a:rPr>
              <a:t>Ökad</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mångfald</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och</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samarbetsförmåga</a:t>
            </a:r>
            <a:endParaRPr lang="en-US" sz="1500" dirty="0">
              <a:solidFill>
                <a:schemeClr val="tx1">
                  <a:lumMod val="50000"/>
                  <a:lumOff val="50000"/>
                </a:schemeClr>
              </a:solidFill>
              <a:latin typeface="Helvetica Neue" charset="0"/>
              <a:ea typeface="Helvetica Neue" charset="0"/>
              <a:cs typeface="Helvetica Neue" charset="0"/>
            </a:endParaRPr>
          </a:p>
          <a:p>
            <a:pPr marL="285750" indent="-285750">
              <a:buFont typeface="Arial" charset="0"/>
              <a:buChar char="•"/>
            </a:pPr>
            <a:r>
              <a:rPr lang="en-US" sz="1500" dirty="0" err="1">
                <a:solidFill>
                  <a:schemeClr val="tx1">
                    <a:lumMod val="50000"/>
                    <a:lumOff val="50000"/>
                  </a:schemeClr>
                </a:solidFill>
                <a:latin typeface="Helvetica Neue" charset="0"/>
                <a:ea typeface="Helvetica Neue" charset="0"/>
                <a:cs typeface="Helvetica Neue" charset="0"/>
              </a:rPr>
              <a:t>Tvärdisciplinära</a:t>
            </a:r>
            <a:r>
              <a:rPr lang="en-US" sz="1500" dirty="0">
                <a:solidFill>
                  <a:schemeClr val="tx1">
                    <a:lumMod val="50000"/>
                    <a:lumOff val="50000"/>
                  </a:schemeClr>
                </a:solidFill>
                <a:latin typeface="Helvetica Neue" charset="0"/>
                <a:ea typeface="Helvetica Neue" charset="0"/>
                <a:cs typeface="Helvetica Neue" charset="0"/>
              </a:rPr>
              <a:t> team </a:t>
            </a:r>
            <a:r>
              <a:rPr lang="en-US" sz="1500" dirty="0" err="1">
                <a:solidFill>
                  <a:schemeClr val="tx1">
                    <a:lumMod val="50000"/>
                    <a:lumOff val="50000"/>
                  </a:schemeClr>
                </a:solidFill>
                <a:latin typeface="Helvetica Neue" charset="0"/>
                <a:ea typeface="Helvetica Neue" charset="0"/>
                <a:cs typeface="Helvetica Neue" charset="0"/>
              </a:rPr>
              <a:t>à</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mindre</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friktion</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mellan</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funktioner</a:t>
            </a:r>
            <a:endParaRPr lang="en-US" sz="1500" dirty="0">
              <a:solidFill>
                <a:schemeClr val="tx1">
                  <a:lumMod val="50000"/>
                  <a:lumOff val="50000"/>
                </a:schemeClr>
              </a:solidFill>
              <a:latin typeface="Helvetica Neue" charset="0"/>
              <a:ea typeface="Helvetica Neue" charset="0"/>
              <a:cs typeface="Helvetica Neue" charset="0"/>
            </a:endParaRPr>
          </a:p>
          <a:p>
            <a:pPr marL="285750" indent="-285750">
              <a:buFont typeface="Arial" charset="0"/>
              <a:buChar char="•"/>
            </a:pPr>
            <a:r>
              <a:rPr lang="en-US" sz="1500" dirty="0" err="1">
                <a:solidFill>
                  <a:schemeClr val="tx1">
                    <a:lumMod val="50000"/>
                    <a:lumOff val="50000"/>
                  </a:schemeClr>
                </a:solidFill>
                <a:latin typeface="Helvetica Neue" charset="0"/>
                <a:ea typeface="Helvetica Neue" charset="0"/>
                <a:cs typeface="Helvetica Neue" charset="0"/>
              </a:rPr>
              <a:t>Starkare</a:t>
            </a:r>
            <a:r>
              <a:rPr lang="en-US" sz="1500" dirty="0">
                <a:solidFill>
                  <a:schemeClr val="tx1">
                    <a:lumMod val="50000"/>
                    <a:lumOff val="50000"/>
                  </a:schemeClr>
                </a:solidFill>
                <a:latin typeface="Helvetica Neue" charset="0"/>
                <a:ea typeface="Helvetica Neue" charset="0"/>
                <a:cs typeface="Helvetica Neue" charset="0"/>
              </a:rPr>
              <a:t> </a:t>
            </a:r>
            <a:r>
              <a:rPr lang="en-US" sz="1500" dirty="0" err="1">
                <a:solidFill>
                  <a:schemeClr val="tx1">
                    <a:lumMod val="50000"/>
                    <a:lumOff val="50000"/>
                  </a:schemeClr>
                </a:solidFill>
                <a:latin typeface="Helvetica Neue" charset="0"/>
                <a:ea typeface="Helvetica Neue" charset="0"/>
                <a:cs typeface="Helvetica Neue" charset="0"/>
              </a:rPr>
              <a:t>varumärke</a:t>
            </a:r>
            <a:endParaRPr lang="en-US" sz="1500" dirty="0">
              <a:solidFill>
                <a:schemeClr val="tx1">
                  <a:lumMod val="50000"/>
                  <a:lumOff val="50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6366348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9BB9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400" dirty="0" err="1" smtClean="0">
                <a:solidFill>
                  <a:schemeClr val="bg1"/>
                </a:solidFill>
              </a:rPr>
              <a:t>Vad</a:t>
            </a:r>
            <a:r>
              <a:rPr lang="en-US" sz="5400" dirty="0" smtClean="0">
                <a:solidFill>
                  <a:schemeClr val="bg1"/>
                </a:solidFill>
              </a:rPr>
              <a:t> </a:t>
            </a:r>
            <a:r>
              <a:rPr lang="en-US" sz="5400" dirty="0" err="1" smtClean="0">
                <a:solidFill>
                  <a:schemeClr val="bg1"/>
                </a:solidFill>
              </a:rPr>
              <a:t>är</a:t>
            </a:r>
            <a:r>
              <a:rPr lang="en-US" sz="5400" dirty="0" smtClean="0">
                <a:solidFill>
                  <a:schemeClr val="bg1"/>
                </a:solidFill>
              </a:rPr>
              <a:t> </a:t>
            </a:r>
            <a:r>
              <a:rPr lang="en-US" sz="5400" dirty="0" err="1" smtClean="0">
                <a:solidFill>
                  <a:schemeClr val="bg1"/>
                </a:solidFill>
              </a:rPr>
              <a:t>svårt</a:t>
            </a:r>
            <a:r>
              <a:rPr lang="en-US" sz="5400" dirty="0" smtClean="0">
                <a:solidFill>
                  <a:schemeClr val="bg1"/>
                </a:solidFill>
              </a:rPr>
              <a:t> med </a:t>
            </a:r>
            <a:r>
              <a:rPr lang="en-US" sz="5400" dirty="0" err="1" smtClean="0">
                <a:solidFill>
                  <a:schemeClr val="bg1"/>
                </a:solidFill>
              </a:rPr>
              <a:t>att</a:t>
            </a:r>
            <a:r>
              <a:rPr lang="en-US" sz="5400" dirty="0" smtClean="0">
                <a:solidFill>
                  <a:schemeClr val="bg1"/>
                </a:solidFill>
              </a:rPr>
              <a:t> </a:t>
            </a:r>
            <a:r>
              <a:rPr lang="en-US" sz="5400" dirty="0" err="1" smtClean="0">
                <a:solidFill>
                  <a:schemeClr val="bg1"/>
                </a:solidFill>
              </a:rPr>
              <a:t>använda</a:t>
            </a:r>
            <a:r>
              <a:rPr lang="en-US" sz="5400" dirty="0" smtClean="0">
                <a:solidFill>
                  <a:schemeClr val="bg1"/>
                </a:solidFill>
              </a:rPr>
              <a:t> DT </a:t>
            </a:r>
            <a:r>
              <a:rPr lang="en-US" sz="5400" dirty="0" err="1" smtClean="0">
                <a:solidFill>
                  <a:schemeClr val="bg1"/>
                </a:solidFill>
              </a:rPr>
              <a:t>i</a:t>
            </a:r>
            <a:r>
              <a:rPr lang="en-US" sz="5400" dirty="0" smtClean="0">
                <a:solidFill>
                  <a:schemeClr val="bg1"/>
                </a:solidFill>
              </a:rPr>
              <a:t> </a:t>
            </a:r>
            <a:r>
              <a:rPr lang="en-US" sz="5400" dirty="0" err="1" smtClean="0">
                <a:solidFill>
                  <a:schemeClr val="bg1"/>
                </a:solidFill>
              </a:rPr>
              <a:t>stora</a:t>
            </a:r>
            <a:r>
              <a:rPr lang="en-US" sz="5400" dirty="0" smtClean="0">
                <a:solidFill>
                  <a:schemeClr val="bg1"/>
                </a:solidFill>
              </a:rPr>
              <a:t> </a:t>
            </a:r>
            <a:r>
              <a:rPr lang="en-US" sz="5400" dirty="0" err="1" smtClean="0">
                <a:solidFill>
                  <a:schemeClr val="bg1"/>
                </a:solidFill>
              </a:rPr>
              <a:t>företag</a:t>
            </a:r>
            <a:r>
              <a:rPr lang="en-US" sz="5400" dirty="0" smtClean="0">
                <a:solidFill>
                  <a:schemeClr val="bg1"/>
                </a:solidFill>
              </a:rPr>
              <a:t>?</a:t>
            </a:r>
            <a:endParaRPr lang="en-US" sz="5400" dirty="0">
              <a:solidFill>
                <a:schemeClr val="bg1"/>
              </a:solidFill>
            </a:endParaRPr>
          </a:p>
        </p:txBody>
      </p:sp>
    </p:spTree>
    <p:extLst>
      <p:ext uri="{BB962C8B-B14F-4D97-AF65-F5344CB8AC3E}">
        <p14:creationId xmlns:p14="http://schemas.microsoft.com/office/powerpoint/2010/main" val="139461072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D5D5D"/>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685800" y="2130425"/>
            <a:ext cx="7772400" cy="1470025"/>
          </a:xfrm>
          <a:prstGeom prst="rect">
            <a:avLst/>
          </a:prstGeom>
        </p:spPr>
        <p:txBody>
          <a:bodyPr>
            <a:no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600" dirty="0" smtClean="0">
                <a:solidFill>
                  <a:schemeClr val="bg1"/>
                </a:solidFill>
              </a:rPr>
              <a:t>The challenge of using Design Thinking in industry: experiences from five large firms.</a:t>
            </a:r>
            <a:endParaRPr lang="en-US" sz="3600" dirty="0">
              <a:solidFill>
                <a:schemeClr val="bg1"/>
              </a:solidFill>
            </a:endParaRPr>
          </a:p>
        </p:txBody>
      </p:sp>
      <p:sp>
        <p:nvSpPr>
          <p:cNvPr id="4" name="TextBox 3"/>
          <p:cNvSpPr txBox="1"/>
          <p:nvPr/>
        </p:nvSpPr>
        <p:spPr>
          <a:xfrm>
            <a:off x="1155031" y="5769140"/>
            <a:ext cx="5486400" cy="738664"/>
          </a:xfrm>
          <a:prstGeom prst="rect">
            <a:avLst/>
          </a:prstGeom>
          <a:noFill/>
        </p:spPr>
        <p:txBody>
          <a:bodyPr wrap="square" rtlCol="0">
            <a:spAutoFit/>
          </a:bodyPr>
          <a:lstStyle/>
          <a:p>
            <a:r>
              <a:rPr lang="en-US" sz="1400" dirty="0" smtClean="0">
                <a:solidFill>
                  <a:schemeClr val="bg1"/>
                </a:solidFill>
                <a:latin typeface="Futura LT Book" charset="0"/>
                <a:ea typeface="Futura LT Book" charset="0"/>
                <a:cs typeface="Futura LT Book" charset="0"/>
              </a:rPr>
              <a:t>Carlgren, L., </a:t>
            </a:r>
            <a:r>
              <a:rPr lang="en-US" sz="1400" dirty="0" err="1" smtClean="0">
                <a:solidFill>
                  <a:schemeClr val="bg1"/>
                </a:solidFill>
                <a:latin typeface="Futura LT Book" charset="0"/>
                <a:ea typeface="Futura LT Book" charset="0"/>
                <a:cs typeface="Futura LT Book" charset="0"/>
              </a:rPr>
              <a:t>Elmquist</a:t>
            </a:r>
            <a:r>
              <a:rPr lang="en-US" sz="1400" dirty="0" smtClean="0">
                <a:solidFill>
                  <a:schemeClr val="bg1"/>
                </a:solidFill>
                <a:latin typeface="Futura LT Book" charset="0"/>
                <a:ea typeface="Futura LT Book" charset="0"/>
                <a:cs typeface="Futura LT Book" charset="0"/>
              </a:rPr>
              <a:t>, M. and </a:t>
            </a:r>
            <a:r>
              <a:rPr lang="en-US" sz="1400" dirty="0" err="1" smtClean="0">
                <a:solidFill>
                  <a:schemeClr val="bg1"/>
                </a:solidFill>
                <a:latin typeface="Futura LT Book" charset="0"/>
                <a:ea typeface="Futura LT Book" charset="0"/>
                <a:cs typeface="Futura LT Book" charset="0"/>
              </a:rPr>
              <a:t>Rauth</a:t>
            </a:r>
            <a:r>
              <a:rPr lang="en-US" sz="1400" dirty="0" smtClean="0">
                <a:solidFill>
                  <a:schemeClr val="bg1"/>
                </a:solidFill>
                <a:latin typeface="Futura LT Book" charset="0"/>
                <a:ea typeface="Futura LT Book" charset="0"/>
                <a:cs typeface="Futura LT Book" charset="0"/>
              </a:rPr>
              <a:t>, I. (2016). The challenge of using Design Thinking in </a:t>
            </a:r>
            <a:r>
              <a:rPr lang="en-US" sz="1400" dirty="0" err="1" smtClean="0">
                <a:solidFill>
                  <a:schemeClr val="bg1"/>
                </a:solidFill>
                <a:latin typeface="Futura LT Book" charset="0"/>
                <a:ea typeface="Futura LT Book" charset="0"/>
                <a:cs typeface="Futura LT Book" charset="0"/>
              </a:rPr>
              <a:t>industry:experiences</a:t>
            </a:r>
            <a:r>
              <a:rPr lang="en-US" sz="1400" dirty="0" smtClean="0">
                <a:solidFill>
                  <a:schemeClr val="bg1"/>
                </a:solidFill>
                <a:latin typeface="Futura LT Book" charset="0"/>
                <a:ea typeface="Futura LT Book" charset="0"/>
                <a:cs typeface="Futura LT Book" charset="0"/>
              </a:rPr>
              <a:t> from five large firms. Forthcoming in Creativity &amp; Innovation Management</a:t>
            </a:r>
            <a:endParaRPr lang="en-US" sz="1400" dirty="0">
              <a:solidFill>
                <a:schemeClr val="bg1"/>
              </a:solidFill>
              <a:latin typeface="Futura LT Book" charset="0"/>
              <a:ea typeface="Futura LT Book" charset="0"/>
              <a:cs typeface="Futura LT Book" charset="0"/>
            </a:endParaRPr>
          </a:p>
        </p:txBody>
      </p:sp>
      <p:pic>
        <p:nvPicPr>
          <p:cNvPr id="7" name="Picture 6"/>
          <p:cNvPicPr>
            <a:picLocks noChangeAspect="1"/>
          </p:cNvPicPr>
          <p:nvPr/>
        </p:nvPicPr>
        <p:blipFill>
          <a:blip r:embed="rId2"/>
          <a:stretch>
            <a:fillRect/>
          </a:stretch>
        </p:blipFill>
        <p:spPr>
          <a:xfrm rot="633447">
            <a:off x="7127027" y="4415588"/>
            <a:ext cx="1970809" cy="2490537"/>
          </a:xfrm>
          <a:prstGeom prst="rect">
            <a:avLst/>
          </a:prstGeom>
        </p:spPr>
      </p:pic>
    </p:spTree>
    <p:extLst>
      <p:ext uri="{BB962C8B-B14F-4D97-AF65-F5344CB8AC3E}">
        <p14:creationId xmlns:p14="http://schemas.microsoft.com/office/powerpoint/2010/main" val="163917939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7E79"/>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658075" y="1962159"/>
            <a:ext cx="7772400" cy="1470025"/>
          </a:xfrm>
          <a:prstGeom prst="rect">
            <a:avLst/>
          </a:prstGeom>
        </p:spPr>
        <p:txBody>
          <a:bodyPr>
            <a:no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pPr algn="ctr"/>
            <a:r>
              <a:rPr lang="en-US" sz="2000" dirty="0" err="1" smtClean="0">
                <a:solidFill>
                  <a:schemeClr val="bg1"/>
                </a:solidFill>
              </a:rPr>
              <a:t>Det</a:t>
            </a:r>
            <a:r>
              <a:rPr lang="en-US" sz="2000" dirty="0" smtClean="0">
                <a:solidFill>
                  <a:schemeClr val="bg1"/>
                </a:solidFill>
              </a:rPr>
              <a:t> </a:t>
            </a:r>
            <a:r>
              <a:rPr lang="en-US" sz="2000" dirty="0" err="1" smtClean="0">
                <a:solidFill>
                  <a:schemeClr val="bg1"/>
                </a:solidFill>
              </a:rPr>
              <a:t>finns</a:t>
            </a:r>
            <a:r>
              <a:rPr lang="en-US" sz="2000" dirty="0" smtClean="0">
                <a:solidFill>
                  <a:schemeClr val="bg1"/>
                </a:solidFill>
              </a:rPr>
              <a:t> </a:t>
            </a:r>
            <a:r>
              <a:rPr lang="en-US" sz="2000" dirty="0" err="1" smtClean="0">
                <a:solidFill>
                  <a:schemeClr val="bg1"/>
                </a:solidFill>
              </a:rPr>
              <a:t>välkända</a:t>
            </a:r>
            <a:r>
              <a:rPr lang="en-US" sz="2000" dirty="0" smtClean="0">
                <a:solidFill>
                  <a:schemeClr val="bg1"/>
                </a:solidFill>
              </a:rPr>
              <a:t> </a:t>
            </a:r>
            <a:r>
              <a:rPr lang="en-US" sz="2000" dirty="0" err="1" smtClean="0">
                <a:solidFill>
                  <a:schemeClr val="bg1"/>
                </a:solidFill>
              </a:rPr>
              <a:t>innovationsbarriärer</a:t>
            </a:r>
            <a:r>
              <a:rPr lang="en-US" sz="2000" dirty="0" smtClean="0">
                <a:solidFill>
                  <a:schemeClr val="bg1"/>
                </a:solidFill>
              </a:rPr>
              <a:t>. </a:t>
            </a:r>
            <a:r>
              <a:rPr lang="en-US" sz="2000" dirty="0" err="1" smtClean="0">
                <a:solidFill>
                  <a:schemeClr val="bg1"/>
                </a:solidFill>
              </a:rPr>
              <a:t>Oavsett</a:t>
            </a:r>
            <a:r>
              <a:rPr lang="en-US" sz="2000" dirty="0" smtClean="0">
                <a:solidFill>
                  <a:schemeClr val="bg1"/>
                </a:solidFill>
              </a:rPr>
              <a:t> </a:t>
            </a:r>
            <a:r>
              <a:rPr lang="en-US" sz="2000" dirty="0" err="1" smtClean="0">
                <a:solidFill>
                  <a:schemeClr val="bg1"/>
                </a:solidFill>
              </a:rPr>
              <a:t>metod</a:t>
            </a:r>
            <a:r>
              <a:rPr lang="en-US" sz="2000" dirty="0" smtClean="0">
                <a:solidFill>
                  <a:schemeClr val="bg1"/>
                </a:solidFill>
              </a:rPr>
              <a:t> man </a:t>
            </a:r>
            <a:r>
              <a:rPr lang="en-US" sz="2000" dirty="0" err="1" smtClean="0">
                <a:solidFill>
                  <a:schemeClr val="bg1"/>
                </a:solidFill>
              </a:rPr>
              <a:t>använder</a:t>
            </a:r>
            <a:r>
              <a:rPr lang="en-US" sz="2000" dirty="0" smtClean="0">
                <a:solidFill>
                  <a:schemeClr val="bg1"/>
                </a:solidFill>
              </a:rPr>
              <a:t> </a:t>
            </a:r>
            <a:r>
              <a:rPr lang="en-US" sz="2000" dirty="0" err="1" smtClean="0">
                <a:solidFill>
                  <a:schemeClr val="bg1"/>
                </a:solidFill>
              </a:rPr>
              <a:t>i</a:t>
            </a:r>
            <a:r>
              <a:rPr lang="en-US" sz="2000" dirty="0" smtClean="0">
                <a:solidFill>
                  <a:schemeClr val="bg1"/>
                </a:solidFill>
              </a:rPr>
              <a:t> </a:t>
            </a:r>
            <a:r>
              <a:rPr lang="en-US" sz="2000" dirty="0" err="1" smtClean="0">
                <a:solidFill>
                  <a:schemeClr val="bg1"/>
                </a:solidFill>
              </a:rPr>
              <a:t>innovationsarbete</a:t>
            </a:r>
            <a:r>
              <a:rPr lang="en-US" sz="2000" dirty="0" smtClean="0">
                <a:solidFill>
                  <a:schemeClr val="bg1"/>
                </a:solidFill>
              </a:rPr>
              <a:t> </a:t>
            </a:r>
            <a:r>
              <a:rPr lang="en-US" sz="2000" dirty="0" err="1" smtClean="0">
                <a:solidFill>
                  <a:schemeClr val="bg1"/>
                </a:solidFill>
              </a:rPr>
              <a:t>så</a:t>
            </a:r>
            <a:r>
              <a:rPr lang="en-US" sz="2000" dirty="0" smtClean="0">
                <a:solidFill>
                  <a:schemeClr val="bg1"/>
                </a:solidFill>
              </a:rPr>
              <a:t> </a:t>
            </a:r>
            <a:r>
              <a:rPr lang="en-US" sz="2000" dirty="0" err="1" smtClean="0">
                <a:solidFill>
                  <a:schemeClr val="bg1"/>
                </a:solidFill>
              </a:rPr>
              <a:t>kommer</a:t>
            </a:r>
            <a:r>
              <a:rPr lang="en-US" sz="2000" dirty="0" smtClean="0">
                <a:solidFill>
                  <a:schemeClr val="bg1"/>
                </a:solidFill>
              </a:rPr>
              <a:t> man </a:t>
            </a:r>
            <a:r>
              <a:rPr lang="en-US" sz="2000" dirty="0" err="1" smtClean="0">
                <a:solidFill>
                  <a:schemeClr val="bg1"/>
                </a:solidFill>
              </a:rPr>
              <a:t>att</a:t>
            </a:r>
            <a:r>
              <a:rPr lang="en-US" sz="2000" dirty="0" smtClean="0">
                <a:solidFill>
                  <a:schemeClr val="bg1"/>
                </a:solidFill>
              </a:rPr>
              <a:t> </a:t>
            </a:r>
            <a:r>
              <a:rPr lang="en-US" sz="2000" dirty="0" err="1" smtClean="0">
                <a:solidFill>
                  <a:schemeClr val="bg1"/>
                </a:solidFill>
              </a:rPr>
              <a:t>stöta</a:t>
            </a:r>
            <a:r>
              <a:rPr lang="en-US" sz="2000" dirty="0" smtClean="0">
                <a:solidFill>
                  <a:schemeClr val="bg1"/>
                </a:solidFill>
              </a:rPr>
              <a:t> </a:t>
            </a:r>
            <a:r>
              <a:rPr lang="en-US" sz="2000" dirty="0" err="1" smtClean="0">
                <a:solidFill>
                  <a:schemeClr val="bg1"/>
                </a:solidFill>
              </a:rPr>
              <a:t>på</a:t>
            </a:r>
            <a:r>
              <a:rPr lang="en-US" sz="2000" dirty="0" smtClean="0">
                <a:solidFill>
                  <a:schemeClr val="bg1"/>
                </a:solidFill>
              </a:rPr>
              <a:t> </a:t>
            </a:r>
            <a:r>
              <a:rPr lang="en-US" sz="2000" dirty="0" err="1" smtClean="0">
                <a:solidFill>
                  <a:schemeClr val="bg1"/>
                </a:solidFill>
              </a:rPr>
              <a:t>dessa</a:t>
            </a:r>
            <a:r>
              <a:rPr lang="en-US" sz="2000" dirty="0" smtClean="0">
                <a:solidFill>
                  <a:schemeClr val="bg1"/>
                </a:solidFill>
              </a:rPr>
              <a:t>. </a:t>
            </a:r>
            <a:endParaRPr lang="en-US" sz="2000" dirty="0">
              <a:solidFill>
                <a:schemeClr val="bg1"/>
              </a:solidFill>
            </a:endParaRPr>
          </a:p>
        </p:txBody>
      </p:sp>
      <p:sp>
        <p:nvSpPr>
          <p:cNvPr id="5" name="Title 1"/>
          <p:cNvSpPr txBox="1">
            <a:spLocks/>
          </p:cNvSpPr>
          <p:nvPr/>
        </p:nvSpPr>
        <p:spPr>
          <a:xfrm>
            <a:off x="658075" y="3919296"/>
            <a:ext cx="7772400" cy="1470025"/>
          </a:xfrm>
          <a:prstGeom prst="rect">
            <a:avLst/>
          </a:prstGeom>
        </p:spPr>
        <p:txBody>
          <a:bodyPr>
            <a:no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pPr algn="ctr"/>
            <a:r>
              <a:rPr lang="en-US" sz="2000" dirty="0" err="1" smtClean="0">
                <a:solidFill>
                  <a:schemeClr val="bg1"/>
                </a:solidFill>
              </a:rPr>
              <a:t>Flera</a:t>
            </a:r>
            <a:r>
              <a:rPr lang="en-US" sz="2000" dirty="0" smtClean="0">
                <a:solidFill>
                  <a:schemeClr val="bg1"/>
                </a:solidFill>
              </a:rPr>
              <a:t> hinder </a:t>
            </a:r>
            <a:r>
              <a:rPr lang="en-US" sz="2000" dirty="0" err="1" smtClean="0">
                <a:solidFill>
                  <a:schemeClr val="bg1"/>
                </a:solidFill>
              </a:rPr>
              <a:t>som</a:t>
            </a:r>
            <a:r>
              <a:rPr lang="en-US" sz="2000" dirty="0" smtClean="0">
                <a:solidFill>
                  <a:schemeClr val="bg1"/>
                </a:solidFill>
              </a:rPr>
              <a:t> man </a:t>
            </a:r>
            <a:r>
              <a:rPr lang="en-US" sz="2000" dirty="0" err="1" smtClean="0">
                <a:solidFill>
                  <a:schemeClr val="bg1"/>
                </a:solidFill>
              </a:rPr>
              <a:t>upplevt</a:t>
            </a:r>
            <a:r>
              <a:rPr lang="en-US" sz="2000" dirty="0" smtClean="0">
                <a:solidFill>
                  <a:schemeClr val="bg1"/>
                </a:solidFill>
              </a:rPr>
              <a:t> </a:t>
            </a:r>
            <a:r>
              <a:rPr lang="en-US" sz="2000" dirty="0" err="1" smtClean="0">
                <a:solidFill>
                  <a:schemeClr val="bg1"/>
                </a:solidFill>
              </a:rPr>
              <a:t>när</a:t>
            </a:r>
            <a:r>
              <a:rPr lang="en-US" sz="2000" dirty="0" smtClean="0">
                <a:solidFill>
                  <a:schemeClr val="bg1"/>
                </a:solidFill>
              </a:rPr>
              <a:t> man </a:t>
            </a:r>
            <a:r>
              <a:rPr lang="en-US" sz="2000" dirty="0" err="1" smtClean="0">
                <a:solidFill>
                  <a:schemeClr val="bg1"/>
                </a:solidFill>
              </a:rPr>
              <a:t>jobbar</a:t>
            </a:r>
            <a:r>
              <a:rPr lang="en-US" sz="2000" dirty="0" smtClean="0">
                <a:solidFill>
                  <a:schemeClr val="bg1"/>
                </a:solidFill>
              </a:rPr>
              <a:t> med DT </a:t>
            </a:r>
            <a:r>
              <a:rPr lang="en-US" sz="2000" dirty="0" err="1" smtClean="0">
                <a:solidFill>
                  <a:schemeClr val="bg1"/>
                </a:solidFill>
              </a:rPr>
              <a:t>liknar</a:t>
            </a:r>
            <a:r>
              <a:rPr lang="en-US" sz="2000" dirty="0" smtClean="0">
                <a:solidFill>
                  <a:schemeClr val="bg1"/>
                </a:solidFill>
              </a:rPr>
              <a:t> </a:t>
            </a:r>
            <a:r>
              <a:rPr lang="en-US" sz="2000" dirty="0" err="1" smtClean="0">
                <a:solidFill>
                  <a:schemeClr val="bg1"/>
                </a:solidFill>
              </a:rPr>
              <a:t>dessa</a:t>
            </a:r>
            <a:r>
              <a:rPr lang="en-US" sz="2000" dirty="0" smtClean="0">
                <a:solidFill>
                  <a:schemeClr val="bg1"/>
                </a:solidFill>
              </a:rPr>
              <a:t> </a:t>
            </a:r>
            <a:r>
              <a:rPr lang="en-US" sz="2000" dirty="0" err="1" smtClean="0">
                <a:solidFill>
                  <a:schemeClr val="bg1"/>
                </a:solidFill>
              </a:rPr>
              <a:t>välkända</a:t>
            </a:r>
            <a:r>
              <a:rPr lang="en-US" sz="2000" dirty="0" smtClean="0">
                <a:solidFill>
                  <a:schemeClr val="bg1"/>
                </a:solidFill>
              </a:rPr>
              <a:t> </a:t>
            </a:r>
            <a:r>
              <a:rPr lang="en-US" sz="2000" dirty="0" err="1" smtClean="0">
                <a:solidFill>
                  <a:schemeClr val="bg1"/>
                </a:solidFill>
              </a:rPr>
              <a:t>barriärer</a:t>
            </a:r>
            <a:r>
              <a:rPr lang="en-US" sz="2000" dirty="0" smtClean="0">
                <a:solidFill>
                  <a:schemeClr val="bg1"/>
                </a:solidFill>
              </a:rPr>
              <a:t>. </a:t>
            </a:r>
            <a:r>
              <a:rPr lang="en-US" sz="2000" dirty="0" err="1" smtClean="0">
                <a:solidFill>
                  <a:schemeClr val="bg1"/>
                </a:solidFill>
              </a:rPr>
              <a:t>Vissa</a:t>
            </a:r>
            <a:r>
              <a:rPr lang="en-US" sz="2000" dirty="0" smtClean="0">
                <a:solidFill>
                  <a:schemeClr val="bg1"/>
                </a:solidFill>
              </a:rPr>
              <a:t> hinder </a:t>
            </a:r>
            <a:r>
              <a:rPr lang="en-US" sz="2000" dirty="0" err="1" smtClean="0">
                <a:solidFill>
                  <a:schemeClr val="bg1"/>
                </a:solidFill>
              </a:rPr>
              <a:t>verkar</a:t>
            </a:r>
            <a:r>
              <a:rPr lang="en-US" sz="2000" dirty="0" smtClean="0">
                <a:solidFill>
                  <a:schemeClr val="bg1"/>
                </a:solidFill>
              </a:rPr>
              <a:t> </a:t>
            </a:r>
            <a:r>
              <a:rPr lang="en-US" sz="2000" dirty="0" err="1" smtClean="0">
                <a:solidFill>
                  <a:schemeClr val="bg1"/>
                </a:solidFill>
              </a:rPr>
              <a:t>vara</a:t>
            </a:r>
            <a:r>
              <a:rPr lang="en-US" sz="2000" dirty="0">
                <a:solidFill>
                  <a:schemeClr val="bg1"/>
                </a:solidFill>
              </a:rPr>
              <a:t> </a:t>
            </a:r>
            <a:r>
              <a:rPr lang="en-US" sz="2000" dirty="0" err="1" smtClean="0">
                <a:solidFill>
                  <a:schemeClr val="bg1"/>
                </a:solidFill>
              </a:rPr>
              <a:t>unika</a:t>
            </a:r>
            <a:r>
              <a:rPr lang="en-US" sz="2000" dirty="0" smtClean="0">
                <a:solidFill>
                  <a:schemeClr val="bg1"/>
                </a:solidFill>
              </a:rPr>
              <a:t> </a:t>
            </a:r>
            <a:r>
              <a:rPr lang="en-US" sz="2000" dirty="0" err="1" smtClean="0">
                <a:solidFill>
                  <a:schemeClr val="bg1"/>
                </a:solidFill>
              </a:rPr>
              <a:t>för</a:t>
            </a:r>
            <a:r>
              <a:rPr lang="en-US" sz="2000" dirty="0" smtClean="0">
                <a:solidFill>
                  <a:schemeClr val="bg1"/>
                </a:solidFill>
              </a:rPr>
              <a:t> DT.</a:t>
            </a:r>
            <a:endParaRPr lang="en-US" sz="2000" dirty="0">
              <a:solidFill>
                <a:schemeClr val="bg1"/>
              </a:solidFill>
            </a:endParaRPr>
          </a:p>
        </p:txBody>
      </p:sp>
      <p:cxnSp>
        <p:nvCxnSpPr>
          <p:cNvPr id="8" name="Straight Connector 7"/>
          <p:cNvCxnSpPr/>
          <p:nvPr/>
        </p:nvCxnSpPr>
        <p:spPr>
          <a:xfrm>
            <a:off x="2398644" y="3432184"/>
            <a:ext cx="4174958" cy="0"/>
          </a:xfrm>
          <a:prstGeom prst="line">
            <a:avLst/>
          </a:prstGeom>
          <a:ln w="444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1922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1" y="320046"/>
            <a:ext cx="8589915" cy="1143000"/>
          </a:xfrm>
          <a:prstGeom prst="rect">
            <a:avLst/>
          </a:prstGeom>
        </p:spPr>
        <p:txBody>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200" dirty="0" smtClean="0"/>
              <a:t>DT </a:t>
            </a:r>
            <a:r>
              <a:rPr lang="en-US" sz="3200" dirty="0" err="1" smtClean="0"/>
              <a:t>utmaningar</a:t>
            </a:r>
            <a:r>
              <a:rPr lang="en-US" sz="3200" dirty="0" smtClean="0"/>
              <a:t> &amp; </a:t>
            </a:r>
            <a:r>
              <a:rPr lang="en-US" sz="3200" dirty="0" err="1" smtClean="0"/>
              <a:t>innovationsbarriärer</a:t>
            </a:r>
            <a:endParaRPr lang="en-US" sz="3200" dirty="0"/>
          </a:p>
        </p:txBody>
      </p:sp>
      <p:sp>
        <p:nvSpPr>
          <p:cNvPr id="4" name="TextBox 3"/>
          <p:cNvSpPr txBox="1"/>
          <p:nvPr/>
        </p:nvSpPr>
        <p:spPr>
          <a:xfrm>
            <a:off x="294291" y="4227158"/>
            <a:ext cx="4180177" cy="2079644"/>
          </a:xfrm>
          <a:prstGeom prst="rect">
            <a:avLst/>
          </a:prstGeom>
          <a:noFill/>
        </p:spPr>
        <p:txBody>
          <a:bodyPr wrap="square" rtlCol="0">
            <a:normAutofit/>
          </a:bodyPr>
          <a:lstStyle/>
          <a:p>
            <a:pPr>
              <a:spcAft>
                <a:spcPts val="600"/>
              </a:spcAft>
            </a:pPr>
            <a:r>
              <a:rPr lang="en-US" sz="1600" b="1" dirty="0" smtClean="0">
                <a:latin typeface="Futura LT Book" charset="0"/>
                <a:ea typeface="Futura LT Book" charset="0"/>
                <a:cs typeface="Futura LT Book" charset="0"/>
              </a:rPr>
              <a:t>2. </a:t>
            </a:r>
            <a:r>
              <a:rPr lang="en-US" sz="1600" b="1" dirty="0" err="1" smtClean="0">
                <a:latin typeface="Futura LT Book" charset="0"/>
                <a:ea typeface="Futura LT Book" charset="0"/>
                <a:cs typeface="Futura LT Book" charset="0"/>
              </a:rPr>
              <a:t>Framtagna</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koncept</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är</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svåra</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att</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implementera</a:t>
            </a:r>
            <a:endParaRPr lang="en-US" sz="1600" b="1" dirty="0" smtClean="0">
              <a:latin typeface="Futura LT Book" charset="0"/>
              <a:ea typeface="Futura LT Book" charset="0"/>
              <a:cs typeface="Futura LT Book" charset="0"/>
            </a:endParaRPr>
          </a:p>
          <a:p>
            <a:pPr marL="285750" indent="-285750">
              <a:spcAft>
                <a:spcPts val="600"/>
              </a:spcAft>
              <a:buFont typeface="Arial" charset="0"/>
              <a:buChar char="•"/>
            </a:pPr>
            <a:r>
              <a:rPr lang="en-US" sz="1600" dirty="0" err="1">
                <a:latin typeface="Futura LT Book" charset="0"/>
                <a:ea typeface="Futura LT Book" charset="0"/>
                <a:cs typeface="Futura LT Book" charset="0"/>
              </a:rPr>
              <a:t>I</a:t>
            </a:r>
            <a:r>
              <a:rPr lang="en-US" sz="1600" dirty="0" err="1" smtClean="0">
                <a:latin typeface="Futura LT Book" charset="0"/>
                <a:ea typeface="Futura LT Book" charset="0"/>
                <a:cs typeface="Futura LT Book" charset="0"/>
              </a:rPr>
              <a:t>nnovativa</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koncept</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passar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ej</a:t>
            </a:r>
            <a:r>
              <a:rPr lang="en-US" sz="1600" dirty="0" smtClean="0">
                <a:latin typeface="Futura LT Book" charset="0"/>
                <a:ea typeface="Futura LT Book" charset="0"/>
                <a:cs typeface="Futura LT Book" charset="0"/>
              </a:rPr>
              <a:t> in</a:t>
            </a: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Lösningar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går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över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flera</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funktioner</a:t>
            </a:r>
            <a:r>
              <a:rPr lang="en-US" sz="1600" dirty="0" smtClean="0">
                <a:latin typeface="Futura LT Book" charset="0"/>
                <a:ea typeface="Futura LT Book" charset="0"/>
                <a:cs typeface="Futura LT Book" charset="0"/>
              </a:rPr>
              <a:t> </a:t>
            </a: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Svårt</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att</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inse</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när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existerande</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erbjudande</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är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utdaterat</a:t>
            </a:r>
            <a:endParaRPr lang="en-US" sz="1600" dirty="0" smtClean="0">
              <a:latin typeface="Futura LT Book" charset="0"/>
              <a:ea typeface="Futura LT Book" charset="0"/>
              <a:cs typeface="Futura LT Book" charset="0"/>
            </a:endParaRPr>
          </a:p>
        </p:txBody>
      </p:sp>
      <p:sp>
        <p:nvSpPr>
          <p:cNvPr id="6" name="TextBox 5"/>
          <p:cNvSpPr txBox="1"/>
          <p:nvPr/>
        </p:nvSpPr>
        <p:spPr>
          <a:xfrm>
            <a:off x="276726" y="1094095"/>
            <a:ext cx="3874169" cy="707886"/>
          </a:xfrm>
          <a:prstGeom prst="rect">
            <a:avLst/>
          </a:prstGeom>
          <a:noFill/>
        </p:spPr>
        <p:txBody>
          <a:bodyPr wrap="square" rtlCol="0">
            <a:spAutoFit/>
          </a:bodyPr>
          <a:lstStyle/>
          <a:p>
            <a:r>
              <a:rPr lang="en-US" sz="2000" b="1" dirty="0" smtClean="0">
                <a:solidFill>
                  <a:srgbClr val="FF7E79"/>
                </a:solidFill>
                <a:latin typeface="Futura LT Book" charset="0"/>
                <a:ea typeface="Futura LT Book" charset="0"/>
                <a:cs typeface="Futura LT Book" charset="0"/>
              </a:rPr>
              <a:t>DT-</a:t>
            </a:r>
            <a:r>
              <a:rPr lang="en-US" sz="2000" b="1" dirty="0" err="1" smtClean="0">
                <a:solidFill>
                  <a:srgbClr val="FF7E79"/>
                </a:solidFill>
                <a:latin typeface="Futura LT Book" charset="0"/>
                <a:ea typeface="Futura LT Book" charset="0"/>
                <a:cs typeface="Futura LT Book" charset="0"/>
              </a:rPr>
              <a:t>utmaningar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speglade</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innovationslitteraturen</a:t>
            </a:r>
            <a:endParaRPr lang="en-US" sz="2000" b="1" dirty="0">
              <a:solidFill>
                <a:srgbClr val="FF7E79"/>
              </a:solidFill>
              <a:latin typeface="Futura LT Book" charset="0"/>
              <a:ea typeface="Futura LT Book" charset="0"/>
              <a:cs typeface="Futura LT Book" charset="0"/>
            </a:endParaRPr>
          </a:p>
        </p:txBody>
      </p:sp>
      <p:sp>
        <p:nvSpPr>
          <p:cNvPr id="7" name="TextBox 6"/>
          <p:cNvSpPr txBox="1"/>
          <p:nvPr/>
        </p:nvSpPr>
        <p:spPr>
          <a:xfrm>
            <a:off x="5159205" y="1118392"/>
            <a:ext cx="3748530" cy="707886"/>
          </a:xfrm>
          <a:prstGeom prst="rect">
            <a:avLst/>
          </a:prstGeom>
          <a:noFill/>
        </p:spPr>
        <p:txBody>
          <a:bodyPr wrap="square" rtlCol="0">
            <a:spAutoFit/>
          </a:bodyPr>
          <a:lstStyle/>
          <a:p>
            <a:r>
              <a:rPr lang="en-US" sz="2000" b="1" dirty="0" err="1" smtClean="0">
                <a:solidFill>
                  <a:srgbClr val="FF7E79"/>
                </a:solidFill>
                <a:latin typeface="Futura LT Book" charset="0"/>
                <a:ea typeface="Futura LT Book" charset="0"/>
                <a:cs typeface="Futura LT Book" charset="0"/>
              </a:rPr>
              <a:t>Utmaningar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som</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verkar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typiska</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för</a:t>
            </a:r>
            <a:r>
              <a:rPr lang="en-US" sz="2000" b="1" dirty="0" smtClean="0">
                <a:solidFill>
                  <a:srgbClr val="FF7E79"/>
                </a:solidFill>
                <a:latin typeface="Futura LT Book" charset="0"/>
                <a:ea typeface="Futura LT Book" charset="0"/>
                <a:cs typeface="Futura LT Book" charset="0"/>
              </a:rPr>
              <a:t> DT</a:t>
            </a:r>
            <a:endParaRPr lang="en-US" sz="2000" b="1" dirty="0">
              <a:solidFill>
                <a:srgbClr val="FF7E79"/>
              </a:solidFill>
              <a:latin typeface="Futura LT Book" charset="0"/>
              <a:ea typeface="Futura LT Book" charset="0"/>
              <a:cs typeface="Futura LT Book" charset="0"/>
            </a:endParaRPr>
          </a:p>
        </p:txBody>
      </p:sp>
      <p:sp>
        <p:nvSpPr>
          <p:cNvPr id="9" name="TextBox 8"/>
          <p:cNvSpPr txBox="1"/>
          <p:nvPr/>
        </p:nvSpPr>
        <p:spPr>
          <a:xfrm>
            <a:off x="4948582" y="4863900"/>
            <a:ext cx="3963609" cy="594453"/>
          </a:xfrm>
          <a:prstGeom prst="rect">
            <a:avLst/>
          </a:prstGeom>
          <a:noFill/>
        </p:spPr>
        <p:txBody>
          <a:bodyPr wrap="square" rtlCol="0">
            <a:noAutofit/>
          </a:bodyPr>
          <a:lstStyle/>
          <a:p>
            <a:pPr marL="285750" indent="-285750">
              <a:spcAft>
                <a:spcPts val="600"/>
              </a:spcAft>
              <a:buFont typeface="Arial" charset="0"/>
              <a:buChar char="•"/>
            </a:pPr>
            <a:r>
              <a:rPr lang="en-US" sz="1600" dirty="0" err="1" smtClean="0">
                <a:latin typeface="Futura LT Book" charset="0"/>
                <a:ea typeface="Futura LT Book" charset="0"/>
                <a:cs typeface="Futura LT Book" charset="0"/>
              </a:rPr>
              <a:t>Ovanliga</a:t>
            </a:r>
            <a:r>
              <a:rPr lang="en-US" sz="1600" dirty="0" smtClean="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insikter</a:t>
            </a:r>
            <a:r>
              <a:rPr lang="en-US" sz="1600" dirty="0">
                <a:latin typeface="Futura LT Book" charset="0"/>
                <a:ea typeface="Futura LT Book" charset="0"/>
                <a:cs typeface="Futura LT Book" charset="0"/>
              </a:rPr>
              <a:t> om </a:t>
            </a:r>
            <a:r>
              <a:rPr lang="en-US" sz="1600" dirty="0" err="1" smtClean="0">
                <a:latin typeface="Futura LT Book" charset="0"/>
                <a:ea typeface="Futura LT Book" charset="0"/>
                <a:cs typeface="Futura LT Book" charset="0"/>
              </a:rPr>
              <a:t>användare</a:t>
            </a:r>
            <a:r>
              <a:rPr lang="en-US" sz="1600" dirty="0" smtClean="0">
                <a:latin typeface="Futura LT Book" charset="0"/>
                <a:ea typeface="Futura LT Book" charset="0"/>
                <a:cs typeface="Futura LT Book" charset="0"/>
              </a:rPr>
              <a:t> + </a:t>
            </a:r>
            <a:r>
              <a:rPr lang="en-US" sz="1600" dirty="0" err="1" smtClean="0">
                <a:latin typeface="Futura LT Book" charset="0"/>
                <a:ea typeface="Futura LT Book" charset="0"/>
                <a:cs typeface="Futura LT Book" charset="0"/>
              </a:rPr>
              <a:t>utforska</a:t>
            </a:r>
            <a:r>
              <a:rPr lang="en-US" sz="1600" dirty="0" smtClean="0">
                <a:latin typeface="Futura LT Book" charset="0"/>
                <a:ea typeface="Futura LT Book" charset="0"/>
                <a:cs typeface="Futura LT Book" charset="0"/>
              </a:rPr>
              <a:t> problem </a:t>
            </a:r>
            <a:r>
              <a:rPr lang="en-US" sz="1600" dirty="0" err="1">
                <a:latin typeface="Futura LT Book" charset="0"/>
                <a:ea typeface="Futura LT Book" charset="0"/>
                <a:cs typeface="Futura LT Book" charset="0"/>
              </a:rPr>
              <a:t>leder</a:t>
            </a:r>
            <a:r>
              <a:rPr lang="en-US" sz="1600" dirty="0">
                <a:latin typeface="Futura LT Book" charset="0"/>
                <a:ea typeface="Futura LT Book" charset="0"/>
                <a:cs typeface="Futura LT Book" charset="0"/>
              </a:rPr>
              <a:t> till </a:t>
            </a:r>
            <a:r>
              <a:rPr lang="en-US" sz="1600" dirty="0" err="1">
                <a:latin typeface="Futura LT Book" charset="0"/>
                <a:ea typeface="Futura LT Book" charset="0"/>
                <a:cs typeface="Futura LT Book" charset="0"/>
              </a:rPr>
              <a:t>annorlunda</a:t>
            </a:r>
            <a:r>
              <a:rPr lang="en-US" sz="1600" dirty="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koncept</a:t>
            </a:r>
            <a:endParaRPr lang="en-US" sz="1600" dirty="0">
              <a:latin typeface="Futura LT Book" charset="0"/>
              <a:ea typeface="Futura LT Book" charset="0"/>
              <a:cs typeface="Futura LT Book" charset="0"/>
            </a:endParaRPr>
          </a:p>
        </p:txBody>
      </p:sp>
      <p:sp>
        <p:nvSpPr>
          <p:cNvPr id="10" name="TextBox 9"/>
          <p:cNvSpPr txBox="1"/>
          <p:nvPr/>
        </p:nvSpPr>
        <p:spPr>
          <a:xfrm>
            <a:off x="4948582" y="2729653"/>
            <a:ext cx="3553947" cy="867464"/>
          </a:xfrm>
          <a:prstGeom prst="rect">
            <a:avLst/>
          </a:prstGeom>
          <a:noFill/>
        </p:spPr>
        <p:txBody>
          <a:bodyPr wrap="square" rtlCol="0">
            <a:normAutofit/>
          </a:bodyPr>
          <a:lstStyle/>
          <a:p>
            <a:pPr marL="285750" indent="-285750">
              <a:spcAft>
                <a:spcPts val="600"/>
              </a:spcAft>
              <a:buFont typeface="Arial" charset="0"/>
              <a:buChar char="•"/>
            </a:pPr>
            <a:r>
              <a:rPr lang="en-US" sz="1600" dirty="0" err="1" smtClean="0">
                <a:latin typeface="Futura LT Book" charset="0"/>
                <a:ea typeface="Futura LT Book" charset="0"/>
                <a:cs typeface="Futura LT Book" charset="0"/>
              </a:rPr>
              <a:t>Användarstudier</a:t>
            </a:r>
            <a:r>
              <a:rPr lang="en-US" sz="1600" dirty="0" smtClean="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och</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syntes</a:t>
            </a:r>
            <a:r>
              <a:rPr lang="en-US" sz="1600" dirty="0">
                <a:latin typeface="Futura LT Book" charset="0"/>
                <a:ea typeface="Futura LT Book" charset="0"/>
                <a:cs typeface="Futura LT Book" charset="0"/>
              </a:rPr>
              <a:t> tar extra </a:t>
            </a:r>
            <a:r>
              <a:rPr lang="en-US" sz="1600" dirty="0" err="1">
                <a:latin typeface="Futura LT Book" charset="0"/>
                <a:ea typeface="Futura LT Book" charset="0"/>
                <a:cs typeface="Futura LT Book" charset="0"/>
              </a:rPr>
              <a:t>lång</a:t>
            </a:r>
            <a:r>
              <a:rPr lang="en-US" sz="1600" dirty="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tid</a:t>
            </a:r>
            <a:endParaRPr lang="en-US" sz="1600" dirty="0">
              <a:latin typeface="Futura LT Book" charset="0"/>
              <a:ea typeface="Futura LT Book" charset="0"/>
              <a:cs typeface="Futura LT Book" charset="0"/>
            </a:endParaRPr>
          </a:p>
        </p:txBody>
      </p:sp>
      <p:sp>
        <p:nvSpPr>
          <p:cNvPr id="11" name="TextBox 10"/>
          <p:cNvSpPr txBox="1"/>
          <p:nvPr/>
        </p:nvSpPr>
        <p:spPr>
          <a:xfrm>
            <a:off x="294291" y="2194648"/>
            <a:ext cx="4180177" cy="1639843"/>
          </a:xfrm>
          <a:prstGeom prst="rect">
            <a:avLst/>
          </a:prstGeom>
          <a:noFill/>
        </p:spPr>
        <p:txBody>
          <a:bodyPr wrap="square" rtlCol="0">
            <a:normAutofit/>
          </a:bodyPr>
          <a:lstStyle/>
          <a:p>
            <a:pPr>
              <a:spcAft>
                <a:spcPts val="600"/>
              </a:spcAft>
            </a:pPr>
            <a:r>
              <a:rPr lang="en-US" sz="1400" b="1" dirty="0" smtClean="0">
                <a:latin typeface="Futura LT Book" charset="0"/>
                <a:ea typeface="Futura LT Book" charset="0"/>
                <a:cs typeface="Futura LT Book" charset="0"/>
              </a:rPr>
              <a:t>1. </a:t>
            </a:r>
            <a:r>
              <a:rPr lang="en-US" sz="1600" b="1" dirty="0" err="1" smtClean="0">
                <a:latin typeface="Futura LT Book" charset="0"/>
                <a:ea typeface="Futura LT Book" charset="0"/>
                <a:cs typeface="Futura LT Book" charset="0"/>
              </a:rPr>
              <a:t>Passar</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inte</a:t>
            </a:r>
            <a:r>
              <a:rPr lang="en-US" sz="1600" b="1" dirty="0" smtClean="0">
                <a:latin typeface="Futura LT Book" charset="0"/>
                <a:ea typeface="Futura LT Book" charset="0"/>
                <a:cs typeface="Futura LT Book" charset="0"/>
              </a:rPr>
              <a:t> med </a:t>
            </a:r>
            <a:r>
              <a:rPr lang="en-US" sz="1600" b="1" dirty="0" err="1" smtClean="0">
                <a:latin typeface="Futura LT Book" charset="0"/>
                <a:ea typeface="Futura LT Book" charset="0"/>
                <a:cs typeface="Futura LT Book" charset="0"/>
              </a:rPr>
              <a:t>existerande</a:t>
            </a:r>
            <a:r>
              <a:rPr lang="en-US" sz="1600" b="1" dirty="0" smtClean="0">
                <a:latin typeface="Futura LT Book" charset="0"/>
                <a:ea typeface="Futura LT Book" charset="0"/>
                <a:cs typeface="Futura LT Book" charset="0"/>
              </a:rPr>
              <a:t> processer </a:t>
            </a:r>
            <a:r>
              <a:rPr lang="en-US" sz="1600" b="1" dirty="0" err="1" smtClean="0">
                <a:latin typeface="Futura LT Book" charset="0"/>
                <a:ea typeface="Futura LT Book" charset="0"/>
                <a:cs typeface="Futura LT Book" charset="0"/>
              </a:rPr>
              <a:t>och</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strukturer</a:t>
            </a:r>
            <a:endParaRPr lang="en-US" sz="1600" b="1" dirty="0" smtClean="0">
              <a:latin typeface="Futura LT Book" charset="0"/>
              <a:ea typeface="Futura LT Book" charset="0"/>
              <a:cs typeface="Futura LT Book" charset="0"/>
            </a:endParaRP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Iterativa</a:t>
            </a:r>
            <a:r>
              <a:rPr lang="en-US" sz="1600" dirty="0" smtClean="0">
                <a:latin typeface="Futura LT Book" charset="0"/>
                <a:ea typeface="Futura LT Book" charset="0"/>
                <a:cs typeface="Futura LT Book" charset="0"/>
              </a:rPr>
              <a:t>/</a:t>
            </a:r>
            <a:r>
              <a:rPr lang="en-US" sz="1600" dirty="0" err="1" smtClean="0">
                <a:latin typeface="Futura LT Book" charset="0"/>
                <a:ea typeface="Futura LT Book" charset="0"/>
                <a:cs typeface="Futura LT Book" charset="0"/>
              </a:rPr>
              <a:t>utforskande</a:t>
            </a:r>
            <a:r>
              <a:rPr lang="en-US" sz="1600" dirty="0" smtClean="0">
                <a:latin typeface="Futura LT Book" charset="0"/>
                <a:ea typeface="Futura LT Book" charset="0"/>
                <a:cs typeface="Futura LT Book" charset="0"/>
              </a:rPr>
              <a:t> vs. </a:t>
            </a:r>
            <a:r>
              <a:rPr lang="en-US" sz="1600" dirty="0" err="1" smtClean="0">
                <a:latin typeface="Futura LT Book" charset="0"/>
                <a:ea typeface="Futura LT Book" charset="0"/>
                <a:cs typeface="Futura LT Book" charset="0"/>
              </a:rPr>
              <a:t>linjära</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effektiva</a:t>
            </a:r>
            <a:endParaRPr lang="en-US" sz="1600" dirty="0" smtClean="0">
              <a:latin typeface="Futura LT Book" charset="0"/>
              <a:ea typeface="Futura LT Book" charset="0"/>
              <a:cs typeface="Futura LT Book" charset="0"/>
            </a:endParaRP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Brist</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på</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resurser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för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långsiktighet</a:t>
            </a:r>
            <a:endParaRPr lang="en-US" sz="1600" dirty="0" smtClean="0">
              <a:latin typeface="Futura LT Book" charset="0"/>
              <a:ea typeface="Futura LT Book" charset="0"/>
              <a:cs typeface="Futura LT Book" charset="0"/>
            </a:endParaRPr>
          </a:p>
          <a:p>
            <a:pPr marL="285750" indent="-285750">
              <a:spcAft>
                <a:spcPts val="600"/>
              </a:spcAft>
              <a:buFont typeface="Arial" charset="0"/>
              <a:buChar char="•"/>
            </a:pPr>
            <a:r>
              <a:rPr lang="en-US" sz="1600" dirty="0" smtClean="0">
                <a:latin typeface="Futura LT Book" charset="0"/>
                <a:ea typeface="Futura LT Book" charset="0"/>
                <a:cs typeface="Futura LT Book" charset="0"/>
              </a:rPr>
              <a:t>Interface problem</a:t>
            </a:r>
            <a:endParaRPr lang="en-US" sz="1600" dirty="0">
              <a:latin typeface="Futura LT Book" charset="0"/>
              <a:ea typeface="Futura LT Book" charset="0"/>
              <a:cs typeface="Futura LT Book" charset="0"/>
            </a:endParaRPr>
          </a:p>
        </p:txBody>
      </p:sp>
      <p:cxnSp>
        <p:nvCxnSpPr>
          <p:cNvPr id="12" name="Straight Connector 11"/>
          <p:cNvCxnSpPr/>
          <p:nvPr/>
        </p:nvCxnSpPr>
        <p:spPr>
          <a:xfrm>
            <a:off x="4625009" y="1232111"/>
            <a:ext cx="0" cy="5074691"/>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0564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1" y="320046"/>
            <a:ext cx="8589915" cy="1143000"/>
          </a:xfrm>
          <a:prstGeom prst="rect">
            <a:avLst/>
          </a:prstGeom>
        </p:spPr>
        <p:txBody>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200" dirty="0" smtClean="0"/>
              <a:t>DT </a:t>
            </a:r>
            <a:r>
              <a:rPr lang="en-US" sz="3200" dirty="0" err="1" smtClean="0"/>
              <a:t>utmaningar</a:t>
            </a:r>
            <a:r>
              <a:rPr lang="en-US" sz="3200" dirty="0" smtClean="0"/>
              <a:t> &amp; </a:t>
            </a:r>
            <a:r>
              <a:rPr lang="en-US" sz="3200" dirty="0" err="1" smtClean="0"/>
              <a:t>innovationsbarriärer</a:t>
            </a:r>
            <a:endParaRPr lang="en-US" sz="3200" dirty="0"/>
          </a:p>
        </p:txBody>
      </p:sp>
      <p:sp>
        <p:nvSpPr>
          <p:cNvPr id="4" name="TextBox 3"/>
          <p:cNvSpPr txBox="1"/>
          <p:nvPr/>
        </p:nvSpPr>
        <p:spPr>
          <a:xfrm>
            <a:off x="391823" y="2329047"/>
            <a:ext cx="3963609" cy="1271261"/>
          </a:xfrm>
          <a:prstGeom prst="rect">
            <a:avLst/>
          </a:prstGeom>
          <a:noFill/>
        </p:spPr>
        <p:txBody>
          <a:bodyPr wrap="square" rtlCol="0">
            <a:normAutofit/>
          </a:bodyPr>
          <a:lstStyle/>
          <a:p>
            <a:pPr>
              <a:spcAft>
                <a:spcPts val="600"/>
              </a:spcAft>
            </a:pPr>
            <a:r>
              <a:rPr lang="en-US" sz="1600" b="1" dirty="0">
                <a:latin typeface="Futura LT Book" charset="0"/>
                <a:ea typeface="Futura LT Book" charset="0"/>
                <a:cs typeface="Futura LT Book" charset="0"/>
              </a:rPr>
              <a:t>3. </a:t>
            </a:r>
            <a:r>
              <a:rPr lang="en-US" sz="1600" b="1" dirty="0" err="1">
                <a:latin typeface="Futura LT Book" charset="0"/>
                <a:ea typeface="Futura LT Book" charset="0"/>
                <a:cs typeface="Futura LT Book" charset="0"/>
              </a:rPr>
              <a:t>Värde</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av</a:t>
            </a:r>
            <a:r>
              <a:rPr lang="en-US" sz="1600" b="1" dirty="0">
                <a:latin typeface="Futura LT Book" charset="0"/>
                <a:ea typeface="Futura LT Book" charset="0"/>
                <a:cs typeface="Futura LT Book" charset="0"/>
              </a:rPr>
              <a:t> DT </a:t>
            </a:r>
            <a:r>
              <a:rPr lang="en-US" sz="1600" b="1" dirty="0" err="1">
                <a:latin typeface="Futura LT Book" charset="0"/>
                <a:ea typeface="Futura LT Book" charset="0"/>
                <a:cs typeface="Futura LT Book" charset="0"/>
              </a:rPr>
              <a:t>är</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svårt</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att</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bevisa</a:t>
            </a:r>
            <a:endParaRPr lang="en-US" sz="1600" b="1" dirty="0">
              <a:latin typeface="Futura LT Book" charset="0"/>
              <a:ea typeface="Futura LT Book" charset="0"/>
              <a:cs typeface="Futura LT Book" charset="0"/>
            </a:endParaRPr>
          </a:p>
          <a:p>
            <a:pPr marL="285750" indent="-285750">
              <a:spcAft>
                <a:spcPts val="600"/>
              </a:spcAft>
              <a:buFont typeface="Arial" charset="0"/>
              <a:buChar char="•"/>
            </a:pPr>
            <a:r>
              <a:rPr lang="en-US" sz="1600" dirty="0" err="1">
                <a:latin typeface="Futura LT Book" charset="0"/>
                <a:ea typeface="Futura LT Book" charset="0"/>
                <a:cs typeface="Futura LT Book" charset="0"/>
              </a:rPr>
              <a:t>Kunskapsutveckling</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och</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koncept</a:t>
            </a:r>
            <a:r>
              <a:rPr lang="en-US" sz="1600" dirty="0">
                <a:latin typeface="Futura LT Book" charset="0"/>
                <a:ea typeface="Futura LT Book" charset="0"/>
                <a:cs typeface="Futura LT Book" charset="0"/>
              </a:rPr>
              <a:t>-expansion </a:t>
            </a:r>
            <a:r>
              <a:rPr lang="en-US" sz="1600" dirty="0" err="1">
                <a:latin typeface="Futura LT Book" charset="0"/>
                <a:ea typeface="Futura LT Book" charset="0"/>
                <a:cs typeface="Futura LT Book" charset="0"/>
              </a:rPr>
              <a:t>värderas</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ej</a:t>
            </a:r>
            <a:r>
              <a:rPr lang="en-US" sz="1600" dirty="0">
                <a:latin typeface="Futura LT Book" charset="0"/>
                <a:ea typeface="Futura LT Book" charset="0"/>
                <a:cs typeface="Futura LT Book" charset="0"/>
              </a:rPr>
              <a:t>. </a:t>
            </a:r>
          </a:p>
          <a:p>
            <a:pPr>
              <a:spcAft>
                <a:spcPts val="600"/>
              </a:spcAft>
            </a:pPr>
            <a:endParaRPr lang="en-US" sz="1400" dirty="0">
              <a:latin typeface="Futura LT Book" charset="0"/>
              <a:ea typeface="Futura LT Book" charset="0"/>
              <a:cs typeface="Futura LT Book" charset="0"/>
            </a:endParaRPr>
          </a:p>
          <a:p>
            <a:pPr>
              <a:spcAft>
                <a:spcPts val="600"/>
              </a:spcAft>
            </a:pPr>
            <a:endParaRPr lang="en-US" sz="1400" dirty="0" smtClean="0">
              <a:latin typeface="Futura LT Book" charset="0"/>
              <a:ea typeface="Futura LT Book" charset="0"/>
              <a:cs typeface="Futura LT Book" charset="0"/>
            </a:endParaRPr>
          </a:p>
          <a:p>
            <a:pPr>
              <a:spcAft>
                <a:spcPts val="600"/>
              </a:spcAft>
            </a:pPr>
            <a:endParaRPr lang="en-US" sz="1400" dirty="0">
              <a:latin typeface="Futura LT Book" charset="0"/>
              <a:ea typeface="Futura LT Book" charset="0"/>
              <a:cs typeface="Futura LT Book" charset="0"/>
            </a:endParaRPr>
          </a:p>
          <a:p>
            <a:endParaRPr lang="en-US" sz="1400" dirty="0"/>
          </a:p>
        </p:txBody>
      </p:sp>
      <p:sp>
        <p:nvSpPr>
          <p:cNvPr id="5" name="TextBox 4"/>
          <p:cNvSpPr txBox="1"/>
          <p:nvPr/>
        </p:nvSpPr>
        <p:spPr>
          <a:xfrm>
            <a:off x="4783944" y="2329047"/>
            <a:ext cx="3359364" cy="4266260"/>
          </a:xfrm>
          <a:prstGeom prst="rect">
            <a:avLst/>
          </a:prstGeom>
          <a:noFill/>
        </p:spPr>
        <p:txBody>
          <a:bodyPr wrap="square" rtlCol="0">
            <a:normAutofit/>
          </a:bodyPr>
          <a:lstStyle/>
          <a:p>
            <a:pPr>
              <a:spcAft>
                <a:spcPts val="600"/>
              </a:spcAft>
            </a:pPr>
            <a:endParaRPr lang="en-US" sz="1400" dirty="0">
              <a:latin typeface="Futura LT Book" charset="0"/>
              <a:ea typeface="Futura LT Book" charset="0"/>
              <a:cs typeface="Futura LT Book" charset="0"/>
            </a:endParaRPr>
          </a:p>
          <a:p>
            <a:pPr>
              <a:spcAft>
                <a:spcPts val="600"/>
              </a:spcAft>
            </a:pPr>
            <a:endParaRPr lang="en-US" sz="1400" dirty="0">
              <a:latin typeface="Futura LT Book" charset="0"/>
              <a:ea typeface="Futura LT Book" charset="0"/>
              <a:cs typeface="Futura LT Book" charset="0"/>
            </a:endParaRPr>
          </a:p>
          <a:p>
            <a:pPr>
              <a:spcAft>
                <a:spcPts val="600"/>
              </a:spcAft>
            </a:pPr>
            <a:endParaRPr lang="en-US" sz="1400" dirty="0">
              <a:latin typeface="Futura LT Book" charset="0"/>
              <a:ea typeface="Futura LT Book" charset="0"/>
              <a:cs typeface="Futura LT Book" charset="0"/>
            </a:endParaRPr>
          </a:p>
          <a:p>
            <a:pPr>
              <a:spcAft>
                <a:spcPts val="600"/>
              </a:spcAft>
            </a:pPr>
            <a:endParaRPr lang="en-US" sz="1400" dirty="0" smtClean="0">
              <a:latin typeface="Futura LT Book" charset="0"/>
              <a:ea typeface="Futura LT Book" charset="0"/>
              <a:cs typeface="Futura LT Book" charset="0"/>
            </a:endParaRPr>
          </a:p>
          <a:p>
            <a:pPr>
              <a:spcAft>
                <a:spcPts val="600"/>
              </a:spcAft>
            </a:pPr>
            <a:endParaRPr lang="en-US" sz="1400" dirty="0" smtClean="0">
              <a:latin typeface="Futura LT Book" charset="0"/>
              <a:ea typeface="Futura LT Book" charset="0"/>
              <a:cs typeface="Futura LT Book" charset="0"/>
            </a:endParaRPr>
          </a:p>
          <a:p>
            <a:pPr>
              <a:spcAft>
                <a:spcPts val="600"/>
              </a:spcAft>
            </a:pPr>
            <a:endParaRPr lang="en-US" sz="1400" dirty="0">
              <a:latin typeface="Futura LT Book" charset="0"/>
              <a:ea typeface="Futura LT Book" charset="0"/>
              <a:cs typeface="Futura LT Book" charset="0"/>
            </a:endParaRPr>
          </a:p>
          <a:p>
            <a:pPr>
              <a:spcAft>
                <a:spcPts val="600"/>
              </a:spcAft>
            </a:pPr>
            <a:endParaRPr lang="en-US" sz="1400" dirty="0">
              <a:latin typeface="Futura LT Book" charset="0"/>
              <a:ea typeface="Futura LT Book" charset="0"/>
              <a:cs typeface="Futura LT Book" charset="0"/>
            </a:endParaRPr>
          </a:p>
          <a:p>
            <a:pPr algn="just">
              <a:spcAft>
                <a:spcPts val="600"/>
              </a:spcAft>
            </a:pPr>
            <a:endParaRPr lang="en-US" sz="1400" dirty="0" smtClean="0">
              <a:latin typeface="Futura LT Book" charset="0"/>
              <a:ea typeface="Futura LT Book" charset="0"/>
              <a:cs typeface="Futura LT Book" charset="0"/>
            </a:endParaRPr>
          </a:p>
          <a:p>
            <a:endParaRPr lang="en-US" dirty="0"/>
          </a:p>
        </p:txBody>
      </p:sp>
      <p:sp>
        <p:nvSpPr>
          <p:cNvPr id="6" name="TextBox 5"/>
          <p:cNvSpPr txBox="1"/>
          <p:nvPr/>
        </p:nvSpPr>
        <p:spPr>
          <a:xfrm>
            <a:off x="276726" y="1094095"/>
            <a:ext cx="3874169" cy="707886"/>
          </a:xfrm>
          <a:prstGeom prst="rect">
            <a:avLst/>
          </a:prstGeom>
          <a:noFill/>
        </p:spPr>
        <p:txBody>
          <a:bodyPr wrap="square" rtlCol="0">
            <a:spAutoFit/>
          </a:bodyPr>
          <a:lstStyle/>
          <a:p>
            <a:r>
              <a:rPr lang="en-US" sz="2000" b="1" dirty="0" smtClean="0">
                <a:solidFill>
                  <a:srgbClr val="FF7E79"/>
                </a:solidFill>
                <a:latin typeface="Futura LT Book" charset="0"/>
                <a:ea typeface="Futura LT Book" charset="0"/>
                <a:cs typeface="Futura LT Book" charset="0"/>
              </a:rPr>
              <a:t>DT-</a:t>
            </a:r>
            <a:r>
              <a:rPr lang="en-US" sz="2000" b="1" dirty="0" err="1" smtClean="0">
                <a:solidFill>
                  <a:srgbClr val="FF7E79"/>
                </a:solidFill>
                <a:latin typeface="Futura LT Book" charset="0"/>
                <a:ea typeface="Futura LT Book" charset="0"/>
                <a:cs typeface="Futura LT Book" charset="0"/>
              </a:rPr>
              <a:t>utmaningar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speglade</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innovationslitteraturen</a:t>
            </a:r>
            <a:endParaRPr lang="en-US" sz="2000" b="1" dirty="0">
              <a:solidFill>
                <a:srgbClr val="FF7E79"/>
              </a:solidFill>
              <a:latin typeface="Futura LT Book" charset="0"/>
              <a:ea typeface="Futura LT Book" charset="0"/>
              <a:cs typeface="Futura LT Book" charset="0"/>
            </a:endParaRPr>
          </a:p>
        </p:txBody>
      </p:sp>
      <p:sp>
        <p:nvSpPr>
          <p:cNvPr id="7" name="TextBox 6"/>
          <p:cNvSpPr txBox="1"/>
          <p:nvPr/>
        </p:nvSpPr>
        <p:spPr>
          <a:xfrm>
            <a:off x="5099124" y="1094095"/>
            <a:ext cx="3748530" cy="707886"/>
          </a:xfrm>
          <a:prstGeom prst="rect">
            <a:avLst/>
          </a:prstGeom>
          <a:noFill/>
        </p:spPr>
        <p:txBody>
          <a:bodyPr wrap="square" rtlCol="0">
            <a:spAutoFit/>
          </a:bodyPr>
          <a:lstStyle/>
          <a:p>
            <a:r>
              <a:rPr lang="en-US" sz="2000" b="1" dirty="0" err="1" smtClean="0">
                <a:solidFill>
                  <a:srgbClr val="FF7E79"/>
                </a:solidFill>
                <a:latin typeface="Futura LT Book" charset="0"/>
                <a:ea typeface="Futura LT Book" charset="0"/>
                <a:cs typeface="Futura LT Book" charset="0"/>
              </a:rPr>
              <a:t>Utmaningar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som</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verkar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typiska</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för</a:t>
            </a:r>
            <a:r>
              <a:rPr lang="en-US" sz="2000" b="1" dirty="0" smtClean="0">
                <a:solidFill>
                  <a:srgbClr val="FF7E79"/>
                </a:solidFill>
                <a:latin typeface="Futura LT Book" charset="0"/>
                <a:ea typeface="Futura LT Book" charset="0"/>
                <a:cs typeface="Futura LT Book" charset="0"/>
              </a:rPr>
              <a:t> DT</a:t>
            </a:r>
            <a:endParaRPr lang="en-US" sz="2000" b="1" dirty="0">
              <a:solidFill>
                <a:srgbClr val="FF7E79"/>
              </a:solidFill>
              <a:latin typeface="Futura LT Book" charset="0"/>
              <a:ea typeface="Futura LT Book" charset="0"/>
              <a:cs typeface="Futura LT Book" charset="0"/>
            </a:endParaRPr>
          </a:p>
        </p:txBody>
      </p:sp>
      <p:sp>
        <p:nvSpPr>
          <p:cNvPr id="9" name="TextBox 8"/>
          <p:cNvSpPr txBox="1"/>
          <p:nvPr/>
        </p:nvSpPr>
        <p:spPr>
          <a:xfrm>
            <a:off x="4783942" y="2667982"/>
            <a:ext cx="3963609" cy="925757"/>
          </a:xfrm>
          <a:prstGeom prst="rect">
            <a:avLst/>
          </a:prstGeom>
          <a:noFill/>
        </p:spPr>
        <p:txBody>
          <a:bodyPr wrap="square" rtlCol="0">
            <a:normAutofit/>
          </a:bodyPr>
          <a:lstStyle/>
          <a:p>
            <a:pPr marL="285750" indent="-285750">
              <a:spcAft>
                <a:spcPts val="600"/>
              </a:spcAft>
              <a:buFont typeface="Arial" charset="0"/>
              <a:buChar char="•"/>
            </a:pPr>
            <a:r>
              <a:rPr lang="en-US" sz="1600" dirty="0" err="1" smtClean="0">
                <a:latin typeface="Futura LT Book" charset="0"/>
                <a:ea typeface="Futura LT Book" charset="0"/>
                <a:cs typeface="Futura LT Book" charset="0"/>
              </a:rPr>
              <a:t>Subjektiva</a:t>
            </a:r>
            <a:r>
              <a:rPr lang="en-US" sz="1600" dirty="0" smtClean="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kvalitativa</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insikter</a:t>
            </a:r>
            <a:r>
              <a:rPr lang="en-US" sz="1600" dirty="0">
                <a:latin typeface="Futura LT Book" charset="0"/>
                <a:ea typeface="Futura LT Book" charset="0"/>
                <a:cs typeface="Futura LT Book" charset="0"/>
              </a:rPr>
              <a:t> om </a:t>
            </a:r>
            <a:r>
              <a:rPr lang="en-US" sz="1600" dirty="0" err="1">
                <a:latin typeface="Futura LT Book" charset="0"/>
                <a:ea typeface="Futura LT Book" charset="0"/>
                <a:cs typeface="Futura LT Book" charset="0"/>
              </a:rPr>
              <a:t>användare</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räcker</a:t>
            </a:r>
            <a:r>
              <a:rPr lang="en-US" sz="1600" dirty="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inte</a:t>
            </a:r>
            <a:endParaRPr lang="en-US" sz="1600" dirty="0" smtClean="0">
              <a:latin typeface="Futura LT Book" charset="0"/>
              <a:ea typeface="Futura LT Book" charset="0"/>
              <a:cs typeface="Futura LT Book" charset="0"/>
            </a:endParaRPr>
          </a:p>
        </p:txBody>
      </p:sp>
      <p:sp>
        <p:nvSpPr>
          <p:cNvPr id="8" name="TextBox 7"/>
          <p:cNvSpPr txBox="1"/>
          <p:nvPr/>
        </p:nvSpPr>
        <p:spPr>
          <a:xfrm>
            <a:off x="391823" y="3976914"/>
            <a:ext cx="3963609" cy="1681132"/>
          </a:xfrm>
          <a:prstGeom prst="rect">
            <a:avLst/>
          </a:prstGeom>
          <a:noFill/>
        </p:spPr>
        <p:txBody>
          <a:bodyPr wrap="square" rtlCol="0">
            <a:normAutofit/>
          </a:bodyPr>
          <a:lstStyle/>
          <a:p>
            <a:pPr>
              <a:spcAft>
                <a:spcPts val="600"/>
              </a:spcAft>
            </a:pPr>
            <a:r>
              <a:rPr lang="en-US" sz="1600" b="1" dirty="0" smtClean="0">
                <a:latin typeface="Futura LT Book" charset="0"/>
                <a:ea typeface="Futura LT Book" charset="0"/>
                <a:cs typeface="Futura LT Book" charset="0"/>
              </a:rPr>
              <a:t>4</a:t>
            </a:r>
            <a:r>
              <a:rPr lang="en-US" sz="1600" b="1" dirty="0">
                <a:latin typeface="Futura LT Book" charset="0"/>
                <a:ea typeface="Futura LT Book" charset="0"/>
                <a:cs typeface="Futura LT Book" charset="0"/>
              </a:rPr>
              <a:t>. DT </a:t>
            </a:r>
            <a:r>
              <a:rPr lang="en-US" sz="1600" b="1" dirty="0" err="1">
                <a:latin typeface="Futura LT Book" charset="0"/>
                <a:ea typeface="Futura LT Book" charset="0"/>
                <a:cs typeface="Futura LT Book" charset="0"/>
              </a:rPr>
              <a:t>värden</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i</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konflikt</a:t>
            </a:r>
            <a:r>
              <a:rPr lang="en-US" sz="1600" b="1" dirty="0">
                <a:latin typeface="Futura LT Book" charset="0"/>
                <a:ea typeface="Futura LT Book" charset="0"/>
                <a:cs typeface="Futura LT Book" charset="0"/>
              </a:rPr>
              <a:t> med </a:t>
            </a:r>
            <a:r>
              <a:rPr lang="en-US" sz="1600" b="1" dirty="0" err="1">
                <a:latin typeface="Futura LT Book" charset="0"/>
                <a:ea typeface="Futura LT Book" charset="0"/>
                <a:cs typeface="Futura LT Book" charset="0"/>
              </a:rPr>
              <a:t>organisationskulur</a:t>
            </a:r>
            <a:endParaRPr lang="en-US" sz="1600" b="1" dirty="0">
              <a:latin typeface="Futura LT Book" charset="0"/>
              <a:ea typeface="Futura LT Book" charset="0"/>
              <a:cs typeface="Futura LT Book" charset="0"/>
            </a:endParaRPr>
          </a:p>
          <a:p>
            <a:pPr marL="285750" indent="-285750">
              <a:spcAft>
                <a:spcPts val="600"/>
              </a:spcAft>
              <a:buFont typeface="Arial" charset="0"/>
              <a:buChar char="•"/>
            </a:pPr>
            <a:r>
              <a:rPr lang="en-US" sz="1600" dirty="0" err="1">
                <a:latin typeface="Futura LT Book" charset="0"/>
                <a:ea typeface="Futura LT Book" charset="0"/>
                <a:cs typeface="Futura LT Book" charset="0"/>
              </a:rPr>
              <a:t>Riskrädd</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kultur</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rädsla</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att</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misslyckas</a:t>
            </a:r>
            <a:endParaRPr lang="en-US" sz="1600" dirty="0">
              <a:latin typeface="Futura LT Book" charset="0"/>
              <a:ea typeface="Futura LT Book" charset="0"/>
              <a:cs typeface="Futura LT Book" charset="0"/>
            </a:endParaRPr>
          </a:p>
          <a:p>
            <a:pPr marL="285750" indent="-285750">
              <a:spcAft>
                <a:spcPts val="600"/>
              </a:spcAft>
              <a:buFont typeface="Arial" charset="0"/>
              <a:buChar char="•"/>
            </a:pPr>
            <a:r>
              <a:rPr lang="en-US" sz="1600" dirty="0" err="1">
                <a:latin typeface="Futura LT Book" charset="0"/>
                <a:ea typeface="Futura LT Book" charset="0"/>
                <a:cs typeface="Futura LT Book" charset="0"/>
              </a:rPr>
              <a:t>Tolkande</a:t>
            </a:r>
            <a:r>
              <a:rPr lang="en-US" sz="1600" dirty="0">
                <a:latin typeface="Futura LT Book" charset="0"/>
                <a:ea typeface="Futura LT Book" charset="0"/>
                <a:cs typeface="Futura LT Book" charset="0"/>
              </a:rPr>
              <a:t> vs </a:t>
            </a:r>
            <a:r>
              <a:rPr lang="en-US" sz="1600" dirty="0" err="1">
                <a:latin typeface="Futura LT Book" charset="0"/>
                <a:ea typeface="Futura LT Book" charset="0"/>
                <a:cs typeface="Futura LT Book" charset="0"/>
              </a:rPr>
              <a:t>analytiskt</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tänkande</a:t>
            </a:r>
            <a:endParaRPr lang="en-US" sz="1600" dirty="0">
              <a:latin typeface="Futura LT Book" charset="0"/>
              <a:ea typeface="Futura LT Book" charset="0"/>
              <a:cs typeface="Futura LT Book" charset="0"/>
            </a:endParaRPr>
          </a:p>
          <a:p>
            <a:pPr marL="285750" indent="-285750">
              <a:spcAft>
                <a:spcPts val="600"/>
              </a:spcAft>
              <a:buFont typeface="Arial" charset="0"/>
              <a:buChar char="•"/>
            </a:pPr>
            <a:r>
              <a:rPr lang="en-US" sz="1600" dirty="0" smtClean="0">
                <a:latin typeface="Futura LT Book" charset="0"/>
                <a:ea typeface="Futura LT Book" charset="0"/>
                <a:cs typeface="Futura LT Book" charset="0"/>
              </a:rPr>
              <a:t>Lite </a:t>
            </a:r>
            <a:r>
              <a:rPr lang="en-US" sz="1600" dirty="0" err="1" smtClean="0">
                <a:latin typeface="Futura LT Book" charset="0"/>
                <a:ea typeface="Futura LT Book" charset="0"/>
                <a:cs typeface="Futura LT Book" charset="0"/>
              </a:rPr>
              <a:t>utrymme</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för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det</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tvetydiga</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oklara</a:t>
            </a:r>
            <a:endParaRPr lang="en-US" sz="1600" dirty="0">
              <a:latin typeface="Futura LT Book" charset="0"/>
              <a:ea typeface="Futura LT Book" charset="0"/>
              <a:cs typeface="Futura LT Book" charset="0"/>
            </a:endParaRPr>
          </a:p>
        </p:txBody>
      </p:sp>
      <p:sp>
        <p:nvSpPr>
          <p:cNvPr id="10" name="TextBox 9"/>
          <p:cNvSpPr txBox="1"/>
          <p:nvPr/>
        </p:nvSpPr>
        <p:spPr>
          <a:xfrm>
            <a:off x="4783942" y="4473972"/>
            <a:ext cx="3963609" cy="1622028"/>
          </a:xfrm>
          <a:prstGeom prst="rect">
            <a:avLst/>
          </a:prstGeom>
          <a:noFill/>
        </p:spPr>
        <p:txBody>
          <a:bodyPr wrap="square" rtlCol="0">
            <a:normAutofit/>
          </a:bodyPr>
          <a:lstStyle/>
          <a:p>
            <a:pPr marL="285750" indent="-285750">
              <a:spcAft>
                <a:spcPts val="600"/>
              </a:spcAft>
              <a:buFont typeface="Arial" charset="0"/>
              <a:buChar char="•"/>
            </a:pPr>
            <a:r>
              <a:rPr lang="en-US" sz="1600" dirty="0" err="1" smtClean="0">
                <a:latin typeface="Futura LT Book" charset="0"/>
                <a:ea typeface="Futura LT Book" charset="0"/>
                <a:cs typeface="Futura LT Book" charset="0"/>
              </a:rPr>
              <a:t>Att</a:t>
            </a:r>
            <a:r>
              <a:rPr lang="en-US" sz="1600" dirty="0" smtClean="0">
                <a:latin typeface="Futura LT Book" charset="0"/>
                <a:ea typeface="Futura LT Book" charset="0"/>
                <a:cs typeface="Futura LT Book" charset="0"/>
              </a:rPr>
              <a:t> </a:t>
            </a:r>
            <a:r>
              <a:rPr lang="en-US" sz="1600" dirty="0">
                <a:latin typeface="Futura LT Book" charset="0"/>
                <a:ea typeface="Futura LT Book" charset="0"/>
                <a:cs typeface="Futura LT Book" charset="0"/>
              </a:rPr>
              <a:t>visa </a:t>
            </a:r>
            <a:r>
              <a:rPr lang="en-US" sz="1600" dirty="0" err="1">
                <a:latin typeface="Futura LT Book" charset="0"/>
                <a:ea typeface="Futura LT Book" charset="0"/>
                <a:cs typeface="Futura LT Book" charset="0"/>
              </a:rPr>
              <a:t>ruffa</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fula</a:t>
            </a:r>
            <a:r>
              <a:rPr lang="en-US" sz="1600" dirty="0">
                <a:latin typeface="Futura LT Book" charset="0"/>
                <a:ea typeface="Futura LT Book" charset="0"/>
                <a:cs typeface="Futura LT Book" charset="0"/>
              </a:rPr>
              <a:t> mock-ups </a:t>
            </a:r>
            <a:r>
              <a:rPr lang="en-US" sz="1600" dirty="0" err="1">
                <a:latin typeface="Futura LT Book" charset="0"/>
                <a:ea typeface="Futura LT Book" charset="0"/>
                <a:cs typeface="Futura LT Book" charset="0"/>
              </a:rPr>
              <a:t>internt</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och</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för</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kunder</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är</a:t>
            </a:r>
            <a:r>
              <a:rPr lang="en-US" sz="1600" dirty="0">
                <a:latin typeface="Futura LT Book" charset="0"/>
                <a:ea typeface="Futura LT Book" charset="0"/>
                <a:cs typeface="Futura LT Book" charset="0"/>
              </a:rPr>
              <a:t> mot </a:t>
            </a:r>
            <a:r>
              <a:rPr lang="en-US" sz="1600" dirty="0" err="1">
                <a:latin typeface="Futura LT Book" charset="0"/>
                <a:ea typeface="Futura LT Book" charset="0"/>
                <a:cs typeface="Futura LT Book" charset="0"/>
              </a:rPr>
              <a:t>normer</a:t>
            </a:r>
            <a:r>
              <a:rPr lang="en-US" sz="1600" dirty="0">
                <a:latin typeface="Futura LT Book" charset="0"/>
                <a:ea typeface="Futura LT Book" charset="0"/>
                <a:cs typeface="Futura LT Book" charset="0"/>
              </a:rPr>
              <a:t>. </a:t>
            </a:r>
          </a:p>
          <a:p>
            <a:pPr marL="285750" indent="-285750">
              <a:spcAft>
                <a:spcPts val="600"/>
              </a:spcAft>
              <a:buFont typeface="Arial" charset="0"/>
              <a:buChar char="•"/>
            </a:pPr>
            <a:r>
              <a:rPr lang="en-US" sz="1600" dirty="0" err="1">
                <a:latin typeface="Futura LT Book" charset="0"/>
                <a:ea typeface="Futura LT Book" charset="0"/>
                <a:cs typeface="Futura LT Book" charset="0"/>
              </a:rPr>
              <a:t>Att</a:t>
            </a:r>
            <a:r>
              <a:rPr lang="en-US" sz="1600" dirty="0">
                <a:latin typeface="Futura LT Book" charset="0"/>
                <a:ea typeface="Futura LT Book" charset="0"/>
                <a:cs typeface="Futura LT Book" charset="0"/>
              </a:rPr>
              <a:t> ha </a:t>
            </a:r>
            <a:r>
              <a:rPr lang="en-US" sz="1600" dirty="0" err="1">
                <a:latin typeface="Futura LT Book" charset="0"/>
                <a:ea typeface="Futura LT Book" charset="0"/>
                <a:cs typeface="Futura LT Book" charset="0"/>
              </a:rPr>
              <a:t>kul</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ses</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som</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icke-seriöst</a:t>
            </a:r>
            <a:endParaRPr lang="en-US" sz="1600" dirty="0">
              <a:latin typeface="Futura LT Book" charset="0"/>
              <a:ea typeface="Futura LT Book" charset="0"/>
              <a:cs typeface="Futura LT Book" charset="0"/>
            </a:endParaRP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Att</a:t>
            </a:r>
            <a:r>
              <a:rPr lang="en-US" sz="1600" dirty="0" smtClean="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göra</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saker</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annorlunda</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alienerar</a:t>
            </a:r>
            <a:endParaRPr lang="en-US" sz="1600" dirty="0">
              <a:latin typeface="Futura LT Book" charset="0"/>
              <a:ea typeface="Futura LT Book" charset="0"/>
              <a:cs typeface="Futura LT Book" charset="0"/>
            </a:endParaRPr>
          </a:p>
          <a:p>
            <a:pPr marL="285750" indent="-285750">
              <a:spcAft>
                <a:spcPts val="600"/>
              </a:spcAft>
              <a:buFont typeface="Arial" charset="0"/>
              <a:buChar char="•"/>
            </a:pPr>
            <a:endParaRPr lang="en-US" sz="1600" dirty="0">
              <a:latin typeface="Futura LT Book" charset="0"/>
              <a:ea typeface="Futura LT Book" charset="0"/>
              <a:cs typeface="Futura LT Book" charset="0"/>
            </a:endParaRPr>
          </a:p>
        </p:txBody>
      </p:sp>
      <p:cxnSp>
        <p:nvCxnSpPr>
          <p:cNvPr id="11" name="Straight Connector 10"/>
          <p:cNvCxnSpPr/>
          <p:nvPr/>
        </p:nvCxnSpPr>
        <p:spPr>
          <a:xfrm>
            <a:off x="4625009" y="1232111"/>
            <a:ext cx="0" cy="5074691"/>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84086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1" y="320046"/>
            <a:ext cx="8589915" cy="1143000"/>
          </a:xfrm>
          <a:prstGeom prst="rect">
            <a:avLst/>
          </a:prstGeom>
        </p:spPr>
        <p:txBody>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200" dirty="0" smtClean="0"/>
              <a:t>DT </a:t>
            </a:r>
            <a:r>
              <a:rPr lang="en-US" sz="3200" dirty="0" err="1" smtClean="0"/>
              <a:t>utmaningar</a:t>
            </a:r>
            <a:r>
              <a:rPr lang="en-US" sz="3200" dirty="0" smtClean="0"/>
              <a:t> &amp; </a:t>
            </a:r>
            <a:r>
              <a:rPr lang="en-US" sz="3200" dirty="0" err="1" smtClean="0"/>
              <a:t>innovationsbarriärer</a:t>
            </a:r>
            <a:endParaRPr lang="en-US" sz="3200" dirty="0"/>
          </a:p>
        </p:txBody>
      </p:sp>
      <p:sp>
        <p:nvSpPr>
          <p:cNvPr id="4" name="TextBox 3"/>
          <p:cNvSpPr txBox="1"/>
          <p:nvPr/>
        </p:nvSpPr>
        <p:spPr>
          <a:xfrm>
            <a:off x="391823" y="2205811"/>
            <a:ext cx="3963609" cy="1636938"/>
          </a:xfrm>
          <a:prstGeom prst="rect">
            <a:avLst/>
          </a:prstGeom>
          <a:noFill/>
        </p:spPr>
        <p:txBody>
          <a:bodyPr wrap="square" rtlCol="0">
            <a:normAutofit/>
          </a:bodyPr>
          <a:lstStyle/>
          <a:p>
            <a:pPr>
              <a:spcAft>
                <a:spcPts val="600"/>
              </a:spcAft>
            </a:pPr>
            <a:r>
              <a:rPr lang="en-US" sz="1600" b="1" dirty="0" smtClean="0">
                <a:latin typeface="Futura LT Book" charset="0"/>
                <a:ea typeface="Futura LT Book" charset="0"/>
                <a:cs typeface="Futura LT Book" charset="0"/>
              </a:rPr>
              <a:t>5</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Existerande</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maktstrukturer</a:t>
            </a:r>
            <a:r>
              <a:rPr lang="en-US" sz="1600" b="1" dirty="0">
                <a:latin typeface="Futura LT Book" charset="0"/>
                <a:ea typeface="Futura LT Book" charset="0"/>
                <a:cs typeface="Futura LT Book" charset="0"/>
              </a:rPr>
              <a:t> </a:t>
            </a:r>
            <a:r>
              <a:rPr lang="en-US" sz="1600" b="1" dirty="0" err="1">
                <a:latin typeface="Futura LT Book" charset="0"/>
                <a:ea typeface="Futura LT Book" charset="0"/>
                <a:cs typeface="Futura LT Book" charset="0"/>
              </a:rPr>
              <a:t>hotas</a:t>
            </a:r>
            <a:endParaRPr lang="en-US" sz="1600" b="1" dirty="0">
              <a:latin typeface="Futura LT Book" charset="0"/>
              <a:ea typeface="Futura LT Book" charset="0"/>
              <a:cs typeface="Futura LT Book" charset="0"/>
            </a:endParaRPr>
          </a:p>
          <a:p>
            <a:pPr marL="285750" indent="-285750">
              <a:spcAft>
                <a:spcPts val="600"/>
              </a:spcAft>
              <a:buFont typeface="Arial" charset="0"/>
              <a:buChar char="•"/>
            </a:pPr>
            <a:r>
              <a:rPr lang="en-US" sz="1600" dirty="0" err="1">
                <a:latin typeface="Futura LT Book" charset="0"/>
                <a:ea typeface="Futura LT Book" charset="0"/>
                <a:cs typeface="Futura LT Book" charset="0"/>
              </a:rPr>
              <a:t>Spänningar</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innovationsteam</a:t>
            </a:r>
            <a:r>
              <a:rPr lang="en-US" sz="1600" dirty="0">
                <a:latin typeface="Futura LT Book" charset="0"/>
                <a:ea typeface="Futura LT Book" charset="0"/>
                <a:cs typeface="Futura LT Book" charset="0"/>
              </a:rPr>
              <a:t> / mainstream </a:t>
            </a:r>
            <a:r>
              <a:rPr lang="en-US" sz="1600" dirty="0" err="1">
                <a:latin typeface="Futura LT Book" charset="0"/>
                <a:ea typeface="Futura LT Book" charset="0"/>
                <a:cs typeface="Futura LT Book" charset="0"/>
              </a:rPr>
              <a:t>utveckling</a:t>
            </a:r>
            <a:endParaRPr lang="en-US" sz="1600" dirty="0">
              <a:latin typeface="Futura LT Book" charset="0"/>
              <a:ea typeface="Futura LT Book" charset="0"/>
              <a:cs typeface="Futura LT Book" charset="0"/>
            </a:endParaRPr>
          </a:p>
          <a:p>
            <a:pPr marL="285750" indent="-285750">
              <a:spcAft>
                <a:spcPts val="600"/>
              </a:spcAft>
              <a:buFont typeface="Arial" charset="0"/>
              <a:buChar char="•"/>
            </a:pPr>
            <a:r>
              <a:rPr lang="en-US" sz="1600" dirty="0" err="1">
                <a:latin typeface="Futura LT Book" charset="0"/>
                <a:ea typeface="Futura LT Book" charset="0"/>
                <a:cs typeface="Futura LT Book" charset="0"/>
              </a:rPr>
              <a:t>Nuvarande</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kunskaper</a:t>
            </a:r>
            <a:r>
              <a:rPr lang="en-US" sz="1600" dirty="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utmanas</a:t>
            </a:r>
            <a:endParaRPr lang="en-US" sz="1600" dirty="0">
              <a:latin typeface="Futura LT Book" charset="0"/>
              <a:ea typeface="Futura LT Book" charset="0"/>
              <a:cs typeface="Futura LT Book" charset="0"/>
            </a:endParaRPr>
          </a:p>
        </p:txBody>
      </p:sp>
      <p:sp>
        <p:nvSpPr>
          <p:cNvPr id="5" name="TextBox 4"/>
          <p:cNvSpPr txBox="1"/>
          <p:nvPr/>
        </p:nvSpPr>
        <p:spPr>
          <a:xfrm>
            <a:off x="5064139" y="4585512"/>
            <a:ext cx="3856473" cy="679196"/>
          </a:xfrm>
          <a:prstGeom prst="rect">
            <a:avLst/>
          </a:prstGeom>
          <a:noFill/>
        </p:spPr>
        <p:txBody>
          <a:bodyPr wrap="square" rtlCol="0">
            <a:normAutofit/>
          </a:bodyPr>
          <a:lstStyle/>
          <a:p>
            <a:pPr marL="285750" indent="-285750">
              <a:spcAft>
                <a:spcPts val="600"/>
              </a:spcAft>
              <a:buFont typeface="Arial" charset="0"/>
              <a:buChar char="•"/>
            </a:pPr>
            <a:r>
              <a:rPr lang="en-US" sz="1600" dirty="0" err="1" smtClean="0">
                <a:latin typeface="Futura LT Book" charset="0"/>
                <a:ea typeface="Futura LT Book" charset="0"/>
                <a:cs typeface="Futura LT Book" charset="0"/>
              </a:rPr>
              <a:t>Specifika</a:t>
            </a:r>
            <a:r>
              <a:rPr lang="en-US" sz="1600" dirty="0" smtClean="0">
                <a:latin typeface="Futura LT Book" charset="0"/>
                <a:ea typeface="Futura LT Book" charset="0"/>
                <a:cs typeface="Futura LT Book" charset="0"/>
              </a:rPr>
              <a:t> skills </a:t>
            </a:r>
            <a:r>
              <a:rPr lang="en-US" sz="1600" dirty="0" err="1" smtClean="0">
                <a:latin typeface="Futura LT Book" charset="0"/>
                <a:ea typeface="Futura LT Book" charset="0"/>
                <a:cs typeface="Futura LT Book" charset="0"/>
              </a:rPr>
              <a:t>kopplade</a:t>
            </a:r>
            <a:r>
              <a:rPr lang="en-US" sz="1600" dirty="0" smtClean="0">
                <a:latin typeface="Futura LT Book" charset="0"/>
                <a:ea typeface="Futura LT Book" charset="0"/>
                <a:cs typeface="Futura LT Book" charset="0"/>
              </a:rPr>
              <a:t> till DT </a:t>
            </a:r>
            <a:r>
              <a:rPr lang="en-US" sz="1600" dirty="0" err="1" smtClean="0">
                <a:latin typeface="Futura LT Book" charset="0"/>
                <a:ea typeface="Futura LT Book" charset="0"/>
                <a:cs typeface="Futura LT Book" charset="0"/>
              </a:rPr>
              <a:t>kan</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vara</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svårt</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att</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hitta</a:t>
            </a:r>
            <a:r>
              <a:rPr lang="en-US" sz="1600" dirty="0" smtClean="0">
                <a:latin typeface="Futura LT Book" charset="0"/>
                <a:ea typeface="Futura LT Book" charset="0"/>
                <a:cs typeface="Futura LT Book" charset="0"/>
              </a:rPr>
              <a:t>/</a:t>
            </a:r>
            <a:r>
              <a:rPr lang="en-US" sz="1600" dirty="0" err="1" smtClean="0">
                <a:latin typeface="Futura LT Book" charset="0"/>
                <a:ea typeface="Futura LT Book" charset="0"/>
                <a:cs typeface="Futura LT Book" charset="0"/>
              </a:rPr>
              <a:t>bygga</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upp</a:t>
            </a:r>
            <a:r>
              <a:rPr lang="en-US" sz="1600" dirty="0" smtClean="0">
                <a:latin typeface="Futura LT Book" charset="0"/>
                <a:ea typeface="Futura LT Book" charset="0"/>
                <a:cs typeface="Futura LT Book" charset="0"/>
              </a:rPr>
              <a:t> </a:t>
            </a:r>
          </a:p>
        </p:txBody>
      </p:sp>
      <p:sp>
        <p:nvSpPr>
          <p:cNvPr id="6" name="TextBox 5"/>
          <p:cNvSpPr txBox="1"/>
          <p:nvPr/>
        </p:nvSpPr>
        <p:spPr>
          <a:xfrm>
            <a:off x="276726" y="1094095"/>
            <a:ext cx="3874169" cy="707886"/>
          </a:xfrm>
          <a:prstGeom prst="rect">
            <a:avLst/>
          </a:prstGeom>
          <a:noFill/>
        </p:spPr>
        <p:txBody>
          <a:bodyPr wrap="square" rtlCol="0">
            <a:spAutoFit/>
          </a:bodyPr>
          <a:lstStyle/>
          <a:p>
            <a:r>
              <a:rPr lang="en-US" sz="2000" b="1" dirty="0" smtClean="0">
                <a:solidFill>
                  <a:srgbClr val="FF7E79"/>
                </a:solidFill>
                <a:latin typeface="Futura LT Book" charset="0"/>
                <a:ea typeface="Futura LT Book" charset="0"/>
                <a:cs typeface="Futura LT Book" charset="0"/>
              </a:rPr>
              <a:t>DT-</a:t>
            </a:r>
            <a:r>
              <a:rPr lang="en-US" sz="2000" b="1" dirty="0" err="1" smtClean="0">
                <a:solidFill>
                  <a:srgbClr val="FF7E79"/>
                </a:solidFill>
                <a:latin typeface="Futura LT Book" charset="0"/>
                <a:ea typeface="Futura LT Book" charset="0"/>
                <a:cs typeface="Futura LT Book" charset="0"/>
              </a:rPr>
              <a:t>utmaningar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speglade</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innovationslitteraturen</a:t>
            </a:r>
            <a:endParaRPr lang="en-US" sz="2000" b="1" dirty="0">
              <a:solidFill>
                <a:srgbClr val="FF7E79"/>
              </a:solidFill>
              <a:latin typeface="Futura LT Book" charset="0"/>
              <a:ea typeface="Futura LT Book" charset="0"/>
              <a:cs typeface="Futura LT Book" charset="0"/>
            </a:endParaRPr>
          </a:p>
        </p:txBody>
      </p:sp>
      <p:sp>
        <p:nvSpPr>
          <p:cNvPr id="7" name="TextBox 6"/>
          <p:cNvSpPr txBox="1"/>
          <p:nvPr/>
        </p:nvSpPr>
        <p:spPr>
          <a:xfrm>
            <a:off x="5118111" y="1094095"/>
            <a:ext cx="3748530" cy="707886"/>
          </a:xfrm>
          <a:prstGeom prst="rect">
            <a:avLst/>
          </a:prstGeom>
          <a:noFill/>
        </p:spPr>
        <p:txBody>
          <a:bodyPr wrap="square" rtlCol="0">
            <a:spAutoFit/>
          </a:bodyPr>
          <a:lstStyle/>
          <a:p>
            <a:r>
              <a:rPr lang="en-US" sz="2000" b="1" dirty="0" err="1" smtClean="0">
                <a:solidFill>
                  <a:srgbClr val="FF7E79"/>
                </a:solidFill>
                <a:latin typeface="Futura LT Book" charset="0"/>
                <a:ea typeface="Futura LT Book" charset="0"/>
                <a:cs typeface="Futura LT Book" charset="0"/>
              </a:rPr>
              <a:t>Utmaningar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som</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verkar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typiska</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för</a:t>
            </a:r>
            <a:r>
              <a:rPr lang="en-US" sz="2000" b="1" dirty="0" smtClean="0">
                <a:solidFill>
                  <a:srgbClr val="FF7E79"/>
                </a:solidFill>
                <a:latin typeface="Futura LT Book" charset="0"/>
                <a:ea typeface="Futura LT Book" charset="0"/>
                <a:cs typeface="Futura LT Book" charset="0"/>
              </a:rPr>
              <a:t> DT</a:t>
            </a:r>
            <a:endParaRPr lang="en-US" sz="2000" b="1" dirty="0">
              <a:solidFill>
                <a:srgbClr val="FF7E79"/>
              </a:solidFill>
              <a:latin typeface="Futura LT Book" charset="0"/>
              <a:ea typeface="Futura LT Book" charset="0"/>
              <a:cs typeface="Futura LT Book" charset="0"/>
            </a:endParaRPr>
          </a:p>
        </p:txBody>
      </p:sp>
      <p:sp>
        <p:nvSpPr>
          <p:cNvPr id="8" name="TextBox 7"/>
          <p:cNvSpPr txBox="1"/>
          <p:nvPr/>
        </p:nvSpPr>
        <p:spPr>
          <a:xfrm>
            <a:off x="391822" y="4309407"/>
            <a:ext cx="3963609" cy="1231407"/>
          </a:xfrm>
          <a:prstGeom prst="rect">
            <a:avLst/>
          </a:prstGeom>
          <a:noFill/>
        </p:spPr>
        <p:txBody>
          <a:bodyPr wrap="square" rtlCol="0">
            <a:normAutofit/>
          </a:bodyPr>
          <a:lstStyle/>
          <a:p>
            <a:pPr>
              <a:spcAft>
                <a:spcPts val="600"/>
              </a:spcAft>
            </a:pPr>
            <a:r>
              <a:rPr lang="en-US" sz="1600" b="1" dirty="0" smtClean="0">
                <a:latin typeface="Futura LT Book" charset="0"/>
                <a:ea typeface="Futura LT Book" charset="0"/>
                <a:cs typeface="Futura LT Book" charset="0"/>
              </a:rPr>
              <a:t>6. </a:t>
            </a:r>
            <a:r>
              <a:rPr lang="en-US" sz="1600" b="1" dirty="0" err="1" smtClean="0">
                <a:latin typeface="Futura LT Book" charset="0"/>
                <a:ea typeface="Futura LT Book" charset="0"/>
                <a:cs typeface="Futura LT Book" charset="0"/>
              </a:rPr>
              <a:t>Svårt</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att</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bygga</a:t>
            </a:r>
            <a:r>
              <a:rPr lang="en-US" sz="1600" b="1" dirty="0" smtClean="0">
                <a:latin typeface="Futura LT Book" charset="0"/>
                <a:ea typeface="Futura LT Book" charset="0"/>
                <a:cs typeface="Futura LT Book" charset="0"/>
              </a:rPr>
              <a:t> / </a:t>
            </a:r>
            <a:r>
              <a:rPr lang="en-US" sz="1600" b="1" dirty="0" err="1" smtClean="0">
                <a:latin typeface="Futura LT Book" charset="0"/>
                <a:ea typeface="Futura LT Book" charset="0"/>
                <a:cs typeface="Futura LT Book" charset="0"/>
              </a:rPr>
              <a:t>hitta</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kompetens</a:t>
            </a:r>
            <a:endParaRPr lang="en-US" sz="1600" b="1" dirty="0" smtClean="0">
              <a:latin typeface="Futura LT Book" charset="0"/>
              <a:ea typeface="Futura LT Book" charset="0"/>
              <a:cs typeface="Futura LT Book" charset="0"/>
            </a:endParaRP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Rätt</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kunskaper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saknas</a:t>
            </a:r>
            <a:endParaRPr lang="en-US" sz="1600" dirty="0" smtClean="0">
              <a:latin typeface="Futura LT Book" charset="0"/>
              <a:ea typeface="Futura LT Book" charset="0"/>
              <a:cs typeface="Futura LT Book" charset="0"/>
            </a:endParaRPr>
          </a:p>
        </p:txBody>
      </p:sp>
      <p:sp>
        <p:nvSpPr>
          <p:cNvPr id="9" name="TextBox 8"/>
          <p:cNvSpPr txBox="1"/>
          <p:nvPr/>
        </p:nvSpPr>
        <p:spPr>
          <a:xfrm>
            <a:off x="4999634" y="2741438"/>
            <a:ext cx="3985482" cy="1268918"/>
          </a:xfrm>
          <a:prstGeom prst="rect">
            <a:avLst/>
          </a:prstGeom>
          <a:noFill/>
        </p:spPr>
        <p:txBody>
          <a:bodyPr wrap="square" rtlCol="0">
            <a:noAutofit/>
          </a:bodyPr>
          <a:lstStyle/>
          <a:p>
            <a:pPr marL="285750" indent="-285750">
              <a:spcAft>
                <a:spcPts val="600"/>
              </a:spcAft>
              <a:buFont typeface="Arial" charset="0"/>
              <a:buChar char="•"/>
            </a:pPr>
            <a:r>
              <a:rPr lang="en-US" sz="1600" dirty="0" smtClean="0">
                <a:latin typeface="Futura LT Book" charset="0"/>
                <a:ea typeface="Futura LT Book" charset="0"/>
                <a:cs typeface="Futura LT Book" charset="0"/>
              </a:rPr>
              <a:t>“</a:t>
            </a:r>
            <a:r>
              <a:rPr lang="en-US" sz="1600" dirty="0" err="1">
                <a:latin typeface="Futura LT Book" charset="0"/>
                <a:ea typeface="Futura LT Book" charset="0"/>
                <a:cs typeface="Futura LT Book" charset="0"/>
              </a:rPr>
              <a:t>alla</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kan</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designa</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utmanar</a:t>
            </a:r>
            <a:r>
              <a:rPr lang="en-US" sz="1600" dirty="0">
                <a:latin typeface="Futura LT Book" charset="0"/>
                <a:ea typeface="Futura LT Book" charset="0"/>
                <a:cs typeface="Futura LT Book" charset="0"/>
              </a:rPr>
              <a:t> </a:t>
            </a:r>
            <a:r>
              <a:rPr lang="en-US" sz="1600" dirty="0" smtClean="0">
                <a:latin typeface="Futura LT Book" charset="0"/>
                <a:ea typeface="Futura LT Book" charset="0"/>
                <a:cs typeface="Futura LT Book" charset="0"/>
              </a:rPr>
              <a:t>designers</a:t>
            </a: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Beslutsfattande</a:t>
            </a:r>
            <a:r>
              <a:rPr lang="en-US" sz="1600" dirty="0" smtClean="0">
                <a:latin typeface="Futura LT Book" charset="0"/>
                <a:ea typeface="Futura LT Book" charset="0"/>
                <a:cs typeface="Futura LT Book" charset="0"/>
              </a:rPr>
              <a:t> </a:t>
            </a:r>
            <a:r>
              <a:rPr lang="en-US" sz="1600" dirty="0">
                <a:latin typeface="Futura LT Book" charset="0"/>
                <a:ea typeface="Futura LT Book" charset="0"/>
                <a:cs typeface="Futura LT Book" charset="0"/>
              </a:rPr>
              <a:t>I team </a:t>
            </a:r>
            <a:r>
              <a:rPr lang="en-US" sz="1600" dirty="0" err="1">
                <a:latin typeface="Futura LT Book" charset="0"/>
                <a:ea typeface="Futura LT Book" charset="0"/>
                <a:cs typeface="Futura LT Book" charset="0"/>
              </a:rPr>
              <a:t>flyttar</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makt</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från</a:t>
            </a:r>
            <a:r>
              <a:rPr lang="en-US" sz="1600" dirty="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chefer</a:t>
            </a:r>
            <a:endParaRPr lang="en-US" sz="1600" dirty="0">
              <a:latin typeface="Futura LT Book" charset="0"/>
              <a:ea typeface="Futura LT Book" charset="0"/>
              <a:cs typeface="Futura LT Book" charset="0"/>
            </a:endParaRPr>
          </a:p>
        </p:txBody>
      </p:sp>
      <p:cxnSp>
        <p:nvCxnSpPr>
          <p:cNvPr id="12" name="Straight Connector 11"/>
          <p:cNvCxnSpPr/>
          <p:nvPr/>
        </p:nvCxnSpPr>
        <p:spPr>
          <a:xfrm>
            <a:off x="4625009" y="1192355"/>
            <a:ext cx="0" cy="5074691"/>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479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9511" y="320046"/>
            <a:ext cx="8589915" cy="1143000"/>
          </a:xfrm>
          <a:prstGeom prst="rect">
            <a:avLst/>
          </a:prstGeom>
        </p:spPr>
        <p:txBody>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3200" dirty="0" smtClean="0"/>
              <a:t>DT </a:t>
            </a:r>
            <a:r>
              <a:rPr lang="en-US" sz="3200" dirty="0" err="1" smtClean="0"/>
              <a:t>utmaningar</a:t>
            </a:r>
            <a:r>
              <a:rPr lang="en-US" sz="3200" dirty="0" smtClean="0"/>
              <a:t> &amp; </a:t>
            </a:r>
            <a:r>
              <a:rPr lang="en-US" sz="3200" dirty="0" err="1" smtClean="0"/>
              <a:t>innovationsbarriärer</a:t>
            </a:r>
            <a:endParaRPr lang="en-US" sz="3200" dirty="0"/>
          </a:p>
        </p:txBody>
      </p:sp>
      <p:sp>
        <p:nvSpPr>
          <p:cNvPr id="6" name="TextBox 5"/>
          <p:cNvSpPr txBox="1"/>
          <p:nvPr/>
        </p:nvSpPr>
        <p:spPr>
          <a:xfrm>
            <a:off x="276726" y="1094095"/>
            <a:ext cx="3874169" cy="707886"/>
          </a:xfrm>
          <a:prstGeom prst="rect">
            <a:avLst/>
          </a:prstGeom>
          <a:noFill/>
        </p:spPr>
        <p:txBody>
          <a:bodyPr wrap="square" rtlCol="0">
            <a:spAutoFit/>
          </a:bodyPr>
          <a:lstStyle/>
          <a:p>
            <a:r>
              <a:rPr lang="en-US" sz="2000" b="1" dirty="0" smtClean="0">
                <a:solidFill>
                  <a:srgbClr val="FF7E79"/>
                </a:solidFill>
                <a:latin typeface="Futura LT Book" charset="0"/>
                <a:ea typeface="Futura LT Book" charset="0"/>
                <a:cs typeface="Futura LT Book" charset="0"/>
              </a:rPr>
              <a:t>DT-</a:t>
            </a:r>
            <a:r>
              <a:rPr lang="en-US" sz="2000" b="1" dirty="0" err="1" smtClean="0">
                <a:solidFill>
                  <a:srgbClr val="FF7E79"/>
                </a:solidFill>
                <a:latin typeface="Futura LT Book" charset="0"/>
                <a:ea typeface="Futura LT Book" charset="0"/>
                <a:cs typeface="Futura LT Book" charset="0"/>
              </a:rPr>
              <a:t>utmaningar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speglade</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innovationslitteraturen</a:t>
            </a:r>
            <a:endParaRPr lang="en-US" sz="2000" b="1" dirty="0">
              <a:solidFill>
                <a:srgbClr val="FF7E79"/>
              </a:solidFill>
              <a:latin typeface="Futura LT Book" charset="0"/>
              <a:ea typeface="Futura LT Book" charset="0"/>
              <a:cs typeface="Futura LT Book" charset="0"/>
            </a:endParaRPr>
          </a:p>
        </p:txBody>
      </p:sp>
      <p:sp>
        <p:nvSpPr>
          <p:cNvPr id="7" name="TextBox 6"/>
          <p:cNvSpPr txBox="1"/>
          <p:nvPr/>
        </p:nvSpPr>
        <p:spPr>
          <a:xfrm>
            <a:off x="5118111" y="1094095"/>
            <a:ext cx="3748530" cy="707886"/>
          </a:xfrm>
          <a:prstGeom prst="rect">
            <a:avLst/>
          </a:prstGeom>
          <a:noFill/>
        </p:spPr>
        <p:txBody>
          <a:bodyPr wrap="square" rtlCol="0">
            <a:spAutoFit/>
          </a:bodyPr>
          <a:lstStyle/>
          <a:p>
            <a:r>
              <a:rPr lang="en-US" sz="2000" b="1" dirty="0" err="1" smtClean="0">
                <a:solidFill>
                  <a:srgbClr val="FF7E79"/>
                </a:solidFill>
                <a:latin typeface="Futura LT Book" charset="0"/>
                <a:ea typeface="Futura LT Book" charset="0"/>
                <a:cs typeface="Futura LT Book" charset="0"/>
              </a:rPr>
              <a:t>Utmaningar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som</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verkar</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typiska</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för</a:t>
            </a:r>
            <a:r>
              <a:rPr lang="en-US" sz="2000" b="1" dirty="0" smtClean="0">
                <a:solidFill>
                  <a:srgbClr val="FF7E79"/>
                </a:solidFill>
                <a:latin typeface="Futura LT Book" charset="0"/>
                <a:ea typeface="Futura LT Book" charset="0"/>
                <a:cs typeface="Futura LT Book" charset="0"/>
              </a:rPr>
              <a:t> DT</a:t>
            </a:r>
            <a:endParaRPr lang="en-US" sz="2000" b="1" dirty="0">
              <a:solidFill>
                <a:srgbClr val="FF7E79"/>
              </a:solidFill>
              <a:latin typeface="Futura LT Book" charset="0"/>
              <a:ea typeface="Futura LT Book" charset="0"/>
              <a:cs typeface="Futura LT Book" charset="0"/>
            </a:endParaRPr>
          </a:p>
        </p:txBody>
      </p:sp>
      <p:sp>
        <p:nvSpPr>
          <p:cNvPr id="10" name="TextBox 9"/>
          <p:cNvSpPr txBox="1"/>
          <p:nvPr/>
        </p:nvSpPr>
        <p:spPr>
          <a:xfrm>
            <a:off x="4924991" y="2172794"/>
            <a:ext cx="4134769" cy="1692252"/>
          </a:xfrm>
          <a:prstGeom prst="rect">
            <a:avLst/>
          </a:prstGeom>
          <a:noFill/>
        </p:spPr>
        <p:txBody>
          <a:bodyPr wrap="square" rtlCol="0">
            <a:normAutofit/>
          </a:bodyPr>
          <a:lstStyle/>
          <a:p>
            <a:pPr>
              <a:spcAft>
                <a:spcPts val="600"/>
              </a:spcAft>
            </a:pPr>
            <a:r>
              <a:rPr lang="en-US" sz="1600" b="1" dirty="0" smtClean="0">
                <a:latin typeface="Futura LT Book" charset="0"/>
                <a:ea typeface="Futura LT Book" charset="0"/>
                <a:cs typeface="Futura LT Book" charset="0"/>
              </a:rPr>
              <a:t>7. </a:t>
            </a:r>
            <a:r>
              <a:rPr lang="en-US" sz="1600" b="1" dirty="0" err="1" smtClean="0">
                <a:latin typeface="Futura LT Book" charset="0"/>
                <a:ea typeface="Futura LT Book" charset="0"/>
                <a:cs typeface="Futura LT Book" charset="0"/>
              </a:rPr>
              <a:t>Annorlunda</a:t>
            </a:r>
            <a:r>
              <a:rPr lang="en-US" sz="1600" b="1" dirty="0" smtClean="0">
                <a:latin typeface="Futura LT Book" charset="0"/>
                <a:ea typeface="Futura LT Book" charset="0"/>
                <a:cs typeface="Futura LT Book" charset="0"/>
              </a:rPr>
              <a:t> </a:t>
            </a:r>
            <a:r>
              <a:rPr lang="en-US" sz="1600" b="1" dirty="0" err="1" smtClean="0">
                <a:latin typeface="Futura LT Book" charset="0"/>
                <a:ea typeface="Futura LT Book" charset="0"/>
                <a:cs typeface="Futura LT Book" charset="0"/>
              </a:rPr>
              <a:t>kommunikationsstil</a:t>
            </a:r>
            <a:endParaRPr lang="en-US" sz="1600" b="1" dirty="0" smtClean="0">
              <a:latin typeface="Futura LT Book" charset="0"/>
              <a:ea typeface="Futura LT Book" charset="0"/>
              <a:cs typeface="Futura LT Book" charset="0"/>
            </a:endParaRPr>
          </a:p>
          <a:p>
            <a:pPr marL="285750" indent="-285750">
              <a:spcAft>
                <a:spcPts val="600"/>
              </a:spcAft>
              <a:buFont typeface="Arial" charset="0"/>
              <a:buChar char="•"/>
            </a:pPr>
            <a:r>
              <a:rPr lang="en-US" sz="1600" dirty="0" err="1">
                <a:latin typeface="Futura LT Book" charset="0"/>
                <a:ea typeface="Futura LT Book" charset="0"/>
                <a:cs typeface="Futura LT Book" charset="0"/>
              </a:rPr>
              <a:t>Presentationer</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ses</a:t>
            </a:r>
            <a:r>
              <a:rPr lang="en-US" sz="1600" dirty="0">
                <a:latin typeface="Futura LT Book" charset="0"/>
                <a:ea typeface="Futura LT Book" charset="0"/>
                <a:cs typeface="Futura LT Book" charset="0"/>
              </a:rPr>
              <a:t> </a:t>
            </a:r>
            <a:r>
              <a:rPr lang="en-US" sz="1600" dirty="0" err="1">
                <a:latin typeface="Futura LT Book" charset="0"/>
                <a:ea typeface="Futura LT Book" charset="0"/>
                <a:cs typeface="Futura LT Book" charset="0"/>
              </a:rPr>
              <a:t>som</a:t>
            </a:r>
            <a:r>
              <a:rPr lang="en-US" sz="1600" dirty="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inadekvata</a:t>
            </a:r>
            <a:endParaRPr lang="en-US" sz="1600" dirty="0" smtClean="0">
              <a:latin typeface="Futura LT Book" charset="0"/>
              <a:ea typeface="Futura LT Book" charset="0"/>
              <a:cs typeface="Futura LT Book" charset="0"/>
            </a:endParaRP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Språk</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från</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designvärlden</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och</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användande</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av</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artefakter</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accepteras</a:t>
            </a:r>
            <a:r>
              <a:rPr lang="en-US" sz="1600" dirty="0" smtClean="0">
                <a:latin typeface="Futura LT Book" charset="0"/>
                <a:ea typeface="Futura LT Book" charset="0"/>
                <a:cs typeface="Futura LT Book" charset="0"/>
              </a:rPr>
              <a:t> </a:t>
            </a:r>
            <a:r>
              <a:rPr lang="en-US" sz="1600" dirty="0" err="1" smtClean="0">
                <a:latin typeface="Futura LT Book" charset="0"/>
                <a:ea typeface="Futura LT Book" charset="0"/>
                <a:cs typeface="Futura LT Book" charset="0"/>
              </a:rPr>
              <a:t>ej</a:t>
            </a:r>
            <a:endParaRPr lang="en-US" sz="1600" dirty="0" smtClean="0">
              <a:latin typeface="Futura LT Book" charset="0"/>
              <a:ea typeface="Futura LT Book" charset="0"/>
              <a:cs typeface="Futura LT Book" charset="0"/>
            </a:endParaRPr>
          </a:p>
          <a:p>
            <a:pPr marL="285750" indent="-285750">
              <a:spcAft>
                <a:spcPts val="600"/>
              </a:spcAft>
              <a:buFont typeface="Arial" charset="0"/>
              <a:buChar char="•"/>
            </a:pPr>
            <a:r>
              <a:rPr lang="en-US" sz="1600" dirty="0" err="1" smtClean="0">
                <a:latin typeface="Futura LT Book" charset="0"/>
                <a:ea typeface="Futura LT Book" charset="0"/>
                <a:cs typeface="Futura LT Book" charset="0"/>
              </a:rPr>
              <a:t>terminologi</a:t>
            </a:r>
            <a:endParaRPr lang="en-US" sz="1600" dirty="0">
              <a:latin typeface="Futura LT Book" charset="0"/>
              <a:ea typeface="Futura LT Book" charset="0"/>
              <a:cs typeface="Futura LT Book" charset="0"/>
            </a:endParaRPr>
          </a:p>
          <a:p>
            <a:pPr>
              <a:spcAft>
                <a:spcPts val="600"/>
              </a:spcAft>
            </a:pPr>
            <a:endParaRPr lang="en-US" sz="1400" dirty="0">
              <a:latin typeface="Futura LT Book" charset="0"/>
              <a:ea typeface="Futura LT Book" charset="0"/>
              <a:cs typeface="Futura LT Book" charset="0"/>
            </a:endParaRPr>
          </a:p>
        </p:txBody>
      </p:sp>
      <p:cxnSp>
        <p:nvCxnSpPr>
          <p:cNvPr id="12" name="Straight Connector 11"/>
          <p:cNvCxnSpPr/>
          <p:nvPr/>
        </p:nvCxnSpPr>
        <p:spPr>
          <a:xfrm>
            <a:off x="4625009" y="1192355"/>
            <a:ext cx="0" cy="5074691"/>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66688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9BB9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smtClean="0">
                <a:solidFill>
                  <a:schemeClr val="bg1"/>
                </a:solidFill>
              </a:rPr>
              <a:t>FALLSTUDIER</a:t>
            </a:r>
            <a:endParaRPr lang="en-US" sz="8000" dirty="0">
              <a:solidFill>
                <a:schemeClr val="bg1"/>
              </a:solidFill>
            </a:endParaRPr>
          </a:p>
        </p:txBody>
      </p:sp>
    </p:spTree>
    <p:extLst>
      <p:ext uri="{BB962C8B-B14F-4D97-AF65-F5344CB8AC3E}">
        <p14:creationId xmlns:p14="http://schemas.microsoft.com/office/powerpoint/2010/main" val="16527270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12" name="Shape 2612"/>
          <p:cNvSpPr txBox="1">
            <a:spLocks noGrp="1"/>
          </p:cNvSpPr>
          <p:nvPr>
            <p:ph type="sldNum" idx="12"/>
          </p:nvPr>
        </p:nvSpPr>
        <p:spPr>
          <a:xfrm>
            <a:off x="8556775" y="6464799"/>
            <a:ext cx="548699" cy="393600"/>
          </a:xfrm>
          <a:prstGeom prst="rect">
            <a:avLst/>
          </a:prstGeom>
        </p:spPr>
        <p:txBody>
          <a:bodyPr lIns="91425" tIns="91425" rIns="91425" bIns="91425" anchor="t" anchorCtr="0">
            <a:noAutofit/>
          </a:bodyPr>
          <a:lstStyle/>
          <a:p>
            <a:pPr lvl="0" rtl="0">
              <a:spcBef>
                <a:spcPts val="0"/>
              </a:spcBef>
              <a:buNone/>
            </a:pPr>
            <a:fld id="{00000000-1234-1234-1234-123412341234}" type="slidenum">
              <a:rPr lang="en"/>
              <a:t>5</a:t>
            </a:fld>
            <a:endParaRPr lang="en"/>
          </a:p>
        </p:txBody>
      </p:sp>
      <p:pic>
        <p:nvPicPr>
          <p:cNvPr id="2613" name="Shape 2613"/>
          <p:cNvPicPr preferRelativeResize="0"/>
          <p:nvPr/>
        </p:nvPicPr>
        <p:blipFill>
          <a:blip r:embed="rId3">
            <a:alphaModFix/>
          </a:blip>
          <a:stretch>
            <a:fillRect/>
          </a:stretch>
        </p:blipFill>
        <p:spPr>
          <a:xfrm>
            <a:off x="-76200" y="-62175"/>
            <a:ext cx="10463173" cy="6995274"/>
          </a:xfrm>
          <a:prstGeom prst="rect">
            <a:avLst/>
          </a:prstGeom>
          <a:noFill/>
          <a:ln>
            <a:noFill/>
          </a:ln>
        </p:spPr>
      </p:pic>
      <p:sp>
        <p:nvSpPr>
          <p:cNvPr id="2615" name="Shape 2615"/>
          <p:cNvSpPr txBox="1">
            <a:spLocks noGrp="1"/>
          </p:cNvSpPr>
          <p:nvPr>
            <p:ph type="title"/>
          </p:nvPr>
        </p:nvSpPr>
        <p:spPr>
          <a:xfrm>
            <a:off x="433675" y="339400"/>
            <a:ext cx="8671799" cy="679200"/>
          </a:xfrm>
          <a:prstGeom prst="rect">
            <a:avLst/>
          </a:prstGeom>
        </p:spPr>
        <p:txBody>
          <a:bodyPr lIns="91425" tIns="91425" rIns="91425" bIns="91425" anchor="b" anchorCtr="0">
            <a:noAutofit/>
          </a:bodyPr>
          <a:lstStyle/>
          <a:p>
            <a:pPr lvl="0" rtl="0">
              <a:spcBef>
                <a:spcPts val="0"/>
              </a:spcBef>
              <a:buNone/>
            </a:pPr>
            <a:r>
              <a:rPr lang="en">
                <a:solidFill>
                  <a:srgbClr val="FFFFFF"/>
                </a:solidFill>
              </a:rPr>
              <a:t>GE</a:t>
            </a:r>
          </a:p>
        </p:txBody>
      </p:sp>
    </p:spTree>
    <p:extLst>
      <p:ext uri="{BB962C8B-B14F-4D97-AF65-F5344CB8AC3E}">
        <p14:creationId xmlns:p14="http://schemas.microsoft.com/office/powerpoint/2010/main" val="99573797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pic>
        <p:nvPicPr>
          <p:cNvPr id="2628" name="Shape 2628">
            <a:hlinkClick r:id="rId3"/>
          </p:cNvPr>
          <p:cNvPicPr preferRelativeResize="0"/>
          <p:nvPr/>
        </p:nvPicPr>
        <p:blipFill>
          <a:blip r:embed="rId4">
            <a:alphaModFix/>
          </a:blip>
          <a:stretch>
            <a:fillRect/>
          </a:stretch>
        </p:blipFill>
        <p:spPr>
          <a:xfrm>
            <a:off x="3045175" y="888525"/>
            <a:ext cx="6392724" cy="6060499"/>
          </a:xfrm>
          <a:prstGeom prst="rect">
            <a:avLst/>
          </a:prstGeom>
          <a:noFill/>
          <a:ln>
            <a:noFill/>
          </a:ln>
        </p:spPr>
      </p:pic>
      <p:sp>
        <p:nvSpPr>
          <p:cNvPr id="2629" name="Shape 2629"/>
          <p:cNvSpPr/>
          <p:nvPr/>
        </p:nvSpPr>
        <p:spPr>
          <a:xfrm>
            <a:off x="2813175" y="279925"/>
            <a:ext cx="2001300" cy="1469699"/>
          </a:xfrm>
          <a:prstGeom prst="roundRect">
            <a:avLst>
              <a:gd name="adj" fmla="val 16667"/>
            </a:avLst>
          </a:prstGeom>
          <a:solidFill>
            <a:srgbClr val="FFFFFF"/>
          </a:solidFill>
          <a:ln>
            <a:noFill/>
          </a:ln>
        </p:spPr>
        <p:txBody>
          <a:bodyPr lIns="91425" tIns="91425" rIns="91425" bIns="91425" anchor="ctr" anchorCtr="0">
            <a:noAutofit/>
          </a:bodyPr>
          <a:lstStyle/>
          <a:p>
            <a:pPr>
              <a:spcBef>
                <a:spcPts val="0"/>
              </a:spcBef>
              <a:buNone/>
            </a:pPr>
            <a:endParaRPr/>
          </a:p>
        </p:txBody>
      </p:sp>
      <p:sp>
        <p:nvSpPr>
          <p:cNvPr id="2630" name="Shape 2630"/>
          <p:cNvSpPr txBox="1"/>
          <p:nvPr/>
        </p:nvSpPr>
        <p:spPr>
          <a:xfrm>
            <a:off x="-261736" y="6269824"/>
            <a:ext cx="9473399" cy="679200"/>
          </a:xfrm>
          <a:prstGeom prst="rect">
            <a:avLst/>
          </a:prstGeom>
          <a:solidFill>
            <a:srgbClr val="FFFFFF"/>
          </a:solidFill>
          <a:ln>
            <a:noFill/>
          </a:ln>
        </p:spPr>
        <p:txBody>
          <a:bodyPr lIns="91425" tIns="91425" rIns="91425" bIns="91425" anchor="t" anchorCtr="0">
            <a:noAutofit/>
          </a:bodyPr>
          <a:lstStyle/>
          <a:p>
            <a:pPr>
              <a:spcBef>
                <a:spcPts val="0"/>
              </a:spcBef>
              <a:buNone/>
            </a:pPr>
            <a:endParaRPr/>
          </a:p>
        </p:txBody>
      </p:sp>
      <p:sp>
        <p:nvSpPr>
          <p:cNvPr id="2632" name="Shape 2632"/>
          <p:cNvSpPr txBox="1">
            <a:spLocks noGrp="1"/>
          </p:cNvSpPr>
          <p:nvPr>
            <p:ph type="title"/>
          </p:nvPr>
        </p:nvSpPr>
        <p:spPr>
          <a:xfrm>
            <a:off x="409275" y="1040925"/>
            <a:ext cx="8671799" cy="679200"/>
          </a:xfrm>
          <a:prstGeom prst="rect">
            <a:avLst/>
          </a:prstGeom>
        </p:spPr>
        <p:txBody>
          <a:bodyPr lIns="91425" tIns="91425" rIns="91425" bIns="91425" anchor="b" anchorCtr="0">
            <a:noAutofit/>
          </a:bodyPr>
          <a:lstStyle/>
          <a:p>
            <a:pPr rtl="0">
              <a:spcBef>
                <a:spcPts val="0"/>
              </a:spcBef>
              <a:buNone/>
            </a:pPr>
            <a:r>
              <a:rPr lang="en">
                <a:solidFill>
                  <a:schemeClr val="dk2"/>
                </a:solidFill>
              </a:rPr>
              <a:t>KAISER</a:t>
            </a:r>
          </a:p>
          <a:p>
            <a:pPr lvl="0" rtl="0">
              <a:spcBef>
                <a:spcPts val="0"/>
              </a:spcBef>
              <a:buNone/>
            </a:pPr>
            <a:r>
              <a:rPr lang="en">
                <a:solidFill>
                  <a:schemeClr val="dk2"/>
                </a:solidFill>
              </a:rPr>
              <a:t>PERMANENTE</a:t>
            </a:r>
          </a:p>
        </p:txBody>
      </p:sp>
      <p:sp>
        <p:nvSpPr>
          <p:cNvPr id="9" name="Shape 2650"/>
          <p:cNvSpPr txBox="1">
            <a:spLocks noGrp="1"/>
          </p:cNvSpPr>
          <p:nvPr>
            <p:ph type="subTitle" idx="2"/>
          </p:nvPr>
        </p:nvSpPr>
        <p:spPr>
          <a:xfrm>
            <a:off x="260050" y="1781110"/>
            <a:ext cx="4812299" cy="393600"/>
          </a:xfrm>
          <a:prstGeom prst="rect">
            <a:avLst/>
          </a:prstGeom>
        </p:spPr>
        <p:txBody>
          <a:bodyPr lIns="91425" tIns="91425" rIns="91425" bIns="91425" anchor="t" anchorCtr="0">
            <a:noAutofit/>
          </a:bodyPr>
          <a:lstStyle/>
          <a:p>
            <a:pPr>
              <a:spcBef>
                <a:spcPts val="0"/>
              </a:spcBef>
              <a:buNone/>
            </a:pPr>
            <a:r>
              <a:rPr lang="sv-SE" sz="2000" dirty="0" smtClean="0"/>
              <a:t>8.5 million </a:t>
            </a:r>
            <a:r>
              <a:rPr lang="sv-SE" sz="2000" dirty="0" err="1" smtClean="0"/>
              <a:t>members</a:t>
            </a:r>
            <a:endParaRPr lang="sv-SE" sz="2000" dirty="0" smtClean="0"/>
          </a:p>
          <a:p>
            <a:pPr>
              <a:spcBef>
                <a:spcPts val="0"/>
              </a:spcBef>
              <a:buNone/>
            </a:pPr>
            <a:r>
              <a:rPr lang="sv-SE" sz="2000" dirty="0" smtClean="0"/>
              <a:t>33 hospitals</a:t>
            </a:r>
          </a:p>
          <a:p>
            <a:pPr>
              <a:spcBef>
                <a:spcPts val="0"/>
              </a:spcBef>
              <a:buNone/>
            </a:pPr>
            <a:r>
              <a:rPr lang="sv-SE" sz="2000" dirty="0" smtClean="0"/>
              <a:t>45.000 </a:t>
            </a:r>
            <a:r>
              <a:rPr lang="sv-SE" sz="2000" dirty="0" err="1" smtClean="0"/>
              <a:t>nurses</a:t>
            </a:r>
            <a:endParaRPr lang="sv-SE" sz="2000" dirty="0" smtClean="0"/>
          </a:p>
          <a:p>
            <a:pPr>
              <a:spcBef>
                <a:spcPts val="0"/>
              </a:spcBef>
              <a:buNone/>
            </a:pPr>
            <a:endParaRPr lang="sv-SE" sz="2000" dirty="0"/>
          </a:p>
          <a:p>
            <a:pPr>
              <a:spcBef>
                <a:spcPts val="0"/>
              </a:spcBef>
              <a:buNone/>
            </a:pPr>
            <a:r>
              <a:rPr lang="en" sz="2000" dirty="0" smtClean="0"/>
              <a:t>Design </a:t>
            </a:r>
            <a:r>
              <a:rPr lang="en" sz="2000" dirty="0"/>
              <a:t>Thinking </a:t>
            </a:r>
            <a:endParaRPr lang="sv-SE" sz="2000" dirty="0" smtClean="0"/>
          </a:p>
          <a:p>
            <a:pPr>
              <a:spcBef>
                <a:spcPts val="0"/>
              </a:spcBef>
              <a:buNone/>
            </a:pPr>
            <a:r>
              <a:rPr lang="sv-SE" sz="2000" dirty="0" err="1" smtClean="0"/>
              <a:t>since</a:t>
            </a:r>
            <a:r>
              <a:rPr lang="sv-SE" sz="2000" dirty="0" smtClean="0"/>
              <a:t> 2003</a:t>
            </a:r>
          </a:p>
          <a:p>
            <a:pPr>
              <a:spcBef>
                <a:spcPts val="0"/>
              </a:spcBef>
              <a:buNone/>
            </a:pPr>
            <a:endParaRPr lang="sv-SE" sz="2000" dirty="0"/>
          </a:p>
          <a:p>
            <a:pPr>
              <a:spcBef>
                <a:spcPts val="0"/>
              </a:spcBef>
              <a:buNone/>
            </a:pPr>
            <a:r>
              <a:rPr lang="sv-SE" sz="2000" dirty="0" smtClean="0"/>
              <a:t>Solutions </a:t>
            </a:r>
            <a:r>
              <a:rPr lang="sv-SE" sz="2000" dirty="0" err="1" smtClean="0"/>
              <a:t>touched</a:t>
            </a:r>
            <a:r>
              <a:rPr lang="sv-SE" sz="2000" dirty="0" smtClean="0"/>
              <a:t> </a:t>
            </a:r>
          </a:p>
          <a:p>
            <a:pPr>
              <a:spcBef>
                <a:spcPts val="0"/>
              </a:spcBef>
              <a:buNone/>
            </a:pPr>
            <a:r>
              <a:rPr lang="sv-SE" sz="2000" dirty="0" smtClean="0"/>
              <a:t>2 million </a:t>
            </a:r>
            <a:r>
              <a:rPr lang="sv-SE" sz="2000" dirty="0" err="1" smtClean="0"/>
              <a:t>members</a:t>
            </a:r>
            <a:endParaRPr lang="sv-SE" sz="2000" dirty="0" smtClean="0"/>
          </a:p>
          <a:p>
            <a:pPr>
              <a:spcBef>
                <a:spcPts val="0"/>
              </a:spcBef>
              <a:buNone/>
            </a:pPr>
            <a:r>
              <a:rPr lang="sv-SE" sz="2000" dirty="0" smtClean="0"/>
              <a:t>50.000 </a:t>
            </a:r>
            <a:r>
              <a:rPr lang="sv-SE" sz="2000" dirty="0" err="1" smtClean="0"/>
              <a:t>clinicians</a:t>
            </a:r>
            <a:endParaRPr lang="sv-SE" sz="2000" dirty="0" smtClean="0"/>
          </a:p>
          <a:p>
            <a:pPr>
              <a:spcBef>
                <a:spcPts val="0"/>
              </a:spcBef>
              <a:buNone/>
            </a:pPr>
            <a:endParaRPr lang="sv-SE" dirty="0"/>
          </a:p>
          <a:p>
            <a:pPr>
              <a:spcBef>
                <a:spcPts val="0"/>
              </a:spcBef>
              <a:buNone/>
            </a:pPr>
            <a:endParaRPr lang="en" dirty="0"/>
          </a:p>
        </p:txBody>
      </p:sp>
    </p:spTree>
    <p:extLst>
      <p:ext uri="{BB962C8B-B14F-4D97-AF65-F5344CB8AC3E}">
        <p14:creationId xmlns:p14="http://schemas.microsoft.com/office/powerpoint/2010/main" val="204280201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pic>
        <p:nvPicPr>
          <p:cNvPr id="2" name="Picture 1" descr="Screen Shot 2015-09-24 at 14.38.0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928" y="2764707"/>
            <a:ext cx="2590243" cy="2614117"/>
          </a:xfrm>
          <a:prstGeom prst="rect">
            <a:avLst/>
          </a:prstGeom>
        </p:spPr>
      </p:pic>
      <p:sp>
        <p:nvSpPr>
          <p:cNvPr id="2629" name="Shape 2629"/>
          <p:cNvSpPr/>
          <p:nvPr/>
        </p:nvSpPr>
        <p:spPr>
          <a:xfrm>
            <a:off x="2813175" y="279925"/>
            <a:ext cx="2001300" cy="1469699"/>
          </a:xfrm>
          <a:prstGeom prst="roundRect">
            <a:avLst>
              <a:gd name="adj" fmla="val 16667"/>
            </a:avLst>
          </a:prstGeom>
          <a:solidFill>
            <a:srgbClr val="FFFFFF"/>
          </a:solidFill>
          <a:ln>
            <a:noFill/>
          </a:ln>
        </p:spPr>
        <p:txBody>
          <a:bodyPr lIns="91425" tIns="91425" rIns="91425" bIns="91425" anchor="ctr" anchorCtr="0">
            <a:noAutofit/>
          </a:bodyPr>
          <a:lstStyle/>
          <a:p>
            <a:pPr>
              <a:spcBef>
                <a:spcPts val="0"/>
              </a:spcBef>
              <a:buNone/>
            </a:pPr>
            <a:endParaRPr/>
          </a:p>
        </p:txBody>
      </p:sp>
      <p:sp>
        <p:nvSpPr>
          <p:cNvPr id="2632" name="Shape 2632"/>
          <p:cNvSpPr txBox="1">
            <a:spLocks noGrp="1"/>
          </p:cNvSpPr>
          <p:nvPr>
            <p:ph type="title"/>
          </p:nvPr>
        </p:nvSpPr>
        <p:spPr>
          <a:xfrm>
            <a:off x="409275" y="1040925"/>
            <a:ext cx="8671799" cy="679200"/>
          </a:xfrm>
          <a:prstGeom prst="rect">
            <a:avLst/>
          </a:prstGeom>
        </p:spPr>
        <p:txBody>
          <a:bodyPr lIns="91425" tIns="91425" rIns="91425" bIns="91425" anchor="b" anchorCtr="0">
            <a:noAutofit/>
          </a:bodyPr>
          <a:lstStyle/>
          <a:p>
            <a:pPr rtl="0">
              <a:spcBef>
                <a:spcPts val="0"/>
              </a:spcBef>
              <a:buNone/>
            </a:pPr>
            <a:r>
              <a:rPr lang="en">
                <a:solidFill>
                  <a:schemeClr val="dk2"/>
                </a:solidFill>
              </a:rPr>
              <a:t>KAISER</a:t>
            </a:r>
          </a:p>
          <a:p>
            <a:pPr lvl="0" rtl="0">
              <a:spcBef>
                <a:spcPts val="0"/>
              </a:spcBef>
              <a:buNone/>
            </a:pPr>
            <a:r>
              <a:rPr lang="en">
                <a:solidFill>
                  <a:schemeClr val="dk2"/>
                </a:solidFill>
              </a:rPr>
              <a:t>PERMANENTE</a:t>
            </a:r>
          </a:p>
        </p:txBody>
      </p:sp>
      <p:pic>
        <p:nvPicPr>
          <p:cNvPr id="7" name="Picture 6" descr="Screen Shot 2015-09-24 at 14.27.3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5438" y="3426922"/>
            <a:ext cx="5699842" cy="2032585"/>
          </a:xfrm>
          <a:prstGeom prst="rect">
            <a:avLst/>
          </a:prstGeom>
        </p:spPr>
      </p:pic>
      <p:pic>
        <p:nvPicPr>
          <p:cNvPr id="8" name="Picture 7" descr="Ic-Logo.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6587" y="1708141"/>
            <a:ext cx="2736022" cy="656645"/>
          </a:xfrm>
          <a:prstGeom prst="rect">
            <a:avLst/>
          </a:prstGeom>
        </p:spPr>
      </p:pic>
      <p:pic>
        <p:nvPicPr>
          <p:cNvPr id="10" name="Picture 9" descr="Screen Shot 2015-09-24 at 14.39.42.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36263" y="279925"/>
            <a:ext cx="4859017" cy="2078070"/>
          </a:xfrm>
          <a:prstGeom prst="rect">
            <a:avLst/>
          </a:prstGeom>
        </p:spPr>
      </p:pic>
    </p:spTree>
    <p:extLst>
      <p:ext uri="{BB962C8B-B14F-4D97-AF65-F5344CB8AC3E}">
        <p14:creationId xmlns:p14="http://schemas.microsoft.com/office/powerpoint/2010/main" val="30355101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spcBef>
                <a:spcPts val="0"/>
              </a:spcBef>
              <a:buNone/>
            </a:pPr>
            <a:fld id="{00000000-1234-1234-1234-123412341234}" type="slidenum">
              <a:rPr lang="en" smtClean="0"/>
              <a:t>52</a:t>
            </a:fld>
            <a:endParaRPr lang="en"/>
          </a:p>
        </p:txBody>
      </p:sp>
      <p:sp>
        <p:nvSpPr>
          <p:cNvPr id="3" name="Title 2"/>
          <p:cNvSpPr>
            <a:spLocks noGrp="1"/>
          </p:cNvSpPr>
          <p:nvPr>
            <p:ph type="title"/>
          </p:nvPr>
        </p:nvSpPr>
        <p:spPr/>
        <p:txBody>
          <a:bodyPr>
            <a:normAutofit fontScale="90000"/>
          </a:bodyPr>
          <a:lstStyle/>
          <a:p>
            <a:r>
              <a:rPr lang="en-US" dirty="0" smtClean="0"/>
              <a:t>The process</a:t>
            </a:r>
            <a:endParaRPr lang="en-US" dirty="0"/>
          </a:p>
        </p:txBody>
      </p:sp>
      <p:sp>
        <p:nvSpPr>
          <p:cNvPr id="5" name="Text Placeholder 4"/>
          <p:cNvSpPr>
            <a:spLocks noGrp="1"/>
          </p:cNvSpPr>
          <p:nvPr>
            <p:ph type="body" idx="2"/>
          </p:nvPr>
        </p:nvSpPr>
        <p:spPr/>
        <p:txBody>
          <a:bodyPr/>
          <a:lstStyle/>
          <a:p>
            <a:pPr marL="177800" indent="0">
              <a:buNone/>
            </a:pPr>
            <a:r>
              <a:rPr lang="en-US" dirty="0" smtClean="0"/>
              <a:t>Art of innovation + </a:t>
            </a:r>
          </a:p>
          <a:p>
            <a:pPr marL="177800" indent="0">
              <a:buNone/>
            </a:pPr>
            <a:r>
              <a:rPr lang="en-US" dirty="0" smtClean="0"/>
              <a:t>science of improvement</a:t>
            </a:r>
            <a:endParaRPr lang="en-US" dirty="0"/>
          </a:p>
        </p:txBody>
      </p:sp>
      <p:pic>
        <p:nvPicPr>
          <p:cNvPr id="6" name="Picture 5" descr="Screen Shot 2015-09-24 at 14.31.2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32" y="3618242"/>
            <a:ext cx="9144000" cy="3251200"/>
          </a:xfrm>
          <a:prstGeom prst="rect">
            <a:avLst/>
          </a:prstGeom>
        </p:spPr>
      </p:pic>
      <p:pic>
        <p:nvPicPr>
          <p:cNvPr id="7" name="Picture 6" descr="Screen Shot 2015-09-24 at 14.33.37.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9489" y="3083645"/>
            <a:ext cx="7427843" cy="1859831"/>
          </a:xfrm>
          <a:prstGeom prst="rect">
            <a:avLst/>
          </a:prstGeom>
        </p:spPr>
      </p:pic>
      <p:sp>
        <p:nvSpPr>
          <p:cNvPr id="8" name="Rectangle 7"/>
          <p:cNvSpPr/>
          <p:nvPr/>
        </p:nvSpPr>
        <p:spPr>
          <a:xfrm>
            <a:off x="-209827" y="3083645"/>
            <a:ext cx="1940359" cy="1859831"/>
          </a:xfrm>
          <a:prstGeom prst="rect">
            <a:avLst/>
          </a:prstGeom>
          <a:solidFill>
            <a:srgbClr val="F6F0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Ic-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65295" y="116888"/>
            <a:ext cx="1869683" cy="448724"/>
          </a:xfrm>
          <a:prstGeom prst="rect">
            <a:avLst/>
          </a:prstGeom>
        </p:spPr>
      </p:pic>
      <p:grpSp>
        <p:nvGrpSpPr>
          <p:cNvPr id="17" name="Group 16"/>
          <p:cNvGrpSpPr/>
          <p:nvPr/>
        </p:nvGrpSpPr>
        <p:grpSpPr>
          <a:xfrm>
            <a:off x="4116732" y="565612"/>
            <a:ext cx="2896933" cy="2235597"/>
            <a:chOff x="5974987" y="680323"/>
            <a:chExt cx="2896933" cy="2235597"/>
          </a:xfrm>
        </p:grpSpPr>
        <p:sp>
          <p:nvSpPr>
            <p:cNvPr id="10" name="Oval 2"/>
            <p:cNvSpPr>
              <a:spLocks noChangeArrowheads="1"/>
            </p:cNvSpPr>
            <p:nvPr/>
          </p:nvSpPr>
          <p:spPr bwMode="auto">
            <a:xfrm>
              <a:off x="6504534" y="1534564"/>
              <a:ext cx="1366158" cy="1381356"/>
            </a:xfrm>
            <a:prstGeom prst="ellipse">
              <a:avLst/>
            </a:prstGeom>
            <a:solidFill>
              <a:schemeClr val="bg1">
                <a:lumMod val="75000"/>
                <a:alpha val="31000"/>
              </a:schemeClr>
            </a:solidFill>
            <a:ln>
              <a:noFill/>
            </a:ln>
            <a:extLst/>
          </p:spPr>
          <p:txBody>
            <a:bodyPr/>
            <a:lstStyle/>
            <a:p>
              <a:pPr defTabSz="820738">
                <a:tabLst>
                  <a:tab pos="307975" algn="l"/>
                </a:tabLst>
              </a:pPr>
              <a:endParaRPr lang="en-US" sz="1800"/>
            </a:p>
          </p:txBody>
        </p:sp>
        <p:sp>
          <p:nvSpPr>
            <p:cNvPr id="11" name="Oval 5"/>
            <p:cNvSpPr>
              <a:spLocks noChangeArrowheads="1"/>
            </p:cNvSpPr>
            <p:nvPr/>
          </p:nvSpPr>
          <p:spPr bwMode="auto">
            <a:xfrm>
              <a:off x="7505762" y="1534564"/>
              <a:ext cx="1366158" cy="1381356"/>
            </a:xfrm>
            <a:prstGeom prst="ellipse">
              <a:avLst/>
            </a:prstGeom>
            <a:solidFill>
              <a:schemeClr val="bg1">
                <a:lumMod val="75000"/>
                <a:alpha val="31000"/>
              </a:schemeClr>
            </a:solidFill>
            <a:ln w="19050" cmpd="sng">
              <a:solidFill>
                <a:srgbClr val="FF4921"/>
              </a:solidFill>
              <a:prstDash val="sysDash"/>
            </a:ln>
            <a:extLst/>
          </p:spPr>
          <p:txBody>
            <a:bodyPr/>
            <a:lstStyle/>
            <a:p>
              <a:pPr defTabSz="820738">
                <a:tabLst>
                  <a:tab pos="307975" algn="l"/>
                </a:tabLst>
              </a:pPr>
              <a:endParaRPr lang="en-US" sz="1800"/>
            </a:p>
          </p:txBody>
        </p:sp>
        <p:sp>
          <p:nvSpPr>
            <p:cNvPr id="12" name="Oval 6"/>
            <p:cNvSpPr>
              <a:spLocks noChangeArrowheads="1"/>
            </p:cNvSpPr>
            <p:nvPr/>
          </p:nvSpPr>
          <p:spPr bwMode="auto">
            <a:xfrm>
              <a:off x="6984650" y="680323"/>
              <a:ext cx="1366158" cy="1381356"/>
            </a:xfrm>
            <a:prstGeom prst="ellipse">
              <a:avLst/>
            </a:prstGeom>
            <a:solidFill>
              <a:schemeClr val="bg1">
                <a:lumMod val="75000"/>
                <a:alpha val="31000"/>
              </a:schemeClr>
            </a:solidFill>
            <a:ln>
              <a:noFill/>
            </a:ln>
            <a:extLst/>
          </p:spPr>
          <p:txBody>
            <a:bodyPr/>
            <a:lstStyle/>
            <a:p>
              <a:pPr defTabSz="820738">
                <a:tabLst>
                  <a:tab pos="307975" algn="l"/>
                </a:tabLst>
              </a:pPr>
              <a:endParaRPr lang="en-US" sz="1800"/>
            </a:p>
          </p:txBody>
        </p:sp>
        <p:sp>
          <p:nvSpPr>
            <p:cNvPr id="13" name="TextBox 12"/>
            <p:cNvSpPr txBox="1"/>
            <p:nvPr/>
          </p:nvSpPr>
          <p:spPr>
            <a:xfrm>
              <a:off x="7307756" y="1125039"/>
              <a:ext cx="746591" cy="215444"/>
            </a:xfrm>
            <a:prstGeom prst="rect">
              <a:avLst/>
            </a:prstGeom>
            <a:noFill/>
          </p:spPr>
          <p:txBody>
            <a:bodyPr wrap="square">
              <a:spAutoFit/>
            </a:bodyPr>
            <a:lstStyle/>
            <a:p>
              <a:pPr>
                <a:defRPr/>
              </a:pPr>
              <a:r>
                <a:rPr lang="en-US" sz="800" b="1" dirty="0">
                  <a:solidFill>
                    <a:schemeClr val="tx1">
                      <a:lumMod val="50000"/>
                      <a:lumOff val="50000"/>
                    </a:schemeClr>
                  </a:solidFill>
                  <a:latin typeface="Helvetica"/>
                  <a:cs typeface="Helvetica"/>
                </a:rPr>
                <a:t>BUSINESS</a:t>
              </a:r>
            </a:p>
          </p:txBody>
        </p:sp>
        <p:sp>
          <p:nvSpPr>
            <p:cNvPr id="14" name="TextBox 13"/>
            <p:cNvSpPr txBox="1"/>
            <p:nvPr/>
          </p:nvSpPr>
          <p:spPr>
            <a:xfrm>
              <a:off x="6553159" y="2150899"/>
              <a:ext cx="976637" cy="215444"/>
            </a:xfrm>
            <a:prstGeom prst="rect">
              <a:avLst/>
            </a:prstGeom>
            <a:noFill/>
          </p:spPr>
          <p:txBody>
            <a:bodyPr wrap="square">
              <a:spAutoFit/>
            </a:bodyPr>
            <a:lstStyle/>
            <a:p>
              <a:pPr>
                <a:defRPr/>
              </a:pPr>
              <a:r>
                <a:rPr lang="en-US" sz="800" b="1" dirty="0">
                  <a:solidFill>
                    <a:schemeClr val="tx1">
                      <a:lumMod val="50000"/>
                      <a:lumOff val="50000"/>
                    </a:schemeClr>
                  </a:solidFill>
                  <a:latin typeface="Helvetica"/>
                  <a:cs typeface="Helvetica"/>
                </a:rPr>
                <a:t>TECHNOLOGY</a:t>
              </a:r>
            </a:p>
          </p:txBody>
        </p:sp>
        <p:sp>
          <p:nvSpPr>
            <p:cNvPr id="15" name="TextBox 14"/>
            <p:cNvSpPr txBox="1"/>
            <p:nvPr/>
          </p:nvSpPr>
          <p:spPr>
            <a:xfrm>
              <a:off x="8031257" y="2150899"/>
              <a:ext cx="639101" cy="215444"/>
            </a:xfrm>
            <a:prstGeom prst="rect">
              <a:avLst/>
            </a:prstGeom>
            <a:noFill/>
          </p:spPr>
          <p:txBody>
            <a:bodyPr wrap="square">
              <a:spAutoFit/>
            </a:bodyPr>
            <a:lstStyle/>
            <a:p>
              <a:pPr>
                <a:defRPr/>
              </a:pPr>
              <a:r>
                <a:rPr lang="en-US" sz="800" b="1" dirty="0">
                  <a:solidFill>
                    <a:schemeClr val="tx1">
                      <a:lumMod val="50000"/>
                      <a:lumOff val="50000"/>
                    </a:schemeClr>
                  </a:solidFill>
                  <a:latin typeface="Helvetica"/>
                  <a:cs typeface="Helvetica"/>
                </a:rPr>
                <a:t>USER</a:t>
              </a:r>
            </a:p>
          </p:txBody>
        </p:sp>
        <p:sp>
          <p:nvSpPr>
            <p:cNvPr id="16" name="Isosceles Triangle 15"/>
            <p:cNvSpPr/>
            <p:nvPr/>
          </p:nvSpPr>
          <p:spPr>
            <a:xfrm rot="5400000">
              <a:off x="5967366" y="2716823"/>
              <a:ext cx="110503" cy="95262"/>
            </a:xfrm>
            <a:prstGeom prst="triangle">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grpSp>
    </p:spTree>
    <p:extLst>
      <p:ext uri="{BB962C8B-B14F-4D97-AF65-F5344CB8AC3E}">
        <p14:creationId xmlns:p14="http://schemas.microsoft.com/office/powerpoint/2010/main" val="180096032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spcBef>
                <a:spcPts val="0"/>
              </a:spcBef>
              <a:buNone/>
            </a:pPr>
            <a:fld id="{00000000-1234-1234-1234-123412341234}" type="slidenum">
              <a:rPr lang="en" smtClean="0"/>
              <a:t>53</a:t>
            </a:fld>
            <a:endParaRPr lang="en"/>
          </a:p>
        </p:txBody>
      </p:sp>
      <p:pic>
        <p:nvPicPr>
          <p:cNvPr id="12" name="Picture 11" descr="IMG_5080.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91719" y="2915479"/>
            <a:ext cx="4046278" cy="4046278"/>
          </a:xfrm>
          <a:prstGeom prst="rect">
            <a:avLst/>
          </a:prstGeom>
        </p:spPr>
      </p:pic>
      <p:pic>
        <p:nvPicPr>
          <p:cNvPr id="4" name="Picture 3" descr="IMG_504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87" y="1656523"/>
            <a:ext cx="5305234" cy="5305234"/>
          </a:xfrm>
          <a:prstGeom prst="rect">
            <a:avLst/>
          </a:prstGeom>
        </p:spPr>
      </p:pic>
      <p:pic>
        <p:nvPicPr>
          <p:cNvPr id="11" name="Picture 10" descr="IMG_5050.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1478" y="0"/>
            <a:ext cx="4047562" cy="4047562"/>
          </a:xfrm>
          <a:prstGeom prst="rect">
            <a:avLst/>
          </a:prstGeom>
        </p:spPr>
      </p:pic>
      <p:sp>
        <p:nvSpPr>
          <p:cNvPr id="14" name="Shape 2632"/>
          <p:cNvSpPr txBox="1">
            <a:spLocks noGrp="1"/>
          </p:cNvSpPr>
          <p:nvPr>
            <p:ph type="title"/>
          </p:nvPr>
        </p:nvSpPr>
        <p:spPr>
          <a:xfrm>
            <a:off x="155286" y="555033"/>
            <a:ext cx="8671799" cy="679200"/>
          </a:xfrm>
          <a:prstGeom prst="rect">
            <a:avLst/>
          </a:prstGeom>
        </p:spPr>
        <p:txBody>
          <a:bodyPr lIns="91425" tIns="91425" rIns="91425" bIns="91425" anchor="b" anchorCtr="0">
            <a:noAutofit/>
          </a:bodyPr>
          <a:lstStyle/>
          <a:p>
            <a:pPr rtl="0">
              <a:spcBef>
                <a:spcPts val="0"/>
              </a:spcBef>
              <a:buNone/>
            </a:pPr>
            <a:r>
              <a:rPr lang="en" sz="3200" dirty="0" smtClean="0">
                <a:solidFill>
                  <a:schemeClr val="dk2"/>
                </a:solidFill>
              </a:rPr>
              <a:t>KAISER</a:t>
            </a:r>
            <a:r>
              <a:rPr lang="sv-SE" sz="3200" dirty="0" smtClean="0">
                <a:solidFill>
                  <a:schemeClr val="dk2"/>
                </a:solidFill>
              </a:rPr>
              <a:t> PERMANENTE</a:t>
            </a:r>
          </a:p>
          <a:p>
            <a:pPr lvl="0" rtl="0">
              <a:spcBef>
                <a:spcPts val="0"/>
              </a:spcBef>
              <a:buNone/>
            </a:pPr>
            <a:r>
              <a:rPr lang="sv-SE" sz="1800" dirty="0" err="1" smtClean="0">
                <a:solidFill>
                  <a:schemeClr val="tx1">
                    <a:lumMod val="50000"/>
                    <a:lumOff val="50000"/>
                  </a:schemeClr>
                </a:solidFill>
              </a:rPr>
              <a:t>Prototyping</a:t>
            </a:r>
            <a:r>
              <a:rPr lang="sv-SE" sz="1800" dirty="0" smtClean="0">
                <a:solidFill>
                  <a:schemeClr val="tx1">
                    <a:lumMod val="50000"/>
                    <a:lumOff val="50000"/>
                  </a:schemeClr>
                </a:solidFill>
              </a:rPr>
              <a:t> &amp; co-</a:t>
            </a:r>
            <a:r>
              <a:rPr lang="sv-SE" sz="1800" dirty="0" err="1" smtClean="0">
                <a:solidFill>
                  <a:schemeClr val="tx1">
                    <a:lumMod val="50000"/>
                    <a:lumOff val="50000"/>
                  </a:schemeClr>
                </a:solidFill>
              </a:rPr>
              <a:t>creation</a:t>
            </a:r>
            <a:endParaRPr lang="en" sz="1800" dirty="0">
              <a:solidFill>
                <a:schemeClr val="tx1">
                  <a:lumMod val="50000"/>
                  <a:lumOff val="50000"/>
                </a:schemeClr>
              </a:solidFill>
            </a:endParaRPr>
          </a:p>
        </p:txBody>
      </p:sp>
    </p:spTree>
    <p:extLst>
      <p:ext uri="{BB962C8B-B14F-4D97-AF65-F5344CB8AC3E}">
        <p14:creationId xmlns:p14="http://schemas.microsoft.com/office/powerpoint/2010/main" val="210559422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spcBef>
                <a:spcPts val="0"/>
              </a:spcBef>
              <a:buNone/>
            </a:pPr>
            <a:fld id="{00000000-1234-1234-1234-123412341234}" type="slidenum">
              <a:rPr lang="en" smtClean="0"/>
              <a:t>54</a:t>
            </a:fld>
            <a:endParaRPr lang="en"/>
          </a:p>
        </p:txBody>
      </p:sp>
      <p:pic>
        <p:nvPicPr>
          <p:cNvPr id="6" name="Picture 5" descr="Screen Shot 2015-09-24 at 14.21.5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31565" y="2848778"/>
            <a:ext cx="4612435" cy="4009622"/>
          </a:xfrm>
          <a:prstGeom prst="rect">
            <a:avLst/>
          </a:prstGeom>
        </p:spPr>
      </p:pic>
      <p:pic>
        <p:nvPicPr>
          <p:cNvPr id="7" name="Picture 6" descr="Screen Shot 2015-09-24 at 14.22.0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48778"/>
            <a:ext cx="4612434" cy="4009621"/>
          </a:xfrm>
          <a:prstGeom prst="rect">
            <a:avLst/>
          </a:prstGeom>
        </p:spPr>
      </p:pic>
      <p:pic>
        <p:nvPicPr>
          <p:cNvPr id="8" name="Picture 7" descr="Screen Shot 2015-09-24 at 14.22.2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4783" y="-1085119"/>
            <a:ext cx="4531566" cy="3933898"/>
          </a:xfrm>
          <a:prstGeom prst="rect">
            <a:avLst/>
          </a:prstGeom>
        </p:spPr>
      </p:pic>
      <p:sp>
        <p:nvSpPr>
          <p:cNvPr id="12" name="Shape 2632"/>
          <p:cNvSpPr txBox="1">
            <a:spLocks/>
          </p:cNvSpPr>
          <p:nvPr/>
        </p:nvSpPr>
        <p:spPr>
          <a:xfrm>
            <a:off x="166329" y="555033"/>
            <a:ext cx="8671799" cy="679200"/>
          </a:xfrm>
          <a:prstGeom prst="rect">
            <a:avLst/>
          </a:prstGeom>
          <a:noFill/>
          <a:ln>
            <a:noFill/>
          </a:ln>
        </p:spPr>
        <p:txBody>
          <a:bodyPr lIns="91425" tIns="91425" rIns="91425" bIns="914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None/>
              <a:defRPr sz="3600" b="1" i="0" u="none" strike="noStrike" cap="none" baseline="0">
                <a:solidFill>
                  <a:srgbClr val="0B5394"/>
                </a:solidFill>
                <a:latin typeface="Arial"/>
                <a:ea typeface="Arial"/>
                <a:cs typeface="Arial"/>
                <a:sym typeface="Arial"/>
                <a:rtl val="0"/>
              </a:defRPr>
            </a:lvl1pPr>
            <a:lvl2pPr marL="0" marR="0" indent="0" algn="l" rtl="0">
              <a:spcBef>
                <a:spcPts val="0"/>
              </a:spcBef>
              <a:spcAft>
                <a:spcPts val="0"/>
              </a:spcAft>
              <a:buNone/>
              <a:defRPr sz="3000" b="1">
                <a:solidFill>
                  <a:srgbClr val="0B5394"/>
                </a:solidFill>
              </a:defRPr>
            </a:lvl2pPr>
            <a:lvl3pPr marL="0" marR="0" indent="0" algn="l" rtl="0">
              <a:spcBef>
                <a:spcPts val="0"/>
              </a:spcBef>
              <a:spcAft>
                <a:spcPts val="0"/>
              </a:spcAft>
              <a:buNone/>
              <a:defRPr sz="3000" b="1">
                <a:solidFill>
                  <a:srgbClr val="0B5394"/>
                </a:solidFill>
              </a:defRPr>
            </a:lvl3pPr>
            <a:lvl4pPr marL="0" marR="0" indent="0" algn="l" rtl="0">
              <a:spcBef>
                <a:spcPts val="0"/>
              </a:spcBef>
              <a:spcAft>
                <a:spcPts val="0"/>
              </a:spcAft>
              <a:buNone/>
              <a:defRPr sz="3000" b="1">
                <a:solidFill>
                  <a:srgbClr val="0B5394"/>
                </a:solidFill>
              </a:defRPr>
            </a:lvl4pPr>
            <a:lvl5pPr marL="0" marR="0" indent="0" algn="l" rtl="0">
              <a:spcBef>
                <a:spcPts val="0"/>
              </a:spcBef>
              <a:spcAft>
                <a:spcPts val="0"/>
              </a:spcAft>
              <a:buNone/>
              <a:defRPr sz="3000" b="1">
                <a:solidFill>
                  <a:srgbClr val="0B5394"/>
                </a:solidFill>
              </a:defRPr>
            </a:lvl5pPr>
            <a:lvl6pPr marL="457200" marR="0" indent="0" algn="ctr" rtl="0">
              <a:spcBef>
                <a:spcPts val="0"/>
              </a:spcBef>
              <a:spcAft>
                <a:spcPts val="0"/>
              </a:spcAft>
              <a:buNone/>
              <a:defRPr sz="3000" b="1">
                <a:solidFill>
                  <a:srgbClr val="0B5394"/>
                </a:solidFill>
              </a:defRPr>
            </a:lvl6pPr>
            <a:lvl7pPr marL="914400" marR="0" indent="0" algn="ctr" rtl="0">
              <a:spcBef>
                <a:spcPts val="0"/>
              </a:spcBef>
              <a:spcAft>
                <a:spcPts val="0"/>
              </a:spcAft>
              <a:buNone/>
              <a:defRPr sz="3000" b="1">
                <a:solidFill>
                  <a:srgbClr val="0B5394"/>
                </a:solidFill>
              </a:defRPr>
            </a:lvl7pPr>
            <a:lvl8pPr marL="1371600" marR="0" indent="0" algn="ctr" rtl="0">
              <a:spcBef>
                <a:spcPts val="0"/>
              </a:spcBef>
              <a:spcAft>
                <a:spcPts val="0"/>
              </a:spcAft>
              <a:buNone/>
              <a:defRPr sz="3000" b="1">
                <a:solidFill>
                  <a:srgbClr val="0B5394"/>
                </a:solidFill>
              </a:defRPr>
            </a:lvl8pPr>
            <a:lvl9pPr marL="1828800" marR="0" indent="0" algn="ctr" rtl="0">
              <a:spcBef>
                <a:spcPts val="0"/>
              </a:spcBef>
              <a:spcAft>
                <a:spcPts val="0"/>
              </a:spcAft>
              <a:buNone/>
              <a:defRPr sz="3000" b="1">
                <a:solidFill>
                  <a:srgbClr val="0B5394"/>
                </a:solidFill>
              </a:defRPr>
            </a:lvl9pPr>
          </a:lstStyle>
          <a:p>
            <a:r>
              <a:rPr lang="en" sz="3200" dirty="0" smtClean="0">
                <a:solidFill>
                  <a:schemeClr val="dk2"/>
                </a:solidFill>
              </a:rPr>
              <a:t>KAISER</a:t>
            </a:r>
            <a:r>
              <a:rPr lang="sv-SE" sz="3200" dirty="0" smtClean="0">
                <a:solidFill>
                  <a:schemeClr val="dk2"/>
                </a:solidFill>
              </a:rPr>
              <a:t> PERMANENTE</a:t>
            </a:r>
          </a:p>
          <a:p>
            <a:r>
              <a:rPr lang="sv-SE" sz="1800" dirty="0" smtClean="0">
                <a:solidFill>
                  <a:schemeClr val="tx1">
                    <a:lumMod val="50000"/>
                    <a:lumOff val="50000"/>
                  </a:schemeClr>
                </a:solidFill>
              </a:rPr>
              <a:t>Projects</a:t>
            </a:r>
            <a:endParaRPr lang="en" sz="1800" dirty="0">
              <a:solidFill>
                <a:schemeClr val="tx1">
                  <a:lumMod val="50000"/>
                  <a:lumOff val="50000"/>
                </a:schemeClr>
              </a:solidFill>
            </a:endParaRPr>
          </a:p>
        </p:txBody>
      </p:sp>
    </p:spTree>
    <p:extLst>
      <p:ext uri="{BB962C8B-B14F-4D97-AF65-F5344CB8AC3E}">
        <p14:creationId xmlns:p14="http://schemas.microsoft.com/office/powerpoint/2010/main" val="195013739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2627"/>
        <p:cNvGrpSpPr/>
        <p:nvPr/>
      </p:nvGrpSpPr>
      <p:grpSpPr>
        <a:xfrm>
          <a:off x="0" y="0"/>
          <a:ext cx="0" cy="0"/>
          <a:chOff x="0" y="0"/>
          <a:chExt cx="0" cy="0"/>
        </a:xfrm>
      </p:grpSpPr>
      <p:sp>
        <p:nvSpPr>
          <p:cNvPr id="2632" name="Shape 2632"/>
          <p:cNvSpPr txBox="1">
            <a:spLocks noGrp="1"/>
          </p:cNvSpPr>
          <p:nvPr>
            <p:ph type="title"/>
          </p:nvPr>
        </p:nvSpPr>
        <p:spPr>
          <a:xfrm>
            <a:off x="409275" y="555033"/>
            <a:ext cx="8671799" cy="679200"/>
          </a:xfrm>
          <a:prstGeom prst="rect">
            <a:avLst/>
          </a:prstGeom>
        </p:spPr>
        <p:txBody>
          <a:bodyPr lIns="91425" tIns="91425" rIns="91425" bIns="91425" anchor="b" anchorCtr="0">
            <a:noAutofit/>
          </a:bodyPr>
          <a:lstStyle/>
          <a:p>
            <a:pPr rtl="0">
              <a:spcBef>
                <a:spcPts val="0"/>
              </a:spcBef>
              <a:buNone/>
            </a:pPr>
            <a:r>
              <a:rPr lang="en" dirty="0" smtClean="0">
                <a:solidFill>
                  <a:schemeClr val="dk2"/>
                </a:solidFill>
              </a:rPr>
              <a:t>KAISER</a:t>
            </a:r>
            <a:r>
              <a:rPr lang="sv-SE" dirty="0" smtClean="0">
                <a:solidFill>
                  <a:schemeClr val="dk2"/>
                </a:solidFill>
              </a:rPr>
              <a:t> PERMANENTE</a:t>
            </a:r>
            <a:r>
              <a:rPr lang="sv-SE" dirty="0">
                <a:solidFill>
                  <a:schemeClr val="dk2"/>
                </a:solidFill>
              </a:rPr>
              <a:t/>
            </a:r>
            <a:br>
              <a:rPr lang="sv-SE" dirty="0">
                <a:solidFill>
                  <a:schemeClr val="dk2"/>
                </a:solidFill>
              </a:rPr>
            </a:br>
            <a:r>
              <a:rPr lang="sv-SE" sz="1800" dirty="0" err="1" smtClean="0">
                <a:solidFill>
                  <a:schemeClr val="tx1">
                    <a:lumMod val="50000"/>
                    <a:lumOff val="50000"/>
                  </a:schemeClr>
                </a:solidFill>
              </a:rPr>
              <a:t>Nurse</a:t>
            </a:r>
            <a:r>
              <a:rPr lang="sv-SE" sz="1800" dirty="0" smtClean="0">
                <a:solidFill>
                  <a:schemeClr val="tx1">
                    <a:lumMod val="50000"/>
                    <a:lumOff val="50000"/>
                  </a:schemeClr>
                </a:solidFill>
              </a:rPr>
              <a:t> </a:t>
            </a:r>
            <a:r>
              <a:rPr lang="sv-SE" sz="1800" dirty="0" err="1" smtClean="0">
                <a:solidFill>
                  <a:schemeClr val="tx1">
                    <a:lumMod val="50000"/>
                    <a:lumOff val="50000"/>
                  </a:schemeClr>
                </a:solidFill>
              </a:rPr>
              <a:t>Knowledge</a:t>
            </a:r>
            <a:r>
              <a:rPr lang="sv-SE" sz="1800" dirty="0" smtClean="0">
                <a:solidFill>
                  <a:schemeClr val="tx1">
                    <a:lumMod val="50000"/>
                    <a:lumOff val="50000"/>
                  </a:schemeClr>
                </a:solidFill>
              </a:rPr>
              <a:t> Exchange Plus</a:t>
            </a:r>
            <a:endParaRPr lang="en" sz="1800" dirty="0">
              <a:solidFill>
                <a:schemeClr val="tx1">
                  <a:lumMod val="50000"/>
                  <a:lumOff val="50000"/>
                </a:schemeClr>
              </a:solidFill>
            </a:endParaRPr>
          </a:p>
        </p:txBody>
      </p:sp>
      <p:pic>
        <p:nvPicPr>
          <p:cNvPr id="3" name="Picture 2" descr="Screen Shot 2015-09-24 at 14.45.06.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258" y="2513896"/>
            <a:ext cx="6019800" cy="3751608"/>
          </a:xfrm>
          <a:prstGeom prst="rect">
            <a:avLst/>
          </a:prstGeom>
        </p:spPr>
      </p:pic>
      <p:pic>
        <p:nvPicPr>
          <p:cNvPr id="4" name="Picture 3" descr="Screen Shot 2015-09-24 at 14.47.4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6058" y="2519724"/>
            <a:ext cx="2988860" cy="3745780"/>
          </a:xfrm>
          <a:prstGeom prst="rect">
            <a:avLst/>
          </a:prstGeom>
        </p:spPr>
      </p:pic>
    </p:spTree>
    <p:extLst>
      <p:ext uri="{BB962C8B-B14F-4D97-AF65-F5344CB8AC3E}">
        <p14:creationId xmlns:p14="http://schemas.microsoft.com/office/powerpoint/2010/main" val="130926809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2629" name="Shape 2629"/>
          <p:cNvSpPr/>
          <p:nvPr/>
        </p:nvSpPr>
        <p:spPr>
          <a:xfrm>
            <a:off x="2813175" y="279925"/>
            <a:ext cx="2001300" cy="1469699"/>
          </a:xfrm>
          <a:prstGeom prst="roundRect">
            <a:avLst>
              <a:gd name="adj" fmla="val 16667"/>
            </a:avLst>
          </a:prstGeom>
          <a:solidFill>
            <a:srgbClr val="FFFFFF"/>
          </a:solidFill>
          <a:ln>
            <a:noFill/>
          </a:ln>
        </p:spPr>
        <p:txBody>
          <a:bodyPr lIns="91425" tIns="91425" rIns="91425" bIns="91425" anchor="ctr" anchorCtr="0">
            <a:noAutofit/>
          </a:bodyPr>
          <a:lstStyle/>
          <a:p>
            <a:pPr>
              <a:spcBef>
                <a:spcPts val="0"/>
              </a:spcBef>
              <a:buNone/>
            </a:pPr>
            <a:endParaRPr/>
          </a:p>
        </p:txBody>
      </p:sp>
      <p:sp>
        <p:nvSpPr>
          <p:cNvPr id="2632" name="Shape 2632"/>
          <p:cNvSpPr txBox="1">
            <a:spLocks noGrp="1"/>
          </p:cNvSpPr>
          <p:nvPr>
            <p:ph type="title"/>
          </p:nvPr>
        </p:nvSpPr>
        <p:spPr>
          <a:xfrm>
            <a:off x="260050" y="335574"/>
            <a:ext cx="8671799" cy="679200"/>
          </a:xfrm>
          <a:prstGeom prst="rect">
            <a:avLst/>
          </a:prstGeom>
        </p:spPr>
        <p:txBody>
          <a:bodyPr lIns="91425" tIns="91425" rIns="91425" bIns="91425" anchor="b" anchorCtr="0">
            <a:noAutofit/>
          </a:bodyPr>
          <a:lstStyle/>
          <a:p>
            <a:pPr rtl="0">
              <a:spcBef>
                <a:spcPts val="0"/>
              </a:spcBef>
              <a:buNone/>
            </a:pPr>
            <a:r>
              <a:rPr lang="sv-SE" dirty="0" smtClean="0">
                <a:solidFill>
                  <a:schemeClr val="dk2"/>
                </a:solidFill>
              </a:rPr>
              <a:t>ERICSSON PACKET CORE</a:t>
            </a:r>
            <a:endParaRPr lang="en" dirty="0">
              <a:solidFill>
                <a:schemeClr val="dk2"/>
              </a:solidFill>
            </a:endParaRPr>
          </a:p>
        </p:txBody>
      </p:sp>
      <p:sp>
        <p:nvSpPr>
          <p:cNvPr id="9" name="Shape 2650"/>
          <p:cNvSpPr txBox="1">
            <a:spLocks noGrp="1"/>
          </p:cNvSpPr>
          <p:nvPr>
            <p:ph type="subTitle" idx="2"/>
          </p:nvPr>
        </p:nvSpPr>
        <p:spPr>
          <a:xfrm>
            <a:off x="260050" y="1231634"/>
            <a:ext cx="4812299" cy="393600"/>
          </a:xfrm>
          <a:prstGeom prst="rect">
            <a:avLst/>
          </a:prstGeom>
        </p:spPr>
        <p:txBody>
          <a:bodyPr lIns="91425" tIns="91425" rIns="91425" bIns="91425" anchor="t" anchorCtr="0">
            <a:noAutofit/>
          </a:bodyPr>
          <a:lstStyle/>
          <a:p>
            <a:pPr>
              <a:spcBef>
                <a:spcPts val="0"/>
              </a:spcBef>
              <a:buNone/>
            </a:pPr>
            <a:r>
              <a:rPr lang="sv-SE" sz="2000" dirty="0" err="1" smtClean="0">
                <a:solidFill>
                  <a:schemeClr val="tx1">
                    <a:lumMod val="65000"/>
                    <a:lumOff val="35000"/>
                  </a:schemeClr>
                </a:solidFill>
              </a:rPr>
              <a:t>Produktuvecklingsenhet</a:t>
            </a:r>
            <a:endParaRPr lang="sv-SE" sz="2000" dirty="0" smtClean="0">
              <a:solidFill>
                <a:schemeClr val="tx1">
                  <a:lumMod val="65000"/>
                  <a:lumOff val="35000"/>
                </a:schemeClr>
              </a:solidFill>
            </a:endParaRPr>
          </a:p>
          <a:p>
            <a:pPr>
              <a:spcBef>
                <a:spcPts val="0"/>
              </a:spcBef>
              <a:buNone/>
            </a:pPr>
            <a:r>
              <a:rPr lang="sv-SE" sz="2000" dirty="0" smtClean="0">
                <a:solidFill>
                  <a:schemeClr val="tx1">
                    <a:lumMod val="65000"/>
                    <a:lumOff val="35000"/>
                  </a:schemeClr>
                </a:solidFill>
              </a:rPr>
              <a:t>Ca 2000 anställda</a:t>
            </a:r>
          </a:p>
          <a:p>
            <a:pPr>
              <a:spcBef>
                <a:spcPts val="0"/>
              </a:spcBef>
              <a:buNone/>
            </a:pPr>
            <a:r>
              <a:rPr lang="sv-SE" sz="2000" dirty="0" smtClean="0">
                <a:solidFill>
                  <a:schemeClr val="tx1">
                    <a:lumMod val="65000"/>
                    <a:lumOff val="35000"/>
                  </a:schemeClr>
                </a:solidFill>
              </a:rPr>
              <a:t>Göteborg, Shanghai, Madrid</a:t>
            </a:r>
          </a:p>
          <a:p>
            <a:pPr>
              <a:spcBef>
                <a:spcPts val="0"/>
              </a:spcBef>
              <a:buNone/>
            </a:pPr>
            <a:endParaRPr lang="sv-SE" sz="2000" dirty="0">
              <a:solidFill>
                <a:schemeClr val="tx1">
                  <a:lumMod val="65000"/>
                  <a:lumOff val="35000"/>
                </a:schemeClr>
              </a:solidFill>
            </a:endParaRPr>
          </a:p>
          <a:p>
            <a:pPr>
              <a:spcBef>
                <a:spcPts val="0"/>
              </a:spcBef>
              <a:buNone/>
            </a:pPr>
            <a:r>
              <a:rPr lang="en" sz="2000" dirty="0" smtClean="0">
                <a:solidFill>
                  <a:schemeClr val="tx1">
                    <a:lumMod val="65000"/>
                    <a:lumOff val="35000"/>
                  </a:schemeClr>
                </a:solidFill>
              </a:rPr>
              <a:t>Design </a:t>
            </a:r>
            <a:r>
              <a:rPr lang="en" sz="2000" dirty="0">
                <a:solidFill>
                  <a:schemeClr val="tx1">
                    <a:lumMod val="65000"/>
                    <a:lumOff val="35000"/>
                  </a:schemeClr>
                </a:solidFill>
              </a:rPr>
              <a:t>Thinking </a:t>
            </a:r>
            <a:r>
              <a:rPr lang="sv-SE" sz="2000" dirty="0">
                <a:solidFill>
                  <a:schemeClr val="tx1">
                    <a:lumMod val="65000"/>
                    <a:lumOff val="35000"/>
                  </a:schemeClr>
                </a:solidFill>
              </a:rPr>
              <a:t>s</a:t>
            </a:r>
            <a:r>
              <a:rPr lang="sv-SE" sz="2000" dirty="0" smtClean="0">
                <a:solidFill>
                  <a:schemeClr val="tx1">
                    <a:lumMod val="65000"/>
                    <a:lumOff val="35000"/>
                  </a:schemeClr>
                </a:solidFill>
              </a:rPr>
              <a:t>edan 2011:</a:t>
            </a:r>
          </a:p>
          <a:p>
            <a:pPr>
              <a:spcBef>
                <a:spcPts val="0"/>
              </a:spcBef>
              <a:buNone/>
            </a:pPr>
            <a:r>
              <a:rPr lang="sv-SE" sz="2000" dirty="0" smtClean="0">
                <a:solidFill>
                  <a:schemeClr val="tx1">
                    <a:lumMod val="65000"/>
                    <a:lumOff val="35000"/>
                  </a:schemeClr>
                </a:solidFill>
              </a:rPr>
              <a:t>- 2011-2013: ”</a:t>
            </a:r>
            <a:r>
              <a:rPr lang="sv-SE" sz="2000" dirty="0" err="1" smtClean="0">
                <a:solidFill>
                  <a:schemeClr val="tx1">
                    <a:lumMod val="65000"/>
                    <a:lumOff val="35000"/>
                  </a:schemeClr>
                </a:solidFill>
              </a:rPr>
              <a:t>innova</a:t>
            </a:r>
            <a:r>
              <a:rPr lang="sv-SE" sz="2000" dirty="0" smtClean="0">
                <a:solidFill>
                  <a:schemeClr val="tx1">
                    <a:lumMod val="65000"/>
                    <a:lumOff val="35000"/>
                  </a:schemeClr>
                </a:solidFill>
              </a:rPr>
              <a:t> </a:t>
            </a:r>
            <a:r>
              <a:rPr lang="sv-SE" sz="2000" dirty="0" err="1" smtClean="0">
                <a:solidFill>
                  <a:schemeClr val="tx1">
                    <a:lumMod val="65000"/>
                    <a:lumOff val="35000"/>
                  </a:schemeClr>
                </a:solidFill>
              </a:rPr>
              <a:t>squads</a:t>
            </a:r>
            <a:r>
              <a:rPr lang="sv-SE" sz="2000" dirty="0" smtClean="0">
                <a:solidFill>
                  <a:schemeClr val="tx1">
                    <a:lumMod val="65000"/>
                    <a:lumOff val="35000"/>
                  </a:schemeClr>
                </a:solidFill>
              </a:rPr>
              <a:t>” i Göteborg, Genua, San José: </a:t>
            </a:r>
            <a:br>
              <a:rPr lang="sv-SE" sz="2000" dirty="0" smtClean="0">
                <a:solidFill>
                  <a:schemeClr val="tx1">
                    <a:lumMod val="65000"/>
                    <a:lumOff val="35000"/>
                  </a:schemeClr>
                </a:solidFill>
              </a:rPr>
            </a:br>
            <a:r>
              <a:rPr lang="sv-SE" sz="2000" dirty="0" smtClean="0">
                <a:solidFill>
                  <a:schemeClr val="tx1">
                    <a:lumMod val="65000"/>
                    <a:lumOff val="35000"/>
                  </a:schemeClr>
                </a:solidFill>
              </a:rPr>
              <a:t>projekt, workshops</a:t>
            </a:r>
          </a:p>
          <a:p>
            <a:pPr>
              <a:spcBef>
                <a:spcPts val="0"/>
              </a:spcBef>
              <a:buNone/>
            </a:pPr>
            <a:endParaRPr lang="sv-SE" sz="2000" dirty="0" smtClean="0">
              <a:solidFill>
                <a:schemeClr val="tx1">
                  <a:lumMod val="65000"/>
                  <a:lumOff val="35000"/>
                </a:schemeClr>
              </a:solidFill>
            </a:endParaRPr>
          </a:p>
          <a:p>
            <a:pPr>
              <a:spcBef>
                <a:spcPts val="0"/>
              </a:spcBef>
              <a:buNone/>
            </a:pPr>
            <a:r>
              <a:rPr lang="sv-SE" sz="2000" dirty="0" smtClean="0">
                <a:solidFill>
                  <a:schemeClr val="tx1">
                    <a:lumMod val="65000"/>
                    <a:lumOff val="35000"/>
                  </a:schemeClr>
                </a:solidFill>
              </a:rPr>
              <a:t>- 2014/2015: Innovationsteam </a:t>
            </a:r>
            <a:br>
              <a:rPr lang="sv-SE" sz="2000" dirty="0" smtClean="0">
                <a:solidFill>
                  <a:schemeClr val="tx1">
                    <a:lumMod val="65000"/>
                    <a:lumOff val="35000"/>
                  </a:schemeClr>
                </a:solidFill>
              </a:rPr>
            </a:br>
            <a:r>
              <a:rPr lang="sv-SE" sz="2000" dirty="0" smtClean="0">
                <a:solidFill>
                  <a:schemeClr val="tx1">
                    <a:lumMod val="65000"/>
                    <a:lumOff val="35000"/>
                  </a:schemeClr>
                </a:solidFill>
              </a:rPr>
              <a:t>System &amp; </a:t>
            </a:r>
            <a:r>
              <a:rPr lang="sv-SE" sz="2000" dirty="0" err="1" smtClean="0">
                <a:solidFill>
                  <a:schemeClr val="tx1">
                    <a:lumMod val="65000"/>
                    <a:lumOff val="35000"/>
                  </a:schemeClr>
                </a:solidFill>
              </a:rPr>
              <a:t>Technology</a:t>
            </a:r>
            <a:r>
              <a:rPr lang="sv-SE" sz="2000" dirty="0" smtClean="0">
                <a:solidFill>
                  <a:schemeClr val="tx1">
                    <a:lumMod val="65000"/>
                    <a:lumOff val="35000"/>
                  </a:schemeClr>
                </a:solidFill>
              </a:rPr>
              <a:t>: workshops, </a:t>
            </a:r>
            <a:br>
              <a:rPr lang="sv-SE" sz="2000" dirty="0" smtClean="0">
                <a:solidFill>
                  <a:schemeClr val="tx1">
                    <a:lumMod val="65000"/>
                    <a:lumOff val="35000"/>
                  </a:schemeClr>
                </a:solidFill>
              </a:rPr>
            </a:br>
            <a:r>
              <a:rPr lang="sv-SE" sz="2000" dirty="0" smtClean="0">
                <a:solidFill>
                  <a:schemeClr val="tx1">
                    <a:lumMod val="65000"/>
                    <a:lumOff val="35000"/>
                  </a:schemeClr>
                </a:solidFill>
              </a:rPr>
              <a:t>utbildning</a:t>
            </a:r>
          </a:p>
          <a:p>
            <a:pPr>
              <a:spcBef>
                <a:spcPts val="0"/>
              </a:spcBef>
              <a:buNone/>
            </a:pPr>
            <a:endParaRPr lang="sv-SE" sz="2000" dirty="0">
              <a:solidFill>
                <a:srgbClr val="FF0000"/>
              </a:solidFill>
            </a:endParaRPr>
          </a:p>
          <a:p>
            <a:pPr>
              <a:spcBef>
                <a:spcPts val="0"/>
              </a:spcBef>
              <a:buNone/>
            </a:pPr>
            <a:endParaRPr lang="sv-SE" sz="2000" dirty="0" smtClean="0">
              <a:solidFill>
                <a:srgbClr val="FF0000"/>
              </a:solidFill>
            </a:endParaRPr>
          </a:p>
          <a:p>
            <a:pPr>
              <a:spcBef>
                <a:spcPts val="0"/>
              </a:spcBef>
              <a:buNone/>
            </a:pPr>
            <a:endParaRPr lang="sv-SE" dirty="0"/>
          </a:p>
          <a:p>
            <a:pPr>
              <a:spcBef>
                <a:spcPts val="0"/>
              </a:spcBef>
              <a:buNone/>
            </a:pPr>
            <a:endParaRPr lang="en" dirty="0"/>
          </a:p>
        </p:txBody>
      </p:sp>
      <p:pic>
        <p:nvPicPr>
          <p:cNvPr id="3" name="Picture 2"/>
          <p:cNvPicPr>
            <a:picLocks noChangeAspect="1"/>
          </p:cNvPicPr>
          <p:nvPr/>
        </p:nvPicPr>
        <p:blipFill rotWithShape="1">
          <a:blip r:embed="rId3"/>
          <a:srcRect l="7106" r="18158" b="2650"/>
          <a:stretch/>
        </p:blipFill>
        <p:spPr>
          <a:xfrm>
            <a:off x="4195839" y="2235695"/>
            <a:ext cx="4948161" cy="4314606"/>
          </a:xfrm>
          <a:prstGeom prst="rect">
            <a:avLst/>
          </a:prstGeom>
        </p:spPr>
      </p:pic>
    </p:spTree>
    <p:extLst>
      <p:ext uri="{BB962C8B-B14F-4D97-AF65-F5344CB8AC3E}">
        <p14:creationId xmlns:p14="http://schemas.microsoft.com/office/powerpoint/2010/main" val="26946374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 y="254012"/>
            <a:ext cx="8656320" cy="1608463"/>
          </a:xfrm>
          <a:solidFill>
            <a:schemeClr val="bg1"/>
          </a:solidFill>
        </p:spPr>
        <p:txBody>
          <a:bodyPr>
            <a:noAutofit/>
          </a:bodyPr>
          <a:lstStyle/>
          <a:p>
            <a:r>
              <a:rPr lang="en-US" sz="4800" b="1" dirty="0" smtClean="0">
                <a:latin typeface="Futura LT Book" charset="0"/>
                <a:ea typeface="Futura LT Book" charset="0"/>
                <a:cs typeface="Futura LT Book" charset="0"/>
              </a:rPr>
              <a:t>ERICSSON PACKET CORE</a:t>
            </a:r>
            <a:br>
              <a:rPr lang="en-US" sz="4800" b="1" dirty="0" smtClean="0">
                <a:latin typeface="Futura LT Book" charset="0"/>
                <a:ea typeface="Futura LT Book" charset="0"/>
                <a:cs typeface="Futura LT Book" charset="0"/>
              </a:rPr>
            </a:br>
            <a:r>
              <a:rPr lang="en-US" sz="3600" dirty="0" err="1" smtClean="0">
                <a:solidFill>
                  <a:srgbClr val="FF7E79"/>
                </a:solidFill>
              </a:rPr>
              <a:t>Innovationsutbildning</a:t>
            </a:r>
            <a:r>
              <a:rPr lang="en-US" sz="3600" dirty="0" smtClean="0">
                <a:solidFill>
                  <a:srgbClr val="FF7E79"/>
                </a:solidFill>
              </a:rPr>
              <a:t> </a:t>
            </a:r>
            <a:r>
              <a:rPr lang="en-US" sz="3600" dirty="0" err="1" smtClean="0">
                <a:solidFill>
                  <a:srgbClr val="FF7E79"/>
                </a:solidFill>
              </a:rPr>
              <a:t>för</a:t>
            </a:r>
            <a:r>
              <a:rPr lang="en-US" sz="3600" dirty="0" smtClean="0">
                <a:solidFill>
                  <a:srgbClr val="FF7E79"/>
                </a:solidFill>
              </a:rPr>
              <a:t> </a:t>
            </a:r>
            <a:r>
              <a:rPr lang="en-US" sz="3600" dirty="0" err="1" smtClean="0">
                <a:solidFill>
                  <a:srgbClr val="FF7E79"/>
                </a:solidFill>
              </a:rPr>
              <a:t>chefer</a:t>
            </a:r>
            <a:endParaRPr lang="en-US" sz="1000" dirty="0">
              <a:solidFill>
                <a:srgbClr val="FF7E79"/>
              </a:solidFill>
            </a:endParaRPr>
          </a:p>
        </p:txBody>
      </p:sp>
      <p:sp>
        <p:nvSpPr>
          <p:cNvPr id="8" name="TextBox 7"/>
          <p:cNvSpPr txBox="1"/>
          <p:nvPr/>
        </p:nvSpPr>
        <p:spPr>
          <a:xfrm>
            <a:off x="411479" y="2009559"/>
            <a:ext cx="3161900" cy="3200876"/>
          </a:xfrm>
          <a:prstGeom prst="rect">
            <a:avLst/>
          </a:prstGeom>
          <a:noFill/>
        </p:spPr>
        <p:txBody>
          <a:bodyPr wrap="square" rtlCol="0">
            <a:spAutoFit/>
          </a:bodyPr>
          <a:lstStyle/>
          <a:p>
            <a:pPr marL="285750" indent="-285750">
              <a:spcBef>
                <a:spcPts val="2400"/>
              </a:spcBef>
              <a:buFont typeface="Arial" charset="0"/>
              <a:buChar char="•"/>
            </a:pPr>
            <a:r>
              <a:rPr lang="en-US" b="1" dirty="0" err="1" smtClean="0">
                <a:latin typeface="Futura LT Book" charset="0"/>
                <a:ea typeface="Futura LT Book" charset="0"/>
                <a:cs typeface="Futura LT Book" charset="0"/>
              </a:rPr>
              <a:t>Mål</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bygga</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innovationsförmåga</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lokalt</a:t>
            </a:r>
            <a:r>
              <a:rPr lang="en-US" dirty="0" smtClean="0">
                <a:latin typeface="Futura LT Book" charset="0"/>
                <a:ea typeface="Futura LT Book" charset="0"/>
                <a:cs typeface="Futura LT Book" charset="0"/>
              </a:rPr>
              <a:t> </a:t>
            </a:r>
          </a:p>
          <a:p>
            <a:pPr marL="285750" indent="-285750">
              <a:spcBef>
                <a:spcPts val="2400"/>
              </a:spcBef>
              <a:buFont typeface="Arial" charset="0"/>
              <a:buChar char="•"/>
            </a:pPr>
            <a:r>
              <a:rPr lang="en-US" b="1" dirty="0" err="1" smtClean="0">
                <a:latin typeface="Futura LT Book" charset="0"/>
                <a:ea typeface="Futura LT Book" charset="0"/>
                <a:cs typeface="Futura LT Book" charset="0"/>
              </a:rPr>
              <a:t>Kursmål</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skapa</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medvetenhet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kring</a:t>
            </a:r>
            <a:r>
              <a:rPr lang="en-US" dirty="0" smtClean="0">
                <a:latin typeface="Futura LT Book" charset="0"/>
                <a:ea typeface="Futura LT Book" charset="0"/>
                <a:cs typeface="Futura LT Book" charset="0"/>
              </a:rPr>
              <a:t> innovation, </a:t>
            </a:r>
            <a:r>
              <a:rPr lang="en-US" dirty="0" err="1" smtClean="0">
                <a:latin typeface="Futura LT Book" charset="0"/>
                <a:ea typeface="Futura LT Book" charset="0"/>
                <a:cs typeface="Futura LT Book" charset="0"/>
              </a:rPr>
              <a:t>engagemang</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och</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vilja</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att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agera</a:t>
            </a:r>
            <a:endParaRPr lang="en-US" dirty="0" smtClean="0">
              <a:latin typeface="Futura LT Book" charset="0"/>
              <a:ea typeface="Futura LT Book" charset="0"/>
              <a:cs typeface="Futura LT Book" charset="0"/>
            </a:endParaRPr>
          </a:p>
          <a:p>
            <a:pPr marL="285750" indent="-285750">
              <a:spcBef>
                <a:spcPts val="2400"/>
              </a:spcBef>
              <a:buFont typeface="Arial" charset="0"/>
              <a:buChar char="•"/>
            </a:pPr>
            <a:r>
              <a:rPr lang="en-US" b="1" dirty="0" smtClean="0">
                <a:latin typeface="Futura LT Book" charset="0"/>
                <a:ea typeface="Futura LT Book" charset="0"/>
                <a:cs typeface="Futura LT Book" charset="0"/>
              </a:rPr>
              <a:t>DT </a:t>
            </a:r>
            <a:r>
              <a:rPr lang="en-US" b="1" dirty="0" err="1" smtClean="0">
                <a:latin typeface="Futura LT Book" charset="0"/>
                <a:ea typeface="Futura LT Book" charset="0"/>
                <a:cs typeface="Futura LT Book" charset="0"/>
              </a:rPr>
              <a:t>användes</a:t>
            </a:r>
            <a:r>
              <a:rPr lang="en-US" b="1" dirty="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när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utbildningen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designades</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och</a:t>
            </a:r>
            <a:r>
              <a:rPr lang="en-US" dirty="0" smtClean="0">
                <a:latin typeface="Futura LT Book" charset="0"/>
                <a:ea typeface="Futura LT Book" charset="0"/>
                <a:cs typeface="Futura LT Book" charset="0"/>
              </a:rPr>
              <a:t> I </a:t>
            </a:r>
            <a:r>
              <a:rPr lang="en-US" dirty="0" err="1" smtClean="0">
                <a:latin typeface="Futura LT Book" charset="0"/>
                <a:ea typeface="Futura LT Book" charset="0"/>
                <a:cs typeface="Futura LT Book" charset="0"/>
              </a:rPr>
              <a:t>utbildningen</a:t>
            </a:r>
            <a:endParaRPr lang="en-US" dirty="0">
              <a:latin typeface="Futura LT Book" charset="0"/>
              <a:ea typeface="Futura LT Book" charset="0"/>
              <a:cs typeface="Futura LT Book" charset="0"/>
            </a:endParaRPr>
          </a:p>
        </p:txBody>
      </p:sp>
      <p:grpSp>
        <p:nvGrpSpPr>
          <p:cNvPr id="9" name="Group 8"/>
          <p:cNvGrpSpPr/>
          <p:nvPr/>
        </p:nvGrpSpPr>
        <p:grpSpPr>
          <a:xfrm>
            <a:off x="3717758" y="4018547"/>
            <a:ext cx="5182402" cy="2380659"/>
            <a:chOff x="2681110" y="1577915"/>
            <a:chExt cx="6533445" cy="2781138"/>
          </a:xfrm>
        </p:grpSpPr>
        <p:pic>
          <p:nvPicPr>
            <p:cNvPr id="10" name="image8.jpeg" descr="DSC02505.JPG"/>
            <p:cNvPicPr/>
            <p:nvPr/>
          </p:nvPicPr>
          <p:blipFill>
            <a:blip r:embed="rId2" cstate="screen">
              <a:extLst>
                <a:ext uri="{28A0092B-C50C-407E-A947-70E740481C1C}">
                  <a14:useLocalDpi xmlns:a14="http://schemas.microsoft.com/office/drawing/2010/main"/>
                </a:ext>
              </a:extLst>
            </a:blip>
            <a:srcRect/>
            <a:stretch>
              <a:fillRect/>
            </a:stretch>
          </p:blipFill>
          <p:spPr>
            <a:xfrm>
              <a:off x="2681110" y="1577915"/>
              <a:ext cx="6533445" cy="2781138"/>
            </a:xfrm>
            <a:prstGeom prst="rect">
              <a:avLst/>
            </a:prstGeom>
            <a:ln w="12700">
              <a:miter lim="400000"/>
            </a:ln>
          </p:spPr>
        </p:pic>
        <p:sp>
          <p:nvSpPr>
            <p:cNvPr id="11" name="Shape 176"/>
            <p:cNvSpPr/>
            <p:nvPr/>
          </p:nvSpPr>
          <p:spPr>
            <a:xfrm>
              <a:off x="2681110" y="3940498"/>
              <a:ext cx="6533445" cy="303018"/>
            </a:xfrm>
            <a:prstGeom prst="rect">
              <a:avLst/>
            </a:prstGeom>
            <a:solidFill>
              <a:srgbClr val="2B3859">
                <a:alpha val="22000"/>
              </a:srgbClr>
            </a:solidFill>
            <a:ln w="12700">
              <a:miter lim="400000"/>
            </a:ln>
            <a:extLst>
              <a:ext uri="{C572A759-6A51-4108-AA02-DFA0A04FC94B}">
                <ma14:wrappingTextBoxFlag xmlns:ma14="http://schemas.microsoft.com/office/mac/drawingml/2011/main" val="1"/>
              </a:ext>
            </a:extLst>
          </p:spPr>
          <p:txBody>
            <a:bodyPr lIns="0" tIns="0" rIns="0" bIns="0">
              <a:normAutofit fontScale="77500" lnSpcReduction="20000"/>
            </a:bodyPr>
            <a:lstStyle>
              <a:lvl1pPr>
                <a:defRPr sz="1400">
                  <a:solidFill>
                    <a:srgbClr val="FFFFFF"/>
                  </a:solidFill>
                </a:defRPr>
              </a:lvl1pPr>
            </a:lstStyle>
            <a:p>
              <a:pPr lvl="0">
                <a:defRPr sz="1800">
                  <a:solidFill>
                    <a:srgbClr val="000000"/>
                  </a:solidFill>
                </a:defRPr>
              </a:pPr>
              <a:r>
                <a:rPr sz="1400" dirty="0">
                  <a:solidFill>
                    <a:srgbClr val="FFFFFF"/>
                  </a:solidFill>
                </a:rPr>
                <a:t>          Alberto Villaescusa      Ulrica Cullen    Lisa Carlgren        Fredrik Garneij</a:t>
              </a:r>
            </a:p>
          </p:txBody>
        </p:sp>
      </p:grpSp>
    </p:spTree>
    <p:extLst>
      <p:ext uri="{BB962C8B-B14F-4D97-AF65-F5344CB8AC3E}">
        <p14:creationId xmlns:p14="http://schemas.microsoft.com/office/powerpoint/2010/main" val="1104696376"/>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 y="168442"/>
            <a:ext cx="8656320" cy="1257942"/>
          </a:xfrm>
          <a:solidFill>
            <a:schemeClr val="bg1"/>
          </a:solidFill>
        </p:spPr>
        <p:txBody>
          <a:bodyPr>
            <a:noAutofit/>
          </a:bodyPr>
          <a:lstStyle/>
          <a:p>
            <a:r>
              <a:rPr lang="en-US" sz="4800" dirty="0"/>
              <a:t>D</a:t>
            </a:r>
            <a:r>
              <a:rPr lang="en-US" sz="4800" dirty="0" smtClean="0"/>
              <a:t>esign </a:t>
            </a:r>
            <a:r>
              <a:rPr lang="en-US" sz="4800" dirty="0" err="1" smtClean="0"/>
              <a:t>av</a:t>
            </a:r>
            <a:r>
              <a:rPr lang="en-US" sz="4800" dirty="0" smtClean="0"/>
              <a:t> </a:t>
            </a:r>
            <a:r>
              <a:rPr lang="en-US" sz="4800" dirty="0" err="1" smtClean="0"/>
              <a:t>utbildningen</a:t>
            </a:r>
            <a:r>
              <a:rPr lang="en-US" sz="4800" b="1" dirty="0" smtClean="0">
                <a:latin typeface="Futura LT Book" charset="0"/>
                <a:ea typeface="Futura LT Book" charset="0"/>
                <a:cs typeface="Futura LT Book" charset="0"/>
              </a:rPr>
              <a:t/>
            </a:r>
            <a:br>
              <a:rPr lang="en-US" sz="4800" b="1" dirty="0" smtClean="0">
                <a:latin typeface="Futura LT Book" charset="0"/>
                <a:ea typeface="Futura LT Book" charset="0"/>
                <a:cs typeface="Futura LT Book" charset="0"/>
              </a:rPr>
            </a:br>
            <a:endParaRPr lang="en-US" sz="1000" dirty="0">
              <a:solidFill>
                <a:srgbClr val="FF7E79"/>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438774"/>
            <a:ext cx="4547937" cy="2102584"/>
          </a:xfrm>
          <a:prstGeom prst="rect">
            <a:avLst/>
          </a:prstGeom>
        </p:spPr>
      </p:pic>
      <p:pic>
        <p:nvPicPr>
          <p:cNvPr id="6" name="Picture 5" descr="IMG_262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86576"/>
            <a:ext cx="3173319" cy="3173319"/>
          </a:xfrm>
          <a:prstGeom prst="rect">
            <a:avLst/>
          </a:prstGeom>
        </p:spPr>
      </p:pic>
      <p:sp>
        <p:nvSpPr>
          <p:cNvPr id="7" name="TextBox 6"/>
          <p:cNvSpPr txBox="1"/>
          <p:nvPr/>
        </p:nvSpPr>
        <p:spPr>
          <a:xfrm>
            <a:off x="5136681" y="1286576"/>
            <a:ext cx="3029553" cy="4893647"/>
          </a:xfrm>
          <a:prstGeom prst="rect">
            <a:avLst/>
          </a:prstGeom>
          <a:noFill/>
        </p:spPr>
        <p:txBody>
          <a:bodyPr wrap="square" rtlCol="0">
            <a:spAutoFit/>
          </a:bodyPr>
          <a:lstStyle/>
          <a:p>
            <a:pPr marL="285750" indent="-285750">
              <a:spcBef>
                <a:spcPts val="2400"/>
              </a:spcBef>
              <a:buFont typeface="Arial" charset="0"/>
              <a:buChar char="•"/>
            </a:pPr>
            <a:r>
              <a:rPr lang="en-US" b="1" dirty="0" err="1" smtClean="0">
                <a:latin typeface="Futura LT Book" charset="0"/>
                <a:ea typeface="Futura LT Book" charset="0"/>
                <a:cs typeface="Futura LT Book" charset="0"/>
              </a:rPr>
              <a:t>Användarfokus</a:t>
            </a:r>
            <a:r>
              <a:rPr lang="en-US" dirty="0" smtClean="0">
                <a:latin typeface="Futura LT Book" charset="0"/>
                <a:ea typeface="Futura LT Book" charset="0"/>
                <a:cs typeface="Futura LT Book" charset="0"/>
              </a:rPr>
              <a:t>:</a:t>
            </a:r>
            <a:br>
              <a:rPr lang="en-US" dirty="0" smtClean="0">
                <a:latin typeface="Futura LT Book" charset="0"/>
                <a:ea typeface="Futura LT Book" charset="0"/>
                <a:cs typeface="Futura LT Book" charset="0"/>
              </a:rPr>
            </a:br>
            <a:r>
              <a:rPr lang="en-US" dirty="0" err="1" smtClean="0">
                <a:latin typeface="Futura LT Book" charset="0"/>
                <a:ea typeface="Futura LT Book" charset="0"/>
                <a:cs typeface="Futura LT Book" charset="0"/>
              </a:rPr>
              <a:t>användarundersökning</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fokus</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på</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upplevelse</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och</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känslor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anpassat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ramverk</a:t>
            </a:r>
            <a:endParaRPr lang="en-US" dirty="0" smtClean="0">
              <a:latin typeface="Futura LT Book" charset="0"/>
              <a:ea typeface="Futura LT Book" charset="0"/>
              <a:cs typeface="Futura LT Book" charset="0"/>
            </a:endParaRPr>
          </a:p>
          <a:p>
            <a:pPr marL="285750" indent="-285750">
              <a:spcBef>
                <a:spcPts val="2400"/>
              </a:spcBef>
              <a:buFont typeface="Arial" charset="0"/>
              <a:buChar char="•"/>
            </a:pPr>
            <a:r>
              <a:rPr lang="en-US" b="1" dirty="0" err="1" smtClean="0">
                <a:latin typeface="Futura LT Book" charset="0"/>
                <a:ea typeface="Futura LT Book" charset="0"/>
                <a:cs typeface="Futura LT Book" charset="0"/>
              </a:rPr>
              <a:t>Visuellt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ett</a:t>
            </a:r>
            <a:r>
              <a:rPr lang="en-US" dirty="0" smtClean="0">
                <a:latin typeface="Futura LT Book" charset="0"/>
                <a:ea typeface="Futura LT Book" charset="0"/>
                <a:cs typeface="Futura LT Book" charset="0"/>
              </a:rPr>
              <a:t> rum </a:t>
            </a:r>
            <a:r>
              <a:rPr lang="en-US" dirty="0" err="1" smtClean="0">
                <a:latin typeface="Futura LT Book" charset="0"/>
                <a:ea typeface="Futura LT Book" charset="0"/>
                <a:cs typeface="Futura LT Book" charset="0"/>
              </a:rPr>
              <a:t>från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golv</a:t>
            </a:r>
            <a:r>
              <a:rPr lang="en-US" dirty="0" smtClean="0">
                <a:latin typeface="Futura LT Book" charset="0"/>
                <a:ea typeface="Futura LT Book" charset="0"/>
                <a:cs typeface="Futura LT Book" charset="0"/>
              </a:rPr>
              <a:t> till </a:t>
            </a:r>
            <a:r>
              <a:rPr lang="en-US" dirty="0" err="1" smtClean="0">
                <a:latin typeface="Futura LT Book" charset="0"/>
                <a:ea typeface="Futura LT Book" charset="0"/>
                <a:cs typeface="Futura LT Book" charset="0"/>
              </a:rPr>
              <a:t>tak</a:t>
            </a:r>
            <a:endParaRPr lang="en-US" dirty="0" smtClean="0">
              <a:latin typeface="Futura LT Book" charset="0"/>
              <a:ea typeface="Futura LT Book" charset="0"/>
              <a:cs typeface="Futura LT Book" charset="0"/>
            </a:endParaRPr>
          </a:p>
          <a:p>
            <a:pPr marL="285750" indent="-285750">
              <a:spcBef>
                <a:spcPts val="2400"/>
              </a:spcBef>
              <a:buFont typeface="Arial" charset="0"/>
              <a:buChar char="•"/>
            </a:pPr>
            <a:r>
              <a:rPr lang="en-US" b="1" dirty="0" err="1" smtClean="0">
                <a:latin typeface="Futura LT Book" charset="0"/>
                <a:ea typeface="Futura LT Book" charset="0"/>
                <a:cs typeface="Futura LT Book" charset="0"/>
              </a:rPr>
              <a:t>Experimentera</a:t>
            </a:r>
            <a:r>
              <a:rPr lang="en-US" b="1"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pilotutbildning</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iterationer</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rollspela</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upplevelsen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bjuda</a:t>
            </a:r>
            <a:r>
              <a:rPr lang="en-US" dirty="0" smtClean="0">
                <a:latin typeface="Futura LT Book" charset="0"/>
                <a:ea typeface="Futura LT Book" charset="0"/>
                <a:cs typeface="Futura LT Book" charset="0"/>
              </a:rPr>
              <a:t> in till test</a:t>
            </a:r>
          </a:p>
          <a:p>
            <a:pPr marL="285750" indent="-285750">
              <a:spcBef>
                <a:spcPts val="2400"/>
              </a:spcBef>
              <a:buFont typeface="Arial" charset="0"/>
              <a:buChar char="•"/>
            </a:pPr>
            <a:r>
              <a:rPr lang="en-US" b="1" dirty="0" err="1" smtClean="0">
                <a:latin typeface="Futura LT Book" charset="0"/>
                <a:ea typeface="Futura LT Book" charset="0"/>
                <a:cs typeface="Futura LT Book" charset="0"/>
              </a:rPr>
              <a:t>Mångfald</a:t>
            </a:r>
            <a:r>
              <a:rPr lang="en-US" b="1"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tvärdiscp</a:t>
            </a:r>
            <a:r>
              <a:rPr lang="en-US" dirty="0" smtClean="0">
                <a:latin typeface="Futura LT Book" charset="0"/>
                <a:ea typeface="Futura LT Book" charset="0"/>
                <a:cs typeface="Futura LT Book" charset="0"/>
              </a:rPr>
              <a:t>. team</a:t>
            </a:r>
            <a:endParaRPr lang="en-US" dirty="0">
              <a:latin typeface="Futura LT Book" charset="0"/>
              <a:ea typeface="Futura LT Book" charset="0"/>
              <a:cs typeface="Futura LT Book" charset="0"/>
            </a:endParaRPr>
          </a:p>
        </p:txBody>
      </p:sp>
    </p:spTree>
    <p:extLst>
      <p:ext uri="{BB962C8B-B14F-4D97-AF65-F5344CB8AC3E}">
        <p14:creationId xmlns:p14="http://schemas.microsoft.com/office/powerpoint/2010/main" val="5031001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0424" y="6186024"/>
            <a:ext cx="9404006" cy="7664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genda - snak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972" y="1216540"/>
            <a:ext cx="6667100" cy="5575438"/>
          </a:xfrm>
          <a:prstGeom prst="rect">
            <a:avLst/>
          </a:prstGeom>
        </p:spPr>
      </p:pic>
      <p:sp>
        <p:nvSpPr>
          <p:cNvPr id="5" name="Rounded Rectangular Callout 4"/>
          <p:cNvSpPr/>
          <p:nvPr/>
        </p:nvSpPr>
        <p:spPr>
          <a:xfrm>
            <a:off x="1028181" y="3671034"/>
            <a:ext cx="2042855" cy="1098674"/>
          </a:xfrm>
          <a:prstGeom prst="wedgeRoundRectCallout">
            <a:avLst>
              <a:gd name="adj1" fmla="val 26388"/>
              <a:gd name="adj2" fmla="val 180"/>
              <a:gd name="adj3" fmla="val 16667"/>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lang="en-US" dirty="0"/>
          </a:p>
        </p:txBody>
      </p:sp>
      <p:cxnSp>
        <p:nvCxnSpPr>
          <p:cNvPr id="10" name="Straight Connector 9"/>
          <p:cNvCxnSpPr/>
          <p:nvPr/>
        </p:nvCxnSpPr>
        <p:spPr>
          <a:xfrm flipV="1">
            <a:off x="-120424" y="4828382"/>
            <a:ext cx="9264424" cy="4379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descr="FullSizeRende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7232" y="5758050"/>
            <a:ext cx="1348113" cy="877845"/>
          </a:xfrm>
          <a:prstGeom prst="rect">
            <a:avLst/>
          </a:prstGeom>
        </p:spPr>
      </p:pic>
      <p:sp>
        <p:nvSpPr>
          <p:cNvPr id="4" name="Rounded Rectangular Callout 3"/>
          <p:cNvSpPr/>
          <p:nvPr/>
        </p:nvSpPr>
        <p:spPr>
          <a:xfrm>
            <a:off x="5632264" y="1126001"/>
            <a:ext cx="1223399" cy="804919"/>
          </a:xfrm>
          <a:prstGeom prst="wedgeRoundRectCallout">
            <a:avLst>
              <a:gd name="adj1" fmla="val -42033"/>
              <a:gd name="adj2" fmla="val 31256"/>
              <a:gd name="adj3" fmla="val 16667"/>
            </a:avLst>
          </a:prstGeom>
          <a:solidFill>
            <a:srgbClr val="FFFFFF"/>
          </a:solid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70000" lnSpcReduction="20000"/>
          </a:bodyPr>
          <a:lstStyle/>
          <a:p>
            <a:pPr algn="ctr"/>
            <a:r>
              <a:rPr lang="en-US" dirty="0" smtClean="0">
                <a:solidFill>
                  <a:srgbClr val="000000"/>
                </a:solidFill>
              </a:rPr>
              <a:t>Discussion: </a:t>
            </a:r>
          </a:p>
          <a:p>
            <a:pPr algn="ctr"/>
            <a:r>
              <a:rPr lang="en-US" dirty="0" smtClean="0">
                <a:solidFill>
                  <a:srgbClr val="000000"/>
                </a:solidFill>
              </a:rPr>
              <a:t>Why innovation? </a:t>
            </a:r>
          </a:p>
          <a:p>
            <a:pPr algn="ctr"/>
            <a:r>
              <a:rPr lang="en-US" dirty="0" smtClean="0">
                <a:solidFill>
                  <a:srgbClr val="000000"/>
                </a:solidFill>
              </a:rPr>
              <a:t> Why now?</a:t>
            </a:r>
          </a:p>
        </p:txBody>
      </p:sp>
      <p:sp>
        <p:nvSpPr>
          <p:cNvPr id="6" name="Rounded Rectangular Callout 5"/>
          <p:cNvSpPr/>
          <p:nvPr/>
        </p:nvSpPr>
        <p:spPr>
          <a:xfrm>
            <a:off x="6112498" y="5922297"/>
            <a:ext cx="1612035" cy="868174"/>
          </a:xfrm>
          <a:prstGeom prst="wedgeRoundRectCallout">
            <a:avLst>
              <a:gd name="adj1" fmla="val -60205"/>
              <a:gd name="adj2" fmla="val -85266"/>
              <a:gd name="adj3" fmla="val 16667"/>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t>Building innovation muscles: collaborative work on action plans</a:t>
            </a:r>
            <a:endParaRPr lang="en-US" dirty="0"/>
          </a:p>
        </p:txBody>
      </p:sp>
      <p:sp>
        <p:nvSpPr>
          <p:cNvPr id="12" name="TextBox 11"/>
          <p:cNvSpPr txBox="1"/>
          <p:nvPr/>
        </p:nvSpPr>
        <p:spPr>
          <a:xfrm>
            <a:off x="-27217" y="4515364"/>
            <a:ext cx="800632" cy="369332"/>
          </a:xfrm>
          <a:prstGeom prst="rect">
            <a:avLst/>
          </a:prstGeom>
          <a:noFill/>
        </p:spPr>
        <p:txBody>
          <a:bodyPr wrap="none" rtlCol="0">
            <a:spAutoFit/>
          </a:bodyPr>
          <a:lstStyle/>
          <a:p>
            <a:r>
              <a:rPr lang="en-US" b="1" dirty="0" smtClean="0"/>
              <a:t>Day 1</a:t>
            </a:r>
            <a:endParaRPr lang="en-US" b="1" dirty="0"/>
          </a:p>
        </p:txBody>
      </p:sp>
      <p:sp>
        <p:nvSpPr>
          <p:cNvPr id="13" name="TextBox 12"/>
          <p:cNvSpPr txBox="1"/>
          <p:nvPr/>
        </p:nvSpPr>
        <p:spPr>
          <a:xfrm>
            <a:off x="-28089" y="4870402"/>
            <a:ext cx="800632" cy="369332"/>
          </a:xfrm>
          <a:prstGeom prst="rect">
            <a:avLst/>
          </a:prstGeom>
          <a:noFill/>
        </p:spPr>
        <p:txBody>
          <a:bodyPr wrap="none" rtlCol="0">
            <a:spAutoFit/>
          </a:bodyPr>
          <a:lstStyle/>
          <a:p>
            <a:r>
              <a:rPr lang="en-US" b="1" dirty="0" smtClean="0"/>
              <a:t>Day 2</a:t>
            </a:r>
            <a:endParaRPr lang="en-US" b="1" dirty="0"/>
          </a:p>
        </p:txBody>
      </p:sp>
      <p:sp>
        <p:nvSpPr>
          <p:cNvPr id="14" name="Rounded Rectangular Callout 13"/>
          <p:cNvSpPr/>
          <p:nvPr/>
        </p:nvSpPr>
        <p:spPr>
          <a:xfrm>
            <a:off x="5638028" y="2003611"/>
            <a:ext cx="1114062" cy="753876"/>
          </a:xfrm>
          <a:prstGeom prst="wedgeRoundRectCallout">
            <a:avLst>
              <a:gd name="adj1" fmla="val -30754"/>
              <a:gd name="adj2" fmla="val 14192"/>
              <a:gd name="adj3" fmla="val 16667"/>
            </a:avLst>
          </a:prstGeom>
          <a:solidFill>
            <a:schemeClr val="bg1"/>
          </a:solidFill>
          <a:ln w="25400">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solidFill>
                  <a:schemeClr val="tx1"/>
                </a:solidFill>
              </a:rPr>
              <a:t>Discussion: </a:t>
            </a:r>
          </a:p>
          <a:p>
            <a:pPr algn="ctr"/>
            <a:r>
              <a:rPr lang="en-US" dirty="0" smtClean="0">
                <a:solidFill>
                  <a:schemeClr val="tx1"/>
                </a:solidFill>
              </a:rPr>
              <a:t>What do we mean by innovation</a:t>
            </a:r>
          </a:p>
        </p:txBody>
      </p:sp>
      <p:pic>
        <p:nvPicPr>
          <p:cNvPr id="15" name="Picture 14" descr="FE_2007_ActingUtopia_002_p.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80322" y="5849194"/>
            <a:ext cx="1405350" cy="935507"/>
          </a:xfrm>
          <a:prstGeom prst="rect">
            <a:avLst/>
          </a:prstGeom>
        </p:spPr>
      </p:pic>
      <p:pic>
        <p:nvPicPr>
          <p:cNvPr id="16" name="Picture 15" descr="Framework med pil upp till, gubbe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1978" y="3284615"/>
            <a:ext cx="975833" cy="749137"/>
          </a:xfrm>
          <a:prstGeom prst="rect">
            <a:avLst/>
          </a:prstGeom>
        </p:spPr>
      </p:pic>
      <p:pic>
        <p:nvPicPr>
          <p:cNvPr id="18" name="Picture 17" descr="people puzzle piece1.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19917" y="5118536"/>
            <a:ext cx="347004" cy="335293"/>
          </a:xfrm>
          <a:prstGeom prst="rect">
            <a:avLst/>
          </a:prstGeom>
        </p:spPr>
      </p:pic>
      <p:pic>
        <p:nvPicPr>
          <p:cNvPr id="19" name="Picture 18" descr="culture puzzle piece3.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09384" y="5119461"/>
            <a:ext cx="422849" cy="328138"/>
          </a:xfrm>
          <a:prstGeom prst="rect">
            <a:avLst/>
          </a:prstGeom>
        </p:spPr>
      </p:pic>
      <p:pic>
        <p:nvPicPr>
          <p:cNvPr id="20" name="Picture 19" descr="WoW puzzle piece5.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00790" y="5072180"/>
            <a:ext cx="419065" cy="291312"/>
          </a:xfrm>
          <a:prstGeom prst="rect">
            <a:avLst/>
          </a:prstGeom>
        </p:spPr>
      </p:pic>
      <p:pic>
        <p:nvPicPr>
          <p:cNvPr id="21" name="Picture 20" descr="Organization puzzle piece7.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4493" y="5075667"/>
            <a:ext cx="373084" cy="306443"/>
          </a:xfrm>
          <a:prstGeom prst="rect">
            <a:avLst/>
          </a:prstGeom>
        </p:spPr>
      </p:pic>
      <p:cxnSp>
        <p:nvCxnSpPr>
          <p:cNvPr id="23" name="Straight Connector 22"/>
          <p:cNvCxnSpPr/>
          <p:nvPr/>
        </p:nvCxnSpPr>
        <p:spPr>
          <a:xfrm flipH="1">
            <a:off x="5186435" y="1703761"/>
            <a:ext cx="385905" cy="201318"/>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flipV="1">
            <a:off x="5186435" y="2036461"/>
            <a:ext cx="418749" cy="16423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26" descr="dt teckning två med ändringar.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15370" y="3749458"/>
            <a:ext cx="1881651" cy="935879"/>
          </a:xfrm>
          <a:prstGeom prst="rect">
            <a:avLst/>
          </a:prstGeom>
        </p:spPr>
      </p:pic>
      <p:pic>
        <p:nvPicPr>
          <p:cNvPr id="28" name="Picture 4" descr="http://www.goldenvisionforyou.com/blog/wp-content/uploads/2015/04/body_youcandoit.png">
            <a:hlinkClick r:id="rId12"/>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752090" y="4404600"/>
            <a:ext cx="1130809" cy="1444594"/>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33"/>
          <p:cNvSpPr/>
          <p:nvPr/>
        </p:nvSpPr>
        <p:spPr>
          <a:xfrm>
            <a:off x="4803775" y="2390775"/>
            <a:ext cx="234950" cy="733425"/>
          </a:xfrm>
          <a:custGeom>
            <a:avLst/>
            <a:gdLst>
              <a:gd name="connsiteX0" fmla="*/ 0 w 234950"/>
              <a:gd name="connsiteY0" fmla="*/ 0 h 733425"/>
              <a:gd name="connsiteX1" fmla="*/ 3175 w 234950"/>
              <a:gd name="connsiteY1" fmla="*/ 25400 h 733425"/>
              <a:gd name="connsiteX2" fmla="*/ 6350 w 234950"/>
              <a:gd name="connsiteY2" fmla="*/ 34925 h 733425"/>
              <a:gd name="connsiteX3" fmla="*/ 15875 w 234950"/>
              <a:gd name="connsiteY3" fmla="*/ 41275 h 733425"/>
              <a:gd name="connsiteX4" fmla="*/ 22225 w 234950"/>
              <a:gd name="connsiteY4" fmla="*/ 50800 h 733425"/>
              <a:gd name="connsiteX5" fmla="*/ 31750 w 234950"/>
              <a:gd name="connsiteY5" fmla="*/ 60325 h 733425"/>
              <a:gd name="connsiteX6" fmla="*/ 34925 w 234950"/>
              <a:gd name="connsiteY6" fmla="*/ 69850 h 733425"/>
              <a:gd name="connsiteX7" fmla="*/ 41275 w 234950"/>
              <a:gd name="connsiteY7" fmla="*/ 79375 h 733425"/>
              <a:gd name="connsiteX8" fmla="*/ 47625 w 234950"/>
              <a:gd name="connsiteY8" fmla="*/ 98425 h 733425"/>
              <a:gd name="connsiteX9" fmla="*/ 57150 w 234950"/>
              <a:gd name="connsiteY9" fmla="*/ 117475 h 733425"/>
              <a:gd name="connsiteX10" fmla="*/ 73025 w 234950"/>
              <a:gd name="connsiteY10" fmla="*/ 136525 h 733425"/>
              <a:gd name="connsiteX11" fmla="*/ 79375 w 234950"/>
              <a:gd name="connsiteY11" fmla="*/ 149225 h 733425"/>
              <a:gd name="connsiteX12" fmla="*/ 85725 w 234950"/>
              <a:gd name="connsiteY12" fmla="*/ 171450 h 733425"/>
              <a:gd name="connsiteX13" fmla="*/ 92075 w 234950"/>
              <a:gd name="connsiteY13" fmla="*/ 225425 h 733425"/>
              <a:gd name="connsiteX14" fmla="*/ 95250 w 234950"/>
              <a:gd name="connsiteY14" fmla="*/ 238125 h 733425"/>
              <a:gd name="connsiteX15" fmla="*/ 98425 w 234950"/>
              <a:gd name="connsiteY15" fmla="*/ 263525 h 733425"/>
              <a:gd name="connsiteX16" fmla="*/ 101600 w 234950"/>
              <a:gd name="connsiteY16" fmla="*/ 273050 h 733425"/>
              <a:gd name="connsiteX17" fmla="*/ 104775 w 234950"/>
              <a:gd name="connsiteY17" fmla="*/ 292100 h 733425"/>
              <a:gd name="connsiteX18" fmla="*/ 114300 w 234950"/>
              <a:gd name="connsiteY18" fmla="*/ 327025 h 733425"/>
              <a:gd name="connsiteX19" fmla="*/ 120650 w 234950"/>
              <a:gd name="connsiteY19" fmla="*/ 390525 h 733425"/>
              <a:gd name="connsiteX20" fmla="*/ 127000 w 234950"/>
              <a:gd name="connsiteY20" fmla="*/ 457200 h 733425"/>
              <a:gd name="connsiteX21" fmla="*/ 123825 w 234950"/>
              <a:gd name="connsiteY21" fmla="*/ 523875 h 733425"/>
              <a:gd name="connsiteX22" fmla="*/ 123825 w 234950"/>
              <a:gd name="connsiteY22" fmla="*/ 723900 h 733425"/>
              <a:gd name="connsiteX23" fmla="*/ 104775 w 234950"/>
              <a:gd name="connsiteY23" fmla="*/ 717550 h 733425"/>
              <a:gd name="connsiteX24" fmla="*/ 95250 w 234950"/>
              <a:gd name="connsiteY24" fmla="*/ 714375 h 733425"/>
              <a:gd name="connsiteX25" fmla="*/ 76200 w 234950"/>
              <a:gd name="connsiteY25" fmla="*/ 701675 h 733425"/>
              <a:gd name="connsiteX26" fmla="*/ 57150 w 234950"/>
              <a:gd name="connsiteY26" fmla="*/ 692150 h 733425"/>
              <a:gd name="connsiteX27" fmla="*/ 44450 w 234950"/>
              <a:gd name="connsiteY27" fmla="*/ 673100 h 733425"/>
              <a:gd name="connsiteX28" fmla="*/ 34925 w 234950"/>
              <a:gd name="connsiteY28" fmla="*/ 650875 h 733425"/>
              <a:gd name="connsiteX29" fmla="*/ 28575 w 234950"/>
              <a:gd name="connsiteY29" fmla="*/ 641350 h 733425"/>
              <a:gd name="connsiteX30" fmla="*/ 38100 w 234950"/>
              <a:gd name="connsiteY30" fmla="*/ 644525 h 733425"/>
              <a:gd name="connsiteX31" fmla="*/ 50800 w 234950"/>
              <a:gd name="connsiteY31" fmla="*/ 657225 h 733425"/>
              <a:gd name="connsiteX32" fmla="*/ 63500 w 234950"/>
              <a:gd name="connsiteY32" fmla="*/ 676275 h 733425"/>
              <a:gd name="connsiteX33" fmla="*/ 82550 w 234950"/>
              <a:gd name="connsiteY33" fmla="*/ 692150 h 733425"/>
              <a:gd name="connsiteX34" fmla="*/ 88900 w 234950"/>
              <a:gd name="connsiteY34" fmla="*/ 701675 h 733425"/>
              <a:gd name="connsiteX35" fmla="*/ 98425 w 234950"/>
              <a:gd name="connsiteY35" fmla="*/ 704850 h 733425"/>
              <a:gd name="connsiteX36" fmla="*/ 107950 w 234950"/>
              <a:gd name="connsiteY36" fmla="*/ 711200 h 733425"/>
              <a:gd name="connsiteX37" fmla="*/ 114300 w 234950"/>
              <a:gd name="connsiteY37" fmla="*/ 720725 h 733425"/>
              <a:gd name="connsiteX38" fmla="*/ 133350 w 234950"/>
              <a:gd name="connsiteY38" fmla="*/ 733425 h 733425"/>
              <a:gd name="connsiteX39" fmla="*/ 146050 w 234950"/>
              <a:gd name="connsiteY39" fmla="*/ 730250 h 733425"/>
              <a:gd name="connsiteX40" fmla="*/ 177800 w 234950"/>
              <a:gd name="connsiteY40" fmla="*/ 711200 h 733425"/>
              <a:gd name="connsiteX41" fmla="*/ 193675 w 234950"/>
              <a:gd name="connsiteY41" fmla="*/ 698500 h 733425"/>
              <a:gd name="connsiteX42" fmla="*/ 203200 w 234950"/>
              <a:gd name="connsiteY42" fmla="*/ 679450 h 733425"/>
              <a:gd name="connsiteX43" fmla="*/ 209550 w 234950"/>
              <a:gd name="connsiteY43" fmla="*/ 669925 h 733425"/>
              <a:gd name="connsiteX44" fmla="*/ 212725 w 234950"/>
              <a:gd name="connsiteY44" fmla="*/ 660400 h 733425"/>
              <a:gd name="connsiteX45" fmla="*/ 219075 w 234950"/>
              <a:gd name="connsiteY45" fmla="*/ 647700 h 733425"/>
              <a:gd name="connsiteX46" fmla="*/ 222250 w 234950"/>
              <a:gd name="connsiteY46" fmla="*/ 631825 h 733425"/>
              <a:gd name="connsiteX47" fmla="*/ 234950 w 234950"/>
              <a:gd name="connsiteY47" fmla="*/ 612775 h 733425"/>
              <a:gd name="connsiteX48" fmla="*/ 222250 w 234950"/>
              <a:gd name="connsiteY48" fmla="*/ 641350 h 733425"/>
              <a:gd name="connsiteX49" fmla="*/ 209550 w 234950"/>
              <a:gd name="connsiteY49" fmla="*/ 654050 h 733425"/>
              <a:gd name="connsiteX50" fmla="*/ 200025 w 234950"/>
              <a:gd name="connsiteY50" fmla="*/ 673100 h 733425"/>
              <a:gd name="connsiteX51" fmla="*/ 180975 w 234950"/>
              <a:gd name="connsiteY51" fmla="*/ 698500 h 733425"/>
              <a:gd name="connsiteX52" fmla="*/ 171450 w 234950"/>
              <a:gd name="connsiteY52" fmla="*/ 708025 h 733425"/>
              <a:gd name="connsiteX53" fmla="*/ 161925 w 234950"/>
              <a:gd name="connsiteY53" fmla="*/ 711200 h 733425"/>
              <a:gd name="connsiteX54" fmla="*/ 152400 w 234950"/>
              <a:gd name="connsiteY54" fmla="*/ 717550 h 733425"/>
              <a:gd name="connsiteX55" fmla="*/ 142875 w 234950"/>
              <a:gd name="connsiteY55" fmla="*/ 72707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4950" h="733425">
                <a:moveTo>
                  <a:pt x="0" y="0"/>
                </a:moveTo>
                <a:cubicBezTo>
                  <a:pt x="1058" y="8467"/>
                  <a:pt x="1649" y="17005"/>
                  <a:pt x="3175" y="25400"/>
                </a:cubicBezTo>
                <a:cubicBezTo>
                  <a:pt x="3774" y="28693"/>
                  <a:pt x="4259" y="32312"/>
                  <a:pt x="6350" y="34925"/>
                </a:cubicBezTo>
                <a:cubicBezTo>
                  <a:pt x="8734" y="37905"/>
                  <a:pt x="12700" y="39158"/>
                  <a:pt x="15875" y="41275"/>
                </a:cubicBezTo>
                <a:cubicBezTo>
                  <a:pt x="17992" y="44450"/>
                  <a:pt x="19782" y="47869"/>
                  <a:pt x="22225" y="50800"/>
                </a:cubicBezTo>
                <a:cubicBezTo>
                  <a:pt x="25100" y="54249"/>
                  <a:pt x="29259" y="56589"/>
                  <a:pt x="31750" y="60325"/>
                </a:cubicBezTo>
                <a:cubicBezTo>
                  <a:pt x="33606" y="63110"/>
                  <a:pt x="33428" y="66857"/>
                  <a:pt x="34925" y="69850"/>
                </a:cubicBezTo>
                <a:cubicBezTo>
                  <a:pt x="36632" y="73263"/>
                  <a:pt x="39725" y="75888"/>
                  <a:pt x="41275" y="79375"/>
                </a:cubicBezTo>
                <a:cubicBezTo>
                  <a:pt x="43993" y="85492"/>
                  <a:pt x="43912" y="92856"/>
                  <a:pt x="47625" y="98425"/>
                </a:cubicBezTo>
                <a:cubicBezTo>
                  <a:pt x="65823" y="125722"/>
                  <a:pt x="44005" y="91185"/>
                  <a:pt x="57150" y="117475"/>
                </a:cubicBezTo>
                <a:cubicBezTo>
                  <a:pt x="65549" y="134272"/>
                  <a:pt x="61322" y="120141"/>
                  <a:pt x="73025" y="136525"/>
                </a:cubicBezTo>
                <a:cubicBezTo>
                  <a:pt x="75776" y="140376"/>
                  <a:pt x="77511" y="144875"/>
                  <a:pt x="79375" y="149225"/>
                </a:cubicBezTo>
                <a:cubicBezTo>
                  <a:pt x="82108" y="155602"/>
                  <a:pt x="84114" y="165005"/>
                  <a:pt x="85725" y="171450"/>
                </a:cubicBezTo>
                <a:cubicBezTo>
                  <a:pt x="87428" y="188479"/>
                  <a:pt x="88956" y="208268"/>
                  <a:pt x="92075" y="225425"/>
                </a:cubicBezTo>
                <a:cubicBezTo>
                  <a:pt x="92856" y="229718"/>
                  <a:pt x="94533" y="233821"/>
                  <a:pt x="95250" y="238125"/>
                </a:cubicBezTo>
                <a:cubicBezTo>
                  <a:pt x="96653" y="246541"/>
                  <a:pt x="96899" y="255130"/>
                  <a:pt x="98425" y="263525"/>
                </a:cubicBezTo>
                <a:cubicBezTo>
                  <a:pt x="99024" y="266818"/>
                  <a:pt x="100874" y="269783"/>
                  <a:pt x="101600" y="273050"/>
                </a:cubicBezTo>
                <a:cubicBezTo>
                  <a:pt x="102997" y="279334"/>
                  <a:pt x="103214" y="285855"/>
                  <a:pt x="104775" y="292100"/>
                </a:cubicBezTo>
                <a:cubicBezTo>
                  <a:pt x="110409" y="314636"/>
                  <a:pt x="111765" y="305904"/>
                  <a:pt x="114300" y="327025"/>
                </a:cubicBezTo>
                <a:cubicBezTo>
                  <a:pt x="116834" y="348146"/>
                  <a:pt x="119235" y="369300"/>
                  <a:pt x="120650" y="390525"/>
                </a:cubicBezTo>
                <a:cubicBezTo>
                  <a:pt x="124253" y="444573"/>
                  <a:pt x="121209" y="422456"/>
                  <a:pt x="127000" y="457200"/>
                </a:cubicBezTo>
                <a:cubicBezTo>
                  <a:pt x="125942" y="479425"/>
                  <a:pt x="123825" y="501625"/>
                  <a:pt x="123825" y="523875"/>
                </a:cubicBezTo>
                <a:cubicBezTo>
                  <a:pt x="123825" y="729761"/>
                  <a:pt x="139327" y="646388"/>
                  <a:pt x="123825" y="723900"/>
                </a:cubicBezTo>
                <a:lnTo>
                  <a:pt x="104775" y="717550"/>
                </a:lnTo>
                <a:cubicBezTo>
                  <a:pt x="101600" y="716492"/>
                  <a:pt x="98035" y="716231"/>
                  <a:pt x="95250" y="714375"/>
                </a:cubicBezTo>
                <a:cubicBezTo>
                  <a:pt x="88900" y="710142"/>
                  <a:pt x="83440" y="704088"/>
                  <a:pt x="76200" y="701675"/>
                </a:cubicBezTo>
                <a:cubicBezTo>
                  <a:pt x="63055" y="697293"/>
                  <a:pt x="69460" y="700356"/>
                  <a:pt x="57150" y="692150"/>
                </a:cubicBezTo>
                <a:cubicBezTo>
                  <a:pt x="52917" y="685800"/>
                  <a:pt x="46863" y="680340"/>
                  <a:pt x="44450" y="673100"/>
                </a:cubicBezTo>
                <a:cubicBezTo>
                  <a:pt x="40888" y="662414"/>
                  <a:pt x="41202" y="661860"/>
                  <a:pt x="34925" y="650875"/>
                </a:cubicBezTo>
                <a:cubicBezTo>
                  <a:pt x="33032" y="647562"/>
                  <a:pt x="26868" y="644763"/>
                  <a:pt x="28575" y="641350"/>
                </a:cubicBezTo>
                <a:cubicBezTo>
                  <a:pt x="30072" y="638357"/>
                  <a:pt x="34925" y="643467"/>
                  <a:pt x="38100" y="644525"/>
                </a:cubicBezTo>
                <a:cubicBezTo>
                  <a:pt x="42333" y="648758"/>
                  <a:pt x="47060" y="652550"/>
                  <a:pt x="50800" y="657225"/>
                </a:cubicBezTo>
                <a:cubicBezTo>
                  <a:pt x="55568" y="663184"/>
                  <a:pt x="57150" y="672042"/>
                  <a:pt x="63500" y="676275"/>
                </a:cubicBezTo>
                <a:cubicBezTo>
                  <a:pt x="72866" y="682519"/>
                  <a:pt x="74910" y="682983"/>
                  <a:pt x="82550" y="692150"/>
                </a:cubicBezTo>
                <a:cubicBezTo>
                  <a:pt x="84993" y="695081"/>
                  <a:pt x="85920" y="699291"/>
                  <a:pt x="88900" y="701675"/>
                </a:cubicBezTo>
                <a:cubicBezTo>
                  <a:pt x="91513" y="703766"/>
                  <a:pt x="95432" y="703353"/>
                  <a:pt x="98425" y="704850"/>
                </a:cubicBezTo>
                <a:cubicBezTo>
                  <a:pt x="101838" y="706557"/>
                  <a:pt x="104775" y="709083"/>
                  <a:pt x="107950" y="711200"/>
                </a:cubicBezTo>
                <a:cubicBezTo>
                  <a:pt x="110067" y="714375"/>
                  <a:pt x="111428" y="718212"/>
                  <a:pt x="114300" y="720725"/>
                </a:cubicBezTo>
                <a:cubicBezTo>
                  <a:pt x="120043" y="725751"/>
                  <a:pt x="133350" y="733425"/>
                  <a:pt x="133350" y="733425"/>
                </a:cubicBezTo>
                <a:cubicBezTo>
                  <a:pt x="137583" y="732367"/>
                  <a:pt x="141964" y="731782"/>
                  <a:pt x="146050" y="730250"/>
                </a:cubicBezTo>
                <a:cubicBezTo>
                  <a:pt x="155360" y="726759"/>
                  <a:pt x="171284" y="716413"/>
                  <a:pt x="177800" y="711200"/>
                </a:cubicBezTo>
                <a:cubicBezTo>
                  <a:pt x="183092" y="706967"/>
                  <a:pt x="188883" y="703292"/>
                  <a:pt x="193675" y="698500"/>
                </a:cubicBezTo>
                <a:cubicBezTo>
                  <a:pt x="202774" y="689401"/>
                  <a:pt x="198035" y="689779"/>
                  <a:pt x="203200" y="679450"/>
                </a:cubicBezTo>
                <a:cubicBezTo>
                  <a:pt x="204907" y="676037"/>
                  <a:pt x="207843" y="673338"/>
                  <a:pt x="209550" y="669925"/>
                </a:cubicBezTo>
                <a:cubicBezTo>
                  <a:pt x="211047" y="666932"/>
                  <a:pt x="211407" y="663476"/>
                  <a:pt x="212725" y="660400"/>
                </a:cubicBezTo>
                <a:cubicBezTo>
                  <a:pt x="214589" y="656050"/>
                  <a:pt x="216958" y="651933"/>
                  <a:pt x="219075" y="647700"/>
                </a:cubicBezTo>
                <a:cubicBezTo>
                  <a:pt x="220133" y="642408"/>
                  <a:pt x="220017" y="636738"/>
                  <a:pt x="222250" y="631825"/>
                </a:cubicBezTo>
                <a:cubicBezTo>
                  <a:pt x="225408" y="624877"/>
                  <a:pt x="234950" y="612775"/>
                  <a:pt x="234950" y="612775"/>
                </a:cubicBezTo>
                <a:cubicBezTo>
                  <a:pt x="231446" y="626789"/>
                  <a:pt x="232368" y="628341"/>
                  <a:pt x="222250" y="641350"/>
                </a:cubicBezTo>
                <a:cubicBezTo>
                  <a:pt x="218574" y="646076"/>
                  <a:pt x="213446" y="649504"/>
                  <a:pt x="209550" y="654050"/>
                </a:cubicBezTo>
                <a:cubicBezTo>
                  <a:pt x="198631" y="666789"/>
                  <a:pt x="206786" y="659579"/>
                  <a:pt x="200025" y="673100"/>
                </a:cubicBezTo>
                <a:cubicBezTo>
                  <a:pt x="196875" y="679401"/>
                  <a:pt x="183701" y="695385"/>
                  <a:pt x="180975" y="698500"/>
                </a:cubicBezTo>
                <a:cubicBezTo>
                  <a:pt x="178018" y="701879"/>
                  <a:pt x="175186" y="705534"/>
                  <a:pt x="171450" y="708025"/>
                </a:cubicBezTo>
                <a:cubicBezTo>
                  <a:pt x="168665" y="709881"/>
                  <a:pt x="164918" y="709703"/>
                  <a:pt x="161925" y="711200"/>
                </a:cubicBezTo>
                <a:cubicBezTo>
                  <a:pt x="158512" y="712907"/>
                  <a:pt x="155575" y="715433"/>
                  <a:pt x="152400" y="717550"/>
                </a:cubicBezTo>
                <a:cubicBezTo>
                  <a:pt x="145463" y="727956"/>
                  <a:pt x="149866" y="727075"/>
                  <a:pt x="142875" y="727075"/>
                </a:cubicBezTo>
              </a:path>
            </a:pathLst>
          </a:custGeom>
          <a:ln w="3492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Freeform 34"/>
          <p:cNvSpPr/>
          <p:nvPr/>
        </p:nvSpPr>
        <p:spPr>
          <a:xfrm rot="15866462">
            <a:off x="3207116" y="1686772"/>
            <a:ext cx="234950" cy="633678"/>
          </a:xfrm>
          <a:custGeom>
            <a:avLst/>
            <a:gdLst>
              <a:gd name="connsiteX0" fmla="*/ 0 w 234950"/>
              <a:gd name="connsiteY0" fmla="*/ 0 h 733425"/>
              <a:gd name="connsiteX1" fmla="*/ 3175 w 234950"/>
              <a:gd name="connsiteY1" fmla="*/ 25400 h 733425"/>
              <a:gd name="connsiteX2" fmla="*/ 6350 w 234950"/>
              <a:gd name="connsiteY2" fmla="*/ 34925 h 733425"/>
              <a:gd name="connsiteX3" fmla="*/ 15875 w 234950"/>
              <a:gd name="connsiteY3" fmla="*/ 41275 h 733425"/>
              <a:gd name="connsiteX4" fmla="*/ 22225 w 234950"/>
              <a:gd name="connsiteY4" fmla="*/ 50800 h 733425"/>
              <a:gd name="connsiteX5" fmla="*/ 31750 w 234950"/>
              <a:gd name="connsiteY5" fmla="*/ 60325 h 733425"/>
              <a:gd name="connsiteX6" fmla="*/ 34925 w 234950"/>
              <a:gd name="connsiteY6" fmla="*/ 69850 h 733425"/>
              <a:gd name="connsiteX7" fmla="*/ 41275 w 234950"/>
              <a:gd name="connsiteY7" fmla="*/ 79375 h 733425"/>
              <a:gd name="connsiteX8" fmla="*/ 47625 w 234950"/>
              <a:gd name="connsiteY8" fmla="*/ 98425 h 733425"/>
              <a:gd name="connsiteX9" fmla="*/ 57150 w 234950"/>
              <a:gd name="connsiteY9" fmla="*/ 117475 h 733425"/>
              <a:gd name="connsiteX10" fmla="*/ 73025 w 234950"/>
              <a:gd name="connsiteY10" fmla="*/ 136525 h 733425"/>
              <a:gd name="connsiteX11" fmla="*/ 79375 w 234950"/>
              <a:gd name="connsiteY11" fmla="*/ 149225 h 733425"/>
              <a:gd name="connsiteX12" fmla="*/ 85725 w 234950"/>
              <a:gd name="connsiteY12" fmla="*/ 171450 h 733425"/>
              <a:gd name="connsiteX13" fmla="*/ 92075 w 234950"/>
              <a:gd name="connsiteY13" fmla="*/ 225425 h 733425"/>
              <a:gd name="connsiteX14" fmla="*/ 95250 w 234950"/>
              <a:gd name="connsiteY14" fmla="*/ 238125 h 733425"/>
              <a:gd name="connsiteX15" fmla="*/ 98425 w 234950"/>
              <a:gd name="connsiteY15" fmla="*/ 263525 h 733425"/>
              <a:gd name="connsiteX16" fmla="*/ 101600 w 234950"/>
              <a:gd name="connsiteY16" fmla="*/ 273050 h 733425"/>
              <a:gd name="connsiteX17" fmla="*/ 104775 w 234950"/>
              <a:gd name="connsiteY17" fmla="*/ 292100 h 733425"/>
              <a:gd name="connsiteX18" fmla="*/ 114300 w 234950"/>
              <a:gd name="connsiteY18" fmla="*/ 327025 h 733425"/>
              <a:gd name="connsiteX19" fmla="*/ 120650 w 234950"/>
              <a:gd name="connsiteY19" fmla="*/ 390525 h 733425"/>
              <a:gd name="connsiteX20" fmla="*/ 127000 w 234950"/>
              <a:gd name="connsiteY20" fmla="*/ 457200 h 733425"/>
              <a:gd name="connsiteX21" fmla="*/ 123825 w 234950"/>
              <a:gd name="connsiteY21" fmla="*/ 523875 h 733425"/>
              <a:gd name="connsiteX22" fmla="*/ 123825 w 234950"/>
              <a:gd name="connsiteY22" fmla="*/ 723900 h 733425"/>
              <a:gd name="connsiteX23" fmla="*/ 104775 w 234950"/>
              <a:gd name="connsiteY23" fmla="*/ 717550 h 733425"/>
              <a:gd name="connsiteX24" fmla="*/ 95250 w 234950"/>
              <a:gd name="connsiteY24" fmla="*/ 714375 h 733425"/>
              <a:gd name="connsiteX25" fmla="*/ 76200 w 234950"/>
              <a:gd name="connsiteY25" fmla="*/ 701675 h 733425"/>
              <a:gd name="connsiteX26" fmla="*/ 57150 w 234950"/>
              <a:gd name="connsiteY26" fmla="*/ 692150 h 733425"/>
              <a:gd name="connsiteX27" fmla="*/ 44450 w 234950"/>
              <a:gd name="connsiteY27" fmla="*/ 673100 h 733425"/>
              <a:gd name="connsiteX28" fmla="*/ 34925 w 234950"/>
              <a:gd name="connsiteY28" fmla="*/ 650875 h 733425"/>
              <a:gd name="connsiteX29" fmla="*/ 28575 w 234950"/>
              <a:gd name="connsiteY29" fmla="*/ 641350 h 733425"/>
              <a:gd name="connsiteX30" fmla="*/ 38100 w 234950"/>
              <a:gd name="connsiteY30" fmla="*/ 644525 h 733425"/>
              <a:gd name="connsiteX31" fmla="*/ 50800 w 234950"/>
              <a:gd name="connsiteY31" fmla="*/ 657225 h 733425"/>
              <a:gd name="connsiteX32" fmla="*/ 63500 w 234950"/>
              <a:gd name="connsiteY32" fmla="*/ 676275 h 733425"/>
              <a:gd name="connsiteX33" fmla="*/ 82550 w 234950"/>
              <a:gd name="connsiteY33" fmla="*/ 692150 h 733425"/>
              <a:gd name="connsiteX34" fmla="*/ 88900 w 234950"/>
              <a:gd name="connsiteY34" fmla="*/ 701675 h 733425"/>
              <a:gd name="connsiteX35" fmla="*/ 98425 w 234950"/>
              <a:gd name="connsiteY35" fmla="*/ 704850 h 733425"/>
              <a:gd name="connsiteX36" fmla="*/ 107950 w 234950"/>
              <a:gd name="connsiteY36" fmla="*/ 711200 h 733425"/>
              <a:gd name="connsiteX37" fmla="*/ 114300 w 234950"/>
              <a:gd name="connsiteY37" fmla="*/ 720725 h 733425"/>
              <a:gd name="connsiteX38" fmla="*/ 133350 w 234950"/>
              <a:gd name="connsiteY38" fmla="*/ 733425 h 733425"/>
              <a:gd name="connsiteX39" fmla="*/ 146050 w 234950"/>
              <a:gd name="connsiteY39" fmla="*/ 730250 h 733425"/>
              <a:gd name="connsiteX40" fmla="*/ 177800 w 234950"/>
              <a:gd name="connsiteY40" fmla="*/ 711200 h 733425"/>
              <a:gd name="connsiteX41" fmla="*/ 193675 w 234950"/>
              <a:gd name="connsiteY41" fmla="*/ 698500 h 733425"/>
              <a:gd name="connsiteX42" fmla="*/ 203200 w 234950"/>
              <a:gd name="connsiteY42" fmla="*/ 679450 h 733425"/>
              <a:gd name="connsiteX43" fmla="*/ 209550 w 234950"/>
              <a:gd name="connsiteY43" fmla="*/ 669925 h 733425"/>
              <a:gd name="connsiteX44" fmla="*/ 212725 w 234950"/>
              <a:gd name="connsiteY44" fmla="*/ 660400 h 733425"/>
              <a:gd name="connsiteX45" fmla="*/ 219075 w 234950"/>
              <a:gd name="connsiteY45" fmla="*/ 647700 h 733425"/>
              <a:gd name="connsiteX46" fmla="*/ 222250 w 234950"/>
              <a:gd name="connsiteY46" fmla="*/ 631825 h 733425"/>
              <a:gd name="connsiteX47" fmla="*/ 234950 w 234950"/>
              <a:gd name="connsiteY47" fmla="*/ 612775 h 733425"/>
              <a:gd name="connsiteX48" fmla="*/ 222250 w 234950"/>
              <a:gd name="connsiteY48" fmla="*/ 641350 h 733425"/>
              <a:gd name="connsiteX49" fmla="*/ 209550 w 234950"/>
              <a:gd name="connsiteY49" fmla="*/ 654050 h 733425"/>
              <a:gd name="connsiteX50" fmla="*/ 200025 w 234950"/>
              <a:gd name="connsiteY50" fmla="*/ 673100 h 733425"/>
              <a:gd name="connsiteX51" fmla="*/ 180975 w 234950"/>
              <a:gd name="connsiteY51" fmla="*/ 698500 h 733425"/>
              <a:gd name="connsiteX52" fmla="*/ 171450 w 234950"/>
              <a:gd name="connsiteY52" fmla="*/ 708025 h 733425"/>
              <a:gd name="connsiteX53" fmla="*/ 161925 w 234950"/>
              <a:gd name="connsiteY53" fmla="*/ 711200 h 733425"/>
              <a:gd name="connsiteX54" fmla="*/ 152400 w 234950"/>
              <a:gd name="connsiteY54" fmla="*/ 717550 h 733425"/>
              <a:gd name="connsiteX55" fmla="*/ 142875 w 234950"/>
              <a:gd name="connsiteY55" fmla="*/ 727075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34950" h="733425">
                <a:moveTo>
                  <a:pt x="0" y="0"/>
                </a:moveTo>
                <a:cubicBezTo>
                  <a:pt x="1058" y="8467"/>
                  <a:pt x="1649" y="17005"/>
                  <a:pt x="3175" y="25400"/>
                </a:cubicBezTo>
                <a:cubicBezTo>
                  <a:pt x="3774" y="28693"/>
                  <a:pt x="4259" y="32312"/>
                  <a:pt x="6350" y="34925"/>
                </a:cubicBezTo>
                <a:cubicBezTo>
                  <a:pt x="8734" y="37905"/>
                  <a:pt x="12700" y="39158"/>
                  <a:pt x="15875" y="41275"/>
                </a:cubicBezTo>
                <a:cubicBezTo>
                  <a:pt x="17992" y="44450"/>
                  <a:pt x="19782" y="47869"/>
                  <a:pt x="22225" y="50800"/>
                </a:cubicBezTo>
                <a:cubicBezTo>
                  <a:pt x="25100" y="54249"/>
                  <a:pt x="29259" y="56589"/>
                  <a:pt x="31750" y="60325"/>
                </a:cubicBezTo>
                <a:cubicBezTo>
                  <a:pt x="33606" y="63110"/>
                  <a:pt x="33428" y="66857"/>
                  <a:pt x="34925" y="69850"/>
                </a:cubicBezTo>
                <a:cubicBezTo>
                  <a:pt x="36632" y="73263"/>
                  <a:pt x="39725" y="75888"/>
                  <a:pt x="41275" y="79375"/>
                </a:cubicBezTo>
                <a:cubicBezTo>
                  <a:pt x="43993" y="85492"/>
                  <a:pt x="43912" y="92856"/>
                  <a:pt x="47625" y="98425"/>
                </a:cubicBezTo>
                <a:cubicBezTo>
                  <a:pt x="65823" y="125722"/>
                  <a:pt x="44005" y="91185"/>
                  <a:pt x="57150" y="117475"/>
                </a:cubicBezTo>
                <a:cubicBezTo>
                  <a:pt x="65549" y="134272"/>
                  <a:pt x="61322" y="120141"/>
                  <a:pt x="73025" y="136525"/>
                </a:cubicBezTo>
                <a:cubicBezTo>
                  <a:pt x="75776" y="140376"/>
                  <a:pt x="77511" y="144875"/>
                  <a:pt x="79375" y="149225"/>
                </a:cubicBezTo>
                <a:cubicBezTo>
                  <a:pt x="82108" y="155602"/>
                  <a:pt x="84114" y="165005"/>
                  <a:pt x="85725" y="171450"/>
                </a:cubicBezTo>
                <a:cubicBezTo>
                  <a:pt x="87428" y="188479"/>
                  <a:pt x="88956" y="208268"/>
                  <a:pt x="92075" y="225425"/>
                </a:cubicBezTo>
                <a:cubicBezTo>
                  <a:pt x="92856" y="229718"/>
                  <a:pt x="94533" y="233821"/>
                  <a:pt x="95250" y="238125"/>
                </a:cubicBezTo>
                <a:cubicBezTo>
                  <a:pt x="96653" y="246541"/>
                  <a:pt x="96899" y="255130"/>
                  <a:pt x="98425" y="263525"/>
                </a:cubicBezTo>
                <a:cubicBezTo>
                  <a:pt x="99024" y="266818"/>
                  <a:pt x="100874" y="269783"/>
                  <a:pt x="101600" y="273050"/>
                </a:cubicBezTo>
                <a:cubicBezTo>
                  <a:pt x="102997" y="279334"/>
                  <a:pt x="103214" y="285855"/>
                  <a:pt x="104775" y="292100"/>
                </a:cubicBezTo>
                <a:cubicBezTo>
                  <a:pt x="110409" y="314636"/>
                  <a:pt x="111765" y="305904"/>
                  <a:pt x="114300" y="327025"/>
                </a:cubicBezTo>
                <a:cubicBezTo>
                  <a:pt x="116834" y="348146"/>
                  <a:pt x="119235" y="369300"/>
                  <a:pt x="120650" y="390525"/>
                </a:cubicBezTo>
                <a:cubicBezTo>
                  <a:pt x="124253" y="444573"/>
                  <a:pt x="121209" y="422456"/>
                  <a:pt x="127000" y="457200"/>
                </a:cubicBezTo>
                <a:cubicBezTo>
                  <a:pt x="125942" y="479425"/>
                  <a:pt x="123825" y="501625"/>
                  <a:pt x="123825" y="523875"/>
                </a:cubicBezTo>
                <a:cubicBezTo>
                  <a:pt x="123825" y="729761"/>
                  <a:pt x="139327" y="646388"/>
                  <a:pt x="123825" y="723900"/>
                </a:cubicBezTo>
                <a:lnTo>
                  <a:pt x="104775" y="717550"/>
                </a:lnTo>
                <a:cubicBezTo>
                  <a:pt x="101600" y="716492"/>
                  <a:pt x="98035" y="716231"/>
                  <a:pt x="95250" y="714375"/>
                </a:cubicBezTo>
                <a:cubicBezTo>
                  <a:pt x="88900" y="710142"/>
                  <a:pt x="83440" y="704088"/>
                  <a:pt x="76200" y="701675"/>
                </a:cubicBezTo>
                <a:cubicBezTo>
                  <a:pt x="63055" y="697293"/>
                  <a:pt x="69460" y="700356"/>
                  <a:pt x="57150" y="692150"/>
                </a:cubicBezTo>
                <a:cubicBezTo>
                  <a:pt x="52917" y="685800"/>
                  <a:pt x="46863" y="680340"/>
                  <a:pt x="44450" y="673100"/>
                </a:cubicBezTo>
                <a:cubicBezTo>
                  <a:pt x="40888" y="662414"/>
                  <a:pt x="41202" y="661860"/>
                  <a:pt x="34925" y="650875"/>
                </a:cubicBezTo>
                <a:cubicBezTo>
                  <a:pt x="33032" y="647562"/>
                  <a:pt x="26868" y="644763"/>
                  <a:pt x="28575" y="641350"/>
                </a:cubicBezTo>
                <a:cubicBezTo>
                  <a:pt x="30072" y="638357"/>
                  <a:pt x="34925" y="643467"/>
                  <a:pt x="38100" y="644525"/>
                </a:cubicBezTo>
                <a:cubicBezTo>
                  <a:pt x="42333" y="648758"/>
                  <a:pt x="47060" y="652550"/>
                  <a:pt x="50800" y="657225"/>
                </a:cubicBezTo>
                <a:cubicBezTo>
                  <a:pt x="55568" y="663184"/>
                  <a:pt x="57150" y="672042"/>
                  <a:pt x="63500" y="676275"/>
                </a:cubicBezTo>
                <a:cubicBezTo>
                  <a:pt x="72866" y="682519"/>
                  <a:pt x="74910" y="682983"/>
                  <a:pt x="82550" y="692150"/>
                </a:cubicBezTo>
                <a:cubicBezTo>
                  <a:pt x="84993" y="695081"/>
                  <a:pt x="85920" y="699291"/>
                  <a:pt x="88900" y="701675"/>
                </a:cubicBezTo>
                <a:cubicBezTo>
                  <a:pt x="91513" y="703766"/>
                  <a:pt x="95432" y="703353"/>
                  <a:pt x="98425" y="704850"/>
                </a:cubicBezTo>
                <a:cubicBezTo>
                  <a:pt x="101838" y="706557"/>
                  <a:pt x="104775" y="709083"/>
                  <a:pt x="107950" y="711200"/>
                </a:cubicBezTo>
                <a:cubicBezTo>
                  <a:pt x="110067" y="714375"/>
                  <a:pt x="111428" y="718212"/>
                  <a:pt x="114300" y="720725"/>
                </a:cubicBezTo>
                <a:cubicBezTo>
                  <a:pt x="120043" y="725751"/>
                  <a:pt x="133350" y="733425"/>
                  <a:pt x="133350" y="733425"/>
                </a:cubicBezTo>
                <a:cubicBezTo>
                  <a:pt x="137583" y="732367"/>
                  <a:pt x="141964" y="731782"/>
                  <a:pt x="146050" y="730250"/>
                </a:cubicBezTo>
                <a:cubicBezTo>
                  <a:pt x="155360" y="726759"/>
                  <a:pt x="171284" y="716413"/>
                  <a:pt x="177800" y="711200"/>
                </a:cubicBezTo>
                <a:cubicBezTo>
                  <a:pt x="183092" y="706967"/>
                  <a:pt x="188883" y="703292"/>
                  <a:pt x="193675" y="698500"/>
                </a:cubicBezTo>
                <a:cubicBezTo>
                  <a:pt x="202774" y="689401"/>
                  <a:pt x="198035" y="689779"/>
                  <a:pt x="203200" y="679450"/>
                </a:cubicBezTo>
                <a:cubicBezTo>
                  <a:pt x="204907" y="676037"/>
                  <a:pt x="207843" y="673338"/>
                  <a:pt x="209550" y="669925"/>
                </a:cubicBezTo>
                <a:cubicBezTo>
                  <a:pt x="211047" y="666932"/>
                  <a:pt x="211407" y="663476"/>
                  <a:pt x="212725" y="660400"/>
                </a:cubicBezTo>
                <a:cubicBezTo>
                  <a:pt x="214589" y="656050"/>
                  <a:pt x="216958" y="651933"/>
                  <a:pt x="219075" y="647700"/>
                </a:cubicBezTo>
                <a:cubicBezTo>
                  <a:pt x="220133" y="642408"/>
                  <a:pt x="220017" y="636738"/>
                  <a:pt x="222250" y="631825"/>
                </a:cubicBezTo>
                <a:cubicBezTo>
                  <a:pt x="225408" y="624877"/>
                  <a:pt x="234950" y="612775"/>
                  <a:pt x="234950" y="612775"/>
                </a:cubicBezTo>
                <a:cubicBezTo>
                  <a:pt x="231446" y="626789"/>
                  <a:pt x="232368" y="628341"/>
                  <a:pt x="222250" y="641350"/>
                </a:cubicBezTo>
                <a:cubicBezTo>
                  <a:pt x="218574" y="646076"/>
                  <a:pt x="213446" y="649504"/>
                  <a:pt x="209550" y="654050"/>
                </a:cubicBezTo>
                <a:cubicBezTo>
                  <a:pt x="198631" y="666789"/>
                  <a:pt x="206786" y="659579"/>
                  <a:pt x="200025" y="673100"/>
                </a:cubicBezTo>
                <a:cubicBezTo>
                  <a:pt x="196875" y="679401"/>
                  <a:pt x="183701" y="695385"/>
                  <a:pt x="180975" y="698500"/>
                </a:cubicBezTo>
                <a:cubicBezTo>
                  <a:pt x="178018" y="701879"/>
                  <a:pt x="175186" y="705534"/>
                  <a:pt x="171450" y="708025"/>
                </a:cubicBezTo>
                <a:cubicBezTo>
                  <a:pt x="168665" y="709881"/>
                  <a:pt x="164918" y="709703"/>
                  <a:pt x="161925" y="711200"/>
                </a:cubicBezTo>
                <a:cubicBezTo>
                  <a:pt x="158512" y="712907"/>
                  <a:pt x="155575" y="715433"/>
                  <a:pt x="152400" y="717550"/>
                </a:cubicBezTo>
                <a:cubicBezTo>
                  <a:pt x="145463" y="727956"/>
                  <a:pt x="149866" y="727075"/>
                  <a:pt x="142875" y="727075"/>
                </a:cubicBezTo>
              </a:path>
            </a:pathLst>
          </a:custGeom>
          <a:ln w="381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 name="Rounded Rectangle 35"/>
          <p:cNvSpPr/>
          <p:nvPr/>
        </p:nvSpPr>
        <p:spPr>
          <a:xfrm>
            <a:off x="2061275" y="4985052"/>
            <a:ext cx="2639864" cy="773010"/>
          </a:xfrm>
          <a:prstGeom prst="roundRect">
            <a:avLst/>
          </a:prstGeom>
          <a:noFill/>
          <a:ln w="41275">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5038725" y="5012833"/>
            <a:ext cx="1046217" cy="546970"/>
          </a:xfrm>
          <a:prstGeom prst="roundRect">
            <a:avLst/>
          </a:prstGeom>
          <a:noFill/>
          <a:ln w="41275">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loud Callout 39"/>
          <p:cNvSpPr/>
          <p:nvPr/>
        </p:nvSpPr>
        <p:spPr>
          <a:xfrm>
            <a:off x="3682608" y="1513368"/>
            <a:ext cx="1476415" cy="968457"/>
          </a:xfrm>
          <a:prstGeom prst="cloudCallout">
            <a:avLst>
              <a:gd name="adj1" fmla="val -17739"/>
              <a:gd name="adj2" fmla="val 25708"/>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sz="1200" dirty="0" smtClean="0"/>
              <a:t>Innovation wake-up</a:t>
            </a:r>
            <a:endParaRPr lang="en-US" sz="1200" dirty="0"/>
          </a:p>
        </p:txBody>
      </p:sp>
      <p:sp>
        <p:nvSpPr>
          <p:cNvPr id="41" name="Oval 40"/>
          <p:cNvSpPr/>
          <p:nvPr/>
        </p:nvSpPr>
        <p:spPr>
          <a:xfrm>
            <a:off x="4803775" y="3041971"/>
            <a:ext cx="1281167" cy="694811"/>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smtClean="0"/>
              <a:t>Innovation in practice</a:t>
            </a:r>
            <a:endParaRPr lang="en-US" dirty="0"/>
          </a:p>
        </p:txBody>
      </p:sp>
      <p:sp>
        <p:nvSpPr>
          <p:cNvPr id="42" name="Rounded Rectangular Callout 41"/>
          <p:cNvSpPr/>
          <p:nvPr/>
        </p:nvSpPr>
        <p:spPr>
          <a:xfrm>
            <a:off x="119032" y="2390775"/>
            <a:ext cx="1689715" cy="1145757"/>
          </a:xfrm>
          <a:prstGeom prst="wedgeRoundRectCallout">
            <a:avLst>
              <a:gd name="adj1" fmla="val 40523"/>
              <a:gd name="adj2" fmla="val 60273"/>
              <a:gd name="adj3" fmla="val 16667"/>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55000" lnSpcReduction="20000"/>
          </a:bodyPr>
          <a:lstStyle/>
          <a:p>
            <a:pPr algn="ctr"/>
            <a:r>
              <a:rPr lang="en-US" dirty="0" smtClean="0"/>
              <a:t>Design thinking challenge: Design a way to build innovation muscles with your coworkers, in your unit – in a situation where you get no extra time/money!</a:t>
            </a:r>
            <a:endParaRPr lang="en-US" dirty="0"/>
          </a:p>
        </p:txBody>
      </p:sp>
      <p:sp>
        <p:nvSpPr>
          <p:cNvPr id="43" name="Freeform 42"/>
          <p:cNvSpPr/>
          <p:nvPr/>
        </p:nvSpPr>
        <p:spPr>
          <a:xfrm>
            <a:off x="3066664" y="4216999"/>
            <a:ext cx="310112" cy="144162"/>
          </a:xfrm>
          <a:custGeom>
            <a:avLst/>
            <a:gdLst>
              <a:gd name="connsiteX0" fmla="*/ 310112 w 310112"/>
              <a:gd name="connsiteY0" fmla="*/ 70328 h 144162"/>
              <a:gd name="connsiteX1" fmla="*/ 137828 w 310112"/>
              <a:gd name="connsiteY1" fmla="*/ 75250 h 144162"/>
              <a:gd name="connsiteX2" fmla="*/ 98448 w 310112"/>
              <a:gd name="connsiteY2" fmla="*/ 80172 h 144162"/>
              <a:gd name="connsiteX3" fmla="*/ 68914 w 310112"/>
              <a:gd name="connsiteY3" fmla="*/ 85095 h 144162"/>
              <a:gd name="connsiteX4" fmla="*/ 34457 w 310112"/>
              <a:gd name="connsiteY4" fmla="*/ 90017 h 144162"/>
              <a:gd name="connsiteX5" fmla="*/ 9845 w 310112"/>
              <a:gd name="connsiteY5" fmla="*/ 85095 h 144162"/>
              <a:gd name="connsiteX6" fmla="*/ 34457 w 310112"/>
              <a:gd name="connsiteY6" fmla="*/ 65405 h 144162"/>
              <a:gd name="connsiteX7" fmla="*/ 39379 w 310112"/>
              <a:gd name="connsiteY7" fmla="*/ 50639 h 144162"/>
              <a:gd name="connsiteX8" fmla="*/ 63992 w 310112"/>
              <a:gd name="connsiteY8" fmla="*/ 26027 h 144162"/>
              <a:gd name="connsiteX9" fmla="*/ 73836 w 310112"/>
              <a:gd name="connsiteY9" fmla="*/ 11260 h 144162"/>
              <a:gd name="connsiteX10" fmla="*/ 88604 w 310112"/>
              <a:gd name="connsiteY10" fmla="*/ 1415 h 144162"/>
              <a:gd name="connsiteX11" fmla="*/ 78759 w 310112"/>
              <a:gd name="connsiteY11" fmla="*/ 21105 h 144162"/>
              <a:gd name="connsiteX12" fmla="*/ 34457 w 310112"/>
              <a:gd name="connsiteY12" fmla="*/ 55561 h 144162"/>
              <a:gd name="connsiteX13" fmla="*/ 0 w 310112"/>
              <a:gd name="connsiteY13" fmla="*/ 70328 h 144162"/>
              <a:gd name="connsiteX14" fmla="*/ 24612 w 310112"/>
              <a:gd name="connsiteY14" fmla="*/ 90017 h 144162"/>
              <a:gd name="connsiteX15" fmla="*/ 54147 w 310112"/>
              <a:gd name="connsiteY15" fmla="*/ 109706 h 144162"/>
              <a:gd name="connsiteX16" fmla="*/ 63992 w 310112"/>
              <a:gd name="connsiteY16" fmla="*/ 129395 h 144162"/>
              <a:gd name="connsiteX17" fmla="*/ 78759 w 310112"/>
              <a:gd name="connsiteY17" fmla="*/ 144162 h 14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0112" h="144162">
                <a:moveTo>
                  <a:pt x="310112" y="70328"/>
                </a:moveTo>
                <a:lnTo>
                  <a:pt x="137828" y="75250"/>
                </a:lnTo>
                <a:cubicBezTo>
                  <a:pt x="124613" y="75865"/>
                  <a:pt x="111544" y="78301"/>
                  <a:pt x="98448" y="80172"/>
                </a:cubicBezTo>
                <a:cubicBezTo>
                  <a:pt x="88568" y="81583"/>
                  <a:pt x="78778" y="83577"/>
                  <a:pt x="68914" y="85095"/>
                </a:cubicBezTo>
                <a:cubicBezTo>
                  <a:pt x="57447" y="86859"/>
                  <a:pt x="45943" y="88376"/>
                  <a:pt x="34457" y="90017"/>
                </a:cubicBezTo>
                <a:cubicBezTo>
                  <a:pt x="26253" y="88376"/>
                  <a:pt x="9845" y="93461"/>
                  <a:pt x="9845" y="85095"/>
                </a:cubicBezTo>
                <a:cubicBezTo>
                  <a:pt x="9845" y="74589"/>
                  <a:pt x="27620" y="73382"/>
                  <a:pt x="34457" y="65405"/>
                </a:cubicBezTo>
                <a:cubicBezTo>
                  <a:pt x="37833" y="61466"/>
                  <a:pt x="37059" y="55279"/>
                  <a:pt x="39379" y="50639"/>
                </a:cubicBezTo>
                <a:cubicBezTo>
                  <a:pt x="47583" y="34231"/>
                  <a:pt x="49224" y="35872"/>
                  <a:pt x="63992" y="26027"/>
                </a:cubicBezTo>
                <a:cubicBezTo>
                  <a:pt x="67273" y="21105"/>
                  <a:pt x="69653" y="15443"/>
                  <a:pt x="73836" y="11260"/>
                </a:cubicBezTo>
                <a:cubicBezTo>
                  <a:pt x="78019" y="7077"/>
                  <a:pt x="85958" y="-3877"/>
                  <a:pt x="88604" y="1415"/>
                </a:cubicBezTo>
                <a:cubicBezTo>
                  <a:pt x="91886" y="7978"/>
                  <a:pt x="83343" y="15375"/>
                  <a:pt x="78759" y="21105"/>
                </a:cubicBezTo>
                <a:cubicBezTo>
                  <a:pt x="39943" y="69624"/>
                  <a:pt x="64524" y="40529"/>
                  <a:pt x="34457" y="55561"/>
                </a:cubicBezTo>
                <a:cubicBezTo>
                  <a:pt x="461" y="72558"/>
                  <a:pt x="40982" y="60081"/>
                  <a:pt x="0" y="70328"/>
                </a:cubicBezTo>
                <a:cubicBezTo>
                  <a:pt x="33255" y="81412"/>
                  <a:pt x="-2792" y="66040"/>
                  <a:pt x="24612" y="90017"/>
                </a:cubicBezTo>
                <a:cubicBezTo>
                  <a:pt x="33517" y="97808"/>
                  <a:pt x="54147" y="109706"/>
                  <a:pt x="54147" y="109706"/>
                </a:cubicBezTo>
                <a:cubicBezTo>
                  <a:pt x="57429" y="116269"/>
                  <a:pt x="59294" y="123758"/>
                  <a:pt x="63992" y="129395"/>
                </a:cubicBezTo>
                <a:cubicBezTo>
                  <a:pt x="80124" y="148753"/>
                  <a:pt x="78759" y="130938"/>
                  <a:pt x="78759" y="144162"/>
                </a:cubicBezTo>
              </a:path>
            </a:pathLst>
          </a:cu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Freeform 43"/>
          <p:cNvSpPr/>
          <p:nvPr/>
        </p:nvSpPr>
        <p:spPr>
          <a:xfrm>
            <a:off x="5215678" y="3770196"/>
            <a:ext cx="299896" cy="252687"/>
          </a:xfrm>
          <a:custGeom>
            <a:avLst/>
            <a:gdLst>
              <a:gd name="connsiteX0" fmla="*/ 299896 w 299896"/>
              <a:gd name="connsiteY0" fmla="*/ 0 h 252687"/>
              <a:gd name="connsiteX1" fmla="*/ 296571 w 299896"/>
              <a:gd name="connsiteY1" fmla="*/ 16624 h 252687"/>
              <a:gd name="connsiteX2" fmla="*/ 273299 w 299896"/>
              <a:gd name="connsiteY2" fmla="*/ 43221 h 252687"/>
              <a:gd name="connsiteX3" fmla="*/ 266649 w 299896"/>
              <a:gd name="connsiteY3" fmla="*/ 49870 h 252687"/>
              <a:gd name="connsiteX4" fmla="*/ 263325 w 299896"/>
              <a:gd name="connsiteY4" fmla="*/ 59844 h 252687"/>
              <a:gd name="connsiteX5" fmla="*/ 246701 w 299896"/>
              <a:gd name="connsiteY5" fmla="*/ 73143 h 252687"/>
              <a:gd name="connsiteX6" fmla="*/ 230078 w 299896"/>
              <a:gd name="connsiteY6" fmla="*/ 89767 h 252687"/>
              <a:gd name="connsiteX7" fmla="*/ 220104 w 299896"/>
              <a:gd name="connsiteY7" fmla="*/ 99741 h 252687"/>
              <a:gd name="connsiteX8" fmla="*/ 206806 w 299896"/>
              <a:gd name="connsiteY8" fmla="*/ 119689 h 252687"/>
              <a:gd name="connsiteX9" fmla="*/ 196832 w 299896"/>
              <a:gd name="connsiteY9" fmla="*/ 126338 h 252687"/>
              <a:gd name="connsiteX10" fmla="*/ 183533 w 299896"/>
              <a:gd name="connsiteY10" fmla="*/ 139637 h 252687"/>
              <a:gd name="connsiteX11" fmla="*/ 173559 w 299896"/>
              <a:gd name="connsiteY11" fmla="*/ 146286 h 252687"/>
              <a:gd name="connsiteX12" fmla="*/ 156936 w 299896"/>
              <a:gd name="connsiteY12" fmla="*/ 159585 h 252687"/>
              <a:gd name="connsiteX13" fmla="*/ 146962 w 299896"/>
              <a:gd name="connsiteY13" fmla="*/ 162910 h 252687"/>
              <a:gd name="connsiteX14" fmla="*/ 136988 w 299896"/>
              <a:gd name="connsiteY14" fmla="*/ 169559 h 252687"/>
              <a:gd name="connsiteX15" fmla="*/ 120365 w 299896"/>
              <a:gd name="connsiteY15" fmla="*/ 186183 h 252687"/>
              <a:gd name="connsiteX16" fmla="*/ 100417 w 299896"/>
              <a:gd name="connsiteY16" fmla="*/ 192832 h 252687"/>
              <a:gd name="connsiteX17" fmla="*/ 90444 w 299896"/>
              <a:gd name="connsiteY17" fmla="*/ 196157 h 252687"/>
              <a:gd name="connsiteX18" fmla="*/ 67171 w 299896"/>
              <a:gd name="connsiteY18" fmla="*/ 202806 h 252687"/>
              <a:gd name="connsiteX19" fmla="*/ 57197 w 299896"/>
              <a:gd name="connsiteY19" fmla="*/ 209455 h 252687"/>
              <a:gd name="connsiteX20" fmla="*/ 33925 w 299896"/>
              <a:gd name="connsiteY20" fmla="*/ 219429 h 252687"/>
              <a:gd name="connsiteX21" fmla="*/ 27275 w 299896"/>
              <a:gd name="connsiteY21" fmla="*/ 226079 h 252687"/>
              <a:gd name="connsiteX22" fmla="*/ 17302 w 299896"/>
              <a:gd name="connsiteY22" fmla="*/ 232728 h 252687"/>
              <a:gd name="connsiteX23" fmla="*/ 20626 w 299896"/>
              <a:gd name="connsiteY23" fmla="*/ 216105 h 252687"/>
              <a:gd name="connsiteX24" fmla="*/ 23951 w 299896"/>
              <a:gd name="connsiteY24" fmla="*/ 192832 h 252687"/>
              <a:gd name="connsiteX25" fmla="*/ 30600 w 299896"/>
              <a:gd name="connsiteY25" fmla="*/ 172884 h 252687"/>
              <a:gd name="connsiteX26" fmla="*/ 33925 w 299896"/>
              <a:gd name="connsiteY26" fmla="*/ 162910 h 252687"/>
              <a:gd name="connsiteX27" fmla="*/ 37249 w 299896"/>
              <a:gd name="connsiteY27" fmla="*/ 152936 h 252687"/>
              <a:gd name="connsiteX28" fmla="*/ 27275 w 299896"/>
              <a:gd name="connsiteY28" fmla="*/ 209455 h 252687"/>
              <a:gd name="connsiteX29" fmla="*/ 20626 w 299896"/>
              <a:gd name="connsiteY29" fmla="*/ 219429 h 252687"/>
              <a:gd name="connsiteX30" fmla="*/ 10652 w 299896"/>
              <a:gd name="connsiteY30" fmla="*/ 236053 h 252687"/>
              <a:gd name="connsiteX31" fmla="*/ 7328 w 299896"/>
              <a:gd name="connsiteY31" fmla="*/ 246027 h 252687"/>
              <a:gd name="connsiteX32" fmla="*/ 678 w 299896"/>
              <a:gd name="connsiteY32" fmla="*/ 252676 h 252687"/>
              <a:gd name="connsiteX33" fmla="*/ 33925 w 299896"/>
              <a:gd name="connsiteY33" fmla="*/ 246027 h 252687"/>
              <a:gd name="connsiteX34" fmla="*/ 27275 w 299896"/>
              <a:gd name="connsiteY34" fmla="*/ 246027 h 25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9896" h="252687">
                <a:moveTo>
                  <a:pt x="299896" y="0"/>
                </a:moveTo>
                <a:cubicBezTo>
                  <a:pt x="298788" y="5541"/>
                  <a:pt x="298909" y="11479"/>
                  <a:pt x="296571" y="16624"/>
                </a:cubicBezTo>
                <a:cubicBezTo>
                  <a:pt x="285648" y="40656"/>
                  <a:pt x="287627" y="31760"/>
                  <a:pt x="273299" y="43221"/>
                </a:cubicBezTo>
                <a:cubicBezTo>
                  <a:pt x="270851" y="45179"/>
                  <a:pt x="268866" y="47654"/>
                  <a:pt x="266649" y="49870"/>
                </a:cubicBezTo>
                <a:cubicBezTo>
                  <a:pt x="265541" y="53195"/>
                  <a:pt x="265128" y="56839"/>
                  <a:pt x="263325" y="59844"/>
                </a:cubicBezTo>
                <a:cubicBezTo>
                  <a:pt x="259231" y="66668"/>
                  <a:pt x="252424" y="68135"/>
                  <a:pt x="246701" y="73143"/>
                </a:cubicBezTo>
                <a:cubicBezTo>
                  <a:pt x="240804" y="78303"/>
                  <a:pt x="235619" y="84226"/>
                  <a:pt x="230078" y="89767"/>
                </a:cubicBezTo>
                <a:cubicBezTo>
                  <a:pt x="226753" y="93092"/>
                  <a:pt x="222712" y="95829"/>
                  <a:pt x="220104" y="99741"/>
                </a:cubicBezTo>
                <a:cubicBezTo>
                  <a:pt x="215671" y="106390"/>
                  <a:pt x="213455" y="115256"/>
                  <a:pt x="206806" y="119689"/>
                </a:cubicBezTo>
                <a:cubicBezTo>
                  <a:pt x="203481" y="121905"/>
                  <a:pt x="199866" y="123738"/>
                  <a:pt x="196832" y="126338"/>
                </a:cubicBezTo>
                <a:cubicBezTo>
                  <a:pt x="192072" y="130418"/>
                  <a:pt x="188749" y="136160"/>
                  <a:pt x="183533" y="139637"/>
                </a:cubicBezTo>
                <a:cubicBezTo>
                  <a:pt x="180208" y="141853"/>
                  <a:pt x="176679" y="143790"/>
                  <a:pt x="173559" y="146286"/>
                </a:cubicBezTo>
                <a:cubicBezTo>
                  <a:pt x="163248" y="154535"/>
                  <a:pt x="170585" y="152760"/>
                  <a:pt x="156936" y="159585"/>
                </a:cubicBezTo>
                <a:cubicBezTo>
                  <a:pt x="153801" y="161152"/>
                  <a:pt x="150097" y="161343"/>
                  <a:pt x="146962" y="162910"/>
                </a:cubicBezTo>
                <a:cubicBezTo>
                  <a:pt x="143388" y="164697"/>
                  <a:pt x="139995" y="166928"/>
                  <a:pt x="136988" y="169559"/>
                </a:cubicBezTo>
                <a:cubicBezTo>
                  <a:pt x="131091" y="174719"/>
                  <a:pt x="127799" y="183705"/>
                  <a:pt x="120365" y="186183"/>
                </a:cubicBezTo>
                <a:lnTo>
                  <a:pt x="100417" y="192832"/>
                </a:lnTo>
                <a:cubicBezTo>
                  <a:pt x="97093" y="193940"/>
                  <a:pt x="93844" y="195307"/>
                  <a:pt x="90444" y="196157"/>
                </a:cubicBezTo>
                <a:cubicBezTo>
                  <a:pt x="86177" y="197223"/>
                  <a:pt x="71945" y="200419"/>
                  <a:pt x="67171" y="202806"/>
                </a:cubicBezTo>
                <a:cubicBezTo>
                  <a:pt x="63597" y="204593"/>
                  <a:pt x="60771" y="207668"/>
                  <a:pt x="57197" y="209455"/>
                </a:cubicBezTo>
                <a:cubicBezTo>
                  <a:pt x="39471" y="218318"/>
                  <a:pt x="54672" y="205597"/>
                  <a:pt x="33925" y="219429"/>
                </a:cubicBezTo>
                <a:cubicBezTo>
                  <a:pt x="31317" y="221168"/>
                  <a:pt x="29723" y="224121"/>
                  <a:pt x="27275" y="226079"/>
                </a:cubicBezTo>
                <a:cubicBezTo>
                  <a:pt x="24155" y="228575"/>
                  <a:pt x="20626" y="230512"/>
                  <a:pt x="17302" y="232728"/>
                </a:cubicBezTo>
                <a:cubicBezTo>
                  <a:pt x="18410" y="227187"/>
                  <a:pt x="19697" y="221679"/>
                  <a:pt x="20626" y="216105"/>
                </a:cubicBezTo>
                <a:cubicBezTo>
                  <a:pt x="21914" y="208375"/>
                  <a:pt x="22189" y="200468"/>
                  <a:pt x="23951" y="192832"/>
                </a:cubicBezTo>
                <a:cubicBezTo>
                  <a:pt x="25527" y="186003"/>
                  <a:pt x="28384" y="179533"/>
                  <a:pt x="30600" y="172884"/>
                </a:cubicBezTo>
                <a:lnTo>
                  <a:pt x="33925" y="162910"/>
                </a:lnTo>
                <a:lnTo>
                  <a:pt x="37249" y="152936"/>
                </a:lnTo>
                <a:cubicBezTo>
                  <a:pt x="36190" y="164583"/>
                  <a:pt x="36136" y="196163"/>
                  <a:pt x="27275" y="209455"/>
                </a:cubicBezTo>
                <a:lnTo>
                  <a:pt x="20626" y="219429"/>
                </a:lnTo>
                <a:cubicBezTo>
                  <a:pt x="11211" y="247684"/>
                  <a:pt x="24342" y="213236"/>
                  <a:pt x="10652" y="236053"/>
                </a:cubicBezTo>
                <a:cubicBezTo>
                  <a:pt x="8849" y="239058"/>
                  <a:pt x="9131" y="243022"/>
                  <a:pt x="7328" y="246027"/>
                </a:cubicBezTo>
                <a:cubicBezTo>
                  <a:pt x="5715" y="248715"/>
                  <a:pt x="-2363" y="251916"/>
                  <a:pt x="678" y="252676"/>
                </a:cubicBezTo>
                <a:cubicBezTo>
                  <a:pt x="1793" y="252955"/>
                  <a:pt x="29908" y="248036"/>
                  <a:pt x="33925" y="246027"/>
                </a:cubicBezTo>
                <a:cubicBezTo>
                  <a:pt x="35908" y="245036"/>
                  <a:pt x="29492" y="246027"/>
                  <a:pt x="27275" y="246027"/>
                </a:cubicBezTo>
              </a:path>
            </a:pathLst>
          </a:cu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Freeform 44"/>
          <p:cNvSpPr/>
          <p:nvPr/>
        </p:nvSpPr>
        <p:spPr>
          <a:xfrm>
            <a:off x="4111646" y="4230727"/>
            <a:ext cx="250278" cy="107991"/>
          </a:xfrm>
          <a:custGeom>
            <a:avLst/>
            <a:gdLst>
              <a:gd name="connsiteX0" fmla="*/ 250278 w 250278"/>
              <a:gd name="connsiteY0" fmla="*/ 51471 h 107991"/>
              <a:gd name="connsiteX1" fmla="*/ 931 w 250278"/>
              <a:gd name="connsiteY1" fmla="*/ 48146 h 107991"/>
              <a:gd name="connsiteX2" fmla="*/ 14229 w 250278"/>
              <a:gd name="connsiteY2" fmla="*/ 44822 h 107991"/>
              <a:gd name="connsiteX3" fmla="*/ 34177 w 250278"/>
              <a:gd name="connsiteY3" fmla="*/ 38172 h 107991"/>
              <a:gd name="connsiteX4" fmla="*/ 44151 w 250278"/>
              <a:gd name="connsiteY4" fmla="*/ 34848 h 107991"/>
              <a:gd name="connsiteX5" fmla="*/ 60774 w 250278"/>
              <a:gd name="connsiteY5" fmla="*/ 24874 h 107991"/>
              <a:gd name="connsiteX6" fmla="*/ 67423 w 250278"/>
              <a:gd name="connsiteY6" fmla="*/ 18224 h 107991"/>
              <a:gd name="connsiteX7" fmla="*/ 87371 w 250278"/>
              <a:gd name="connsiteY7" fmla="*/ 11575 h 107991"/>
              <a:gd name="connsiteX8" fmla="*/ 107319 w 250278"/>
              <a:gd name="connsiteY8" fmla="*/ 1601 h 107991"/>
              <a:gd name="connsiteX9" fmla="*/ 97345 w 250278"/>
              <a:gd name="connsiteY9" fmla="*/ 8250 h 107991"/>
              <a:gd name="connsiteX10" fmla="*/ 87371 w 250278"/>
              <a:gd name="connsiteY10" fmla="*/ 18224 h 107991"/>
              <a:gd name="connsiteX11" fmla="*/ 67423 w 250278"/>
              <a:gd name="connsiteY11" fmla="*/ 31523 h 107991"/>
              <a:gd name="connsiteX12" fmla="*/ 30852 w 250278"/>
              <a:gd name="connsiteY12" fmla="*/ 41497 h 107991"/>
              <a:gd name="connsiteX13" fmla="*/ 4255 w 250278"/>
              <a:gd name="connsiteY13" fmla="*/ 44822 h 107991"/>
              <a:gd name="connsiteX14" fmla="*/ 34177 w 250278"/>
              <a:gd name="connsiteY14" fmla="*/ 61445 h 107991"/>
              <a:gd name="connsiteX15" fmla="*/ 54125 w 250278"/>
              <a:gd name="connsiteY15" fmla="*/ 74744 h 107991"/>
              <a:gd name="connsiteX16" fmla="*/ 64099 w 250278"/>
              <a:gd name="connsiteY16" fmla="*/ 81393 h 107991"/>
              <a:gd name="connsiteX17" fmla="*/ 87371 w 250278"/>
              <a:gd name="connsiteY17" fmla="*/ 107991 h 107991"/>
              <a:gd name="connsiteX18" fmla="*/ 90696 w 250278"/>
              <a:gd name="connsiteY18" fmla="*/ 98017 h 107991"/>
              <a:gd name="connsiteX19" fmla="*/ 84047 w 250278"/>
              <a:gd name="connsiteY19" fmla="*/ 74744 h 107991"/>
              <a:gd name="connsiteX20" fmla="*/ 87371 w 250278"/>
              <a:gd name="connsiteY20" fmla="*/ 21549 h 107991"/>
              <a:gd name="connsiteX21" fmla="*/ 90696 w 250278"/>
              <a:gd name="connsiteY21" fmla="*/ 11575 h 107991"/>
              <a:gd name="connsiteX22" fmla="*/ 97345 w 250278"/>
              <a:gd name="connsiteY22" fmla="*/ 4925 h 10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0278" h="107991">
                <a:moveTo>
                  <a:pt x="250278" y="51471"/>
                </a:moveTo>
                <a:lnTo>
                  <a:pt x="931" y="48146"/>
                </a:lnTo>
                <a:cubicBezTo>
                  <a:pt x="-3636" y="48017"/>
                  <a:pt x="9853" y="46135"/>
                  <a:pt x="14229" y="44822"/>
                </a:cubicBezTo>
                <a:cubicBezTo>
                  <a:pt x="20942" y="42808"/>
                  <a:pt x="27528" y="40388"/>
                  <a:pt x="34177" y="38172"/>
                </a:cubicBezTo>
                <a:lnTo>
                  <a:pt x="44151" y="34848"/>
                </a:lnTo>
                <a:cubicBezTo>
                  <a:pt x="60998" y="17998"/>
                  <a:pt x="39195" y="37822"/>
                  <a:pt x="60774" y="24874"/>
                </a:cubicBezTo>
                <a:cubicBezTo>
                  <a:pt x="63462" y="23261"/>
                  <a:pt x="64619" y="19626"/>
                  <a:pt x="67423" y="18224"/>
                </a:cubicBezTo>
                <a:cubicBezTo>
                  <a:pt x="73692" y="15089"/>
                  <a:pt x="87371" y="11575"/>
                  <a:pt x="87371" y="11575"/>
                </a:cubicBezTo>
                <a:cubicBezTo>
                  <a:pt x="90245" y="8701"/>
                  <a:pt x="101192" y="-4527"/>
                  <a:pt x="107319" y="1601"/>
                </a:cubicBezTo>
                <a:cubicBezTo>
                  <a:pt x="110144" y="4427"/>
                  <a:pt x="100415" y="5692"/>
                  <a:pt x="97345" y="8250"/>
                </a:cubicBezTo>
                <a:cubicBezTo>
                  <a:pt x="93733" y="11260"/>
                  <a:pt x="91082" y="15337"/>
                  <a:pt x="87371" y="18224"/>
                </a:cubicBezTo>
                <a:cubicBezTo>
                  <a:pt x="81063" y="23130"/>
                  <a:pt x="75004" y="28996"/>
                  <a:pt x="67423" y="31523"/>
                </a:cubicBezTo>
                <a:cubicBezTo>
                  <a:pt x="55680" y="35438"/>
                  <a:pt x="42856" y="39996"/>
                  <a:pt x="30852" y="41497"/>
                </a:cubicBezTo>
                <a:lnTo>
                  <a:pt x="4255" y="44822"/>
                </a:lnTo>
                <a:cubicBezTo>
                  <a:pt x="39790" y="56667"/>
                  <a:pt x="11783" y="44027"/>
                  <a:pt x="34177" y="61445"/>
                </a:cubicBezTo>
                <a:cubicBezTo>
                  <a:pt x="40485" y="66351"/>
                  <a:pt x="47476" y="70311"/>
                  <a:pt x="54125" y="74744"/>
                </a:cubicBezTo>
                <a:cubicBezTo>
                  <a:pt x="57450" y="76960"/>
                  <a:pt x="61274" y="78568"/>
                  <a:pt x="64099" y="81393"/>
                </a:cubicBezTo>
                <a:cubicBezTo>
                  <a:pt x="83547" y="100842"/>
                  <a:pt x="76375" y="91497"/>
                  <a:pt x="87371" y="107991"/>
                </a:cubicBezTo>
                <a:cubicBezTo>
                  <a:pt x="88479" y="104666"/>
                  <a:pt x="90696" y="101522"/>
                  <a:pt x="90696" y="98017"/>
                </a:cubicBezTo>
                <a:cubicBezTo>
                  <a:pt x="90696" y="93846"/>
                  <a:pt x="85614" y="79445"/>
                  <a:pt x="84047" y="74744"/>
                </a:cubicBezTo>
                <a:cubicBezTo>
                  <a:pt x="85155" y="57012"/>
                  <a:pt x="85511" y="39218"/>
                  <a:pt x="87371" y="21549"/>
                </a:cubicBezTo>
                <a:cubicBezTo>
                  <a:pt x="87738" y="18064"/>
                  <a:pt x="88893" y="14580"/>
                  <a:pt x="90696" y="11575"/>
                </a:cubicBezTo>
                <a:cubicBezTo>
                  <a:pt x="92309" y="8887"/>
                  <a:pt x="97345" y="4925"/>
                  <a:pt x="97345" y="4925"/>
                </a:cubicBezTo>
              </a:path>
            </a:pathLst>
          </a:cu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8" name="Freeform 47"/>
          <p:cNvSpPr/>
          <p:nvPr/>
        </p:nvSpPr>
        <p:spPr>
          <a:xfrm>
            <a:off x="1760080" y="4790053"/>
            <a:ext cx="264225" cy="600887"/>
          </a:xfrm>
          <a:custGeom>
            <a:avLst/>
            <a:gdLst>
              <a:gd name="connsiteX0" fmla="*/ 68187 w 264225"/>
              <a:gd name="connsiteY0" fmla="*/ 0 h 600887"/>
              <a:gd name="connsiteX1" fmla="*/ 46879 w 264225"/>
              <a:gd name="connsiteY1" fmla="*/ 17046 h 600887"/>
              <a:gd name="connsiteX2" fmla="*/ 38355 w 264225"/>
              <a:gd name="connsiteY2" fmla="*/ 42616 h 600887"/>
              <a:gd name="connsiteX3" fmla="*/ 29832 w 264225"/>
              <a:gd name="connsiteY3" fmla="*/ 68185 h 600887"/>
              <a:gd name="connsiteX4" fmla="*/ 12785 w 264225"/>
              <a:gd name="connsiteY4" fmla="*/ 119325 h 600887"/>
              <a:gd name="connsiteX5" fmla="*/ 4262 w 264225"/>
              <a:gd name="connsiteY5" fmla="*/ 149156 h 600887"/>
              <a:gd name="connsiteX6" fmla="*/ 0 w 264225"/>
              <a:gd name="connsiteY6" fmla="*/ 183249 h 600887"/>
              <a:gd name="connsiteX7" fmla="*/ 4262 w 264225"/>
              <a:gd name="connsiteY7" fmla="*/ 242911 h 600887"/>
              <a:gd name="connsiteX8" fmla="*/ 8524 w 264225"/>
              <a:gd name="connsiteY8" fmla="*/ 259958 h 600887"/>
              <a:gd name="connsiteX9" fmla="*/ 21309 w 264225"/>
              <a:gd name="connsiteY9" fmla="*/ 315359 h 600887"/>
              <a:gd name="connsiteX10" fmla="*/ 25570 w 264225"/>
              <a:gd name="connsiteY10" fmla="*/ 328144 h 600887"/>
              <a:gd name="connsiteX11" fmla="*/ 29832 w 264225"/>
              <a:gd name="connsiteY11" fmla="*/ 345190 h 600887"/>
              <a:gd name="connsiteX12" fmla="*/ 46879 w 264225"/>
              <a:gd name="connsiteY12" fmla="*/ 366498 h 600887"/>
              <a:gd name="connsiteX13" fmla="*/ 51141 w 264225"/>
              <a:gd name="connsiteY13" fmla="*/ 379283 h 600887"/>
              <a:gd name="connsiteX14" fmla="*/ 68187 w 264225"/>
              <a:gd name="connsiteY14" fmla="*/ 404853 h 600887"/>
              <a:gd name="connsiteX15" fmla="*/ 76711 w 264225"/>
              <a:gd name="connsiteY15" fmla="*/ 430422 h 600887"/>
              <a:gd name="connsiteX16" fmla="*/ 93757 w 264225"/>
              <a:gd name="connsiteY16" fmla="*/ 455992 h 600887"/>
              <a:gd name="connsiteX17" fmla="*/ 110804 w 264225"/>
              <a:gd name="connsiteY17" fmla="*/ 473039 h 600887"/>
              <a:gd name="connsiteX18" fmla="*/ 132113 w 264225"/>
              <a:gd name="connsiteY18" fmla="*/ 502870 h 600887"/>
              <a:gd name="connsiteX19" fmla="*/ 140636 w 264225"/>
              <a:gd name="connsiteY19" fmla="*/ 515655 h 600887"/>
              <a:gd name="connsiteX20" fmla="*/ 144898 w 264225"/>
              <a:gd name="connsiteY20" fmla="*/ 528439 h 600887"/>
              <a:gd name="connsiteX21" fmla="*/ 157683 w 264225"/>
              <a:gd name="connsiteY21" fmla="*/ 536963 h 600887"/>
              <a:gd name="connsiteX22" fmla="*/ 170468 w 264225"/>
              <a:gd name="connsiteY22" fmla="*/ 549748 h 600887"/>
              <a:gd name="connsiteX23" fmla="*/ 178991 w 264225"/>
              <a:gd name="connsiteY23" fmla="*/ 562532 h 600887"/>
              <a:gd name="connsiteX24" fmla="*/ 191776 w 264225"/>
              <a:gd name="connsiteY24" fmla="*/ 566794 h 600887"/>
              <a:gd name="connsiteX25" fmla="*/ 213085 w 264225"/>
              <a:gd name="connsiteY25" fmla="*/ 583840 h 600887"/>
              <a:gd name="connsiteX26" fmla="*/ 251440 w 264225"/>
              <a:gd name="connsiteY26" fmla="*/ 600887 h 600887"/>
              <a:gd name="connsiteX27" fmla="*/ 242917 w 264225"/>
              <a:gd name="connsiteY27" fmla="*/ 562532 h 600887"/>
              <a:gd name="connsiteX28" fmla="*/ 221608 w 264225"/>
              <a:gd name="connsiteY28" fmla="*/ 545486 h 600887"/>
              <a:gd name="connsiteX29" fmla="*/ 213085 w 264225"/>
              <a:gd name="connsiteY29" fmla="*/ 519916 h 600887"/>
              <a:gd name="connsiteX30" fmla="*/ 208823 w 264225"/>
              <a:gd name="connsiteY30" fmla="*/ 507131 h 600887"/>
              <a:gd name="connsiteX31" fmla="*/ 204562 w 264225"/>
              <a:gd name="connsiteY31" fmla="*/ 566794 h 600887"/>
              <a:gd name="connsiteX32" fmla="*/ 196038 w 264225"/>
              <a:gd name="connsiteY32" fmla="*/ 592364 h 600887"/>
              <a:gd name="connsiteX33" fmla="*/ 221608 w 264225"/>
              <a:gd name="connsiteY33" fmla="*/ 583840 h 600887"/>
              <a:gd name="connsiteX34" fmla="*/ 251440 w 264225"/>
              <a:gd name="connsiteY34" fmla="*/ 575317 h 600887"/>
              <a:gd name="connsiteX35" fmla="*/ 264225 w 264225"/>
              <a:gd name="connsiteY35" fmla="*/ 575317 h 60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64225" h="600887">
                <a:moveTo>
                  <a:pt x="68187" y="0"/>
                </a:moveTo>
                <a:cubicBezTo>
                  <a:pt x="61084" y="5682"/>
                  <a:pt x="52095" y="9595"/>
                  <a:pt x="46879" y="17046"/>
                </a:cubicBezTo>
                <a:cubicBezTo>
                  <a:pt x="41727" y="24406"/>
                  <a:pt x="41196" y="34093"/>
                  <a:pt x="38355" y="42616"/>
                </a:cubicBezTo>
                <a:lnTo>
                  <a:pt x="29832" y="68185"/>
                </a:lnTo>
                <a:lnTo>
                  <a:pt x="12785" y="119325"/>
                </a:lnTo>
                <a:cubicBezTo>
                  <a:pt x="9408" y="129455"/>
                  <a:pt x="6045" y="138458"/>
                  <a:pt x="4262" y="149156"/>
                </a:cubicBezTo>
                <a:cubicBezTo>
                  <a:pt x="2379" y="160453"/>
                  <a:pt x="1421" y="171885"/>
                  <a:pt x="0" y="183249"/>
                </a:cubicBezTo>
                <a:cubicBezTo>
                  <a:pt x="1421" y="203136"/>
                  <a:pt x="2060" y="223095"/>
                  <a:pt x="4262" y="242911"/>
                </a:cubicBezTo>
                <a:cubicBezTo>
                  <a:pt x="4909" y="248732"/>
                  <a:pt x="7253" y="254240"/>
                  <a:pt x="8524" y="259958"/>
                </a:cubicBezTo>
                <a:cubicBezTo>
                  <a:pt x="13035" y="280260"/>
                  <a:pt x="14338" y="294443"/>
                  <a:pt x="21309" y="315359"/>
                </a:cubicBezTo>
                <a:cubicBezTo>
                  <a:pt x="22729" y="319621"/>
                  <a:pt x="24336" y="323825"/>
                  <a:pt x="25570" y="328144"/>
                </a:cubicBezTo>
                <a:cubicBezTo>
                  <a:pt x="27179" y="333776"/>
                  <a:pt x="27525" y="339807"/>
                  <a:pt x="29832" y="345190"/>
                </a:cubicBezTo>
                <a:cubicBezTo>
                  <a:pt x="33865" y="354600"/>
                  <a:pt x="40004" y="359624"/>
                  <a:pt x="46879" y="366498"/>
                </a:cubicBezTo>
                <a:cubicBezTo>
                  <a:pt x="48300" y="370760"/>
                  <a:pt x="48959" y="375356"/>
                  <a:pt x="51141" y="379283"/>
                </a:cubicBezTo>
                <a:cubicBezTo>
                  <a:pt x="56116" y="388238"/>
                  <a:pt x="64947" y="395135"/>
                  <a:pt x="68187" y="404853"/>
                </a:cubicBezTo>
                <a:cubicBezTo>
                  <a:pt x="71028" y="413376"/>
                  <a:pt x="71728" y="422947"/>
                  <a:pt x="76711" y="430422"/>
                </a:cubicBezTo>
                <a:cubicBezTo>
                  <a:pt x="82393" y="438945"/>
                  <a:pt x="86514" y="448749"/>
                  <a:pt x="93757" y="455992"/>
                </a:cubicBezTo>
                <a:lnTo>
                  <a:pt x="110804" y="473039"/>
                </a:lnTo>
                <a:cubicBezTo>
                  <a:pt x="121377" y="504754"/>
                  <a:pt x="105145" y="462417"/>
                  <a:pt x="132113" y="502870"/>
                </a:cubicBezTo>
                <a:cubicBezTo>
                  <a:pt x="134954" y="507132"/>
                  <a:pt x="138345" y="511074"/>
                  <a:pt x="140636" y="515655"/>
                </a:cubicBezTo>
                <a:cubicBezTo>
                  <a:pt x="142645" y="519673"/>
                  <a:pt x="142092" y="524931"/>
                  <a:pt x="144898" y="528439"/>
                </a:cubicBezTo>
                <a:cubicBezTo>
                  <a:pt x="148098" y="532439"/>
                  <a:pt x="153748" y="533684"/>
                  <a:pt x="157683" y="536963"/>
                </a:cubicBezTo>
                <a:cubicBezTo>
                  <a:pt x="162313" y="540821"/>
                  <a:pt x="166610" y="545118"/>
                  <a:pt x="170468" y="549748"/>
                </a:cubicBezTo>
                <a:cubicBezTo>
                  <a:pt x="173747" y="553682"/>
                  <a:pt x="174992" y="559333"/>
                  <a:pt x="178991" y="562532"/>
                </a:cubicBezTo>
                <a:cubicBezTo>
                  <a:pt x="182499" y="565338"/>
                  <a:pt x="187514" y="565373"/>
                  <a:pt x="191776" y="566794"/>
                </a:cubicBezTo>
                <a:cubicBezTo>
                  <a:pt x="198861" y="573878"/>
                  <a:pt x="203409" y="579539"/>
                  <a:pt x="213085" y="583840"/>
                </a:cubicBezTo>
                <a:cubicBezTo>
                  <a:pt x="258728" y="604126"/>
                  <a:pt x="222506" y="581598"/>
                  <a:pt x="251440" y="600887"/>
                </a:cubicBezTo>
                <a:cubicBezTo>
                  <a:pt x="250580" y="595730"/>
                  <a:pt x="247757" y="570599"/>
                  <a:pt x="242917" y="562532"/>
                </a:cubicBezTo>
                <a:cubicBezTo>
                  <a:pt x="238869" y="555786"/>
                  <a:pt x="227413" y="549356"/>
                  <a:pt x="221608" y="545486"/>
                </a:cubicBezTo>
                <a:lnTo>
                  <a:pt x="213085" y="519916"/>
                </a:lnTo>
                <a:lnTo>
                  <a:pt x="208823" y="507131"/>
                </a:lnTo>
                <a:cubicBezTo>
                  <a:pt x="207403" y="527019"/>
                  <a:pt x="207520" y="547076"/>
                  <a:pt x="204562" y="566794"/>
                </a:cubicBezTo>
                <a:cubicBezTo>
                  <a:pt x="203229" y="575679"/>
                  <a:pt x="187515" y="595205"/>
                  <a:pt x="196038" y="592364"/>
                </a:cubicBezTo>
                <a:lnTo>
                  <a:pt x="221608" y="583840"/>
                </a:lnTo>
                <a:cubicBezTo>
                  <a:pt x="230710" y="580806"/>
                  <a:pt x="242083" y="576654"/>
                  <a:pt x="251440" y="575317"/>
                </a:cubicBezTo>
                <a:cubicBezTo>
                  <a:pt x="255659" y="574714"/>
                  <a:pt x="259963" y="575317"/>
                  <a:pt x="264225" y="575317"/>
                </a:cubicBezTo>
              </a:path>
            </a:pathLst>
          </a:cu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9" name="Freeform 48"/>
          <p:cNvSpPr/>
          <p:nvPr/>
        </p:nvSpPr>
        <p:spPr>
          <a:xfrm>
            <a:off x="4742878" y="5284158"/>
            <a:ext cx="190669" cy="91928"/>
          </a:xfrm>
          <a:custGeom>
            <a:avLst/>
            <a:gdLst>
              <a:gd name="connsiteX0" fmla="*/ 0 w 190669"/>
              <a:gd name="connsiteY0" fmla="*/ 57881 h 91928"/>
              <a:gd name="connsiteX1" fmla="*/ 146406 w 190669"/>
              <a:gd name="connsiteY1" fmla="*/ 54476 h 91928"/>
              <a:gd name="connsiteX2" fmla="*/ 180454 w 190669"/>
              <a:gd name="connsiteY2" fmla="*/ 47667 h 91928"/>
              <a:gd name="connsiteX3" fmla="*/ 170240 w 190669"/>
              <a:gd name="connsiteY3" fmla="*/ 40857 h 91928"/>
              <a:gd name="connsiteX4" fmla="*/ 149811 w 190669"/>
              <a:gd name="connsiteY4" fmla="*/ 34048 h 91928"/>
              <a:gd name="connsiteX5" fmla="*/ 143001 w 190669"/>
              <a:gd name="connsiteY5" fmla="*/ 27238 h 91928"/>
              <a:gd name="connsiteX6" fmla="*/ 132787 w 190669"/>
              <a:gd name="connsiteY6" fmla="*/ 20429 h 91928"/>
              <a:gd name="connsiteX7" fmla="*/ 119168 w 190669"/>
              <a:gd name="connsiteY7" fmla="*/ 6810 h 91928"/>
              <a:gd name="connsiteX8" fmla="*/ 112358 w 190669"/>
              <a:gd name="connsiteY8" fmla="*/ 0 h 91928"/>
              <a:gd name="connsiteX9" fmla="*/ 125977 w 190669"/>
              <a:gd name="connsiteY9" fmla="*/ 6810 h 91928"/>
              <a:gd name="connsiteX10" fmla="*/ 146406 w 190669"/>
              <a:gd name="connsiteY10" fmla="*/ 20429 h 91928"/>
              <a:gd name="connsiteX11" fmla="*/ 156621 w 190669"/>
              <a:gd name="connsiteY11" fmla="*/ 30643 h 91928"/>
              <a:gd name="connsiteX12" fmla="*/ 166835 w 190669"/>
              <a:gd name="connsiteY12" fmla="*/ 34048 h 91928"/>
              <a:gd name="connsiteX13" fmla="*/ 183859 w 190669"/>
              <a:gd name="connsiteY13" fmla="*/ 47667 h 91928"/>
              <a:gd name="connsiteX14" fmla="*/ 190669 w 190669"/>
              <a:gd name="connsiteY14" fmla="*/ 57881 h 91928"/>
              <a:gd name="connsiteX15" fmla="*/ 160025 w 190669"/>
              <a:gd name="connsiteY15" fmla="*/ 81714 h 91928"/>
              <a:gd name="connsiteX16" fmla="*/ 139597 w 190669"/>
              <a:gd name="connsiteY16" fmla="*/ 91928 h 91928"/>
              <a:gd name="connsiteX17" fmla="*/ 143001 w 190669"/>
              <a:gd name="connsiteY17" fmla="*/ 88524 h 91928"/>
              <a:gd name="connsiteX18" fmla="*/ 163430 w 190669"/>
              <a:gd name="connsiteY18" fmla="*/ 74905 h 91928"/>
              <a:gd name="connsiteX19" fmla="*/ 170240 w 190669"/>
              <a:gd name="connsiteY19" fmla="*/ 68095 h 91928"/>
              <a:gd name="connsiteX20" fmla="*/ 183859 w 190669"/>
              <a:gd name="connsiteY20" fmla="*/ 61286 h 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0669" h="91928">
                <a:moveTo>
                  <a:pt x="0" y="57881"/>
                </a:moveTo>
                <a:cubicBezTo>
                  <a:pt x="48802" y="56746"/>
                  <a:pt x="97669" y="57235"/>
                  <a:pt x="146406" y="54476"/>
                </a:cubicBezTo>
                <a:cubicBezTo>
                  <a:pt x="157962" y="53822"/>
                  <a:pt x="180454" y="47667"/>
                  <a:pt x="180454" y="47667"/>
                </a:cubicBezTo>
                <a:cubicBezTo>
                  <a:pt x="177049" y="45397"/>
                  <a:pt x="173979" y="42519"/>
                  <a:pt x="170240" y="40857"/>
                </a:cubicBezTo>
                <a:cubicBezTo>
                  <a:pt x="163681" y="37942"/>
                  <a:pt x="149811" y="34048"/>
                  <a:pt x="149811" y="34048"/>
                </a:cubicBezTo>
                <a:cubicBezTo>
                  <a:pt x="147541" y="31778"/>
                  <a:pt x="145508" y="29243"/>
                  <a:pt x="143001" y="27238"/>
                </a:cubicBezTo>
                <a:cubicBezTo>
                  <a:pt x="139806" y="24682"/>
                  <a:pt x="135343" y="23624"/>
                  <a:pt x="132787" y="20429"/>
                </a:cubicBezTo>
                <a:cubicBezTo>
                  <a:pt x="119580" y="3921"/>
                  <a:pt x="141454" y="14239"/>
                  <a:pt x="119168" y="6810"/>
                </a:cubicBezTo>
                <a:cubicBezTo>
                  <a:pt x="116898" y="4540"/>
                  <a:pt x="109148" y="0"/>
                  <a:pt x="112358" y="0"/>
                </a:cubicBezTo>
                <a:cubicBezTo>
                  <a:pt x="117434" y="0"/>
                  <a:pt x="121625" y="4199"/>
                  <a:pt x="125977" y="6810"/>
                </a:cubicBezTo>
                <a:cubicBezTo>
                  <a:pt x="132995" y="11021"/>
                  <a:pt x="139596" y="15889"/>
                  <a:pt x="146406" y="20429"/>
                </a:cubicBezTo>
                <a:cubicBezTo>
                  <a:pt x="150412" y="23100"/>
                  <a:pt x="152615" y="27972"/>
                  <a:pt x="156621" y="30643"/>
                </a:cubicBezTo>
                <a:cubicBezTo>
                  <a:pt x="159607" y="32634"/>
                  <a:pt x="163430" y="32913"/>
                  <a:pt x="166835" y="34048"/>
                </a:cubicBezTo>
                <a:cubicBezTo>
                  <a:pt x="186352" y="63320"/>
                  <a:pt x="160365" y="28872"/>
                  <a:pt x="183859" y="47667"/>
                </a:cubicBezTo>
                <a:cubicBezTo>
                  <a:pt x="187054" y="50223"/>
                  <a:pt x="188399" y="54476"/>
                  <a:pt x="190669" y="57881"/>
                </a:cubicBezTo>
                <a:cubicBezTo>
                  <a:pt x="174665" y="73883"/>
                  <a:pt x="184462" y="65422"/>
                  <a:pt x="160025" y="81714"/>
                </a:cubicBezTo>
                <a:cubicBezTo>
                  <a:pt x="146823" y="90516"/>
                  <a:pt x="153695" y="87230"/>
                  <a:pt x="139597" y="91928"/>
                </a:cubicBezTo>
                <a:cubicBezTo>
                  <a:pt x="140732" y="90793"/>
                  <a:pt x="141666" y="89414"/>
                  <a:pt x="143001" y="88524"/>
                </a:cubicBezTo>
                <a:cubicBezTo>
                  <a:pt x="149811" y="83984"/>
                  <a:pt x="157643" y="80692"/>
                  <a:pt x="163430" y="74905"/>
                </a:cubicBezTo>
                <a:cubicBezTo>
                  <a:pt x="165700" y="72635"/>
                  <a:pt x="167487" y="69747"/>
                  <a:pt x="170240" y="68095"/>
                </a:cubicBezTo>
                <a:cubicBezTo>
                  <a:pt x="189807" y="56354"/>
                  <a:pt x="174414" y="70728"/>
                  <a:pt x="183859" y="61286"/>
                </a:cubicBezTo>
              </a:path>
            </a:pathLst>
          </a:cu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1" name="Freeform 50"/>
          <p:cNvSpPr/>
          <p:nvPr/>
        </p:nvSpPr>
        <p:spPr>
          <a:xfrm>
            <a:off x="6104796" y="5245903"/>
            <a:ext cx="647294" cy="164231"/>
          </a:xfrm>
          <a:custGeom>
            <a:avLst/>
            <a:gdLst>
              <a:gd name="connsiteX0" fmla="*/ 0 w 647294"/>
              <a:gd name="connsiteY0" fmla="*/ 48470 h 164231"/>
              <a:gd name="connsiteX1" fmla="*/ 296217 w 647294"/>
              <a:gd name="connsiteY1" fmla="*/ 48470 h 164231"/>
              <a:gd name="connsiteX2" fmla="*/ 343884 w 647294"/>
              <a:gd name="connsiteY2" fmla="*/ 55279 h 164231"/>
              <a:gd name="connsiteX3" fmla="*/ 357503 w 647294"/>
              <a:gd name="connsiteY3" fmla="*/ 58684 h 164231"/>
              <a:gd name="connsiteX4" fmla="*/ 476671 w 647294"/>
              <a:gd name="connsiteY4" fmla="*/ 62089 h 164231"/>
              <a:gd name="connsiteX5" fmla="*/ 517528 w 647294"/>
              <a:gd name="connsiteY5" fmla="*/ 68898 h 164231"/>
              <a:gd name="connsiteX6" fmla="*/ 527743 w 647294"/>
              <a:gd name="connsiteY6" fmla="*/ 72303 h 164231"/>
              <a:gd name="connsiteX7" fmla="*/ 558386 w 647294"/>
              <a:gd name="connsiteY7" fmla="*/ 75708 h 164231"/>
              <a:gd name="connsiteX8" fmla="*/ 592434 w 647294"/>
              <a:gd name="connsiteY8" fmla="*/ 82517 h 164231"/>
              <a:gd name="connsiteX9" fmla="*/ 612863 w 647294"/>
              <a:gd name="connsiteY9" fmla="*/ 92731 h 164231"/>
              <a:gd name="connsiteX10" fmla="*/ 640101 w 647294"/>
              <a:gd name="connsiteY10" fmla="*/ 99541 h 164231"/>
              <a:gd name="connsiteX11" fmla="*/ 609458 w 647294"/>
              <a:gd name="connsiteY11" fmla="*/ 82517 h 164231"/>
              <a:gd name="connsiteX12" fmla="*/ 595839 w 647294"/>
              <a:gd name="connsiteY12" fmla="*/ 75708 h 164231"/>
              <a:gd name="connsiteX13" fmla="*/ 589029 w 647294"/>
              <a:gd name="connsiteY13" fmla="*/ 68898 h 164231"/>
              <a:gd name="connsiteX14" fmla="*/ 578815 w 647294"/>
              <a:gd name="connsiteY14" fmla="*/ 62089 h 164231"/>
              <a:gd name="connsiteX15" fmla="*/ 572005 w 647294"/>
              <a:gd name="connsiteY15" fmla="*/ 41660 h 164231"/>
              <a:gd name="connsiteX16" fmla="*/ 565196 w 647294"/>
              <a:gd name="connsiteY16" fmla="*/ 31446 h 164231"/>
              <a:gd name="connsiteX17" fmla="*/ 548172 w 647294"/>
              <a:gd name="connsiteY17" fmla="*/ 17827 h 164231"/>
              <a:gd name="connsiteX18" fmla="*/ 544767 w 647294"/>
              <a:gd name="connsiteY18" fmla="*/ 7613 h 164231"/>
              <a:gd name="connsiteX19" fmla="*/ 537957 w 647294"/>
              <a:gd name="connsiteY19" fmla="*/ 803 h 164231"/>
              <a:gd name="connsiteX20" fmla="*/ 554981 w 647294"/>
              <a:gd name="connsiteY20" fmla="*/ 17827 h 164231"/>
              <a:gd name="connsiteX21" fmla="*/ 561791 w 647294"/>
              <a:gd name="connsiteY21" fmla="*/ 31446 h 164231"/>
              <a:gd name="connsiteX22" fmla="*/ 585624 w 647294"/>
              <a:gd name="connsiteY22" fmla="*/ 41660 h 164231"/>
              <a:gd name="connsiteX23" fmla="*/ 612863 w 647294"/>
              <a:gd name="connsiteY23" fmla="*/ 62089 h 164231"/>
              <a:gd name="connsiteX24" fmla="*/ 633291 w 647294"/>
              <a:gd name="connsiteY24" fmla="*/ 79112 h 164231"/>
              <a:gd name="connsiteX25" fmla="*/ 643506 w 647294"/>
              <a:gd name="connsiteY25" fmla="*/ 82517 h 164231"/>
              <a:gd name="connsiteX26" fmla="*/ 646911 w 647294"/>
              <a:gd name="connsiteY26" fmla="*/ 92731 h 164231"/>
              <a:gd name="connsiteX27" fmla="*/ 636696 w 647294"/>
              <a:gd name="connsiteY27" fmla="*/ 96136 h 164231"/>
              <a:gd name="connsiteX28" fmla="*/ 619672 w 647294"/>
              <a:gd name="connsiteY28" fmla="*/ 109755 h 164231"/>
              <a:gd name="connsiteX29" fmla="*/ 606053 w 647294"/>
              <a:gd name="connsiteY29" fmla="*/ 116564 h 164231"/>
              <a:gd name="connsiteX30" fmla="*/ 585624 w 647294"/>
              <a:gd name="connsiteY30" fmla="*/ 130183 h 164231"/>
              <a:gd name="connsiteX31" fmla="*/ 575410 w 647294"/>
              <a:gd name="connsiteY31" fmla="*/ 140398 h 164231"/>
              <a:gd name="connsiteX32" fmla="*/ 554981 w 647294"/>
              <a:gd name="connsiteY32" fmla="*/ 154017 h 164231"/>
              <a:gd name="connsiteX33" fmla="*/ 548172 w 647294"/>
              <a:gd name="connsiteY33" fmla="*/ 164231 h 164231"/>
              <a:gd name="connsiteX34" fmla="*/ 551576 w 647294"/>
              <a:gd name="connsiteY34" fmla="*/ 154017 h 164231"/>
              <a:gd name="connsiteX35" fmla="*/ 568600 w 647294"/>
              <a:gd name="connsiteY35" fmla="*/ 140398 h 164231"/>
              <a:gd name="connsiteX36" fmla="*/ 575410 w 647294"/>
              <a:gd name="connsiteY36" fmla="*/ 130183 h 164231"/>
              <a:gd name="connsiteX37" fmla="*/ 585624 w 647294"/>
              <a:gd name="connsiteY37" fmla="*/ 126779 h 164231"/>
              <a:gd name="connsiteX38" fmla="*/ 592434 w 647294"/>
              <a:gd name="connsiteY38" fmla="*/ 119969 h 164231"/>
              <a:gd name="connsiteX39" fmla="*/ 602648 w 647294"/>
              <a:gd name="connsiteY39" fmla="*/ 113160 h 164231"/>
              <a:gd name="connsiteX40" fmla="*/ 619672 w 647294"/>
              <a:gd name="connsiteY40" fmla="*/ 96136 h 164231"/>
              <a:gd name="connsiteX41" fmla="*/ 626482 w 647294"/>
              <a:gd name="connsiteY41" fmla="*/ 85922 h 1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7294" h="164231">
                <a:moveTo>
                  <a:pt x="0" y="48470"/>
                </a:moveTo>
                <a:cubicBezTo>
                  <a:pt x="125596" y="45075"/>
                  <a:pt x="161152" y="42139"/>
                  <a:pt x="296217" y="48470"/>
                </a:cubicBezTo>
                <a:cubicBezTo>
                  <a:pt x="312250" y="49222"/>
                  <a:pt x="328313" y="51386"/>
                  <a:pt x="343884" y="55279"/>
                </a:cubicBezTo>
                <a:cubicBezTo>
                  <a:pt x="348424" y="56414"/>
                  <a:pt x="352830" y="58444"/>
                  <a:pt x="357503" y="58684"/>
                </a:cubicBezTo>
                <a:cubicBezTo>
                  <a:pt x="397190" y="60719"/>
                  <a:pt x="436948" y="60954"/>
                  <a:pt x="476671" y="62089"/>
                </a:cubicBezTo>
                <a:cubicBezTo>
                  <a:pt x="500619" y="70070"/>
                  <a:pt x="471910" y="61295"/>
                  <a:pt x="517528" y="68898"/>
                </a:cubicBezTo>
                <a:cubicBezTo>
                  <a:pt x="521068" y="69488"/>
                  <a:pt x="524203" y="71713"/>
                  <a:pt x="527743" y="72303"/>
                </a:cubicBezTo>
                <a:cubicBezTo>
                  <a:pt x="537880" y="73993"/>
                  <a:pt x="548235" y="74105"/>
                  <a:pt x="558386" y="75708"/>
                </a:cubicBezTo>
                <a:cubicBezTo>
                  <a:pt x="569818" y="77513"/>
                  <a:pt x="592434" y="82517"/>
                  <a:pt x="592434" y="82517"/>
                </a:cubicBezTo>
                <a:cubicBezTo>
                  <a:pt x="603162" y="89669"/>
                  <a:pt x="600935" y="89478"/>
                  <a:pt x="612863" y="92731"/>
                </a:cubicBezTo>
                <a:cubicBezTo>
                  <a:pt x="621892" y="95194"/>
                  <a:pt x="648979" y="102501"/>
                  <a:pt x="640101" y="99541"/>
                </a:cubicBezTo>
                <a:cubicBezTo>
                  <a:pt x="611849" y="90123"/>
                  <a:pt x="656301" y="105937"/>
                  <a:pt x="609458" y="82517"/>
                </a:cubicBezTo>
                <a:lnTo>
                  <a:pt x="595839" y="75708"/>
                </a:lnTo>
                <a:cubicBezTo>
                  <a:pt x="593569" y="73438"/>
                  <a:pt x="591536" y="70903"/>
                  <a:pt x="589029" y="68898"/>
                </a:cubicBezTo>
                <a:cubicBezTo>
                  <a:pt x="585834" y="66342"/>
                  <a:pt x="580984" y="65559"/>
                  <a:pt x="578815" y="62089"/>
                </a:cubicBezTo>
                <a:cubicBezTo>
                  <a:pt x="575011" y="56002"/>
                  <a:pt x="575987" y="47633"/>
                  <a:pt x="572005" y="41660"/>
                </a:cubicBezTo>
                <a:cubicBezTo>
                  <a:pt x="569735" y="38255"/>
                  <a:pt x="567752" y="34641"/>
                  <a:pt x="565196" y="31446"/>
                </a:cubicBezTo>
                <a:cubicBezTo>
                  <a:pt x="559651" y="24515"/>
                  <a:pt x="555757" y="22883"/>
                  <a:pt x="548172" y="17827"/>
                </a:cubicBezTo>
                <a:cubicBezTo>
                  <a:pt x="547037" y="14422"/>
                  <a:pt x="546614" y="10690"/>
                  <a:pt x="544767" y="7613"/>
                </a:cubicBezTo>
                <a:cubicBezTo>
                  <a:pt x="543115" y="4860"/>
                  <a:pt x="537957" y="-2407"/>
                  <a:pt x="537957" y="803"/>
                </a:cubicBezTo>
                <a:cubicBezTo>
                  <a:pt x="537957" y="8368"/>
                  <a:pt x="550442" y="14801"/>
                  <a:pt x="554981" y="17827"/>
                </a:cubicBezTo>
                <a:cubicBezTo>
                  <a:pt x="557251" y="22367"/>
                  <a:pt x="558202" y="27857"/>
                  <a:pt x="561791" y="31446"/>
                </a:cubicBezTo>
                <a:cubicBezTo>
                  <a:pt x="565997" y="35652"/>
                  <a:pt x="579521" y="39625"/>
                  <a:pt x="585624" y="41660"/>
                </a:cubicBezTo>
                <a:cubicBezTo>
                  <a:pt x="605186" y="61222"/>
                  <a:pt x="595035" y="56146"/>
                  <a:pt x="612863" y="62089"/>
                </a:cubicBezTo>
                <a:cubicBezTo>
                  <a:pt x="620393" y="69619"/>
                  <a:pt x="623810" y="74372"/>
                  <a:pt x="633291" y="79112"/>
                </a:cubicBezTo>
                <a:cubicBezTo>
                  <a:pt x="636501" y="80717"/>
                  <a:pt x="640101" y="81382"/>
                  <a:pt x="643506" y="82517"/>
                </a:cubicBezTo>
                <a:cubicBezTo>
                  <a:pt x="644641" y="85922"/>
                  <a:pt x="648516" y="89521"/>
                  <a:pt x="646911" y="92731"/>
                </a:cubicBezTo>
                <a:cubicBezTo>
                  <a:pt x="645306" y="95941"/>
                  <a:pt x="639906" y="94531"/>
                  <a:pt x="636696" y="96136"/>
                </a:cubicBezTo>
                <a:cubicBezTo>
                  <a:pt x="611959" y="108504"/>
                  <a:pt x="638674" y="97087"/>
                  <a:pt x="619672" y="109755"/>
                </a:cubicBezTo>
                <a:cubicBezTo>
                  <a:pt x="615449" y="112570"/>
                  <a:pt x="610593" y="114294"/>
                  <a:pt x="606053" y="116564"/>
                </a:cubicBezTo>
                <a:cubicBezTo>
                  <a:pt x="587829" y="134788"/>
                  <a:pt x="614486" y="109567"/>
                  <a:pt x="585624" y="130183"/>
                </a:cubicBezTo>
                <a:cubicBezTo>
                  <a:pt x="581706" y="132982"/>
                  <a:pt x="579211" y="137442"/>
                  <a:pt x="575410" y="140398"/>
                </a:cubicBezTo>
                <a:cubicBezTo>
                  <a:pt x="568950" y="145423"/>
                  <a:pt x="554981" y="154017"/>
                  <a:pt x="554981" y="154017"/>
                </a:cubicBezTo>
                <a:cubicBezTo>
                  <a:pt x="552711" y="157422"/>
                  <a:pt x="552264" y="164231"/>
                  <a:pt x="548172" y="164231"/>
                </a:cubicBezTo>
                <a:cubicBezTo>
                  <a:pt x="544583" y="164231"/>
                  <a:pt x="549730" y="157094"/>
                  <a:pt x="551576" y="154017"/>
                </a:cubicBezTo>
                <a:cubicBezTo>
                  <a:pt x="554810" y="148626"/>
                  <a:pt x="563960" y="143491"/>
                  <a:pt x="568600" y="140398"/>
                </a:cubicBezTo>
                <a:cubicBezTo>
                  <a:pt x="570870" y="136993"/>
                  <a:pt x="572214" y="132739"/>
                  <a:pt x="575410" y="130183"/>
                </a:cubicBezTo>
                <a:cubicBezTo>
                  <a:pt x="578212" y="127941"/>
                  <a:pt x="582547" y="128625"/>
                  <a:pt x="585624" y="126779"/>
                </a:cubicBezTo>
                <a:cubicBezTo>
                  <a:pt x="588377" y="125127"/>
                  <a:pt x="589927" y="121974"/>
                  <a:pt x="592434" y="119969"/>
                </a:cubicBezTo>
                <a:cubicBezTo>
                  <a:pt x="595629" y="117413"/>
                  <a:pt x="599569" y="115854"/>
                  <a:pt x="602648" y="113160"/>
                </a:cubicBezTo>
                <a:cubicBezTo>
                  <a:pt x="608688" y="107875"/>
                  <a:pt x="615220" y="102813"/>
                  <a:pt x="619672" y="96136"/>
                </a:cubicBezTo>
                <a:lnTo>
                  <a:pt x="626482" y="85922"/>
                </a:lnTo>
              </a:path>
            </a:pathLst>
          </a:custGeom>
          <a:ln w="38100">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52" name="Picture 51" descr="rps_logo.gif"/>
          <p:cNvPicPr>
            <a:picLocks noChangeAspect="1"/>
          </p:cNvPicPr>
          <p:nvPr/>
        </p:nvPicPr>
        <p:blipFill rotWithShape="1">
          <a:blip r:embed="rId14" cstate="screen">
            <a:extLst>
              <a:ext uri="{28A0092B-C50C-407E-A947-70E740481C1C}">
                <a14:useLocalDpi xmlns:a14="http://schemas.microsoft.com/office/drawing/2010/main"/>
              </a:ext>
            </a:extLst>
          </a:blip>
          <a:srcRect t="27210" r="2305"/>
          <a:stretch/>
        </p:blipFill>
        <p:spPr>
          <a:xfrm rot="5400000" flipV="1">
            <a:off x="753999" y="5322849"/>
            <a:ext cx="1115766" cy="393023"/>
          </a:xfrm>
          <a:prstGeom prst="rect">
            <a:avLst/>
          </a:prstGeom>
        </p:spPr>
      </p:pic>
      <p:sp>
        <p:nvSpPr>
          <p:cNvPr id="9" name="Rounded Rectangle 8"/>
          <p:cNvSpPr/>
          <p:nvPr/>
        </p:nvSpPr>
        <p:spPr>
          <a:xfrm>
            <a:off x="5075220" y="5118536"/>
            <a:ext cx="968469" cy="335293"/>
          </a:xfrm>
          <a:prstGeom prst="roundRect">
            <a:avLst/>
          </a:prstGeom>
          <a:solidFill>
            <a:srgbClr val="C7C7C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smtClean="0">
                <a:solidFill>
                  <a:schemeClr val="tx1">
                    <a:lumMod val="75000"/>
                    <a:lumOff val="25000"/>
                  </a:schemeClr>
                </a:solidFill>
              </a:rPr>
              <a:t>Action plan</a:t>
            </a:r>
            <a:endParaRPr lang="en-US" sz="1050" b="1" dirty="0">
              <a:solidFill>
                <a:schemeClr val="tx1">
                  <a:lumMod val="75000"/>
                  <a:lumOff val="25000"/>
                </a:schemeClr>
              </a:solidFill>
            </a:endParaRPr>
          </a:p>
        </p:txBody>
      </p:sp>
      <p:sp>
        <p:nvSpPr>
          <p:cNvPr id="17" name="Oval 16"/>
          <p:cNvSpPr/>
          <p:nvPr/>
        </p:nvSpPr>
        <p:spPr>
          <a:xfrm>
            <a:off x="4373013" y="3798737"/>
            <a:ext cx="906089" cy="896935"/>
          </a:xfrm>
          <a:prstGeom prst="ellipse">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8" name="Picture 4" descr="Goldfish, Animal, Bowl, Fish, Glass, Stylistic"/>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319495" y="3842817"/>
            <a:ext cx="968560" cy="8838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ixabay.com/static/uploads/photo/2013/07/13/13/14/man-160602_640.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203419" y="3550299"/>
            <a:ext cx="958377" cy="101887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3358073" y="4146222"/>
            <a:ext cx="704039" cy="276999"/>
          </a:xfrm>
          <a:prstGeom prst="rect">
            <a:avLst/>
          </a:prstGeom>
          <a:noFill/>
        </p:spPr>
        <p:txBody>
          <a:bodyPr wrap="none" rtlCol="0">
            <a:spAutoFit/>
          </a:bodyPr>
          <a:lstStyle/>
          <a:p>
            <a:r>
              <a:rPr lang="en-US" sz="1200" dirty="0" smtClean="0"/>
              <a:t>Melissa</a:t>
            </a:r>
            <a:endParaRPr lang="en-US" sz="1200" dirty="0"/>
          </a:p>
        </p:txBody>
      </p:sp>
      <p:sp>
        <p:nvSpPr>
          <p:cNvPr id="46" name="Title 1"/>
          <p:cNvSpPr txBox="1">
            <a:spLocks/>
          </p:cNvSpPr>
          <p:nvPr/>
        </p:nvSpPr>
        <p:spPr bwMode="auto">
          <a:xfrm>
            <a:off x="243840" y="168442"/>
            <a:ext cx="8656320" cy="1257942"/>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4400" b="1" i="0" kern="1200">
                <a:solidFill>
                  <a:schemeClr val="tx1">
                    <a:lumMod val="65000"/>
                    <a:lumOff val="35000"/>
                  </a:schemeClr>
                </a:solidFill>
                <a:latin typeface="Futura LT Book" charset="0"/>
                <a:ea typeface="Futura LT Book" charset="0"/>
                <a:cs typeface="Futura LT Book" charset="0"/>
              </a:defRPr>
            </a:lvl1pPr>
            <a:lvl2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2pPr>
            <a:lvl3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3pPr>
            <a:lvl4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4pPr>
            <a:lvl5pPr algn="l" defTabSz="457200" rtl="0" eaLnBrk="1" fontAlgn="base" hangingPunct="1">
              <a:spcBef>
                <a:spcPct val="0"/>
              </a:spcBef>
              <a:spcAft>
                <a:spcPct val="0"/>
              </a:spcAft>
              <a:defRPr sz="4400">
                <a:solidFill>
                  <a:srgbClr val="1F497D"/>
                </a:solidFill>
                <a:latin typeface="Arial" pitchFamily="-65" charset="0"/>
                <a:ea typeface="ＭＳ Ｐゴシック" pitchFamily="-65" charset="-128"/>
                <a:cs typeface="Arial" charset="0"/>
              </a:defRPr>
            </a:lvl5pPr>
            <a:lvl6pPr marL="4572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6pPr>
            <a:lvl7pPr marL="9144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7pPr>
            <a:lvl8pPr marL="13716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8pPr>
            <a:lvl9pPr marL="1828800" algn="ctr" defTabSz="457200" rtl="0" eaLnBrk="1" fontAlgn="base" hangingPunct="1">
              <a:spcBef>
                <a:spcPct val="0"/>
              </a:spcBef>
              <a:spcAft>
                <a:spcPct val="0"/>
              </a:spcAft>
              <a:defRPr sz="4400" b="1">
                <a:solidFill>
                  <a:srgbClr val="7F7F7F"/>
                </a:solidFill>
                <a:latin typeface="Arial" pitchFamily="-65" charset="0"/>
                <a:ea typeface="ＭＳ Ｐゴシック" pitchFamily="-65" charset="-128"/>
              </a:defRPr>
            </a:lvl9pPr>
          </a:lstStyle>
          <a:p>
            <a:r>
              <a:rPr lang="en-US" sz="4800" dirty="0" smtClean="0"/>
              <a:t>DT </a:t>
            </a:r>
            <a:r>
              <a:rPr lang="en-US" sz="4800" dirty="0" err="1" smtClean="0"/>
              <a:t>i</a:t>
            </a:r>
            <a:r>
              <a:rPr lang="en-US" sz="4800" dirty="0" smtClean="0"/>
              <a:t> </a:t>
            </a:r>
            <a:r>
              <a:rPr lang="en-US" sz="4800" dirty="0" err="1" smtClean="0"/>
              <a:t>utbildningen</a:t>
            </a:r>
            <a:r>
              <a:rPr lang="en-US" sz="4800" dirty="0" smtClean="0"/>
              <a:t/>
            </a:r>
            <a:br>
              <a:rPr lang="en-US" sz="4800" dirty="0" smtClean="0"/>
            </a:br>
            <a:endParaRPr lang="en-US" sz="1000" dirty="0">
              <a:solidFill>
                <a:srgbClr val="FF7E79"/>
              </a:solidFill>
            </a:endParaRPr>
          </a:p>
        </p:txBody>
      </p:sp>
    </p:spTree>
    <p:extLst>
      <p:ext uri="{BB962C8B-B14F-4D97-AF65-F5344CB8AC3E}">
        <p14:creationId xmlns:p14="http://schemas.microsoft.com/office/powerpoint/2010/main" val="1478249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3081779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challenge</a:t>
            </a:r>
            <a:endParaRPr lang="en-US" dirty="0"/>
          </a:p>
        </p:txBody>
      </p:sp>
      <p:sp>
        <p:nvSpPr>
          <p:cNvPr id="3" name="Content Placeholder 2"/>
          <p:cNvSpPr>
            <a:spLocks noGrp="1"/>
          </p:cNvSpPr>
          <p:nvPr>
            <p:ph idx="1"/>
          </p:nvPr>
        </p:nvSpPr>
        <p:spPr>
          <a:xfrm>
            <a:off x="359668" y="1463046"/>
            <a:ext cx="8229600" cy="4525963"/>
          </a:xfrm>
        </p:spPr>
        <p:txBody>
          <a:bodyPr/>
          <a:lstStyle/>
          <a:p>
            <a:r>
              <a:rPr lang="en-US" sz="2400" b="1" dirty="0" smtClean="0"/>
              <a:t>Task: </a:t>
            </a:r>
            <a:r>
              <a:rPr lang="en-US" sz="2400" dirty="0" smtClean="0"/>
              <a:t>Design a way to build innovation muscles among your coworkers in your unit - in a situation where you get no extra time/resources.</a:t>
            </a:r>
          </a:p>
          <a:p>
            <a:endParaRPr lang="en-US" dirty="0"/>
          </a:p>
        </p:txBody>
      </p:sp>
      <p:sp>
        <p:nvSpPr>
          <p:cNvPr id="4" name="TextBox 3"/>
          <p:cNvSpPr txBox="1"/>
          <p:nvPr/>
        </p:nvSpPr>
        <p:spPr>
          <a:xfrm rot="21124674">
            <a:off x="384340" y="4782404"/>
            <a:ext cx="4000592" cy="584776"/>
          </a:xfrm>
          <a:prstGeom prst="rect">
            <a:avLst/>
          </a:prstGeom>
          <a:noFill/>
        </p:spPr>
        <p:txBody>
          <a:bodyPr wrap="square" rtlCol="0">
            <a:spAutoFit/>
          </a:bodyPr>
          <a:lstStyle/>
          <a:p>
            <a:r>
              <a:rPr lang="en-US" sz="3200" b="1" dirty="0" smtClean="0">
                <a:solidFill>
                  <a:srgbClr val="FF6600"/>
                </a:solidFill>
              </a:rPr>
              <a:t>Go crazy!!!</a:t>
            </a:r>
            <a:endParaRPr lang="en-US" sz="3200" b="1" dirty="0">
              <a:solidFill>
                <a:srgbClr val="FF6600"/>
              </a:solidFill>
            </a:endParaRPr>
          </a:p>
        </p:txBody>
      </p:sp>
      <p:pic>
        <p:nvPicPr>
          <p:cNvPr id="5" name="Picture 4" descr="70-s-Bodybuilding-Arnold-Schwarzenegger-au-Golg-Gym-avec-Frank-Zane-et-Dave-Drap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0" y="2963904"/>
            <a:ext cx="6096000" cy="4610100"/>
          </a:xfrm>
          <a:prstGeom prst="rect">
            <a:avLst/>
          </a:prstGeom>
        </p:spPr>
      </p:pic>
      <p:sp>
        <p:nvSpPr>
          <p:cNvPr id="6" name="TextBox 5"/>
          <p:cNvSpPr txBox="1"/>
          <p:nvPr/>
        </p:nvSpPr>
        <p:spPr>
          <a:xfrm>
            <a:off x="10613781" y="399837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6466837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32282" y="964567"/>
            <a:ext cx="6139543" cy="4604657"/>
          </a:xfrm>
          <a:prstGeom prst="rect">
            <a:avLst/>
          </a:prstGeom>
        </p:spPr>
      </p:pic>
    </p:spTree>
    <p:extLst>
      <p:ext uri="{BB962C8B-B14F-4D97-AF65-F5344CB8AC3E}">
        <p14:creationId xmlns:p14="http://schemas.microsoft.com/office/powerpoint/2010/main" val="5224187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461"/>
          <a:stretch/>
        </p:blipFill>
        <p:spPr>
          <a:xfrm>
            <a:off x="11874" y="0"/>
            <a:ext cx="4814015" cy="6858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005" r="6005"/>
          <a:stretch/>
        </p:blipFill>
        <p:spPr>
          <a:xfrm>
            <a:off x="4619501" y="0"/>
            <a:ext cx="4524494" cy="6858000"/>
          </a:xfrm>
          <a:prstGeom prst="rect">
            <a:avLst/>
          </a:prstGeom>
        </p:spPr>
      </p:pic>
      <p:sp>
        <p:nvSpPr>
          <p:cNvPr id="4" name="TextBox 3"/>
          <p:cNvSpPr txBox="1"/>
          <p:nvPr/>
        </p:nvSpPr>
        <p:spPr>
          <a:xfrm>
            <a:off x="498420" y="597463"/>
            <a:ext cx="3029553" cy="707886"/>
          </a:xfrm>
          <a:prstGeom prst="rect">
            <a:avLst/>
          </a:prstGeom>
          <a:noFill/>
        </p:spPr>
        <p:txBody>
          <a:bodyPr wrap="square" rtlCol="0">
            <a:spAutoFit/>
          </a:bodyPr>
          <a:lstStyle/>
          <a:p>
            <a:pPr>
              <a:spcBef>
                <a:spcPts val="2400"/>
              </a:spcBef>
            </a:pPr>
            <a:r>
              <a:rPr lang="en-US" sz="4000" b="1" dirty="0" smtClean="0">
                <a:latin typeface="Futura LT Book" charset="0"/>
                <a:ea typeface="Futura LT Book" charset="0"/>
                <a:cs typeface="Futura LT Book" charset="0"/>
              </a:rPr>
              <a:t>Persona</a:t>
            </a:r>
            <a:endParaRPr lang="en-US" b="1" dirty="0" smtClean="0">
              <a:latin typeface="Futura LT Book" charset="0"/>
              <a:ea typeface="Futura LT Book" charset="0"/>
              <a:cs typeface="Futura LT Book" charset="0"/>
            </a:endParaRPr>
          </a:p>
        </p:txBody>
      </p:sp>
    </p:spTree>
    <p:extLst>
      <p:ext uri="{BB962C8B-B14F-4D97-AF65-F5344CB8AC3E}">
        <p14:creationId xmlns:p14="http://schemas.microsoft.com/office/powerpoint/2010/main" val="376138689"/>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322" t="1880" r="13017" b="28131"/>
          <a:stretch/>
        </p:blipFill>
        <p:spPr>
          <a:xfrm>
            <a:off x="2822713" y="0"/>
            <a:ext cx="6321287" cy="3804559"/>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214" t="1552"/>
          <a:stretch/>
        </p:blipFill>
        <p:spPr>
          <a:xfrm>
            <a:off x="0" y="3200400"/>
            <a:ext cx="4920903" cy="3331936"/>
          </a:xfrm>
          <a:prstGeom prst="rect">
            <a:avLst/>
          </a:prstGeom>
        </p:spPr>
      </p:pic>
      <p:sp>
        <p:nvSpPr>
          <p:cNvPr id="6" name="TextBox 5"/>
          <p:cNvSpPr txBox="1"/>
          <p:nvPr/>
        </p:nvSpPr>
        <p:spPr>
          <a:xfrm>
            <a:off x="180368" y="213150"/>
            <a:ext cx="3029553" cy="2185214"/>
          </a:xfrm>
          <a:prstGeom prst="rect">
            <a:avLst/>
          </a:prstGeom>
          <a:noFill/>
        </p:spPr>
        <p:txBody>
          <a:bodyPr wrap="square" rtlCol="0">
            <a:spAutoFit/>
          </a:bodyPr>
          <a:lstStyle/>
          <a:p>
            <a:pPr>
              <a:spcBef>
                <a:spcPts val="2400"/>
              </a:spcBef>
            </a:pPr>
            <a:r>
              <a:rPr lang="en-US" sz="2400" b="1" dirty="0" err="1" smtClean="0">
                <a:latin typeface="Futura LT Book" charset="0"/>
                <a:ea typeface="Futura LT Book" charset="0"/>
                <a:cs typeface="Futura LT Book" charset="0"/>
              </a:rPr>
              <a:t>Klustrade</a:t>
            </a:r>
            <a:r>
              <a:rPr lang="en-US" sz="2400" b="1" dirty="0" smtClean="0">
                <a:latin typeface="Futura LT Book" charset="0"/>
                <a:ea typeface="Futura LT Book" charset="0"/>
                <a:cs typeface="Futura LT Book" charset="0"/>
              </a:rPr>
              <a:t/>
            </a:r>
            <a:br>
              <a:rPr lang="en-US" sz="2400" b="1" dirty="0" smtClean="0">
                <a:latin typeface="Futura LT Book" charset="0"/>
                <a:ea typeface="Futura LT Book" charset="0"/>
                <a:cs typeface="Futura LT Book" charset="0"/>
              </a:rPr>
            </a:br>
            <a:r>
              <a:rPr lang="en-US" sz="2400" b="1" dirty="0" err="1" smtClean="0">
                <a:latin typeface="Futura LT Book" charset="0"/>
                <a:ea typeface="Futura LT Book" charset="0"/>
                <a:cs typeface="Futura LT Book" charset="0"/>
              </a:rPr>
              <a:t>behov</a:t>
            </a:r>
            <a:endParaRPr lang="en-US" sz="2400" b="1" dirty="0" smtClean="0">
              <a:latin typeface="Futura LT Book" charset="0"/>
              <a:ea typeface="Futura LT Book" charset="0"/>
              <a:cs typeface="Futura LT Book" charset="0"/>
            </a:endParaRPr>
          </a:p>
          <a:p>
            <a:pPr>
              <a:spcBef>
                <a:spcPts val="2400"/>
              </a:spcBef>
            </a:pPr>
            <a:r>
              <a:rPr lang="en-US" sz="2400" b="1" dirty="0" err="1" smtClean="0">
                <a:latin typeface="Futura LT Book" charset="0"/>
                <a:ea typeface="Futura LT Book" charset="0"/>
                <a:cs typeface="Futura LT Book" charset="0"/>
              </a:rPr>
              <a:t>Omformulering</a:t>
            </a:r>
            <a:endParaRPr lang="en-US" sz="2400" b="1" dirty="0" smtClean="0">
              <a:latin typeface="Futura LT Book" charset="0"/>
              <a:ea typeface="Futura LT Book" charset="0"/>
              <a:cs typeface="Futura LT Book" charset="0"/>
            </a:endParaRPr>
          </a:p>
          <a:p>
            <a:pPr>
              <a:spcBef>
                <a:spcPts val="2400"/>
              </a:spcBef>
            </a:pPr>
            <a:r>
              <a:rPr lang="en-US" sz="2400" b="1" dirty="0" smtClean="0">
                <a:latin typeface="Futura LT Book" charset="0"/>
                <a:ea typeface="Futura LT Book" charset="0"/>
                <a:cs typeface="Futura LT Book" charset="0"/>
              </a:rPr>
              <a:t>Id</a:t>
            </a:r>
            <a:r>
              <a:rPr lang="sv-SE" sz="2400" b="1" dirty="0" err="1" smtClean="0">
                <a:latin typeface="Futura LT Book" charset="0"/>
                <a:ea typeface="Futura LT Book" charset="0"/>
                <a:cs typeface="Futura LT Book" charset="0"/>
              </a:rPr>
              <a:t>égenerering</a:t>
            </a:r>
            <a:endParaRPr lang="en-US" sz="1100" b="1" dirty="0" smtClean="0">
              <a:latin typeface="Futura LT Book" charset="0"/>
              <a:ea typeface="Futura LT Book" charset="0"/>
              <a:cs typeface="Futura LT Book"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01145">
            <a:off x="5702640" y="3671387"/>
            <a:ext cx="3186615" cy="2389961"/>
          </a:xfrm>
          <a:prstGeom prst="rect">
            <a:avLst/>
          </a:prstGeom>
        </p:spPr>
      </p:pic>
    </p:spTree>
    <p:extLst>
      <p:ext uri="{BB962C8B-B14F-4D97-AF65-F5344CB8AC3E}">
        <p14:creationId xmlns:p14="http://schemas.microsoft.com/office/powerpoint/2010/main" val="35270891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2744"/>
            <a:ext cx="4830674" cy="3625136"/>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6343" y="0"/>
            <a:ext cx="4847657" cy="363788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650625"/>
            <a:ext cx="4466509" cy="3302388"/>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6343" y="3196370"/>
            <a:ext cx="4879305" cy="3661630"/>
          </a:xfrm>
          <a:prstGeom prst="rect">
            <a:avLst/>
          </a:prstGeom>
        </p:spPr>
      </p:pic>
      <p:sp>
        <p:nvSpPr>
          <p:cNvPr id="6" name="TextBox 5"/>
          <p:cNvSpPr txBox="1"/>
          <p:nvPr/>
        </p:nvSpPr>
        <p:spPr>
          <a:xfrm>
            <a:off x="498420" y="597463"/>
            <a:ext cx="3029553" cy="1323439"/>
          </a:xfrm>
          <a:prstGeom prst="rect">
            <a:avLst/>
          </a:prstGeom>
          <a:noFill/>
        </p:spPr>
        <p:txBody>
          <a:bodyPr wrap="square" rtlCol="0">
            <a:spAutoFit/>
          </a:bodyPr>
          <a:lstStyle/>
          <a:p>
            <a:pPr>
              <a:spcBef>
                <a:spcPts val="2400"/>
              </a:spcBef>
            </a:pPr>
            <a:r>
              <a:rPr lang="en-US" sz="4000" b="1" dirty="0" err="1" smtClean="0">
                <a:latin typeface="Futura LT Book" charset="0"/>
                <a:ea typeface="Futura LT Book" charset="0"/>
                <a:cs typeface="Futura LT Book" charset="0"/>
              </a:rPr>
              <a:t>Tidiga</a:t>
            </a:r>
            <a:r>
              <a:rPr lang="en-US" sz="4000" b="1" dirty="0" smtClean="0">
                <a:latin typeface="Futura LT Book" charset="0"/>
                <a:ea typeface="Futura LT Book" charset="0"/>
                <a:cs typeface="Futura LT Book" charset="0"/>
              </a:rPr>
              <a:t> </a:t>
            </a:r>
            <a:r>
              <a:rPr lang="en-US" sz="4000" b="1" dirty="0" err="1" smtClean="0">
                <a:latin typeface="Futura LT Book" charset="0"/>
                <a:ea typeface="Futura LT Book" charset="0"/>
                <a:cs typeface="Futura LT Book" charset="0"/>
              </a:rPr>
              <a:t>prototyper</a:t>
            </a:r>
            <a:endParaRPr lang="en-US" b="1" dirty="0" smtClean="0">
              <a:latin typeface="Futura LT Book" charset="0"/>
              <a:ea typeface="Futura LT Book" charset="0"/>
              <a:cs typeface="Futura LT Book" charset="0"/>
            </a:endParaRPr>
          </a:p>
        </p:txBody>
      </p:sp>
    </p:spTree>
    <p:extLst>
      <p:ext uri="{BB962C8B-B14F-4D97-AF65-F5344CB8AC3E}">
        <p14:creationId xmlns:p14="http://schemas.microsoft.com/office/powerpoint/2010/main" val="200527818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descr="IMG_955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0" y="-11820"/>
            <a:ext cx="4847166" cy="4847166"/>
          </a:xfrm>
          <a:prstGeom prst="rect">
            <a:avLst/>
          </a:prstGeom>
        </p:spPr>
      </p:pic>
      <p:pic>
        <p:nvPicPr>
          <p:cNvPr id="10" name="Picture 9" descr="IMG_949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26090" y="3369027"/>
            <a:ext cx="4651964" cy="3488973"/>
          </a:xfrm>
          <a:prstGeom prst="rect">
            <a:avLst/>
          </a:prstGeom>
        </p:spPr>
      </p:pic>
      <p:pic>
        <p:nvPicPr>
          <p:cNvPr id="11" name="Picture 10" descr="IMG_955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21389" y="-49389"/>
            <a:ext cx="4557888" cy="3418416"/>
          </a:xfrm>
          <a:prstGeom prst="rect">
            <a:avLst/>
          </a:prstGeom>
        </p:spPr>
      </p:pic>
      <p:pic>
        <p:nvPicPr>
          <p:cNvPr id="6" name="Picture 5" descr="IMG_9550.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38627" y="4821234"/>
            <a:ext cx="2696873" cy="2064987"/>
          </a:xfrm>
          <a:prstGeom prst="rect">
            <a:avLst/>
          </a:prstGeom>
        </p:spPr>
      </p:pic>
      <p:pic>
        <p:nvPicPr>
          <p:cNvPr id="14" name="Picture 13" descr="FullSizeRender.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4445" y="4817915"/>
            <a:ext cx="2648885" cy="2068307"/>
          </a:xfrm>
          <a:prstGeom prst="rect">
            <a:avLst/>
          </a:prstGeom>
        </p:spPr>
      </p:pic>
      <p:sp>
        <p:nvSpPr>
          <p:cNvPr id="8" name="TextBox 7"/>
          <p:cNvSpPr txBox="1"/>
          <p:nvPr/>
        </p:nvSpPr>
        <p:spPr>
          <a:xfrm>
            <a:off x="1762881" y="2336859"/>
            <a:ext cx="3029553" cy="1323439"/>
          </a:xfrm>
          <a:prstGeom prst="rect">
            <a:avLst/>
          </a:prstGeom>
          <a:noFill/>
        </p:spPr>
        <p:txBody>
          <a:bodyPr wrap="square" rtlCol="0">
            <a:spAutoFit/>
          </a:bodyPr>
          <a:lstStyle/>
          <a:p>
            <a:pPr>
              <a:spcBef>
                <a:spcPts val="2400"/>
              </a:spcBef>
            </a:pPr>
            <a:r>
              <a:rPr lang="en-US" sz="4000" b="1" dirty="0" err="1" smtClean="0">
                <a:latin typeface="Futura LT Book" charset="0"/>
                <a:ea typeface="Futura LT Book" charset="0"/>
                <a:cs typeface="Futura LT Book" charset="0"/>
              </a:rPr>
              <a:t>Senare</a:t>
            </a:r>
            <a:r>
              <a:rPr lang="en-US" sz="4000" b="1" dirty="0" smtClean="0">
                <a:latin typeface="Futura LT Book" charset="0"/>
                <a:ea typeface="Futura LT Book" charset="0"/>
                <a:cs typeface="Futura LT Book" charset="0"/>
              </a:rPr>
              <a:t/>
            </a:r>
            <a:br>
              <a:rPr lang="en-US" sz="4000" b="1" dirty="0" smtClean="0">
                <a:latin typeface="Futura LT Book" charset="0"/>
                <a:ea typeface="Futura LT Book" charset="0"/>
                <a:cs typeface="Futura LT Book" charset="0"/>
              </a:rPr>
            </a:br>
            <a:r>
              <a:rPr lang="en-US" sz="4000" b="1" dirty="0" err="1" smtClean="0">
                <a:latin typeface="Futura LT Book" charset="0"/>
                <a:ea typeface="Futura LT Book" charset="0"/>
                <a:cs typeface="Futura LT Book" charset="0"/>
              </a:rPr>
              <a:t>prototyper</a:t>
            </a:r>
            <a:endParaRPr lang="en-US" b="1" dirty="0" smtClean="0">
              <a:latin typeface="Futura LT Book" charset="0"/>
              <a:ea typeface="Futura LT Book" charset="0"/>
              <a:cs typeface="Futura LT Book" charset="0"/>
            </a:endParaRPr>
          </a:p>
        </p:txBody>
      </p:sp>
    </p:spTree>
    <p:extLst>
      <p:ext uri="{BB962C8B-B14F-4D97-AF65-F5344CB8AC3E}">
        <p14:creationId xmlns:p14="http://schemas.microsoft.com/office/powerpoint/2010/main" val="20849275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t>
            </a:r>
            <a:r>
              <a:rPr lang="en-US" sz="3600" dirty="0" err="1" smtClean="0"/>
              <a:t>linjärt</a:t>
            </a:r>
            <a:r>
              <a:rPr lang="en-US" sz="3600" dirty="0" smtClean="0"/>
              <a:t> </a:t>
            </a:r>
            <a:r>
              <a:rPr lang="en-US" sz="3600" dirty="0" err="1" smtClean="0"/>
              <a:t>arbete</a:t>
            </a:r>
            <a:r>
              <a:rPr lang="en-US" sz="3600" dirty="0" smtClean="0"/>
              <a:t>” med </a:t>
            </a:r>
            <a:r>
              <a:rPr lang="en-US" sz="3600" dirty="0" err="1" smtClean="0"/>
              <a:t>handlingsplaner</a:t>
            </a:r>
            <a:endParaRPr lang="en-US" sz="3600" dirty="0"/>
          </a:p>
        </p:txBody>
      </p:sp>
      <p:pic>
        <p:nvPicPr>
          <p:cNvPr id="6" name="Picture 5" descr="FullSizeRender.jp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l="-900"/>
          <a:stretch/>
        </p:blipFill>
        <p:spPr>
          <a:xfrm>
            <a:off x="-82312" y="1656855"/>
            <a:ext cx="9226312" cy="5867327"/>
          </a:xfrm>
          <a:prstGeom prst="rect">
            <a:avLst/>
          </a:prstGeom>
        </p:spPr>
      </p:pic>
    </p:spTree>
    <p:extLst>
      <p:ext uri="{BB962C8B-B14F-4D97-AF65-F5344CB8AC3E}">
        <p14:creationId xmlns:p14="http://schemas.microsoft.com/office/powerpoint/2010/main" val="7115971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305" y="417995"/>
            <a:ext cx="7772400" cy="1362075"/>
          </a:xfrm>
        </p:spPr>
        <p:txBody>
          <a:bodyPr>
            <a:normAutofit/>
          </a:bodyPr>
          <a:lstStyle/>
          <a:p>
            <a:r>
              <a:rPr lang="en-US" sz="5400" dirty="0" smtClean="0">
                <a:solidFill>
                  <a:srgbClr val="A6D985"/>
                </a:solidFill>
              </a:rPr>
              <a:t>MAIN Take </a:t>
            </a:r>
            <a:r>
              <a:rPr lang="en-US" sz="5400" dirty="0" err="1" smtClean="0">
                <a:solidFill>
                  <a:srgbClr val="A6D985"/>
                </a:solidFill>
              </a:rPr>
              <a:t>awayS</a:t>
            </a:r>
            <a:endParaRPr lang="en-US" sz="5400" dirty="0">
              <a:solidFill>
                <a:srgbClr val="A6D985"/>
              </a:solidFill>
            </a:endParaRPr>
          </a:p>
        </p:txBody>
      </p:sp>
      <p:sp>
        <p:nvSpPr>
          <p:cNvPr id="3" name="Text Placeholder 4"/>
          <p:cNvSpPr>
            <a:spLocks noGrp="1"/>
          </p:cNvSpPr>
          <p:nvPr>
            <p:ph type="body" idx="1"/>
          </p:nvPr>
        </p:nvSpPr>
        <p:spPr>
          <a:xfrm>
            <a:off x="788645" y="2497496"/>
            <a:ext cx="7653060" cy="3625009"/>
          </a:xfrm>
        </p:spPr>
        <p:txBody>
          <a:bodyPr>
            <a:normAutofit fontScale="85000" lnSpcReduction="20000"/>
          </a:bodyPr>
          <a:lstStyle/>
          <a:p>
            <a:pPr defTabSz="642915">
              <a:lnSpc>
                <a:spcPct val="115000"/>
              </a:lnSpc>
              <a:spcBef>
                <a:spcPts val="422"/>
              </a:spcBef>
              <a:buClr>
                <a:schemeClr val="tx1">
                  <a:lumMod val="75000"/>
                  <a:lumOff val="25000"/>
                </a:schemeClr>
              </a:buClr>
            </a:pPr>
            <a:r>
              <a:rPr lang="nb-NO" b="1" dirty="0" smtClean="0">
                <a:solidFill>
                  <a:srgbClr val="434343"/>
                </a:solidFill>
                <a:sym typeface="Open Sans" charset="0"/>
              </a:rPr>
              <a:t>Design </a:t>
            </a:r>
            <a:r>
              <a:rPr lang="nb-NO" b="1" dirty="0" err="1" smtClean="0">
                <a:solidFill>
                  <a:srgbClr val="434343"/>
                </a:solidFill>
                <a:sym typeface="Open Sans" charset="0"/>
              </a:rPr>
              <a:t>thinking</a:t>
            </a:r>
            <a:r>
              <a:rPr lang="nb-NO" b="1" dirty="0" smtClean="0">
                <a:solidFill>
                  <a:srgbClr val="434343"/>
                </a:solidFill>
                <a:sym typeface="Open Sans" charset="0"/>
              </a:rPr>
              <a:t> </a:t>
            </a:r>
            <a:r>
              <a:rPr lang="nb-NO" b="1" dirty="0" err="1" smtClean="0">
                <a:solidFill>
                  <a:srgbClr val="434343"/>
                </a:solidFill>
                <a:sym typeface="Open Sans" charset="0"/>
              </a:rPr>
              <a:t>är</a:t>
            </a:r>
            <a:r>
              <a:rPr lang="nb-NO" b="1" dirty="0" smtClean="0">
                <a:solidFill>
                  <a:srgbClr val="434343"/>
                </a:solidFill>
                <a:sym typeface="Open Sans" charset="0"/>
              </a:rPr>
              <a:t> </a:t>
            </a:r>
            <a:r>
              <a:rPr lang="nb-NO" b="1" dirty="0" err="1" smtClean="0">
                <a:solidFill>
                  <a:srgbClr val="434343"/>
                </a:solidFill>
                <a:sym typeface="Open Sans" charset="0"/>
              </a:rPr>
              <a:t>inte</a:t>
            </a:r>
            <a:r>
              <a:rPr lang="nb-NO" b="1" dirty="0" smtClean="0">
                <a:solidFill>
                  <a:srgbClr val="434343"/>
                </a:solidFill>
                <a:sym typeface="Open Sans" charset="0"/>
              </a:rPr>
              <a:t> en </a:t>
            </a:r>
            <a:r>
              <a:rPr lang="nb-NO" b="1" dirty="0" err="1" smtClean="0">
                <a:solidFill>
                  <a:srgbClr val="434343"/>
                </a:solidFill>
                <a:sym typeface="Open Sans" charset="0"/>
              </a:rPr>
              <a:t>process</a:t>
            </a:r>
            <a:r>
              <a:rPr lang="nb-NO" b="1" dirty="0" smtClean="0">
                <a:solidFill>
                  <a:srgbClr val="434343"/>
                </a:solidFill>
                <a:sym typeface="Open Sans" charset="0"/>
              </a:rPr>
              <a:t>: </a:t>
            </a:r>
          </a:p>
          <a:p>
            <a:pPr marL="342900" indent="-342900" defTabSz="642915">
              <a:lnSpc>
                <a:spcPct val="115000"/>
              </a:lnSpc>
              <a:spcBef>
                <a:spcPts val="422"/>
              </a:spcBef>
              <a:buClr>
                <a:schemeClr val="tx1">
                  <a:lumMod val="75000"/>
                  <a:lumOff val="25000"/>
                </a:schemeClr>
              </a:buClr>
              <a:buFont typeface="Arial" charset="0"/>
              <a:buChar char="•"/>
            </a:pPr>
            <a:r>
              <a:rPr lang="nb-NO" sz="2100" dirty="0" err="1" smtClean="0">
                <a:solidFill>
                  <a:srgbClr val="434343"/>
                </a:solidFill>
                <a:sym typeface="Open Sans" charset="0"/>
              </a:rPr>
              <a:t>Användarfokus</a:t>
            </a:r>
            <a:r>
              <a:rPr lang="nb-NO" sz="2100" dirty="0" smtClean="0">
                <a:solidFill>
                  <a:srgbClr val="434343"/>
                </a:solidFill>
                <a:sym typeface="Open Sans" charset="0"/>
              </a:rPr>
              <a:t>, Problemformulering, Visualisering, </a:t>
            </a:r>
            <a:r>
              <a:rPr lang="nb-NO" sz="2100" dirty="0" err="1" smtClean="0">
                <a:solidFill>
                  <a:srgbClr val="434343"/>
                </a:solidFill>
                <a:sym typeface="Open Sans" charset="0"/>
              </a:rPr>
              <a:t>Experimentering</a:t>
            </a:r>
            <a:r>
              <a:rPr lang="nb-NO" sz="2100" dirty="0" smtClean="0">
                <a:solidFill>
                  <a:srgbClr val="434343"/>
                </a:solidFill>
                <a:sym typeface="Open Sans" charset="0"/>
              </a:rPr>
              <a:t> </a:t>
            </a:r>
            <a:r>
              <a:rPr lang="nb-NO" sz="2100" dirty="0" err="1" smtClean="0">
                <a:solidFill>
                  <a:srgbClr val="434343"/>
                </a:solidFill>
                <a:sym typeface="Open Sans" charset="0"/>
              </a:rPr>
              <a:t>och</a:t>
            </a:r>
            <a:r>
              <a:rPr lang="nb-NO" sz="2100" dirty="0" smtClean="0">
                <a:solidFill>
                  <a:srgbClr val="434343"/>
                </a:solidFill>
                <a:sym typeface="Open Sans" charset="0"/>
              </a:rPr>
              <a:t> </a:t>
            </a:r>
            <a:r>
              <a:rPr lang="nb-NO" sz="2100" dirty="0" err="1" smtClean="0">
                <a:solidFill>
                  <a:srgbClr val="434343"/>
                </a:solidFill>
                <a:sym typeface="Open Sans" charset="0"/>
              </a:rPr>
              <a:t>Mångfald</a:t>
            </a:r>
            <a:endParaRPr lang="nb-NO" sz="2100" dirty="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r>
              <a:rPr lang="nb-NO" sz="2100" dirty="0" smtClean="0">
                <a:solidFill>
                  <a:srgbClr val="434343"/>
                </a:solidFill>
                <a:sym typeface="Open Sans" charset="0"/>
              </a:rPr>
              <a:t>En </a:t>
            </a:r>
            <a:r>
              <a:rPr lang="nb-NO" sz="2100" dirty="0" err="1" smtClean="0">
                <a:solidFill>
                  <a:srgbClr val="434343"/>
                </a:solidFill>
                <a:sym typeface="Open Sans" charset="0"/>
              </a:rPr>
              <a:t>mängd</a:t>
            </a:r>
            <a:r>
              <a:rPr lang="nb-NO" sz="2100" dirty="0" smtClean="0">
                <a:solidFill>
                  <a:srgbClr val="434343"/>
                </a:solidFill>
                <a:sym typeface="Open Sans" charset="0"/>
              </a:rPr>
              <a:t> </a:t>
            </a:r>
            <a:r>
              <a:rPr lang="nb-NO" sz="2100" dirty="0" err="1" smtClean="0">
                <a:solidFill>
                  <a:srgbClr val="434343"/>
                </a:solidFill>
                <a:sym typeface="Open Sans" charset="0"/>
              </a:rPr>
              <a:t>olika</a:t>
            </a:r>
            <a:r>
              <a:rPr lang="nb-NO" sz="2100" dirty="0" smtClean="0">
                <a:solidFill>
                  <a:srgbClr val="434343"/>
                </a:solidFill>
                <a:sym typeface="Open Sans" charset="0"/>
              </a:rPr>
              <a:t> </a:t>
            </a:r>
            <a:r>
              <a:rPr lang="nb-NO" sz="2100" dirty="0" err="1" smtClean="0">
                <a:solidFill>
                  <a:srgbClr val="434343"/>
                </a:solidFill>
                <a:sym typeface="Open Sans" charset="0"/>
              </a:rPr>
              <a:t>Tankesätt</a:t>
            </a:r>
            <a:r>
              <a:rPr lang="nb-NO" sz="2100" dirty="0" smtClean="0">
                <a:solidFill>
                  <a:srgbClr val="434343"/>
                </a:solidFill>
                <a:sym typeface="Open Sans" charset="0"/>
              </a:rPr>
              <a:t>, </a:t>
            </a:r>
            <a:r>
              <a:rPr lang="nb-NO" sz="2100" dirty="0" err="1" smtClean="0">
                <a:solidFill>
                  <a:srgbClr val="434343"/>
                </a:solidFill>
                <a:sym typeface="Open Sans" charset="0"/>
              </a:rPr>
              <a:t>Arbetssätt</a:t>
            </a:r>
            <a:r>
              <a:rPr lang="nb-NO" sz="2100" dirty="0" smtClean="0">
                <a:solidFill>
                  <a:srgbClr val="434343"/>
                </a:solidFill>
                <a:sym typeface="Open Sans" charset="0"/>
              </a:rPr>
              <a:t> </a:t>
            </a:r>
            <a:r>
              <a:rPr lang="nb-NO" sz="2100" dirty="0" err="1" smtClean="0">
                <a:solidFill>
                  <a:srgbClr val="434343"/>
                </a:solidFill>
                <a:sym typeface="Open Sans" charset="0"/>
              </a:rPr>
              <a:t>och</a:t>
            </a:r>
            <a:r>
              <a:rPr lang="nb-NO" sz="2100" dirty="0" smtClean="0">
                <a:solidFill>
                  <a:srgbClr val="434343"/>
                </a:solidFill>
                <a:sym typeface="Open Sans" charset="0"/>
              </a:rPr>
              <a:t> Metoder</a:t>
            </a:r>
          </a:p>
          <a:p>
            <a:pPr defTabSz="642915">
              <a:lnSpc>
                <a:spcPct val="115000"/>
              </a:lnSpc>
              <a:spcBef>
                <a:spcPts val="422"/>
              </a:spcBef>
              <a:buClr>
                <a:schemeClr val="tx1">
                  <a:lumMod val="75000"/>
                  <a:lumOff val="25000"/>
                </a:schemeClr>
              </a:buClr>
            </a:pPr>
            <a:r>
              <a:rPr lang="nb-NO" b="1" dirty="0" err="1" smtClean="0">
                <a:solidFill>
                  <a:srgbClr val="434343"/>
                </a:solidFill>
                <a:sym typeface="Open Sans" charset="0"/>
              </a:rPr>
              <a:t>Arbete</a:t>
            </a:r>
            <a:r>
              <a:rPr lang="nb-NO" b="1" dirty="0" smtClean="0">
                <a:solidFill>
                  <a:srgbClr val="434343"/>
                </a:solidFill>
                <a:sym typeface="Open Sans" charset="0"/>
              </a:rPr>
              <a:t> med Design </a:t>
            </a:r>
            <a:r>
              <a:rPr lang="nb-NO" b="1" dirty="0" err="1" smtClean="0">
                <a:solidFill>
                  <a:srgbClr val="434343"/>
                </a:solidFill>
                <a:sym typeface="Open Sans" charset="0"/>
              </a:rPr>
              <a:t>thinking</a:t>
            </a:r>
            <a:r>
              <a:rPr lang="nb-NO" b="1" dirty="0" smtClean="0">
                <a:solidFill>
                  <a:srgbClr val="434343"/>
                </a:solidFill>
                <a:sym typeface="Open Sans" charset="0"/>
              </a:rPr>
              <a:t> kan bidra </a:t>
            </a:r>
            <a:r>
              <a:rPr lang="nb-NO" b="1" dirty="0" err="1" smtClean="0">
                <a:solidFill>
                  <a:srgbClr val="434343"/>
                </a:solidFill>
                <a:sym typeface="Open Sans" charset="0"/>
              </a:rPr>
              <a:t>till</a:t>
            </a:r>
            <a:r>
              <a:rPr lang="nb-NO" b="1" dirty="0" smtClean="0">
                <a:solidFill>
                  <a:srgbClr val="434343"/>
                </a:solidFill>
                <a:sym typeface="Open Sans" charset="0"/>
              </a:rPr>
              <a:t> </a:t>
            </a:r>
            <a:r>
              <a:rPr lang="nb-NO" b="1" dirty="0" err="1" smtClean="0">
                <a:solidFill>
                  <a:srgbClr val="434343"/>
                </a:solidFill>
                <a:sym typeface="Open Sans" charset="0"/>
              </a:rPr>
              <a:t>ökad</a:t>
            </a:r>
            <a:r>
              <a:rPr lang="nb-NO" b="1" dirty="0" smtClean="0">
                <a:solidFill>
                  <a:srgbClr val="434343"/>
                </a:solidFill>
                <a:sym typeface="Open Sans" charset="0"/>
              </a:rPr>
              <a:t> </a:t>
            </a:r>
            <a:r>
              <a:rPr lang="nb-NO" b="1" dirty="0" err="1" smtClean="0">
                <a:solidFill>
                  <a:srgbClr val="434343"/>
                </a:solidFill>
                <a:sym typeface="Open Sans" charset="0"/>
              </a:rPr>
              <a:t>innovationsförmåga</a:t>
            </a:r>
            <a:endParaRPr lang="nb-NO" b="1" dirty="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r>
              <a:rPr lang="nb-NO" sz="2100" dirty="0" smtClean="0">
                <a:solidFill>
                  <a:srgbClr val="434343"/>
                </a:solidFill>
                <a:sym typeface="Open Sans" charset="0"/>
              </a:rPr>
              <a:t>Påverkar </a:t>
            </a:r>
            <a:r>
              <a:rPr lang="nb-NO" sz="2100" dirty="0" err="1" smtClean="0">
                <a:solidFill>
                  <a:srgbClr val="434343"/>
                </a:solidFill>
                <a:sym typeface="Open Sans" charset="0"/>
              </a:rPr>
              <a:t>processer</a:t>
            </a:r>
            <a:r>
              <a:rPr lang="nb-NO" sz="2100" dirty="0" smtClean="0">
                <a:solidFill>
                  <a:srgbClr val="434343"/>
                </a:solidFill>
                <a:sym typeface="Open Sans" charset="0"/>
              </a:rPr>
              <a:t>, </a:t>
            </a:r>
            <a:r>
              <a:rPr lang="nb-NO" sz="2100" dirty="0" err="1" smtClean="0">
                <a:solidFill>
                  <a:srgbClr val="434343"/>
                </a:solidFill>
                <a:sym typeface="Open Sans" charset="0"/>
              </a:rPr>
              <a:t>mindset</a:t>
            </a:r>
            <a:r>
              <a:rPr lang="nb-NO" sz="2100" dirty="0" smtClean="0">
                <a:solidFill>
                  <a:srgbClr val="434343"/>
                </a:solidFill>
                <a:sym typeface="Open Sans" charset="0"/>
              </a:rPr>
              <a:t>, resurser, strategi</a:t>
            </a:r>
          </a:p>
          <a:p>
            <a:pPr defTabSz="642915">
              <a:lnSpc>
                <a:spcPct val="115000"/>
              </a:lnSpc>
              <a:spcBef>
                <a:spcPts val="422"/>
              </a:spcBef>
              <a:buClr>
                <a:schemeClr val="tx1">
                  <a:lumMod val="75000"/>
                  <a:lumOff val="25000"/>
                </a:schemeClr>
              </a:buClr>
            </a:pPr>
            <a:r>
              <a:rPr lang="nb-NO" b="1" dirty="0" err="1" smtClean="0">
                <a:solidFill>
                  <a:srgbClr val="434343"/>
                </a:solidFill>
                <a:sym typeface="Open Sans" charset="0"/>
              </a:rPr>
              <a:t>Arbete</a:t>
            </a:r>
            <a:r>
              <a:rPr lang="nb-NO" b="1" dirty="0" smtClean="0">
                <a:solidFill>
                  <a:srgbClr val="434343"/>
                </a:solidFill>
                <a:sym typeface="Open Sans" charset="0"/>
              </a:rPr>
              <a:t> med Design </a:t>
            </a:r>
            <a:r>
              <a:rPr lang="nb-NO" b="1" dirty="0" err="1" smtClean="0">
                <a:solidFill>
                  <a:srgbClr val="434343"/>
                </a:solidFill>
                <a:sym typeface="Open Sans" charset="0"/>
              </a:rPr>
              <a:t>thinking</a:t>
            </a:r>
            <a:r>
              <a:rPr lang="nb-NO" b="1" dirty="0" smtClean="0">
                <a:solidFill>
                  <a:srgbClr val="434343"/>
                </a:solidFill>
                <a:sym typeface="Open Sans" charset="0"/>
              </a:rPr>
              <a:t> </a:t>
            </a:r>
            <a:r>
              <a:rPr lang="nb-NO" b="1" dirty="0" err="1" smtClean="0">
                <a:solidFill>
                  <a:srgbClr val="434343"/>
                </a:solidFill>
                <a:sym typeface="Open Sans" charset="0"/>
              </a:rPr>
              <a:t>är</a:t>
            </a:r>
            <a:r>
              <a:rPr lang="nb-NO" b="1" dirty="0" smtClean="0">
                <a:solidFill>
                  <a:srgbClr val="434343"/>
                </a:solidFill>
                <a:sym typeface="Open Sans" charset="0"/>
              </a:rPr>
              <a:t> </a:t>
            </a:r>
            <a:r>
              <a:rPr lang="nb-NO" b="1" dirty="0" err="1" smtClean="0">
                <a:solidFill>
                  <a:srgbClr val="434343"/>
                </a:solidFill>
                <a:sym typeface="Open Sans" charset="0"/>
              </a:rPr>
              <a:t>utmanande</a:t>
            </a:r>
            <a:r>
              <a:rPr lang="nb-NO" b="1" dirty="0" smtClean="0">
                <a:solidFill>
                  <a:srgbClr val="434343"/>
                </a:solidFill>
                <a:sym typeface="Open Sans" charset="0"/>
              </a:rPr>
              <a:t> </a:t>
            </a:r>
            <a:r>
              <a:rPr lang="nb-NO" b="1" dirty="0" err="1" smtClean="0">
                <a:solidFill>
                  <a:srgbClr val="434343"/>
                </a:solidFill>
                <a:sym typeface="Open Sans" charset="0"/>
              </a:rPr>
              <a:t>för</a:t>
            </a:r>
            <a:r>
              <a:rPr lang="nb-NO" b="1" dirty="0" smtClean="0">
                <a:solidFill>
                  <a:srgbClr val="434343"/>
                </a:solidFill>
                <a:sym typeface="Open Sans" charset="0"/>
              </a:rPr>
              <a:t> </a:t>
            </a:r>
            <a:r>
              <a:rPr lang="nb-NO" b="1" dirty="0" err="1" smtClean="0">
                <a:solidFill>
                  <a:srgbClr val="434343"/>
                </a:solidFill>
                <a:sym typeface="Open Sans" charset="0"/>
              </a:rPr>
              <a:t>företag</a:t>
            </a:r>
            <a:endParaRPr lang="nb-NO" b="1" dirty="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r>
              <a:rPr lang="nb-NO" sz="2100" dirty="0" err="1" smtClean="0">
                <a:solidFill>
                  <a:srgbClr val="434343"/>
                </a:solidFill>
                <a:sym typeface="Open Sans" charset="0"/>
              </a:rPr>
              <a:t>Kräver</a:t>
            </a:r>
            <a:r>
              <a:rPr lang="nb-NO" sz="2100" dirty="0" smtClean="0">
                <a:solidFill>
                  <a:srgbClr val="434343"/>
                </a:solidFill>
                <a:sym typeface="Open Sans" charset="0"/>
              </a:rPr>
              <a:t> nya </a:t>
            </a:r>
            <a:r>
              <a:rPr lang="nb-NO" sz="2100" dirty="0" err="1" smtClean="0">
                <a:solidFill>
                  <a:srgbClr val="434343"/>
                </a:solidFill>
                <a:sym typeface="Open Sans" charset="0"/>
              </a:rPr>
              <a:t>kompetenser</a:t>
            </a:r>
            <a:endParaRPr lang="nb-NO" sz="2100" dirty="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r>
              <a:rPr lang="nb-NO" sz="2100" dirty="0" err="1" smtClean="0">
                <a:solidFill>
                  <a:srgbClr val="434343"/>
                </a:solidFill>
                <a:sym typeface="Open Sans" charset="0"/>
              </a:rPr>
              <a:t>Utmanar</a:t>
            </a:r>
            <a:r>
              <a:rPr lang="nb-NO" sz="2100" dirty="0" smtClean="0">
                <a:solidFill>
                  <a:srgbClr val="434343"/>
                </a:solidFill>
                <a:sym typeface="Open Sans" charset="0"/>
              </a:rPr>
              <a:t> </a:t>
            </a:r>
            <a:r>
              <a:rPr lang="nb-NO" sz="2100" dirty="0" err="1" smtClean="0">
                <a:solidFill>
                  <a:srgbClr val="434343"/>
                </a:solidFill>
                <a:sym typeface="Open Sans" charset="0"/>
              </a:rPr>
              <a:t>företags</a:t>
            </a:r>
            <a:r>
              <a:rPr lang="nb-NO" sz="2100" dirty="0" smtClean="0">
                <a:solidFill>
                  <a:srgbClr val="434343"/>
                </a:solidFill>
                <a:sym typeface="Open Sans" charset="0"/>
              </a:rPr>
              <a:t> </a:t>
            </a:r>
            <a:r>
              <a:rPr lang="nb-NO" sz="2100" dirty="0" err="1" smtClean="0">
                <a:solidFill>
                  <a:srgbClr val="434343"/>
                </a:solidFill>
                <a:sym typeface="Open Sans" charset="0"/>
              </a:rPr>
              <a:t>logik</a:t>
            </a:r>
            <a:endParaRPr lang="nb-NO" sz="2100" dirty="0" smtClean="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endParaRPr lang="nb-NO" b="1" dirty="0" smtClean="0">
              <a:solidFill>
                <a:srgbClr val="434343"/>
              </a:solidFill>
              <a:sym typeface="Open Sans" charset="0"/>
            </a:endParaRPr>
          </a:p>
          <a:p>
            <a:pPr marL="342900" indent="-342900" defTabSz="642915">
              <a:lnSpc>
                <a:spcPct val="115000"/>
              </a:lnSpc>
              <a:spcBef>
                <a:spcPts val="422"/>
              </a:spcBef>
              <a:buClr>
                <a:schemeClr val="tx1">
                  <a:lumMod val="75000"/>
                  <a:lumOff val="25000"/>
                </a:schemeClr>
              </a:buClr>
              <a:buFont typeface="Arial" charset="0"/>
              <a:buChar char="•"/>
            </a:pPr>
            <a:endParaRPr lang="nb-NO" dirty="0">
              <a:solidFill>
                <a:srgbClr val="434343"/>
              </a:solidFill>
              <a:sym typeface="Open Sans" charset="0"/>
            </a:endParaRPr>
          </a:p>
        </p:txBody>
      </p:sp>
    </p:spTree>
    <p:extLst>
      <p:ext uri="{BB962C8B-B14F-4D97-AF65-F5344CB8AC3E}">
        <p14:creationId xmlns:p14="http://schemas.microsoft.com/office/powerpoint/2010/main" val="214682108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A6D985"/>
                </a:solidFill>
              </a:rPr>
              <a:t>TACK! </a:t>
            </a:r>
            <a:endParaRPr lang="en-US" sz="5400" dirty="0">
              <a:solidFill>
                <a:srgbClr val="A6D985"/>
              </a:solidFill>
            </a:endParaRP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84625769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2" y="268717"/>
            <a:ext cx="8229600" cy="1143000"/>
          </a:xfrm>
        </p:spPr>
        <p:txBody>
          <a:bodyPr>
            <a:normAutofit fontScale="90000"/>
          </a:bodyPr>
          <a:lstStyle/>
          <a:p>
            <a:r>
              <a:rPr lang="en-US" dirty="0" err="1"/>
              <a:t>P</a:t>
            </a:r>
            <a:r>
              <a:rPr lang="en-US" dirty="0" err="1" smtClean="0"/>
              <a:t>ublikationer</a:t>
            </a:r>
            <a:r>
              <a:rPr lang="en-US" dirty="0" smtClean="0"/>
              <a:t> </a:t>
            </a:r>
            <a:r>
              <a:rPr lang="en-US" dirty="0" err="1" smtClean="0"/>
              <a:t>i</a:t>
            </a:r>
            <a:r>
              <a:rPr lang="en-US" dirty="0" smtClean="0"/>
              <a:t> </a:t>
            </a:r>
            <a:r>
              <a:rPr lang="en-US" dirty="0" err="1" smtClean="0"/>
              <a:t>urval</a:t>
            </a:r>
            <a:r>
              <a:rPr lang="en-US" dirty="0" smtClean="0"/>
              <a:t> </a:t>
            </a:r>
            <a:br>
              <a:rPr lang="en-US" dirty="0" smtClean="0"/>
            </a:br>
            <a:endParaRPr lang="en-US" dirty="0"/>
          </a:p>
        </p:txBody>
      </p:sp>
      <p:sp>
        <p:nvSpPr>
          <p:cNvPr id="3" name="TextBox 2"/>
          <p:cNvSpPr txBox="1"/>
          <p:nvPr/>
        </p:nvSpPr>
        <p:spPr>
          <a:xfrm>
            <a:off x="548640" y="932509"/>
            <a:ext cx="7020560" cy="5341543"/>
          </a:xfrm>
          <a:prstGeom prst="rect">
            <a:avLst/>
          </a:prstGeom>
          <a:noFill/>
        </p:spPr>
        <p:txBody>
          <a:bodyPr wrap="square" rtlCol="0">
            <a:normAutofit fontScale="77500" lnSpcReduction="20000"/>
          </a:bodyPr>
          <a:lstStyle/>
          <a:p>
            <a:endParaRPr lang="en-US" dirty="0">
              <a:latin typeface="Futura LT Book" charset="0"/>
              <a:ea typeface="Futura LT Book" charset="0"/>
              <a:cs typeface="Futura LT Book" charset="0"/>
            </a:endParaRPr>
          </a:p>
          <a:p>
            <a:r>
              <a:rPr lang="en-US" dirty="0" smtClean="0">
                <a:latin typeface="Futura LT Book" charset="0"/>
                <a:ea typeface="Futura LT Book" charset="0"/>
                <a:cs typeface="Futura LT Book" charset="0"/>
              </a:rPr>
              <a:t>Carlgren</a:t>
            </a:r>
            <a:r>
              <a:rPr lang="en-US" dirty="0">
                <a:latin typeface="Futura LT Book" charset="0"/>
                <a:ea typeface="Futura LT Book" charset="0"/>
                <a:cs typeface="Futura LT Book" charset="0"/>
              </a:rPr>
              <a:t>, L. (2013). </a:t>
            </a:r>
            <a:r>
              <a:rPr lang="en-US" i="1" dirty="0">
                <a:latin typeface="Futura LT Book" charset="0"/>
                <a:ea typeface="Futura LT Book" charset="0"/>
                <a:cs typeface="Futura LT Book" charset="0"/>
              </a:rPr>
              <a:t>Design thinking as an enabler of innovation: Exploring the concept and its relation to building innovation capabilities</a:t>
            </a:r>
            <a:r>
              <a:rPr lang="en-US" dirty="0">
                <a:latin typeface="Futura LT Book" charset="0"/>
                <a:ea typeface="Futura LT Book" charset="0"/>
                <a:cs typeface="Futura LT Book" charset="0"/>
              </a:rPr>
              <a:t>. Doctoral Thesis, Chalmers University.</a:t>
            </a:r>
          </a:p>
          <a:p>
            <a:r>
              <a:rPr lang="en-US" dirty="0">
                <a:latin typeface="Futura LT Book" charset="0"/>
                <a:ea typeface="Futura LT Book" charset="0"/>
                <a:cs typeface="Futura LT Book" charset="0"/>
              </a:rPr>
              <a:t> </a:t>
            </a:r>
          </a:p>
          <a:p>
            <a:r>
              <a:rPr lang="en-US" dirty="0">
                <a:latin typeface="Futura LT Book" charset="0"/>
                <a:ea typeface="Futura LT Book" charset="0"/>
                <a:cs typeface="Futura LT Book" charset="0"/>
              </a:rPr>
              <a:t>Carlgren, L., </a:t>
            </a:r>
            <a:r>
              <a:rPr lang="en-US" dirty="0" err="1">
                <a:latin typeface="Futura LT Book" charset="0"/>
                <a:ea typeface="Futura LT Book" charset="0"/>
                <a:cs typeface="Futura LT Book" charset="0"/>
              </a:rPr>
              <a:t>Elmquist</a:t>
            </a:r>
            <a:r>
              <a:rPr lang="en-US" dirty="0">
                <a:latin typeface="Futura LT Book" charset="0"/>
                <a:ea typeface="Futura LT Book" charset="0"/>
                <a:cs typeface="Futura LT Book" charset="0"/>
              </a:rPr>
              <a:t>, M., and </a:t>
            </a:r>
            <a:r>
              <a:rPr lang="en-US" dirty="0" err="1">
                <a:latin typeface="Futura LT Book" charset="0"/>
                <a:ea typeface="Futura LT Book" charset="0"/>
                <a:cs typeface="Futura LT Book" charset="0"/>
              </a:rPr>
              <a:t>Rauth</a:t>
            </a:r>
            <a:r>
              <a:rPr lang="en-US" dirty="0">
                <a:latin typeface="Futura LT Book" charset="0"/>
                <a:ea typeface="Futura LT Book" charset="0"/>
                <a:cs typeface="Futura LT Book" charset="0"/>
              </a:rPr>
              <a:t>, I. (2014). Exploring the use of design thinking in large organizations: towards a research agenda. </a:t>
            </a:r>
            <a:r>
              <a:rPr lang="en-US" i="1" dirty="0">
                <a:latin typeface="Futura LT Book" charset="0"/>
                <a:ea typeface="Futura LT Book" charset="0"/>
                <a:cs typeface="Futura LT Book" charset="0"/>
              </a:rPr>
              <a:t>Swedish Design Research Journal</a:t>
            </a:r>
            <a:r>
              <a:rPr lang="en-US" dirty="0">
                <a:latin typeface="Futura LT Book" charset="0"/>
                <a:ea typeface="Futura LT Book" charset="0"/>
                <a:cs typeface="Futura LT Book" charset="0"/>
              </a:rPr>
              <a:t>, 1, 47–56.</a:t>
            </a:r>
          </a:p>
          <a:p>
            <a:endParaRPr lang="en-US" dirty="0">
              <a:latin typeface="Futura LT Book" charset="0"/>
              <a:ea typeface="Futura LT Book" charset="0"/>
              <a:cs typeface="Futura LT Book" charset="0"/>
            </a:endParaRPr>
          </a:p>
          <a:p>
            <a:r>
              <a:rPr lang="en-US" dirty="0">
                <a:latin typeface="Futura LT Book" charset="0"/>
                <a:ea typeface="Futura LT Book" charset="0"/>
                <a:cs typeface="Futura LT Book" charset="0"/>
              </a:rPr>
              <a:t>Carlgren, L., </a:t>
            </a:r>
            <a:r>
              <a:rPr lang="en-US" dirty="0" err="1">
                <a:latin typeface="Futura LT Book" charset="0"/>
                <a:ea typeface="Futura LT Book" charset="0"/>
                <a:cs typeface="Futura LT Book" charset="0"/>
              </a:rPr>
              <a:t>Elmquist</a:t>
            </a:r>
            <a:r>
              <a:rPr lang="en-US" dirty="0">
                <a:latin typeface="Futura LT Book" charset="0"/>
                <a:ea typeface="Futura LT Book" charset="0"/>
                <a:cs typeface="Futura LT Book" charset="0"/>
              </a:rPr>
              <a:t>, M., &amp; </a:t>
            </a:r>
            <a:r>
              <a:rPr lang="en-US" dirty="0" err="1">
                <a:latin typeface="Futura LT Book" charset="0"/>
                <a:ea typeface="Futura LT Book" charset="0"/>
                <a:cs typeface="Futura LT Book" charset="0"/>
              </a:rPr>
              <a:t>Rauth</a:t>
            </a:r>
            <a:r>
              <a:rPr lang="en-US" dirty="0">
                <a:latin typeface="Futura LT Book" charset="0"/>
                <a:ea typeface="Futura LT Book" charset="0"/>
                <a:cs typeface="Futura LT Book" charset="0"/>
              </a:rPr>
              <a:t>, I. (2014). Design thinking: Exploring values and effects from an innovation capability perspective. </a:t>
            </a:r>
            <a:r>
              <a:rPr lang="en-US" i="1" dirty="0">
                <a:latin typeface="Futura LT Book" charset="0"/>
                <a:ea typeface="Futura LT Book" charset="0"/>
                <a:cs typeface="Futura LT Book" charset="0"/>
              </a:rPr>
              <a:t>The Design Journal</a:t>
            </a:r>
            <a:r>
              <a:rPr lang="en-US" dirty="0">
                <a:latin typeface="Futura LT Book" charset="0"/>
                <a:ea typeface="Futura LT Book" charset="0"/>
                <a:cs typeface="Futura LT Book" charset="0"/>
              </a:rPr>
              <a:t>,17(3), 403-423.</a:t>
            </a:r>
          </a:p>
          <a:p>
            <a:endParaRPr lang="en-US" dirty="0">
              <a:latin typeface="Futura LT Book" charset="0"/>
              <a:ea typeface="Futura LT Book" charset="0"/>
              <a:cs typeface="Futura LT Book" charset="0"/>
            </a:endParaRPr>
          </a:p>
          <a:p>
            <a:r>
              <a:rPr lang="en-US" dirty="0" err="1">
                <a:latin typeface="Futura LT Book" charset="0"/>
                <a:ea typeface="Futura LT Book" charset="0"/>
                <a:cs typeface="Futura LT Book" charset="0"/>
              </a:rPr>
              <a:t>Rauth</a:t>
            </a:r>
            <a:r>
              <a:rPr lang="en-US" dirty="0">
                <a:latin typeface="Futura LT Book" charset="0"/>
                <a:ea typeface="Futura LT Book" charset="0"/>
                <a:cs typeface="Futura LT Book" charset="0"/>
              </a:rPr>
              <a:t>, I., Carlgren, L., &amp; </a:t>
            </a:r>
            <a:r>
              <a:rPr lang="en-US" dirty="0" err="1">
                <a:latin typeface="Futura LT Book" charset="0"/>
                <a:ea typeface="Futura LT Book" charset="0"/>
                <a:cs typeface="Futura LT Book" charset="0"/>
              </a:rPr>
              <a:t>Elmquist</a:t>
            </a:r>
            <a:r>
              <a:rPr lang="en-US" dirty="0">
                <a:latin typeface="Futura LT Book" charset="0"/>
                <a:ea typeface="Futura LT Book" charset="0"/>
                <a:cs typeface="Futura LT Book" charset="0"/>
              </a:rPr>
              <a:t>, M. (2014). Making It Happen: Legitimizing Design Thinking in Large Organizations. </a:t>
            </a:r>
            <a:r>
              <a:rPr lang="en-US" i="1" dirty="0">
                <a:latin typeface="Futura LT Book" charset="0"/>
                <a:ea typeface="Futura LT Book" charset="0"/>
                <a:cs typeface="Futura LT Book" charset="0"/>
              </a:rPr>
              <a:t>Design Management Journal</a:t>
            </a:r>
            <a:r>
              <a:rPr lang="en-US" dirty="0">
                <a:latin typeface="Futura LT Book" charset="0"/>
                <a:ea typeface="Futura LT Book" charset="0"/>
                <a:cs typeface="Futura LT Book" charset="0"/>
              </a:rPr>
              <a:t>, 9(1), 47-60</a:t>
            </a:r>
            <a:r>
              <a:rPr lang="en-US" dirty="0" smtClean="0">
                <a:latin typeface="Futura LT Book" charset="0"/>
                <a:ea typeface="Futura LT Book" charset="0"/>
                <a:cs typeface="Futura LT Book" charset="0"/>
              </a:rPr>
              <a:t>.</a:t>
            </a:r>
          </a:p>
          <a:p>
            <a:endParaRPr lang="en-US" dirty="0">
              <a:latin typeface="Futura LT Book" charset="0"/>
              <a:ea typeface="Futura LT Book" charset="0"/>
              <a:cs typeface="Futura LT Book" charset="0"/>
            </a:endParaRPr>
          </a:p>
          <a:p>
            <a:r>
              <a:rPr lang="en-US" dirty="0" err="1">
                <a:latin typeface="Futura LT Book" charset="0"/>
                <a:ea typeface="Futura LT Book" charset="0"/>
                <a:cs typeface="Futura LT Book" charset="0"/>
              </a:rPr>
              <a:t>Rauth</a:t>
            </a:r>
            <a:r>
              <a:rPr lang="en-US" dirty="0">
                <a:latin typeface="Futura LT Book" charset="0"/>
                <a:ea typeface="Futura LT Book" charset="0"/>
                <a:cs typeface="Futura LT Book" charset="0"/>
              </a:rPr>
              <a:t>, I., (2015). </a:t>
            </a:r>
            <a:r>
              <a:rPr lang="en-US" i="1" dirty="0">
                <a:latin typeface="Futura LT Book" charset="0"/>
                <a:ea typeface="Futura LT Book" charset="0"/>
                <a:cs typeface="Futura LT Book" charset="0"/>
              </a:rPr>
              <a:t>Understanding management ideas: the development of interpretability</a:t>
            </a:r>
            <a:r>
              <a:rPr lang="en-US" dirty="0">
                <a:latin typeface="Futura LT Book" charset="0"/>
                <a:ea typeface="Futura LT Book" charset="0"/>
                <a:cs typeface="Futura LT Book" charset="0"/>
              </a:rPr>
              <a:t>. Doctoral Thesis, Chalmers University.</a:t>
            </a:r>
          </a:p>
          <a:p>
            <a:endParaRPr lang="en-US" dirty="0">
              <a:latin typeface="Futura LT Book" charset="0"/>
              <a:ea typeface="Futura LT Book" charset="0"/>
              <a:cs typeface="Futura LT Book" charset="0"/>
            </a:endParaRPr>
          </a:p>
          <a:p>
            <a:r>
              <a:rPr lang="en-US" dirty="0">
                <a:latin typeface="Futura LT Book" charset="0"/>
                <a:ea typeface="Futura LT Book" charset="0"/>
                <a:cs typeface="Futura LT Book" charset="0"/>
              </a:rPr>
              <a:t>Carlgren, L., </a:t>
            </a:r>
            <a:r>
              <a:rPr lang="en-US" dirty="0" err="1">
                <a:latin typeface="Futura LT Book" charset="0"/>
                <a:ea typeface="Futura LT Book" charset="0"/>
                <a:cs typeface="Futura LT Book" charset="0"/>
              </a:rPr>
              <a:t>Rauth</a:t>
            </a:r>
            <a:r>
              <a:rPr lang="en-US" dirty="0">
                <a:latin typeface="Futura LT Book" charset="0"/>
                <a:ea typeface="Futura LT Book" charset="0"/>
                <a:cs typeface="Futura LT Book" charset="0"/>
              </a:rPr>
              <a:t>, I. and </a:t>
            </a:r>
            <a:r>
              <a:rPr lang="en-US" dirty="0" err="1">
                <a:latin typeface="Futura LT Book" charset="0"/>
                <a:ea typeface="Futura LT Book" charset="0"/>
                <a:cs typeface="Futura LT Book" charset="0"/>
              </a:rPr>
              <a:t>Elmquist</a:t>
            </a:r>
            <a:r>
              <a:rPr lang="en-US" dirty="0">
                <a:latin typeface="Futura LT Book" charset="0"/>
                <a:ea typeface="Futura LT Book" charset="0"/>
                <a:cs typeface="Futura LT Book" charset="0"/>
              </a:rPr>
              <a:t>, M. (2016). Framing design thinking: the concept in idea and enactment. </a:t>
            </a:r>
            <a:r>
              <a:rPr lang="en-US" i="1" dirty="0">
                <a:latin typeface="Futura LT Book" charset="0"/>
                <a:ea typeface="Futura LT Book" charset="0"/>
                <a:cs typeface="Futura LT Book" charset="0"/>
              </a:rPr>
              <a:t>Creativity and Innovation Management</a:t>
            </a:r>
            <a:r>
              <a:rPr lang="en-US" dirty="0">
                <a:latin typeface="Futura LT Book" charset="0"/>
                <a:ea typeface="Futura LT Book" charset="0"/>
                <a:cs typeface="Futura LT Book" charset="0"/>
              </a:rPr>
              <a:t>, 2016, March issue</a:t>
            </a:r>
          </a:p>
          <a:p>
            <a:endParaRPr lang="en-US" dirty="0">
              <a:latin typeface="Futura LT Book" charset="0"/>
              <a:ea typeface="Futura LT Book" charset="0"/>
              <a:cs typeface="Futura LT Book" charset="0"/>
            </a:endParaRPr>
          </a:p>
          <a:p>
            <a:r>
              <a:rPr lang="en-US" dirty="0">
                <a:latin typeface="Futura LT Book" charset="0"/>
                <a:ea typeface="Futura LT Book" charset="0"/>
                <a:cs typeface="Futura LT Book" charset="0"/>
              </a:rPr>
              <a:t>Carlgren, L., </a:t>
            </a:r>
            <a:r>
              <a:rPr lang="en-US" dirty="0" err="1" smtClean="0">
                <a:latin typeface="Futura LT Book" charset="0"/>
                <a:ea typeface="Futura LT Book" charset="0"/>
                <a:cs typeface="Futura LT Book" charset="0"/>
              </a:rPr>
              <a:t>Elmquist</a:t>
            </a:r>
            <a:r>
              <a:rPr lang="en-US" dirty="0">
                <a:latin typeface="Futura LT Book" charset="0"/>
                <a:ea typeface="Futura LT Book" charset="0"/>
                <a:cs typeface="Futura LT Book" charset="0"/>
              </a:rPr>
              <a:t>, M. </a:t>
            </a:r>
            <a:r>
              <a:rPr lang="en-US" dirty="0" smtClean="0">
                <a:latin typeface="Futura LT Book" charset="0"/>
                <a:ea typeface="Futura LT Book" charset="0"/>
                <a:cs typeface="Futura LT Book" charset="0"/>
              </a:rPr>
              <a:t>and </a:t>
            </a:r>
            <a:r>
              <a:rPr lang="en-US" dirty="0" err="1" smtClean="0">
                <a:latin typeface="Futura LT Book" charset="0"/>
                <a:ea typeface="Futura LT Book" charset="0"/>
                <a:cs typeface="Futura LT Book" charset="0"/>
              </a:rPr>
              <a:t>Rauth</a:t>
            </a:r>
            <a:r>
              <a:rPr lang="en-US" dirty="0">
                <a:latin typeface="Futura LT Book" charset="0"/>
                <a:ea typeface="Futura LT Book" charset="0"/>
                <a:cs typeface="Futura LT Book" charset="0"/>
              </a:rPr>
              <a:t>, I</a:t>
            </a:r>
            <a:r>
              <a:rPr lang="en-US" dirty="0" smtClean="0">
                <a:latin typeface="Futura LT Book" charset="0"/>
                <a:ea typeface="Futura LT Book" charset="0"/>
                <a:cs typeface="Futura LT Book" charset="0"/>
              </a:rPr>
              <a:t>. </a:t>
            </a:r>
            <a:r>
              <a:rPr lang="en-US" dirty="0">
                <a:latin typeface="Futura LT Book" charset="0"/>
                <a:ea typeface="Futura LT Book" charset="0"/>
                <a:cs typeface="Futura LT Book" charset="0"/>
              </a:rPr>
              <a:t>(2016). The challenge of </a:t>
            </a:r>
            <a:r>
              <a:rPr lang="en-US" dirty="0" smtClean="0">
                <a:latin typeface="Futura LT Book" charset="0"/>
                <a:ea typeface="Futura LT Book" charset="0"/>
                <a:cs typeface="Futura LT Book" charset="0"/>
              </a:rPr>
              <a:t>using design </a:t>
            </a:r>
            <a:r>
              <a:rPr lang="en-US" dirty="0">
                <a:latin typeface="Futura LT Book" charset="0"/>
                <a:ea typeface="Futura LT Book" charset="0"/>
                <a:cs typeface="Futura LT Book" charset="0"/>
              </a:rPr>
              <a:t>thinking in industry: experiences from five large firms. </a:t>
            </a:r>
            <a:r>
              <a:rPr lang="en-US" dirty="0" smtClean="0">
                <a:latin typeface="Futura LT Book" charset="0"/>
                <a:ea typeface="Futura LT Book" charset="0"/>
                <a:cs typeface="Futura LT Book" charset="0"/>
              </a:rPr>
              <a:t>Forthcoming in </a:t>
            </a:r>
            <a:r>
              <a:rPr lang="en-US" i="1" dirty="0" smtClean="0">
                <a:latin typeface="Futura LT Book" charset="0"/>
                <a:ea typeface="Futura LT Book" charset="0"/>
                <a:cs typeface="Futura LT Book" charset="0"/>
              </a:rPr>
              <a:t>Creativity </a:t>
            </a:r>
            <a:r>
              <a:rPr lang="en-US" i="1" dirty="0">
                <a:latin typeface="Futura LT Book" charset="0"/>
                <a:ea typeface="Futura LT Book" charset="0"/>
                <a:cs typeface="Futura LT Book" charset="0"/>
              </a:rPr>
              <a:t>&amp; Innovation management</a:t>
            </a:r>
            <a:r>
              <a:rPr lang="en-US" i="1" dirty="0" smtClean="0">
                <a:latin typeface="Futura LT Book" charset="0"/>
                <a:ea typeface="Futura LT Book" charset="0"/>
                <a:cs typeface="Futura LT Book" charset="0"/>
              </a:rPr>
              <a:t>.</a:t>
            </a:r>
          </a:p>
          <a:p>
            <a:endParaRPr lang="en-US" dirty="0">
              <a:latin typeface="Futura LT Book" charset="0"/>
              <a:ea typeface="Futura LT Book" charset="0"/>
              <a:cs typeface="Futura LT Book" charset="0"/>
            </a:endParaRPr>
          </a:p>
          <a:p>
            <a:r>
              <a:rPr lang="en-US" dirty="0" smtClean="0">
                <a:latin typeface="Futura LT Book" charset="0"/>
                <a:ea typeface="Futura LT Book" charset="0"/>
                <a:cs typeface="Futura LT Book" charset="0"/>
              </a:rPr>
              <a:t>Carlgren, L. (2016). </a:t>
            </a:r>
            <a:r>
              <a:rPr lang="en-US" dirty="0">
                <a:latin typeface="Futura LT Book" charset="0"/>
                <a:ea typeface="Futura LT Book" charset="0"/>
                <a:cs typeface="Futura LT Book" charset="0"/>
              </a:rPr>
              <a:t>Design thinking in innovation, in practice: the case of Kaiser </a:t>
            </a:r>
            <a:r>
              <a:rPr lang="en-US" dirty="0" smtClean="0">
                <a:latin typeface="Futura LT Book" charset="0"/>
                <a:ea typeface="Futura LT Book" charset="0"/>
                <a:cs typeface="Futura LT Book" charset="0"/>
              </a:rPr>
              <a:t>Permanente. European Academy of Management conference, Paris June 2016</a:t>
            </a:r>
          </a:p>
          <a:p>
            <a:endParaRPr lang="en-US" dirty="0">
              <a:latin typeface="Futura LT Book" charset="0"/>
              <a:ea typeface="Futura LT Book" charset="0"/>
              <a:cs typeface="Futura LT Book" charset="0"/>
            </a:endParaRPr>
          </a:p>
        </p:txBody>
      </p:sp>
    </p:spTree>
    <p:extLst>
      <p:ext uri="{BB962C8B-B14F-4D97-AF65-F5344CB8AC3E}">
        <p14:creationId xmlns:p14="http://schemas.microsoft.com/office/powerpoint/2010/main" val="181525972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383" y="492907"/>
            <a:ext cx="8589915" cy="1143000"/>
          </a:xfrm>
        </p:spPr>
        <p:txBody>
          <a:bodyPr>
            <a:noAutofit/>
          </a:bodyPr>
          <a:lstStyle/>
          <a:p>
            <a:r>
              <a:rPr lang="sv-SE" sz="4000" dirty="0" smtClean="0"/>
              <a:t>Vad är design </a:t>
            </a:r>
            <a:r>
              <a:rPr lang="sv-SE" sz="4000" dirty="0" err="1" smtClean="0"/>
              <a:t>thinking</a:t>
            </a:r>
            <a:r>
              <a:rPr lang="sv-SE" sz="4000" dirty="0" smtClean="0"/>
              <a:t>?</a:t>
            </a:r>
            <a:endParaRPr lang="sv-SE" sz="4000" dirty="0">
              <a:solidFill>
                <a:schemeClr val="accent6"/>
              </a:solidFill>
            </a:endParaRPr>
          </a:p>
        </p:txBody>
      </p:sp>
      <p:pic>
        <p:nvPicPr>
          <p:cNvPr id="4" name="Picture 3">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3771" y="2016087"/>
            <a:ext cx="2995876" cy="3354636"/>
          </a:xfrm>
          <a:prstGeom prst="rect">
            <a:avLst/>
          </a:prstGeom>
        </p:spPr>
      </p:pic>
    </p:spTree>
    <p:extLst>
      <p:ext uri="{BB962C8B-B14F-4D97-AF65-F5344CB8AC3E}">
        <p14:creationId xmlns:p14="http://schemas.microsoft.com/office/powerpoint/2010/main" val="208506315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2" y="268717"/>
            <a:ext cx="8229600" cy="1143000"/>
          </a:xfrm>
        </p:spPr>
        <p:txBody>
          <a:bodyPr>
            <a:normAutofit/>
          </a:bodyPr>
          <a:lstStyle/>
          <a:p>
            <a:r>
              <a:rPr lang="en-US" dirty="0" err="1" smtClean="0"/>
              <a:t>Länkar</a:t>
            </a:r>
            <a:endParaRPr lang="en-US" dirty="0"/>
          </a:p>
        </p:txBody>
      </p:sp>
      <p:sp>
        <p:nvSpPr>
          <p:cNvPr id="3" name="TextBox 2"/>
          <p:cNvSpPr txBox="1"/>
          <p:nvPr/>
        </p:nvSpPr>
        <p:spPr>
          <a:xfrm>
            <a:off x="586740" y="1643709"/>
            <a:ext cx="7020560" cy="3601391"/>
          </a:xfrm>
          <a:prstGeom prst="rect">
            <a:avLst/>
          </a:prstGeom>
          <a:noFill/>
        </p:spPr>
        <p:txBody>
          <a:bodyPr wrap="square" rtlCol="0">
            <a:normAutofit fontScale="77500" lnSpcReduction="20000"/>
          </a:bodyPr>
          <a:lstStyle/>
          <a:p>
            <a:r>
              <a:rPr lang="en-US" dirty="0" smtClean="0">
                <a:latin typeface="Futura LT Book" charset="0"/>
                <a:ea typeface="Futura LT Book" charset="0"/>
                <a:cs typeface="Futura LT Book" charset="0"/>
              </a:rPr>
              <a:t>Film om design thinking </a:t>
            </a:r>
            <a:r>
              <a:rPr lang="en-US" dirty="0" err="1" smtClean="0">
                <a:latin typeface="Futura LT Book" charset="0"/>
                <a:ea typeface="Futura LT Book" charset="0"/>
                <a:cs typeface="Futura LT Book" charset="0"/>
              </a:rPr>
              <a:t>som</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visades</a:t>
            </a:r>
            <a:r>
              <a:rPr lang="en-US" dirty="0" smtClean="0">
                <a:latin typeface="Futura LT Book" charset="0"/>
                <a:ea typeface="Futura LT Book" charset="0"/>
                <a:cs typeface="Futura LT Book" charset="0"/>
              </a:rPr>
              <a:t> under </a:t>
            </a:r>
            <a:r>
              <a:rPr lang="en-US" dirty="0" err="1" smtClean="0">
                <a:latin typeface="Futura LT Book" charset="0"/>
                <a:ea typeface="Futura LT Book" charset="0"/>
                <a:cs typeface="Futura LT Book" charset="0"/>
              </a:rPr>
              <a:t>föreläsningen</a:t>
            </a:r>
            <a:r>
              <a:rPr lang="en-US" dirty="0" smtClean="0">
                <a:latin typeface="Futura LT Book" charset="0"/>
                <a:ea typeface="Futura LT Book" charset="0"/>
                <a:cs typeface="Futura LT Book" charset="0"/>
              </a:rPr>
              <a:t>: </a:t>
            </a:r>
          </a:p>
          <a:p>
            <a:r>
              <a:rPr lang="en-US" dirty="0">
                <a:latin typeface="Futura LT Book" charset="0"/>
                <a:ea typeface="Futura LT Book" charset="0"/>
                <a:cs typeface="Futura LT Book" charset="0"/>
                <a:hlinkClick r:id="rId2"/>
              </a:rPr>
              <a:t>https://</a:t>
            </a:r>
            <a:r>
              <a:rPr lang="en-US" dirty="0" smtClean="0">
                <a:latin typeface="Futura LT Book" charset="0"/>
                <a:ea typeface="Futura LT Book" charset="0"/>
                <a:cs typeface="Futura LT Book" charset="0"/>
                <a:hlinkClick r:id="rId2"/>
              </a:rPr>
              <a:t>www.youtube.com/watch?v=0V5BwTrQOCs&amp;feature=iv&amp;src_vid=Ee4CKIPkIik&amp;annotation_id=annotation_2962861647</a:t>
            </a:r>
            <a:endParaRPr lang="en-US" dirty="0" smtClean="0">
              <a:latin typeface="Futura LT Book" charset="0"/>
              <a:ea typeface="Futura LT Book" charset="0"/>
              <a:cs typeface="Futura LT Book" charset="0"/>
            </a:endParaRPr>
          </a:p>
          <a:p>
            <a:endParaRPr lang="en-US" dirty="0">
              <a:latin typeface="Futura LT Book" charset="0"/>
              <a:ea typeface="Futura LT Book" charset="0"/>
              <a:cs typeface="Futura LT Book" charset="0"/>
            </a:endParaRPr>
          </a:p>
          <a:p>
            <a:r>
              <a:rPr lang="en-US" dirty="0" smtClean="0">
                <a:latin typeface="Futura LT Book" charset="0"/>
                <a:ea typeface="Futura LT Book" charset="0"/>
                <a:cs typeface="Futura LT Book" charset="0"/>
              </a:rPr>
              <a:t>Tim Brown TED talk om </a:t>
            </a:r>
            <a:r>
              <a:rPr lang="en-US" dirty="0">
                <a:latin typeface="Futura LT Book" charset="0"/>
                <a:ea typeface="Futura LT Book" charset="0"/>
                <a:cs typeface="Futura LT Book" charset="0"/>
              </a:rPr>
              <a:t>design thinking: </a:t>
            </a:r>
            <a:r>
              <a:rPr lang="en-US" dirty="0">
                <a:latin typeface="Futura LT Book" charset="0"/>
                <a:ea typeface="Futura LT Book" charset="0"/>
                <a:cs typeface="Futura LT Book" charset="0"/>
                <a:hlinkClick r:id="rId3"/>
              </a:rPr>
              <a:t>https://</a:t>
            </a:r>
            <a:r>
              <a:rPr lang="en-US" dirty="0" smtClean="0">
                <a:latin typeface="Futura LT Book" charset="0"/>
                <a:ea typeface="Futura LT Book" charset="0"/>
                <a:cs typeface="Futura LT Book" charset="0"/>
                <a:hlinkClick r:id="rId3"/>
              </a:rPr>
              <a:t>www.ted.com/talks/tim_brown_urges_designers_to_think_big?language=en</a:t>
            </a:r>
            <a:endParaRPr lang="en-US" dirty="0" smtClean="0">
              <a:latin typeface="Futura LT Book" charset="0"/>
              <a:ea typeface="Futura LT Book" charset="0"/>
              <a:cs typeface="Futura LT Book" charset="0"/>
            </a:endParaRPr>
          </a:p>
          <a:p>
            <a:endParaRPr lang="en-US" dirty="0">
              <a:latin typeface="Futura LT Book" charset="0"/>
              <a:ea typeface="Futura LT Book" charset="0"/>
              <a:cs typeface="Futura LT Book" charset="0"/>
            </a:endParaRPr>
          </a:p>
          <a:p>
            <a:r>
              <a:rPr lang="en-US" dirty="0" smtClean="0">
                <a:latin typeface="Futura LT Book" charset="0"/>
                <a:ea typeface="Futura LT Book" charset="0"/>
                <a:cs typeface="Futura LT Book" charset="0"/>
              </a:rPr>
              <a:t>Information om </a:t>
            </a:r>
            <a:r>
              <a:rPr lang="en-US" dirty="0" err="1" smtClean="0">
                <a:latin typeface="Futura LT Book" charset="0"/>
                <a:ea typeface="Futura LT Book" charset="0"/>
                <a:cs typeface="Futura LT Book" charset="0"/>
              </a:rPr>
              <a:t>innovationsteamet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på</a:t>
            </a:r>
            <a:r>
              <a:rPr lang="en-US" dirty="0" smtClean="0">
                <a:latin typeface="Futura LT Book" charset="0"/>
                <a:ea typeface="Futura LT Book" charset="0"/>
                <a:cs typeface="Futura LT Book" charset="0"/>
              </a:rPr>
              <a:t> Kaiser Permanente </a:t>
            </a:r>
            <a:r>
              <a:rPr lang="en-US" dirty="0" err="1" smtClean="0">
                <a:latin typeface="Futura LT Book" charset="0"/>
                <a:ea typeface="Futura LT Book" charset="0"/>
                <a:cs typeface="Futura LT Book" charset="0"/>
              </a:rPr>
              <a:t>och</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deras</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arbete</a:t>
            </a:r>
            <a:r>
              <a:rPr lang="en-US" dirty="0" smtClean="0">
                <a:latin typeface="Futura LT Book" charset="0"/>
                <a:ea typeface="Futura LT Book" charset="0"/>
                <a:cs typeface="Futura LT Book" charset="0"/>
              </a:rPr>
              <a:t> med design thinking, </a:t>
            </a:r>
            <a:r>
              <a:rPr lang="en-US" dirty="0" err="1" smtClean="0">
                <a:latin typeface="Futura LT Book" charset="0"/>
                <a:ea typeface="Futura LT Book" charset="0"/>
                <a:cs typeface="Futura LT Book" charset="0"/>
              </a:rPr>
              <a:t>exempelprojekt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etc</a:t>
            </a:r>
            <a:r>
              <a:rPr lang="en-US" dirty="0" smtClean="0">
                <a:latin typeface="Futura LT Book" charset="0"/>
                <a:ea typeface="Futura LT Book" charset="0"/>
                <a:cs typeface="Futura LT Book" charset="0"/>
              </a:rPr>
              <a:t>: </a:t>
            </a:r>
          </a:p>
          <a:p>
            <a:r>
              <a:rPr lang="en-US" dirty="0">
                <a:latin typeface="Futura LT Book" charset="0"/>
                <a:ea typeface="Futura LT Book" charset="0"/>
                <a:cs typeface="Futura LT Book" charset="0"/>
                <a:hlinkClick r:id="rId4"/>
              </a:rPr>
              <a:t>http://kpinnovation.org</a:t>
            </a:r>
            <a:r>
              <a:rPr lang="en-US" dirty="0" smtClean="0">
                <a:latin typeface="Futura LT Book" charset="0"/>
                <a:ea typeface="Futura LT Book" charset="0"/>
                <a:cs typeface="Futura LT Book" charset="0"/>
                <a:hlinkClick r:id="rId4"/>
              </a:rPr>
              <a:t>/</a:t>
            </a:r>
            <a:endParaRPr lang="en-US" dirty="0" smtClean="0">
              <a:latin typeface="Futura LT Book" charset="0"/>
              <a:ea typeface="Futura LT Book" charset="0"/>
              <a:cs typeface="Futura LT Book" charset="0"/>
            </a:endParaRPr>
          </a:p>
          <a:p>
            <a:endParaRPr lang="en-US" dirty="0">
              <a:latin typeface="Futura LT Book" charset="0"/>
              <a:ea typeface="Futura LT Book" charset="0"/>
              <a:cs typeface="Futura LT Book" charset="0"/>
            </a:endParaRPr>
          </a:p>
          <a:p>
            <a:endParaRPr lang="en-US" dirty="0">
              <a:latin typeface="Futura LT Book" charset="0"/>
              <a:ea typeface="Futura LT Book" charset="0"/>
              <a:cs typeface="Futura LT Book" charset="0"/>
            </a:endParaRPr>
          </a:p>
          <a:p>
            <a:endParaRPr lang="en-US" dirty="0" smtClean="0">
              <a:latin typeface="Futura LT Book" charset="0"/>
              <a:ea typeface="Futura LT Book" charset="0"/>
              <a:cs typeface="Futura LT Book" charset="0"/>
            </a:endParaRPr>
          </a:p>
          <a:p>
            <a:r>
              <a:rPr lang="en-US" dirty="0" err="1" smtClean="0">
                <a:latin typeface="Futura LT Book" charset="0"/>
                <a:ea typeface="Futura LT Book" charset="0"/>
                <a:cs typeface="Futura LT Book" charset="0"/>
              </a:rPr>
              <a:t>Artikel</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skriven</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av</a:t>
            </a:r>
            <a:r>
              <a:rPr lang="en-US" dirty="0" smtClean="0">
                <a:latin typeface="Futura LT Book" charset="0"/>
                <a:ea typeface="Futura LT Book" charset="0"/>
                <a:cs typeface="Futura LT Book" charset="0"/>
              </a:rPr>
              <a:t> Kaiser </a:t>
            </a:r>
            <a:r>
              <a:rPr lang="en-US" dirty="0" err="1" smtClean="0">
                <a:latin typeface="Futura LT Book" charset="0"/>
                <a:ea typeface="Futura LT Book" charset="0"/>
                <a:cs typeface="Futura LT Book" charset="0"/>
              </a:rPr>
              <a:t>anställda</a:t>
            </a:r>
            <a:r>
              <a:rPr lang="en-US" dirty="0" smtClean="0">
                <a:latin typeface="Futura LT Book" charset="0"/>
                <a:ea typeface="Futura LT Book" charset="0"/>
                <a:cs typeface="Futura LT Book" charset="0"/>
              </a:rPr>
              <a:t> om </a:t>
            </a:r>
            <a:r>
              <a:rPr lang="en-US" dirty="0" err="1" smtClean="0">
                <a:latin typeface="Futura LT Book" charset="0"/>
                <a:ea typeface="Futura LT Book" charset="0"/>
                <a:cs typeface="Futura LT Book" charset="0"/>
              </a:rPr>
              <a:t>att</a:t>
            </a:r>
            <a:r>
              <a:rPr lang="en-US" dirty="0" smtClean="0">
                <a:latin typeface="Futura LT Book" charset="0"/>
                <a:ea typeface="Futura LT Book" charset="0"/>
                <a:cs typeface="Futura LT Book" charset="0"/>
              </a:rPr>
              <a:t> </a:t>
            </a:r>
            <a:r>
              <a:rPr lang="en-US" dirty="0" err="1" smtClean="0">
                <a:latin typeface="Futura LT Book" charset="0"/>
                <a:ea typeface="Futura LT Book" charset="0"/>
                <a:cs typeface="Futura LT Book" charset="0"/>
              </a:rPr>
              <a:t>använda</a:t>
            </a:r>
            <a:r>
              <a:rPr lang="en-US" dirty="0" smtClean="0">
                <a:latin typeface="Futura LT Book" charset="0"/>
                <a:ea typeface="Futura LT Book" charset="0"/>
                <a:cs typeface="Futura LT Book" charset="0"/>
              </a:rPr>
              <a:t> design thinking /service design I </a:t>
            </a:r>
            <a:r>
              <a:rPr lang="en-US" dirty="0" err="1" smtClean="0">
                <a:latin typeface="Futura LT Book" charset="0"/>
                <a:ea typeface="Futura LT Book" charset="0"/>
                <a:cs typeface="Futura LT Book" charset="0"/>
              </a:rPr>
              <a:t>förändringsarbete</a:t>
            </a:r>
            <a:r>
              <a:rPr lang="en-US" dirty="0" smtClean="0">
                <a:latin typeface="Futura LT Book" charset="0"/>
                <a:ea typeface="Futura LT Book" charset="0"/>
                <a:cs typeface="Futura LT Book" charset="0"/>
              </a:rPr>
              <a:t>: </a:t>
            </a:r>
          </a:p>
          <a:p>
            <a:endParaRPr lang="en-US" dirty="0" smtClean="0"/>
          </a:p>
          <a:p>
            <a:r>
              <a:rPr lang="en-US" dirty="0" smtClean="0"/>
              <a:t>Lin</a:t>
            </a:r>
            <a:r>
              <a:rPr lang="en-US" dirty="0"/>
              <a:t>, M. C., Hughes, B. L., </a:t>
            </a:r>
            <a:r>
              <a:rPr lang="en-US" dirty="0" err="1"/>
              <a:t>Katica</a:t>
            </a:r>
            <a:r>
              <a:rPr lang="en-US" dirty="0"/>
              <a:t>, M. K., Dining-Zuber, C., &amp; </a:t>
            </a:r>
            <a:r>
              <a:rPr lang="en-US" dirty="0" err="1"/>
              <a:t>Plsek</a:t>
            </a:r>
            <a:r>
              <a:rPr lang="en-US" dirty="0"/>
              <a:t>, P. E. (2011). Service design and change of systems: Human-centered approaches to implementing and spreading service design. </a:t>
            </a:r>
            <a:r>
              <a:rPr lang="en-US" i="1" dirty="0"/>
              <a:t>International Journal of Design</a:t>
            </a:r>
            <a:r>
              <a:rPr lang="en-US" dirty="0"/>
              <a:t>,</a:t>
            </a:r>
            <a:r>
              <a:rPr lang="en-US" i="1" dirty="0"/>
              <a:t>5</a:t>
            </a:r>
            <a:r>
              <a:rPr lang="en-US" dirty="0"/>
              <a:t>(2).</a:t>
            </a:r>
            <a:endParaRPr lang="en-US" dirty="0">
              <a:latin typeface="Futura LT Book" charset="0"/>
              <a:ea typeface="Futura LT Book" charset="0"/>
              <a:cs typeface="Futura LT Book" charset="0"/>
            </a:endParaRPr>
          </a:p>
        </p:txBody>
      </p:sp>
    </p:spTree>
    <p:extLst>
      <p:ext uri="{BB962C8B-B14F-4D97-AF65-F5344CB8AC3E}">
        <p14:creationId xmlns:p14="http://schemas.microsoft.com/office/powerpoint/2010/main" val="7876597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20337"/>
            <a:ext cx="9144000" cy="6048260"/>
            <a:chOff x="0" y="220337"/>
            <a:chExt cx="9144000" cy="604826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b="11807"/>
            <a:stretch/>
          </p:blipFill>
          <p:spPr>
            <a:xfrm>
              <a:off x="0" y="220337"/>
              <a:ext cx="9144000" cy="6048260"/>
            </a:xfrm>
            <a:prstGeom prst="rect">
              <a:avLst/>
            </a:prstGeom>
          </p:spPr>
        </p:pic>
        <p:sp>
          <p:nvSpPr>
            <p:cNvPr id="3" name="TextBox 2"/>
            <p:cNvSpPr txBox="1"/>
            <p:nvPr/>
          </p:nvSpPr>
          <p:spPr>
            <a:xfrm>
              <a:off x="275422" y="572876"/>
              <a:ext cx="6610120" cy="1938992"/>
            </a:xfrm>
            <a:prstGeom prst="rect">
              <a:avLst/>
            </a:prstGeom>
            <a:solidFill>
              <a:schemeClr val="bg1"/>
            </a:solidFill>
          </p:spPr>
          <p:txBody>
            <a:bodyPr wrap="square" rtlCol="0">
              <a:spAutoFit/>
            </a:bodyPr>
            <a:lstStyle/>
            <a:p>
              <a:r>
                <a:rPr lang="en-US" sz="2000" dirty="0" err="1" smtClean="0">
                  <a:solidFill>
                    <a:srgbClr val="FF7E79"/>
                  </a:solidFill>
                  <a:latin typeface="Futura LT Book" charset="0"/>
                  <a:ea typeface="Futura LT Book" charset="0"/>
                  <a:cs typeface="Futura LT Book" charset="0"/>
                </a:rPr>
                <a:t>Beskrivs</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ofta</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som</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en</a:t>
              </a:r>
              <a:r>
                <a:rPr lang="en-US" sz="2000"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strukturerad</a:t>
              </a:r>
              <a:r>
                <a:rPr lang="en-US" sz="2000" b="1" dirty="0" smtClean="0">
                  <a:solidFill>
                    <a:srgbClr val="FF7E79"/>
                  </a:solidFill>
                  <a:latin typeface="Futura LT Book" charset="0"/>
                  <a:ea typeface="Futura LT Book" charset="0"/>
                  <a:cs typeface="Futura LT Book" charset="0"/>
                </a:rPr>
                <a:t> approach </a:t>
              </a:r>
              <a:r>
                <a:rPr lang="en-US" sz="2000" dirty="0" err="1" smtClean="0">
                  <a:solidFill>
                    <a:srgbClr val="FF7E79"/>
                  </a:solidFill>
                  <a:latin typeface="Futura LT Book" charset="0"/>
                  <a:ea typeface="Futura LT Book" charset="0"/>
                  <a:cs typeface="Futura LT Book" charset="0"/>
                </a:rPr>
                <a:t>för</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att</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lösa</a:t>
              </a:r>
              <a:r>
                <a:rPr lang="en-US" sz="2000" dirty="0" smtClean="0">
                  <a:solidFill>
                    <a:srgbClr val="FF7E79"/>
                  </a:solidFill>
                  <a:latin typeface="Futura LT Book" charset="0"/>
                  <a:ea typeface="Futura LT Book" charset="0"/>
                  <a:cs typeface="Futura LT Book" charset="0"/>
                </a:rPr>
                <a:t> problem </a:t>
              </a:r>
              <a:r>
                <a:rPr lang="en-US" sz="2000" dirty="0" err="1" smtClean="0">
                  <a:solidFill>
                    <a:srgbClr val="FF7E79"/>
                  </a:solidFill>
                  <a:latin typeface="Futura LT Book" charset="0"/>
                  <a:ea typeface="Futura LT Book" charset="0"/>
                  <a:cs typeface="Futura LT Book" charset="0"/>
                </a:rPr>
                <a:t>och</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jobba</a:t>
              </a:r>
              <a:r>
                <a:rPr lang="en-US" sz="2000" dirty="0" smtClean="0">
                  <a:solidFill>
                    <a:srgbClr val="FF7E79"/>
                  </a:solidFill>
                  <a:latin typeface="Futura LT Book" charset="0"/>
                  <a:ea typeface="Futura LT Book" charset="0"/>
                  <a:cs typeface="Futura LT Book" charset="0"/>
                </a:rPr>
                <a:t> med innovation</a:t>
              </a:r>
            </a:p>
            <a:p>
              <a:endParaRPr lang="en-US" sz="2000" dirty="0" smtClean="0">
                <a:solidFill>
                  <a:srgbClr val="FF7E79"/>
                </a:solidFill>
                <a:latin typeface="Futura LT Book" charset="0"/>
                <a:ea typeface="Futura LT Book" charset="0"/>
                <a:cs typeface="Futura LT Book" charset="0"/>
              </a:endParaRPr>
            </a:p>
            <a:p>
              <a:endParaRPr lang="en-US" sz="2000" dirty="0">
                <a:solidFill>
                  <a:srgbClr val="FF7E79"/>
                </a:solidFill>
                <a:latin typeface="Futura LT Book" charset="0"/>
                <a:ea typeface="Futura LT Book" charset="0"/>
                <a:cs typeface="Futura LT Book" charset="0"/>
              </a:endParaRPr>
            </a:p>
            <a:p>
              <a:r>
                <a:rPr lang="en-US" sz="2000" dirty="0" err="1" smtClean="0">
                  <a:solidFill>
                    <a:srgbClr val="FF7E79"/>
                  </a:solidFill>
                  <a:latin typeface="Futura LT Book" charset="0"/>
                  <a:ea typeface="Futura LT Book" charset="0"/>
                  <a:cs typeface="Futura LT Book" charset="0"/>
                </a:rPr>
                <a:t>Beskrivs</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ofta</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som</a:t>
              </a:r>
              <a:r>
                <a:rPr lang="en-US" sz="2000"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inspirerat</a:t>
              </a:r>
              <a:r>
                <a:rPr lang="en-US" sz="2000" b="1" dirty="0" smtClean="0">
                  <a:solidFill>
                    <a:srgbClr val="FF7E79"/>
                  </a:solidFill>
                  <a:latin typeface="Futura LT Book" charset="0"/>
                  <a:ea typeface="Futura LT Book" charset="0"/>
                  <a:cs typeface="Futura LT Book" charset="0"/>
                </a:rPr>
                <a:t> </a:t>
              </a:r>
              <a:r>
                <a:rPr lang="en-US" sz="2000" b="1" dirty="0" err="1" smtClean="0">
                  <a:solidFill>
                    <a:srgbClr val="FF7E79"/>
                  </a:solidFill>
                  <a:latin typeface="Futura LT Book" charset="0"/>
                  <a:ea typeface="Futura LT Book" charset="0"/>
                  <a:cs typeface="Futura LT Book" charset="0"/>
                </a:rPr>
                <a:t>av</a:t>
              </a:r>
              <a:r>
                <a:rPr lang="en-US" sz="2000" b="1"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hur</a:t>
              </a:r>
              <a:r>
                <a:rPr lang="en-US" sz="2000" b="1" dirty="0" smtClean="0">
                  <a:solidFill>
                    <a:srgbClr val="FF7E79"/>
                  </a:solidFill>
                  <a:latin typeface="Futura LT Book" charset="0"/>
                  <a:ea typeface="Futura LT Book" charset="0"/>
                  <a:cs typeface="Futura LT Book" charset="0"/>
                </a:rPr>
                <a:t> designers </a:t>
              </a:r>
              <a:r>
                <a:rPr lang="en-US" sz="2000" dirty="0" err="1" smtClean="0">
                  <a:solidFill>
                    <a:srgbClr val="FF7E79"/>
                  </a:solidFill>
                  <a:latin typeface="Futura LT Book" charset="0"/>
                  <a:ea typeface="Futura LT Book" charset="0"/>
                  <a:cs typeface="Futura LT Book" charset="0"/>
                </a:rPr>
                <a:t>tänker</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och</a:t>
              </a:r>
              <a:r>
                <a:rPr lang="en-US" sz="2000" dirty="0" smtClean="0">
                  <a:solidFill>
                    <a:srgbClr val="FF7E79"/>
                  </a:solidFill>
                  <a:latin typeface="Futura LT Book" charset="0"/>
                  <a:ea typeface="Futura LT Book" charset="0"/>
                  <a:cs typeface="Futura LT Book" charset="0"/>
                </a:rPr>
                <a:t> </a:t>
              </a:r>
              <a:r>
                <a:rPr lang="en-US" sz="2000" dirty="0" err="1" smtClean="0">
                  <a:solidFill>
                    <a:srgbClr val="FF7E79"/>
                  </a:solidFill>
                  <a:latin typeface="Futura LT Book" charset="0"/>
                  <a:ea typeface="Futura LT Book" charset="0"/>
                  <a:cs typeface="Futura LT Book" charset="0"/>
                </a:rPr>
                <a:t>jobbar</a:t>
              </a:r>
              <a:r>
                <a:rPr lang="en-US" sz="2000" dirty="0" smtClean="0">
                  <a:solidFill>
                    <a:srgbClr val="FF7E79"/>
                  </a:solidFill>
                  <a:latin typeface="Futura LT Book" charset="0"/>
                  <a:ea typeface="Futura LT Book" charset="0"/>
                  <a:cs typeface="Futura LT Book" charset="0"/>
                </a:rPr>
                <a:t>”</a:t>
              </a:r>
              <a:endParaRPr lang="en-US" sz="2000" dirty="0">
                <a:solidFill>
                  <a:srgbClr val="FF7E79"/>
                </a:solidFill>
                <a:latin typeface="Futura LT Book" charset="0"/>
                <a:ea typeface="Futura LT Book" charset="0"/>
                <a:cs typeface="Futura LT Book" charset="0"/>
              </a:endParaRPr>
            </a:p>
          </p:txBody>
        </p:sp>
        <p:sp>
          <p:nvSpPr>
            <p:cNvPr id="4" name="TextBox 3"/>
            <p:cNvSpPr txBox="1"/>
            <p:nvPr/>
          </p:nvSpPr>
          <p:spPr>
            <a:xfrm>
              <a:off x="275422" y="2464297"/>
              <a:ext cx="6610120" cy="400110"/>
            </a:xfrm>
            <a:prstGeom prst="rect">
              <a:avLst/>
            </a:prstGeom>
            <a:solidFill>
              <a:schemeClr val="bg1"/>
            </a:solidFill>
          </p:spPr>
          <p:txBody>
            <a:bodyPr wrap="square" rtlCol="0">
              <a:spAutoFit/>
            </a:bodyPr>
            <a:lstStyle/>
            <a:p>
              <a:endParaRPr lang="en-US" sz="2000" dirty="0">
                <a:solidFill>
                  <a:srgbClr val="FF7E79"/>
                </a:solidFill>
                <a:latin typeface="Futura LT Book" charset="0"/>
                <a:ea typeface="Futura LT Book" charset="0"/>
                <a:cs typeface="Futura LT Book" charset="0"/>
              </a:endParaRPr>
            </a:p>
          </p:txBody>
        </p:sp>
      </p:grpSp>
    </p:spTree>
    <p:extLst>
      <p:ext uri="{BB962C8B-B14F-4D97-AF65-F5344CB8AC3E}">
        <p14:creationId xmlns:p14="http://schemas.microsoft.com/office/powerpoint/2010/main" val="13976323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59356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Helvetica CBI medi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69BB94"/>
        </a:solidFill>
        <a:ln>
          <a:noFill/>
        </a:ln>
        <a:effectLst/>
      </a:spPr>
      <a:bodyPr lIns="0" rIns="0" rtlCol="0" anchor="ctr"/>
      <a:lstStyle>
        <a:defPPr algn="ctr">
          <a:defRPr dirty="0" err="1" smtClean="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Helvetica CBI medium.thmx</Template>
  <TotalTime>26794</TotalTime>
  <Words>2179</Words>
  <Application>Microsoft Macintosh PowerPoint</Application>
  <PresentationFormat>Bildspel på skärmen (4:3)</PresentationFormat>
  <Paragraphs>473</Paragraphs>
  <Slides>70</Slides>
  <Notes>13</Notes>
  <HiddenSlides>4</HiddenSlides>
  <MMClips>0</MMClips>
  <ScaleCrop>false</ScaleCrop>
  <HeadingPairs>
    <vt:vector size="4" baseType="variant">
      <vt:variant>
        <vt:lpstr>Tema</vt:lpstr>
      </vt:variant>
      <vt:variant>
        <vt:i4>2</vt:i4>
      </vt:variant>
      <vt:variant>
        <vt:lpstr>Bildrubriker</vt:lpstr>
      </vt:variant>
      <vt:variant>
        <vt:i4>70</vt:i4>
      </vt:variant>
    </vt:vector>
  </HeadingPairs>
  <TitlesOfParts>
    <vt:vector size="72" baseType="lpstr">
      <vt:lpstr>Helvetica CBI medium</vt:lpstr>
      <vt:lpstr>Office Theme</vt:lpstr>
      <vt:lpstr>Design thinking – ett sätt att öka innovationskraften?</vt:lpstr>
      <vt:lpstr>PowerPoint-presentation</vt:lpstr>
      <vt:lpstr>AGENDA</vt:lpstr>
      <vt:lpstr>DESIGN THINKING</vt:lpstr>
      <vt:lpstr>GE</vt:lpstr>
      <vt:lpstr>PowerPoint-presentation</vt:lpstr>
      <vt:lpstr>Vad är design thinking?</vt:lpstr>
      <vt:lpstr>PowerPoint-presentation</vt:lpstr>
      <vt:lpstr>PowerPoint-presentation</vt:lpstr>
      <vt:lpstr>PowerPoint-presentation</vt:lpstr>
      <vt:lpstr>PowerPoint-presentation</vt:lpstr>
      <vt:lpstr>EMPATHIZE</vt:lpstr>
      <vt:lpstr>DEFINE</vt:lpstr>
      <vt:lpstr>PowerPoint-presentation</vt:lpstr>
      <vt:lpstr>PowerPoint-presentation</vt:lpstr>
      <vt:lpstr>Point of View:  en tydligare problemformulering </vt:lpstr>
      <vt:lpstr>Point of View </vt:lpstr>
      <vt:lpstr>PowerPoint-presentation</vt:lpstr>
      <vt:lpstr>HMW “how might we” Hur skulle vi kunna…</vt:lpstr>
      <vt:lpstr>PROTOTYPE</vt:lpstr>
      <vt:lpstr>PowerPoint-presentation</vt:lpstr>
      <vt:lpstr>PowerPoint-presentation</vt:lpstr>
      <vt:lpstr>VÅR FORSKNING</vt:lpstr>
      <vt:lpstr>Kvalitativa studier</vt:lpstr>
      <vt:lpstr>Hur kan vi förstå DT?</vt:lpstr>
      <vt:lpstr>PowerPoint-presentation</vt:lpstr>
      <vt:lpstr>PowerPoint-presentation</vt:lpstr>
      <vt:lpstr>Kontinuerlig omtolkning av DT</vt:lpstr>
      <vt:lpstr>DT: anpassningsbart ramverk</vt:lpstr>
      <vt:lpstr>PowerPoint-presentation</vt:lpstr>
      <vt:lpstr>PowerPoint-presentation</vt:lpstr>
      <vt:lpstr>Vad gör företag som använder  DT?</vt:lpstr>
      <vt:lpstr>En slide om spridning (15 case artikeln)</vt:lpstr>
      <vt:lpstr>Paus</vt:lpstr>
      <vt:lpstr>Hur kan användning av DT påverka innovationsförmåga?</vt:lpstr>
      <vt:lpstr>PowerPoint-presentation</vt:lpstr>
      <vt:lpstr>PowerPoint-presentation</vt:lpstr>
      <vt:lpstr>Innovation som begrepp</vt:lpstr>
      <vt:lpstr>Teori: Innovationsförmåga</vt:lpstr>
      <vt:lpstr>Teori: Innovationsförmåga</vt:lpstr>
      <vt:lpstr>Resultat: Ökar DT innovationsförmågan? </vt:lpstr>
      <vt:lpstr>Vad är svårt med att använda DT i stora företag?</vt:lpstr>
      <vt:lpstr>PowerPoint-presentation</vt:lpstr>
      <vt:lpstr>PowerPoint-presentation</vt:lpstr>
      <vt:lpstr>PowerPoint-presentation</vt:lpstr>
      <vt:lpstr>PowerPoint-presentation</vt:lpstr>
      <vt:lpstr>PowerPoint-presentation</vt:lpstr>
      <vt:lpstr>PowerPoint-presentation</vt:lpstr>
      <vt:lpstr>FALLSTUDIER</vt:lpstr>
      <vt:lpstr>KAISER PERMANENTE</vt:lpstr>
      <vt:lpstr>KAISER PERMANENTE</vt:lpstr>
      <vt:lpstr>The process</vt:lpstr>
      <vt:lpstr>KAISER PERMANENTE Prototyping &amp; co-creation</vt:lpstr>
      <vt:lpstr>PowerPoint-presentation</vt:lpstr>
      <vt:lpstr>KAISER PERMANENTE Nurse Knowledge Exchange Plus</vt:lpstr>
      <vt:lpstr>ERICSSON PACKET CORE</vt:lpstr>
      <vt:lpstr>ERICSSON PACKET CORE Innovationsutbildning för chefer</vt:lpstr>
      <vt:lpstr>Design av utbildningen </vt:lpstr>
      <vt:lpstr>PowerPoint-presentation</vt:lpstr>
      <vt:lpstr>Design challenge</vt:lpstr>
      <vt:lpstr>PowerPoint-presentation</vt:lpstr>
      <vt:lpstr>PowerPoint-presentation</vt:lpstr>
      <vt:lpstr>PowerPoint-presentation</vt:lpstr>
      <vt:lpstr>PowerPoint-presentation</vt:lpstr>
      <vt:lpstr>PowerPoint-presentation</vt:lpstr>
      <vt:lpstr>“linjärt arbete” med handlingsplaner</vt:lpstr>
      <vt:lpstr>MAIN Take awayS</vt:lpstr>
      <vt:lpstr>TACK! </vt:lpstr>
      <vt:lpstr>Publikationer i urval  </vt:lpstr>
      <vt:lpstr>Länkar</vt:lpstr>
    </vt:vector>
  </TitlesOfParts>
  <Company>Chalmers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IVA seminarium Design THinking</dc:title>
  <dc:creator>Lisa Carlgren</dc:creator>
  <cp:lastModifiedBy>Helene Thorgrimsson</cp:lastModifiedBy>
  <cp:revision>340</cp:revision>
  <cp:lastPrinted>2016-03-15T11:59:02Z</cp:lastPrinted>
  <dcterms:created xsi:type="dcterms:W3CDTF">2015-02-16T13:15:13Z</dcterms:created>
  <dcterms:modified xsi:type="dcterms:W3CDTF">2016-04-20T12:31:03Z</dcterms:modified>
</cp:coreProperties>
</file>