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Override5.xml" ContentType="application/vnd.openxmlformats-officedocument.themeOverr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theme/themeOverride9.xml" ContentType="application/vnd.openxmlformats-officedocument.themeOverr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Default Extension="fntdata" ContentType="application/x-fontdata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Default Extension="tiff" ContentType="image/tiff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heme/themeOverride6.xml" ContentType="application/vnd.openxmlformats-officedocument.themeOverr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Default Extension="wdp" ContentType="image/vnd.ms-photo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Override PartName="/ppt/slides/slide16.xml" ContentType="application/vnd.openxmlformats-officedocument.presentationml.slide+xml"/>
  <Override PartName="/ppt/theme/themeOverride7.xml" ContentType="application/vnd.openxmlformats-officedocument.themeOverride+xml"/>
  <Override PartName="/ppt/slides/slide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Override1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theme/theme4.xml" ContentType="application/vnd.openxmlformats-officedocument.theme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3.xml" ContentType="application/vnd.openxmlformats-officedocument.themeOverr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embedTrueTypeFonts="1" saveSubsetFonts="1">
  <p:sldMasterIdLst>
    <p:sldMasterId id="2147483648" r:id="rId1"/>
    <p:sldMasterId id="2147483735" r:id="rId2"/>
    <p:sldMasterId id="2147483746" r:id="rId3"/>
    <p:sldMasterId id="2147483757" r:id="rId4"/>
    <p:sldMasterId id="2147483768" r:id="rId5"/>
    <p:sldMasterId id="2147483779" r:id="rId6"/>
  </p:sldMasterIdLst>
  <p:notesMasterIdLst>
    <p:notesMasterId r:id="rId27"/>
  </p:notesMasterIdLst>
  <p:sldIdLst>
    <p:sldId id="256" r:id="rId7"/>
    <p:sldId id="296" r:id="rId8"/>
    <p:sldId id="353" r:id="rId9"/>
    <p:sldId id="321" r:id="rId10"/>
    <p:sldId id="313" r:id="rId11"/>
    <p:sldId id="315" r:id="rId12"/>
    <p:sldId id="349" r:id="rId13"/>
    <p:sldId id="354" r:id="rId14"/>
    <p:sldId id="336" r:id="rId15"/>
    <p:sldId id="325" r:id="rId16"/>
    <p:sldId id="328" r:id="rId17"/>
    <p:sldId id="330" r:id="rId18"/>
    <p:sldId id="352" r:id="rId19"/>
    <p:sldId id="332" r:id="rId20"/>
    <p:sldId id="323" r:id="rId21"/>
    <p:sldId id="338" r:id="rId22"/>
    <p:sldId id="343" r:id="rId23"/>
    <p:sldId id="344" r:id="rId24"/>
    <p:sldId id="347" r:id="rId25"/>
    <p:sldId id="351" r:id="rId26"/>
  </p:sldIdLst>
  <p:sldSz cx="9906000" cy="6858000" type="A4"/>
  <p:notesSz cx="6797675" cy="9926638"/>
  <p:embeddedFontLst>
    <p:embeddedFont>
      <p:font typeface="Calibri"/>
      <p:regular r:id="rId28"/>
      <p:bold r:id="rId29"/>
      <p:italic r:id="rId30"/>
      <p:boldItalic r:id="rId3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F6B73"/>
    <a:srgbClr val="00BAD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980" autoAdjust="0"/>
    <p:restoredTop sz="85535" autoAdjust="0"/>
  </p:normalViewPr>
  <p:slideViewPr>
    <p:cSldViewPr snapToGrid="0">
      <p:cViewPr>
        <p:scale>
          <a:sx n="80" d="100"/>
          <a:sy n="80" d="100"/>
        </p:scale>
        <p:origin x="-688" y="-136"/>
      </p:cViewPr>
      <p:guideLst>
        <p:guide orient="horz" pos="2658"/>
        <p:guide pos="43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28" Type="http://schemas.openxmlformats.org/officeDocument/2006/relationships/font" Target="fonts/font1.fntdata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font" Target="fonts/font3.fntdata"/><Relationship Id="rId31" Type="http://schemas.openxmlformats.org/officeDocument/2006/relationships/font" Target="fonts/font4.fntdata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96F50-AE87-4DE7-92A3-B592F7E827FB}" type="datetimeFigureOut">
              <a:rPr lang="de-DE" smtClean="0"/>
              <a:pPr/>
              <a:t>16-02-26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06AAD-E093-4BAB-9BF0-C8ABE819E2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78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06AAD-E093-4BAB-9BF0-C8ABE819E2D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23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17373-A638-4943-AB11-C455EC9ED2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175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0CDE8-6681-4F8A-9F25-62C136529C3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210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0CDE8-6681-4F8A-9F25-62C136529C3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21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5A7B7-A7E1-4682-AF9B-51C2A9FD845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56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0CDE8-6681-4F8A-9F25-62C136529C3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66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92CB-D02B-4406-8048-3879FACAB56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619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3.xml"/><Relationship Id="rId3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3.xml"/><Relationship Id="rId3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Master" Target="../slideMasters/slideMaster4.xml"/><Relationship Id="rId3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Master" Target="../slideMasters/slideMaster4.xml"/><Relationship Id="rId3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Master" Target="../slideMasters/slideMaster6.xml"/><Relationship Id="rId3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Master" Target="../slideMasters/slideMaster6.xml"/><Relationship Id="rId3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612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7"/>
          <p:cNvSpPr/>
          <p:nvPr userDrawn="1"/>
        </p:nvSpPr>
        <p:spPr>
          <a:xfrm>
            <a:off x="485775" y="928688"/>
            <a:ext cx="2524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Rechteck 4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9109075" y="5926138"/>
            <a:ext cx="533400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73488"/>
            <a:ext cx="8440737" cy="6013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413" y="2834180"/>
            <a:ext cx="8440737" cy="80119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55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68325" y="231775"/>
            <a:ext cx="7702550" cy="642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627438" y="6550025"/>
            <a:ext cx="2709862" cy="225425"/>
          </a:xfrm>
          <a:prstGeom prst="rect">
            <a:avLst/>
          </a:prstGeo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26997-6415-41D3-AA7F-34919C0019D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957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325" y="1130299"/>
            <a:ext cx="6345238" cy="4962525"/>
          </a:xfrm>
        </p:spPr>
        <p:txBody>
          <a:bodyPr/>
          <a:lstStyle>
            <a:lvl1pPr marL="0" indent="0">
              <a:defRPr/>
            </a:lvl1pPr>
            <a:lvl3pPr>
              <a:buFont typeface="Symbol" pitchFamily="18" charset="2"/>
              <a:buChar char="-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52419" y="203200"/>
            <a:ext cx="6407151" cy="654032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2BEAB7-1603-4C72-8973-192D44AEDB2A}" type="datetime1">
              <a:rPr lang="de-DE"/>
              <a:pPr>
                <a:defRPr/>
              </a:pPr>
              <a:t>16-02-26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797300" y="6356350"/>
            <a:ext cx="2311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96F77C-95DE-4CC4-89C8-48C932608E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3384550" y="4741863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2219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53000" y="6273831"/>
            <a:ext cx="4680000" cy="197556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en-US" dirty="0"/>
              <a:t>www.graphicriver.net/goashape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60149" y="748981"/>
            <a:ext cx="666913" cy="51986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68878" tIns="158360" rIns="168878" bIns="158360" anchor="ctr" anchorCtr="1">
            <a:spAutoFit/>
          </a:bodyPr>
          <a:lstStyle>
            <a:lvl1pPr>
              <a:defRPr lang="en-US" sz="13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804466"/>
            <a:fld id="{77513DED-9F41-6D4C-AADB-00EAAC4B4386}" type="slidenum">
              <a:rPr lang="en-US" smtClean="0"/>
              <a:pPr defTabSz="804466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993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22249"/>
            <a:ext cx="7704138" cy="6524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2745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612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7"/>
          <p:cNvSpPr/>
          <p:nvPr userDrawn="1"/>
        </p:nvSpPr>
        <p:spPr>
          <a:xfrm>
            <a:off x="485775" y="928688"/>
            <a:ext cx="2524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Rechteck 4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9109075" y="5926138"/>
            <a:ext cx="533400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73488"/>
            <a:ext cx="8440737" cy="6013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413" y="2834180"/>
            <a:ext cx="8440737" cy="801195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HyveWaben-outlines60%.png"/>
          <p:cNvPicPr>
            <a:picLocks noChangeAspect="1"/>
          </p:cNvPicPr>
          <p:nvPr userDrawn="1"/>
        </p:nvPicPr>
        <p:blipFill>
          <a:blip r:embed="rId2"/>
          <a:srcRect t="5688" r="26306" b="8034"/>
          <a:stretch>
            <a:fillRect/>
          </a:stretch>
        </p:blipFill>
        <p:spPr bwMode="auto">
          <a:xfrm>
            <a:off x="5757863" y="914400"/>
            <a:ext cx="4249737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60413" y="3342056"/>
            <a:ext cx="5572126" cy="8356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22249"/>
            <a:ext cx="7704138" cy="6524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</a:t>
            </a:r>
            <a:r>
              <a:rPr lang="de-DE" dirty="0" smtClean="0"/>
              <a:t>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98B430-76A0-48FB-B1E6-3B0DA97412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F0EF5B-8A2C-43EA-863A-A945B5BC9A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494463" y="3051367"/>
            <a:ext cx="2706687" cy="3756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494463" y="1169988"/>
            <a:ext cx="2706687" cy="1811337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760413" y="1113631"/>
            <a:ext cx="5576887" cy="5043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C6294E-6CCD-4A6B-86B4-5F1EDDED5F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4141787" cy="5102226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065713" y="1111250"/>
            <a:ext cx="4135437" cy="510222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4C6203-BDA2-4521-A9CB-DAAAB8ABE7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HyveWaben-outlines60%.png"/>
          <p:cNvPicPr>
            <a:picLocks noChangeAspect="1"/>
          </p:cNvPicPr>
          <p:nvPr userDrawn="1"/>
        </p:nvPicPr>
        <p:blipFill>
          <a:blip r:embed="rId2"/>
          <a:srcRect t="5688" r="26306" b="8034"/>
          <a:stretch>
            <a:fillRect/>
          </a:stretch>
        </p:blipFill>
        <p:spPr bwMode="auto">
          <a:xfrm>
            <a:off x="5757863" y="914400"/>
            <a:ext cx="4249737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60413" y="3342056"/>
            <a:ext cx="5572126" cy="8356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2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5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9" name="Gerade Verbindung 228"/>
              <p:cNvCxnSpPr>
                <a:cxnSpLocks noChangeShapeType="1"/>
              </p:cNvCxnSpPr>
              <p:nvPr userDrawn="1"/>
            </p:nvCxnSpPr>
            <p:spPr bwMode="auto">
              <a:xfrm rot="5400000">
                <a:off x="540542" y="1037430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10" name="Gerade Verbindung 229"/>
              <p:cNvCxnSpPr>
                <a:cxnSpLocks noChangeShapeType="1"/>
              </p:cNvCxnSpPr>
              <p:nvPr userDrawn="1"/>
            </p:nvCxnSpPr>
            <p:spPr bwMode="auto">
              <a:xfrm>
                <a:off x="576261" y="1001711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7" name="Gerade Verbindung 226"/>
              <p:cNvCxnSpPr>
                <a:cxnSpLocks noChangeShapeType="1"/>
              </p:cNvCxnSpPr>
              <p:nvPr userDrawn="1"/>
            </p:nvCxnSpPr>
            <p:spPr bwMode="auto">
              <a:xfrm rot="-5400000">
                <a:off x="9341674" y="6207938"/>
                <a:ext cx="71438" cy="0"/>
              </a:xfrm>
              <a:prstGeom prst="line">
                <a:avLst/>
              </a:prstGeom>
              <a:noFill/>
              <a:ln w="6350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8" name="Gerade Verbindung 227"/>
              <p:cNvCxnSpPr>
                <a:cxnSpLocks noChangeShapeType="1"/>
              </p:cNvCxnSpPr>
              <p:nvPr userDrawn="1"/>
            </p:nvCxnSpPr>
            <p:spPr bwMode="auto">
              <a:xfrm rot="10800000">
                <a:off x="9305955" y="6243657"/>
                <a:ext cx="71438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</p:grpSp>
      <p:pic>
        <p:nvPicPr>
          <p:cNvPr id="11" name="Grafik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90AC1B-0772-473F-85FE-DD7982AE7E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/>
        </p:nvSpPr>
        <p:spPr>
          <a:xfrm>
            <a:off x="1333500" y="1787525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4" name="Rechteck 9"/>
          <p:cNvSpPr/>
          <p:nvPr/>
        </p:nvSpPr>
        <p:spPr>
          <a:xfrm>
            <a:off x="763588" y="1787525"/>
            <a:ext cx="498475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spcAft>
                <a:spcPts val="6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de-DE" sz="110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1333500" y="1171575"/>
            <a:ext cx="7867650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 dirty="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7" name="Rechteck 12"/>
          <p:cNvSpPr/>
          <p:nvPr/>
        </p:nvSpPr>
        <p:spPr>
          <a:xfrm>
            <a:off x="763588" y="11652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chteck 14"/>
          <p:cNvSpPr/>
          <p:nvPr/>
        </p:nvSpPr>
        <p:spPr>
          <a:xfrm>
            <a:off x="1333500" y="2401888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9" name="Rechteck 15"/>
          <p:cNvSpPr/>
          <p:nvPr/>
        </p:nvSpPr>
        <p:spPr>
          <a:xfrm>
            <a:off x="763588" y="24034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chemeClr val="tx1"/>
                </a:solidFill>
                <a:cs typeface="Arial" pitchFamily="34" charset="0"/>
              </a:rPr>
              <a:t>3</a:t>
            </a:r>
            <a:endParaRPr lang="de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1333500" y="299243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1" name="Rechteck 18"/>
          <p:cNvSpPr/>
          <p:nvPr/>
        </p:nvSpPr>
        <p:spPr>
          <a:xfrm>
            <a:off x="763588" y="29940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hteck 20"/>
          <p:cNvSpPr/>
          <p:nvPr/>
        </p:nvSpPr>
        <p:spPr>
          <a:xfrm>
            <a:off x="1333500" y="359886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3" name="Rechteck 21"/>
          <p:cNvSpPr/>
          <p:nvPr/>
        </p:nvSpPr>
        <p:spPr>
          <a:xfrm>
            <a:off x="763588" y="360045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5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hteck 22"/>
          <p:cNvSpPr/>
          <p:nvPr userDrawn="1"/>
        </p:nvSpPr>
        <p:spPr>
          <a:xfrm>
            <a:off x="1335088" y="419258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5" name="Rechteck 23"/>
          <p:cNvSpPr/>
          <p:nvPr userDrawn="1"/>
        </p:nvSpPr>
        <p:spPr>
          <a:xfrm>
            <a:off x="765175" y="41941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hteck 24"/>
          <p:cNvSpPr/>
          <p:nvPr userDrawn="1"/>
        </p:nvSpPr>
        <p:spPr>
          <a:xfrm>
            <a:off x="1335088" y="479901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7" name="Rechteck 25"/>
          <p:cNvSpPr/>
          <p:nvPr userDrawn="1"/>
        </p:nvSpPr>
        <p:spPr>
          <a:xfrm>
            <a:off x="765175" y="480060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7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484"/>
            <a:ext cx="7704138" cy="6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Titelmasterformat durch Klicken bearbeiten</a:t>
            </a:r>
            <a:endParaRPr lang="de-DE" smtClean="0"/>
          </a:p>
        </p:txBody>
      </p: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75CD3C-9D4B-4508-866B-1F7E0B7C9D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1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5" name="Gruppieren 19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5" name="Rechteck 2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3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3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3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3" name="Rechteck 33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34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35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36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37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38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39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40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41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42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43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44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45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61" name="Rechteck 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1" name="Rechteck 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58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9" name="Rechteck 59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60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61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62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63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64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65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66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67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68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9" name="Rechteck 69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70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71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7" name="Rechteck 7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7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7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7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7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7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7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7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8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8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7" name="Rechteck 8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8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84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5" name="Rechteck 85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86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87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88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89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90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91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92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93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94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5" name="Rechteck 95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96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2" name="Gruppieren 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3" name="Rechteck 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1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1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1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1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1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1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1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1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1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97" name="Gruppieren 11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98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102" name="Gerade Verbindung 118"/>
              <p:cNvCxnSpPr/>
              <p:nvPr userDrawn="1"/>
            </p:nvCxnSpPr>
            <p:spPr>
              <a:xfrm rot="5400000">
                <a:off x="540538" y="1037434"/>
                <a:ext cx="71446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19"/>
              <p:cNvCxnSpPr/>
              <p:nvPr userDrawn="1"/>
            </p:nvCxnSpPr>
            <p:spPr>
              <a:xfrm>
                <a:off x="576261" y="1001711"/>
                <a:ext cx="7143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100" name="Gerade Verbindung 116"/>
              <p:cNvCxnSpPr/>
              <p:nvPr userDrawn="1"/>
            </p:nvCxnSpPr>
            <p:spPr>
              <a:xfrm rot="16200000">
                <a:off x="9341670" y="6207934"/>
                <a:ext cx="71446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17"/>
              <p:cNvCxnSpPr/>
              <p:nvPr userDrawn="1"/>
            </p:nvCxnSpPr>
            <p:spPr>
              <a:xfrm rot="10800000">
                <a:off x="9305955" y="6243657"/>
                <a:ext cx="714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8325" y="172761"/>
            <a:ext cx="7968567" cy="7019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596B25-47AA-4E56-AC92-64D3700A58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90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4" name="Gruppieren 191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3" name="Rechteck 27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27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27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7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7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7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7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7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7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8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5" name="Gruppieren 19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1" name="Rechteck 258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259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3" name="Rechteck 260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261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262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263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264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265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266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267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268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269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193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59" name="Rechteck 2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2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Rechteck 2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2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2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2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2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2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2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2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2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2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194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7" name="Rechteck 234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235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9" name="Rechteck 236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237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238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239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240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241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242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243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244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245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195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5" name="Rechteck 22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22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7" name="Rechteck 22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22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22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22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22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22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23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23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23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23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196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3" name="Rechteck 210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11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12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213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214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215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216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217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218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219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220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221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1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1" name="Rechteck 1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Rechteck 1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" name="Rechteck 2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2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2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2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2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2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2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2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2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31484"/>
            <a:ext cx="7694613" cy="64322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B9037-F0DB-4732-AD7F-A6C4DC0DC6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612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7"/>
          <p:cNvSpPr/>
          <p:nvPr userDrawn="1"/>
        </p:nvSpPr>
        <p:spPr>
          <a:xfrm>
            <a:off x="485775" y="928688"/>
            <a:ext cx="2524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Rechteck 4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9109075" y="5926138"/>
            <a:ext cx="533400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73488"/>
            <a:ext cx="8440737" cy="6013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413" y="2834180"/>
            <a:ext cx="8440737" cy="80119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55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HyveWaben-outlines60%.png"/>
          <p:cNvPicPr>
            <a:picLocks noChangeAspect="1"/>
          </p:cNvPicPr>
          <p:nvPr userDrawn="1"/>
        </p:nvPicPr>
        <p:blipFill>
          <a:blip r:embed="rId2"/>
          <a:srcRect t="5688" r="26306" b="8034"/>
          <a:stretch>
            <a:fillRect/>
          </a:stretch>
        </p:blipFill>
        <p:spPr bwMode="auto">
          <a:xfrm>
            <a:off x="5757863" y="914400"/>
            <a:ext cx="4249737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60413" y="3342056"/>
            <a:ext cx="5572126" cy="8356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22249"/>
            <a:ext cx="7704138" cy="6524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</a:t>
            </a:r>
            <a:r>
              <a:rPr lang="de-DE" dirty="0" smtClean="0"/>
              <a:t>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26997-6415-41D3-AA7F-34919C0019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995EA5-6FDC-40C2-B046-877E1D32DC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494463" y="3051367"/>
            <a:ext cx="2706687" cy="3756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494463" y="1169988"/>
            <a:ext cx="2706687" cy="1811337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760413" y="1113631"/>
            <a:ext cx="5576887" cy="5043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3A3A62-74D2-49CF-8C1A-B4477CD114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4141787" cy="5102226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065713" y="1111250"/>
            <a:ext cx="4135437" cy="510222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30FE3D-DFFA-4C14-9AE3-916B89CBC4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BBB13B-622B-4234-914A-02A021AB32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2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5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9" name="Gerade Verbindung 228"/>
              <p:cNvCxnSpPr>
                <a:cxnSpLocks noChangeShapeType="1"/>
              </p:cNvCxnSpPr>
              <p:nvPr userDrawn="1"/>
            </p:nvCxnSpPr>
            <p:spPr bwMode="auto">
              <a:xfrm rot="5400000">
                <a:off x="540542" y="1037430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10" name="Gerade Verbindung 229"/>
              <p:cNvCxnSpPr>
                <a:cxnSpLocks noChangeShapeType="1"/>
              </p:cNvCxnSpPr>
              <p:nvPr userDrawn="1"/>
            </p:nvCxnSpPr>
            <p:spPr bwMode="auto">
              <a:xfrm>
                <a:off x="576261" y="1001711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7" name="Gerade Verbindung 226"/>
              <p:cNvCxnSpPr>
                <a:cxnSpLocks noChangeShapeType="1"/>
              </p:cNvCxnSpPr>
              <p:nvPr userDrawn="1"/>
            </p:nvCxnSpPr>
            <p:spPr bwMode="auto">
              <a:xfrm rot="-5400000">
                <a:off x="9341674" y="6207938"/>
                <a:ext cx="71438" cy="0"/>
              </a:xfrm>
              <a:prstGeom prst="line">
                <a:avLst/>
              </a:prstGeom>
              <a:noFill/>
              <a:ln w="6350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8" name="Gerade Verbindung 227"/>
              <p:cNvCxnSpPr>
                <a:cxnSpLocks noChangeShapeType="1"/>
              </p:cNvCxnSpPr>
              <p:nvPr userDrawn="1"/>
            </p:nvCxnSpPr>
            <p:spPr bwMode="auto">
              <a:xfrm rot="10800000">
                <a:off x="9305955" y="6243657"/>
                <a:ext cx="71438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</p:grpSp>
      <p:pic>
        <p:nvPicPr>
          <p:cNvPr id="11" name="Grafik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CA3249-EF8C-42A2-9D5E-AA218036EF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/>
        </p:nvSpPr>
        <p:spPr>
          <a:xfrm>
            <a:off x="1333500" y="1787525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4" name="Rechteck 9"/>
          <p:cNvSpPr/>
          <p:nvPr/>
        </p:nvSpPr>
        <p:spPr>
          <a:xfrm>
            <a:off x="763588" y="1787525"/>
            <a:ext cx="498475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spcAft>
                <a:spcPts val="6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de-DE" sz="110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1333500" y="1171575"/>
            <a:ext cx="7867650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 dirty="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7" name="Rechteck 12"/>
          <p:cNvSpPr/>
          <p:nvPr/>
        </p:nvSpPr>
        <p:spPr>
          <a:xfrm>
            <a:off x="763588" y="11652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chteck 14"/>
          <p:cNvSpPr/>
          <p:nvPr/>
        </p:nvSpPr>
        <p:spPr>
          <a:xfrm>
            <a:off x="1333500" y="2401888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9" name="Rechteck 15"/>
          <p:cNvSpPr/>
          <p:nvPr/>
        </p:nvSpPr>
        <p:spPr>
          <a:xfrm>
            <a:off x="763588" y="24034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chemeClr val="tx1"/>
                </a:solidFill>
                <a:cs typeface="Arial" pitchFamily="34" charset="0"/>
              </a:rPr>
              <a:t>3</a:t>
            </a:r>
            <a:endParaRPr lang="de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1333500" y="299243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1" name="Rechteck 18"/>
          <p:cNvSpPr/>
          <p:nvPr/>
        </p:nvSpPr>
        <p:spPr>
          <a:xfrm>
            <a:off x="763588" y="29940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hteck 20"/>
          <p:cNvSpPr/>
          <p:nvPr/>
        </p:nvSpPr>
        <p:spPr>
          <a:xfrm>
            <a:off x="1333500" y="359886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3" name="Rechteck 21"/>
          <p:cNvSpPr/>
          <p:nvPr/>
        </p:nvSpPr>
        <p:spPr>
          <a:xfrm>
            <a:off x="763588" y="360045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5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hteck 22"/>
          <p:cNvSpPr/>
          <p:nvPr userDrawn="1"/>
        </p:nvSpPr>
        <p:spPr>
          <a:xfrm>
            <a:off x="1335088" y="419258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5" name="Rechteck 23"/>
          <p:cNvSpPr/>
          <p:nvPr userDrawn="1"/>
        </p:nvSpPr>
        <p:spPr>
          <a:xfrm>
            <a:off x="765175" y="41941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hteck 24"/>
          <p:cNvSpPr/>
          <p:nvPr userDrawn="1"/>
        </p:nvSpPr>
        <p:spPr>
          <a:xfrm>
            <a:off x="1335088" y="479901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7" name="Rechteck 25"/>
          <p:cNvSpPr/>
          <p:nvPr userDrawn="1"/>
        </p:nvSpPr>
        <p:spPr>
          <a:xfrm>
            <a:off x="765175" y="480060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7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484"/>
            <a:ext cx="7704138" cy="6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Titelmasterformat durch Klicken bearbeiten</a:t>
            </a:r>
            <a:endParaRPr lang="de-DE" smtClean="0"/>
          </a:p>
        </p:txBody>
      </p: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AB3EC6-8456-418B-8EA2-06566430C4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1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5" name="Gruppieren 19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5" name="Rechteck 2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3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3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3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3" name="Rechteck 33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34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35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36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37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38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39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40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41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42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43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44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45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61" name="Rechteck 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1" name="Rechteck 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58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9" name="Rechteck 59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60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61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62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63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64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65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66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67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68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9" name="Rechteck 69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70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71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7" name="Rechteck 7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7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7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7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7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7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7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7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8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8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7" name="Rechteck 8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8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84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5" name="Rechteck 85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86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87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88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89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90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91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92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93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94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5" name="Rechteck 95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96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2" name="Gruppieren 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3" name="Rechteck 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1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1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1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1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1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1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1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1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1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97" name="Gruppieren 11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98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102" name="Gerade Verbindung 118"/>
              <p:cNvCxnSpPr/>
              <p:nvPr userDrawn="1"/>
            </p:nvCxnSpPr>
            <p:spPr>
              <a:xfrm rot="5400000">
                <a:off x="540538" y="1037434"/>
                <a:ext cx="71446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19"/>
              <p:cNvCxnSpPr/>
              <p:nvPr userDrawn="1"/>
            </p:nvCxnSpPr>
            <p:spPr>
              <a:xfrm>
                <a:off x="576261" y="1001711"/>
                <a:ext cx="7143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100" name="Gerade Verbindung 116"/>
              <p:cNvCxnSpPr/>
              <p:nvPr userDrawn="1"/>
            </p:nvCxnSpPr>
            <p:spPr>
              <a:xfrm rot="16200000">
                <a:off x="9341670" y="6207934"/>
                <a:ext cx="71446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17"/>
              <p:cNvCxnSpPr/>
              <p:nvPr userDrawn="1"/>
            </p:nvCxnSpPr>
            <p:spPr>
              <a:xfrm rot="10800000">
                <a:off x="9305955" y="6243657"/>
                <a:ext cx="714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8325" y="172761"/>
            <a:ext cx="7968567" cy="7019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748B64-9E36-43AF-8100-F05098E1ED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90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4" name="Gruppieren 191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3" name="Rechteck 27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27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27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7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7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7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7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7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7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8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5" name="Gruppieren 19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1" name="Rechteck 258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259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3" name="Rechteck 260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261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262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263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264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265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266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267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268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269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193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59" name="Rechteck 2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2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Rechteck 2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2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2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2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2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2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2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2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2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2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194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7" name="Rechteck 234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235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9" name="Rechteck 236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237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238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239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240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241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242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243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244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245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195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5" name="Rechteck 22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22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7" name="Rechteck 22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22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22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22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22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22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23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23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23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23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196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3" name="Rechteck 210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11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12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213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214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215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216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217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218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219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220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221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1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1" name="Rechteck 1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Rechteck 1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" name="Rechteck 2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2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2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2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2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2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2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2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2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31484"/>
            <a:ext cx="7694613" cy="64322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94F9BA-3CC2-4507-BA86-BE2770C974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612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7"/>
          <p:cNvSpPr/>
          <p:nvPr userDrawn="1"/>
        </p:nvSpPr>
        <p:spPr>
          <a:xfrm>
            <a:off x="485775" y="928688"/>
            <a:ext cx="2524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Rechteck 4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9109075" y="5926138"/>
            <a:ext cx="533400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73488"/>
            <a:ext cx="8440737" cy="6013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413" y="2834180"/>
            <a:ext cx="8440737" cy="80119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55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HyveWaben-outlines60%.png"/>
          <p:cNvPicPr>
            <a:picLocks noChangeAspect="1"/>
          </p:cNvPicPr>
          <p:nvPr userDrawn="1"/>
        </p:nvPicPr>
        <p:blipFill>
          <a:blip r:embed="rId2"/>
          <a:srcRect t="5688" r="26306" b="8034"/>
          <a:stretch>
            <a:fillRect/>
          </a:stretch>
        </p:blipFill>
        <p:spPr bwMode="auto">
          <a:xfrm>
            <a:off x="5757863" y="914400"/>
            <a:ext cx="4249737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60413" y="3342056"/>
            <a:ext cx="5572126" cy="8356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22249"/>
            <a:ext cx="7704138" cy="6524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</a:t>
            </a:r>
            <a:r>
              <a:rPr lang="de-DE" dirty="0" smtClean="0"/>
              <a:t>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EDBBCD-D45C-412C-82BA-768426EF9E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A4BD14-8BE9-4D27-B18C-98E1478FFA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494463" y="3051367"/>
            <a:ext cx="2706687" cy="3756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494463" y="1169988"/>
            <a:ext cx="2706687" cy="1811337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760413" y="1113631"/>
            <a:ext cx="5576887" cy="5043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5BA1E4-9D5E-4EF0-BBDA-0FECE97E64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4141787" cy="5102226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065713" y="1111250"/>
            <a:ext cx="4135437" cy="510222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365142-446D-4AF2-8C47-BDC5DFC976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494463" y="3051367"/>
            <a:ext cx="2706687" cy="3756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494463" y="1169988"/>
            <a:ext cx="2706687" cy="1811337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760413" y="1113631"/>
            <a:ext cx="5576887" cy="5043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C487F5-AB0C-49D4-AE1E-68D373C831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2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5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9" name="Gerade Verbindung 228"/>
              <p:cNvCxnSpPr>
                <a:cxnSpLocks noChangeShapeType="1"/>
              </p:cNvCxnSpPr>
              <p:nvPr userDrawn="1"/>
            </p:nvCxnSpPr>
            <p:spPr bwMode="auto">
              <a:xfrm rot="5400000">
                <a:off x="540542" y="1037430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10" name="Gerade Verbindung 229"/>
              <p:cNvCxnSpPr>
                <a:cxnSpLocks noChangeShapeType="1"/>
              </p:cNvCxnSpPr>
              <p:nvPr userDrawn="1"/>
            </p:nvCxnSpPr>
            <p:spPr bwMode="auto">
              <a:xfrm>
                <a:off x="576261" y="1001711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7" name="Gerade Verbindung 226"/>
              <p:cNvCxnSpPr>
                <a:cxnSpLocks noChangeShapeType="1"/>
              </p:cNvCxnSpPr>
              <p:nvPr userDrawn="1"/>
            </p:nvCxnSpPr>
            <p:spPr bwMode="auto">
              <a:xfrm rot="-5400000">
                <a:off x="9341674" y="6207938"/>
                <a:ext cx="71438" cy="0"/>
              </a:xfrm>
              <a:prstGeom prst="line">
                <a:avLst/>
              </a:prstGeom>
              <a:noFill/>
              <a:ln w="6350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8" name="Gerade Verbindung 227"/>
              <p:cNvCxnSpPr>
                <a:cxnSpLocks noChangeShapeType="1"/>
              </p:cNvCxnSpPr>
              <p:nvPr userDrawn="1"/>
            </p:nvCxnSpPr>
            <p:spPr bwMode="auto">
              <a:xfrm rot="10800000">
                <a:off x="9305955" y="6243657"/>
                <a:ext cx="71438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</p:grpSp>
      <p:pic>
        <p:nvPicPr>
          <p:cNvPr id="11" name="Grafik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B68859-1D0A-49E6-8338-D16AA46D4C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/>
        </p:nvSpPr>
        <p:spPr>
          <a:xfrm>
            <a:off x="1333500" y="1787525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4" name="Rechteck 9"/>
          <p:cNvSpPr/>
          <p:nvPr/>
        </p:nvSpPr>
        <p:spPr>
          <a:xfrm>
            <a:off x="763588" y="1787525"/>
            <a:ext cx="498475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spcAft>
                <a:spcPts val="6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de-DE" sz="110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1333500" y="1171575"/>
            <a:ext cx="7867650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 dirty="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7" name="Rechteck 12"/>
          <p:cNvSpPr/>
          <p:nvPr/>
        </p:nvSpPr>
        <p:spPr>
          <a:xfrm>
            <a:off x="763588" y="11652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chteck 14"/>
          <p:cNvSpPr/>
          <p:nvPr/>
        </p:nvSpPr>
        <p:spPr>
          <a:xfrm>
            <a:off x="1333500" y="2401888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9" name="Rechteck 15"/>
          <p:cNvSpPr/>
          <p:nvPr/>
        </p:nvSpPr>
        <p:spPr>
          <a:xfrm>
            <a:off x="763588" y="24034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chemeClr val="tx1"/>
                </a:solidFill>
                <a:cs typeface="Arial" pitchFamily="34" charset="0"/>
              </a:rPr>
              <a:t>3</a:t>
            </a:r>
            <a:endParaRPr lang="de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1333500" y="299243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1" name="Rechteck 18"/>
          <p:cNvSpPr/>
          <p:nvPr/>
        </p:nvSpPr>
        <p:spPr>
          <a:xfrm>
            <a:off x="763588" y="29940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hteck 20"/>
          <p:cNvSpPr/>
          <p:nvPr/>
        </p:nvSpPr>
        <p:spPr>
          <a:xfrm>
            <a:off x="1333500" y="359886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3" name="Rechteck 21"/>
          <p:cNvSpPr/>
          <p:nvPr/>
        </p:nvSpPr>
        <p:spPr>
          <a:xfrm>
            <a:off x="763588" y="360045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5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hteck 22"/>
          <p:cNvSpPr/>
          <p:nvPr userDrawn="1"/>
        </p:nvSpPr>
        <p:spPr>
          <a:xfrm>
            <a:off x="1335088" y="419258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5" name="Rechteck 23"/>
          <p:cNvSpPr/>
          <p:nvPr userDrawn="1"/>
        </p:nvSpPr>
        <p:spPr>
          <a:xfrm>
            <a:off x="765175" y="41941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hteck 24"/>
          <p:cNvSpPr/>
          <p:nvPr userDrawn="1"/>
        </p:nvSpPr>
        <p:spPr>
          <a:xfrm>
            <a:off x="1335088" y="479901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7" name="Rechteck 25"/>
          <p:cNvSpPr/>
          <p:nvPr userDrawn="1"/>
        </p:nvSpPr>
        <p:spPr>
          <a:xfrm>
            <a:off x="765175" y="480060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7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484"/>
            <a:ext cx="7704138" cy="6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Titelmasterformat durch Klicken bearbeiten</a:t>
            </a:r>
            <a:endParaRPr lang="de-DE" smtClean="0"/>
          </a:p>
        </p:txBody>
      </p: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41A1D7-EF70-4E48-BC67-C9D5C160AB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1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5" name="Gruppieren 19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5" name="Rechteck 2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3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3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3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3" name="Rechteck 33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34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35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36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37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38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39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40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41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42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43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44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45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61" name="Rechteck 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1" name="Rechteck 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58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9" name="Rechteck 59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60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61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62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63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64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65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66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67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68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9" name="Rechteck 69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70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71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7" name="Rechteck 7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7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7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7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7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7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7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7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8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8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7" name="Rechteck 8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8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84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5" name="Rechteck 85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86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87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88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89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90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91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92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93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94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5" name="Rechteck 95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96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2" name="Gruppieren 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3" name="Rechteck 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1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1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1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1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1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1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1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1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1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97" name="Gruppieren 11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98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102" name="Gerade Verbindung 118"/>
              <p:cNvCxnSpPr/>
              <p:nvPr userDrawn="1"/>
            </p:nvCxnSpPr>
            <p:spPr>
              <a:xfrm rot="5400000">
                <a:off x="540538" y="1037434"/>
                <a:ext cx="71446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19"/>
              <p:cNvCxnSpPr/>
              <p:nvPr userDrawn="1"/>
            </p:nvCxnSpPr>
            <p:spPr>
              <a:xfrm>
                <a:off x="576261" y="1001711"/>
                <a:ext cx="7143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100" name="Gerade Verbindung 116"/>
              <p:cNvCxnSpPr/>
              <p:nvPr userDrawn="1"/>
            </p:nvCxnSpPr>
            <p:spPr>
              <a:xfrm rot="16200000">
                <a:off x="9341670" y="6207934"/>
                <a:ext cx="71446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17"/>
              <p:cNvCxnSpPr/>
              <p:nvPr userDrawn="1"/>
            </p:nvCxnSpPr>
            <p:spPr>
              <a:xfrm rot="10800000">
                <a:off x="9305955" y="6243657"/>
                <a:ext cx="714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8325" y="172761"/>
            <a:ext cx="7968567" cy="7019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DB6CE9-DA93-4C4F-AB29-C84FE2A6E8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90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4" name="Gruppieren 191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3" name="Rechteck 27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27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27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7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7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7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7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7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7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8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5" name="Gruppieren 19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1" name="Rechteck 258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259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3" name="Rechteck 260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261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262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263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264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265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266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267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268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269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193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59" name="Rechteck 2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2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Rechteck 2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2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2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2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2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2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2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2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2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2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194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7" name="Rechteck 234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235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9" name="Rechteck 236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237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238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239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240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241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242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243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244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245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195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5" name="Rechteck 22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22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7" name="Rechteck 22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22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22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22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22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22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23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23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23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23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196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3" name="Rechteck 210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11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12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213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214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215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216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217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218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219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220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221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1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1" name="Rechteck 1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Rechteck 1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" name="Rechteck 2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2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2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2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2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2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2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2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2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31484"/>
            <a:ext cx="7694613" cy="64322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3008B2-652F-4C6F-9472-2F4214AB92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612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7"/>
          <p:cNvSpPr/>
          <p:nvPr userDrawn="1"/>
        </p:nvSpPr>
        <p:spPr>
          <a:xfrm>
            <a:off x="485775" y="928688"/>
            <a:ext cx="2524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Rechteck 4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9109075" y="5926138"/>
            <a:ext cx="533400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73488"/>
            <a:ext cx="8440737" cy="6013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413" y="2834180"/>
            <a:ext cx="8440737" cy="80119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5555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HyveWaben-outlines60%.png"/>
          <p:cNvPicPr>
            <a:picLocks noChangeAspect="1"/>
          </p:cNvPicPr>
          <p:nvPr userDrawn="1"/>
        </p:nvPicPr>
        <p:blipFill>
          <a:blip r:embed="rId2"/>
          <a:srcRect t="5688" r="26306" b="8034"/>
          <a:stretch>
            <a:fillRect/>
          </a:stretch>
        </p:blipFill>
        <p:spPr bwMode="auto">
          <a:xfrm>
            <a:off x="5757863" y="914400"/>
            <a:ext cx="4249737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60413" y="3342056"/>
            <a:ext cx="5572126" cy="8356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22249"/>
            <a:ext cx="7704138" cy="6524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</a:t>
            </a:r>
            <a:r>
              <a:rPr lang="de-DE" dirty="0" smtClean="0"/>
              <a:t>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41E59F-275D-4235-8340-98E16046E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3EF6A1-C643-4BF8-B0CC-094C03A3EA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494463" y="3051367"/>
            <a:ext cx="2706687" cy="3756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494463" y="1169988"/>
            <a:ext cx="2706687" cy="1811337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760413" y="1113631"/>
            <a:ext cx="5576887" cy="5043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1A2F5F-6AAF-4CE6-AE87-E7A42D8EDE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4141787" cy="5102226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065713" y="1111250"/>
            <a:ext cx="4135437" cy="510222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039DE9-2EF3-4BDB-AF22-C6EEAAB1C9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4141787" cy="5102226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065713" y="1111250"/>
            <a:ext cx="4135437" cy="510222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132484-F457-4605-A3DE-B908866897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2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5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9" name="Gerade Verbindung 228"/>
              <p:cNvCxnSpPr>
                <a:cxnSpLocks noChangeShapeType="1"/>
              </p:cNvCxnSpPr>
              <p:nvPr userDrawn="1"/>
            </p:nvCxnSpPr>
            <p:spPr bwMode="auto">
              <a:xfrm rot="5400000">
                <a:off x="540542" y="1037430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10" name="Gerade Verbindung 229"/>
              <p:cNvCxnSpPr>
                <a:cxnSpLocks noChangeShapeType="1"/>
              </p:cNvCxnSpPr>
              <p:nvPr userDrawn="1"/>
            </p:nvCxnSpPr>
            <p:spPr bwMode="auto">
              <a:xfrm>
                <a:off x="576261" y="1001711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7" name="Gerade Verbindung 226"/>
              <p:cNvCxnSpPr>
                <a:cxnSpLocks noChangeShapeType="1"/>
              </p:cNvCxnSpPr>
              <p:nvPr userDrawn="1"/>
            </p:nvCxnSpPr>
            <p:spPr bwMode="auto">
              <a:xfrm rot="-5400000">
                <a:off x="9341674" y="6207938"/>
                <a:ext cx="71438" cy="0"/>
              </a:xfrm>
              <a:prstGeom prst="line">
                <a:avLst/>
              </a:prstGeom>
              <a:noFill/>
              <a:ln w="6350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8" name="Gerade Verbindung 227"/>
              <p:cNvCxnSpPr>
                <a:cxnSpLocks noChangeShapeType="1"/>
              </p:cNvCxnSpPr>
              <p:nvPr userDrawn="1"/>
            </p:nvCxnSpPr>
            <p:spPr bwMode="auto">
              <a:xfrm rot="10800000">
                <a:off x="9305955" y="6243657"/>
                <a:ext cx="71438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</p:grpSp>
      <p:pic>
        <p:nvPicPr>
          <p:cNvPr id="11" name="Grafik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482D64-CD54-46EC-A578-953618CCC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/>
        </p:nvSpPr>
        <p:spPr>
          <a:xfrm>
            <a:off x="1333500" y="1787525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4" name="Rechteck 9"/>
          <p:cNvSpPr/>
          <p:nvPr/>
        </p:nvSpPr>
        <p:spPr>
          <a:xfrm>
            <a:off x="763588" y="1787525"/>
            <a:ext cx="498475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spcAft>
                <a:spcPts val="6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de-DE" sz="110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1333500" y="1171575"/>
            <a:ext cx="7867650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 dirty="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7" name="Rechteck 12"/>
          <p:cNvSpPr/>
          <p:nvPr/>
        </p:nvSpPr>
        <p:spPr>
          <a:xfrm>
            <a:off x="763588" y="11652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chteck 14"/>
          <p:cNvSpPr/>
          <p:nvPr/>
        </p:nvSpPr>
        <p:spPr>
          <a:xfrm>
            <a:off x="1333500" y="2401888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9" name="Rechteck 15"/>
          <p:cNvSpPr/>
          <p:nvPr/>
        </p:nvSpPr>
        <p:spPr>
          <a:xfrm>
            <a:off x="763588" y="24034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chemeClr val="tx1"/>
                </a:solidFill>
                <a:cs typeface="Arial" pitchFamily="34" charset="0"/>
              </a:rPr>
              <a:t>3</a:t>
            </a:r>
            <a:endParaRPr lang="de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1333500" y="299243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1" name="Rechteck 18"/>
          <p:cNvSpPr/>
          <p:nvPr/>
        </p:nvSpPr>
        <p:spPr>
          <a:xfrm>
            <a:off x="763588" y="29940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hteck 20"/>
          <p:cNvSpPr/>
          <p:nvPr/>
        </p:nvSpPr>
        <p:spPr>
          <a:xfrm>
            <a:off x="1333500" y="359886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3" name="Rechteck 21"/>
          <p:cNvSpPr/>
          <p:nvPr/>
        </p:nvSpPr>
        <p:spPr>
          <a:xfrm>
            <a:off x="763588" y="360045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5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hteck 22"/>
          <p:cNvSpPr/>
          <p:nvPr userDrawn="1"/>
        </p:nvSpPr>
        <p:spPr>
          <a:xfrm>
            <a:off x="1335088" y="419258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5" name="Rechteck 23"/>
          <p:cNvSpPr/>
          <p:nvPr userDrawn="1"/>
        </p:nvSpPr>
        <p:spPr>
          <a:xfrm>
            <a:off x="765175" y="41941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hteck 24"/>
          <p:cNvSpPr/>
          <p:nvPr userDrawn="1"/>
        </p:nvSpPr>
        <p:spPr>
          <a:xfrm>
            <a:off x="1335088" y="479901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7" name="Rechteck 25"/>
          <p:cNvSpPr/>
          <p:nvPr userDrawn="1"/>
        </p:nvSpPr>
        <p:spPr>
          <a:xfrm>
            <a:off x="765175" y="480060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7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484"/>
            <a:ext cx="7704138" cy="6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37304B-13AF-4303-A885-1E3D81C4C2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1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5" name="Gruppieren 19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5" name="Rechteck 2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3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3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3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3" name="Rechteck 33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34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35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36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37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38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39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40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41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42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43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44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45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61" name="Rechteck 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1" name="Rechteck 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58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9" name="Rechteck 59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60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61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62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63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64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65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66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67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68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9" name="Rechteck 69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70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71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7" name="Rechteck 7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7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7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7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7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7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7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7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8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8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7" name="Rechteck 8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8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84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5" name="Rechteck 85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86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87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88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89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90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91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92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93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94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5" name="Rechteck 95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96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2" name="Gruppieren 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3" name="Rechteck 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1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1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1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1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1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1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1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1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1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97" name="Gruppieren 11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98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102" name="Gerade Verbindung 118"/>
              <p:cNvCxnSpPr/>
              <p:nvPr userDrawn="1"/>
            </p:nvCxnSpPr>
            <p:spPr>
              <a:xfrm rot="5400000">
                <a:off x="540538" y="1037434"/>
                <a:ext cx="71446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19"/>
              <p:cNvCxnSpPr/>
              <p:nvPr userDrawn="1"/>
            </p:nvCxnSpPr>
            <p:spPr>
              <a:xfrm>
                <a:off x="576261" y="1001711"/>
                <a:ext cx="7143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100" name="Gerade Verbindung 116"/>
              <p:cNvCxnSpPr/>
              <p:nvPr userDrawn="1"/>
            </p:nvCxnSpPr>
            <p:spPr>
              <a:xfrm rot="16200000">
                <a:off x="9341670" y="6207934"/>
                <a:ext cx="71446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17"/>
              <p:cNvCxnSpPr/>
              <p:nvPr userDrawn="1"/>
            </p:nvCxnSpPr>
            <p:spPr>
              <a:xfrm rot="10800000">
                <a:off x="9305955" y="6243657"/>
                <a:ext cx="714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8325" y="172761"/>
            <a:ext cx="7968567" cy="7019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2D677A-9DC7-450D-9D10-E858013383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90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4" name="Gruppieren 191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3" name="Rechteck 27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27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27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7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7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7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7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7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7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8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5" name="Gruppieren 19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1" name="Rechteck 258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259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3" name="Rechteck 260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261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262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263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264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265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266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267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268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269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193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59" name="Rechteck 2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2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Rechteck 2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2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2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2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2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2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2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2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2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2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194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7" name="Rechteck 234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235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9" name="Rechteck 236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237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238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239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240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241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242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243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244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245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195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5" name="Rechteck 22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22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7" name="Rechteck 22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22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22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22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22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22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23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23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23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23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196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3" name="Rechteck 210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11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12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213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214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215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216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217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218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219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220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221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1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1" name="Rechteck 1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Rechteck 1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" name="Rechteck 2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2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2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2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2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2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2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2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2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31484"/>
            <a:ext cx="7694613" cy="64322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0BE041-DC02-4E81-B735-1AD3E05BF4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612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7"/>
          <p:cNvSpPr/>
          <p:nvPr userDrawn="1"/>
        </p:nvSpPr>
        <p:spPr>
          <a:xfrm>
            <a:off x="485775" y="928688"/>
            <a:ext cx="252413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Rechteck 4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9109075" y="5926138"/>
            <a:ext cx="533400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73488"/>
            <a:ext cx="8440737" cy="6013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413" y="2834180"/>
            <a:ext cx="8440737" cy="801195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Kapitel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HyveWaben-outlines60%.png"/>
          <p:cNvPicPr>
            <a:picLocks noChangeAspect="1"/>
          </p:cNvPicPr>
          <p:nvPr userDrawn="1"/>
        </p:nvPicPr>
        <p:blipFill>
          <a:blip r:embed="rId2"/>
          <a:srcRect t="5688" r="26306" b="8034"/>
          <a:stretch>
            <a:fillRect/>
          </a:stretch>
        </p:blipFill>
        <p:spPr bwMode="auto">
          <a:xfrm>
            <a:off x="5757863" y="914400"/>
            <a:ext cx="4249737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228600" y="1001713"/>
            <a:ext cx="214313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60413" y="3342056"/>
            <a:ext cx="5572126" cy="8356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22249"/>
            <a:ext cx="7704138" cy="6524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</a:t>
            </a:r>
            <a:r>
              <a:rPr lang="de-DE" dirty="0" smtClean="0"/>
              <a:t>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EDE0B6-2D91-4EFB-85F1-3475A1C85C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8A066E-BE47-4E07-9607-1DCD6326BF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494463" y="3051367"/>
            <a:ext cx="2706687" cy="3756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000"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494463" y="1169988"/>
            <a:ext cx="2706687" cy="1811337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760413" y="1113631"/>
            <a:ext cx="5576887" cy="5043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78FB82-0FB1-4782-94AB-BC450ADAA2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4141787" cy="5102226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065713" y="1111250"/>
            <a:ext cx="4135437" cy="510222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3D7471-ADA5-4BEB-812F-65C27830C1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30CC79-D4AE-4D63-9C13-A916285E4A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2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5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9" name="Gerade Verbindung 228"/>
              <p:cNvCxnSpPr>
                <a:cxnSpLocks noChangeShapeType="1"/>
              </p:cNvCxnSpPr>
              <p:nvPr userDrawn="1"/>
            </p:nvCxnSpPr>
            <p:spPr bwMode="auto">
              <a:xfrm rot="5400000">
                <a:off x="540542" y="1037430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10" name="Gerade Verbindung 229"/>
              <p:cNvCxnSpPr>
                <a:cxnSpLocks noChangeShapeType="1"/>
              </p:cNvCxnSpPr>
              <p:nvPr userDrawn="1"/>
            </p:nvCxnSpPr>
            <p:spPr bwMode="auto">
              <a:xfrm>
                <a:off x="576261" y="1001711"/>
                <a:ext cx="71437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7" name="Gerade Verbindung 226"/>
              <p:cNvCxnSpPr>
                <a:cxnSpLocks noChangeShapeType="1"/>
              </p:cNvCxnSpPr>
              <p:nvPr userDrawn="1"/>
            </p:nvCxnSpPr>
            <p:spPr bwMode="auto">
              <a:xfrm rot="-5400000">
                <a:off x="9341674" y="6207938"/>
                <a:ext cx="71438" cy="0"/>
              </a:xfrm>
              <a:prstGeom prst="line">
                <a:avLst/>
              </a:prstGeom>
              <a:noFill/>
              <a:ln w="6350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8" name="Gerade Verbindung 227"/>
              <p:cNvCxnSpPr>
                <a:cxnSpLocks noChangeShapeType="1"/>
              </p:cNvCxnSpPr>
              <p:nvPr userDrawn="1"/>
            </p:nvCxnSpPr>
            <p:spPr bwMode="auto">
              <a:xfrm rot="10800000">
                <a:off x="9305955" y="6243657"/>
                <a:ext cx="71438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</p:grpSp>
      <p:pic>
        <p:nvPicPr>
          <p:cNvPr id="11" name="Grafik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60413" y="1111250"/>
            <a:ext cx="5576887" cy="5102225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7704138" cy="660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kern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B2D21E-2847-4080-B986-D84694E0DC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/>
        </p:nvSpPr>
        <p:spPr>
          <a:xfrm>
            <a:off x="1333500" y="1787525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4" name="Rechteck 9"/>
          <p:cNvSpPr/>
          <p:nvPr/>
        </p:nvSpPr>
        <p:spPr>
          <a:xfrm>
            <a:off x="763588" y="1787525"/>
            <a:ext cx="498475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spcAft>
                <a:spcPts val="6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de-DE" sz="110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1333500" y="1171575"/>
            <a:ext cx="7867650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 dirty="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7" name="Rechteck 12"/>
          <p:cNvSpPr/>
          <p:nvPr/>
        </p:nvSpPr>
        <p:spPr>
          <a:xfrm>
            <a:off x="763588" y="11652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chteck 14"/>
          <p:cNvSpPr/>
          <p:nvPr/>
        </p:nvSpPr>
        <p:spPr>
          <a:xfrm>
            <a:off x="1333500" y="2401888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9" name="Rechteck 15"/>
          <p:cNvSpPr/>
          <p:nvPr/>
        </p:nvSpPr>
        <p:spPr>
          <a:xfrm>
            <a:off x="763588" y="24034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chemeClr val="tx1"/>
                </a:solidFill>
                <a:cs typeface="Arial" pitchFamily="34" charset="0"/>
              </a:rPr>
              <a:t>3</a:t>
            </a:r>
            <a:endParaRPr lang="de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1333500" y="299243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1" name="Rechteck 18"/>
          <p:cNvSpPr/>
          <p:nvPr/>
        </p:nvSpPr>
        <p:spPr>
          <a:xfrm>
            <a:off x="763588" y="29940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hteck 20"/>
          <p:cNvSpPr/>
          <p:nvPr/>
        </p:nvSpPr>
        <p:spPr>
          <a:xfrm>
            <a:off x="1333500" y="359886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3" name="Rechteck 21"/>
          <p:cNvSpPr/>
          <p:nvPr/>
        </p:nvSpPr>
        <p:spPr>
          <a:xfrm>
            <a:off x="763588" y="360045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5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hteck 22"/>
          <p:cNvSpPr/>
          <p:nvPr userDrawn="1"/>
        </p:nvSpPr>
        <p:spPr>
          <a:xfrm>
            <a:off x="1335088" y="419258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5" name="Rechteck 23"/>
          <p:cNvSpPr/>
          <p:nvPr userDrawn="1"/>
        </p:nvSpPr>
        <p:spPr>
          <a:xfrm>
            <a:off x="765175" y="41941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hteck 24"/>
          <p:cNvSpPr/>
          <p:nvPr userDrawn="1"/>
        </p:nvSpPr>
        <p:spPr>
          <a:xfrm>
            <a:off x="1335088" y="479901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7" name="Rechteck 25"/>
          <p:cNvSpPr/>
          <p:nvPr userDrawn="1"/>
        </p:nvSpPr>
        <p:spPr>
          <a:xfrm>
            <a:off x="765175" y="480060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7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484"/>
            <a:ext cx="7704138" cy="6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Titelmasterformat durch Klicken bearbeiten</a:t>
            </a:r>
            <a:endParaRPr lang="de-DE" smtClean="0"/>
          </a:p>
        </p:txBody>
      </p: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D2EA5A-2CFA-4392-B92D-E0E90E38EC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1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5" name="Gruppieren 19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5" name="Rechteck 2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3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3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3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3" name="Rechteck 33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34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35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36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37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38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39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40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41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42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43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44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45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61" name="Rechteck 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1" name="Rechteck 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58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9" name="Rechteck 59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60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61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62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63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64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65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66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67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68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9" name="Rechteck 69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70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71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7" name="Rechteck 7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7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7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7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7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7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7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7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8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8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7" name="Rechteck 8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8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84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5" name="Rechteck 85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86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87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88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89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90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91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92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93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94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5" name="Rechteck 95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96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2" name="Gruppieren 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3" name="Rechteck 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1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1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1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1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1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1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1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1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1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97" name="Gruppieren 11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98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102" name="Gerade Verbindung 118"/>
              <p:cNvCxnSpPr/>
              <p:nvPr userDrawn="1"/>
            </p:nvCxnSpPr>
            <p:spPr>
              <a:xfrm rot="5400000">
                <a:off x="540538" y="1037434"/>
                <a:ext cx="71446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19"/>
              <p:cNvCxnSpPr/>
              <p:nvPr userDrawn="1"/>
            </p:nvCxnSpPr>
            <p:spPr>
              <a:xfrm>
                <a:off x="576261" y="1001711"/>
                <a:ext cx="7143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100" name="Gerade Verbindung 116"/>
              <p:cNvCxnSpPr/>
              <p:nvPr userDrawn="1"/>
            </p:nvCxnSpPr>
            <p:spPr>
              <a:xfrm rot="16200000">
                <a:off x="9341670" y="6207934"/>
                <a:ext cx="71446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17"/>
              <p:cNvCxnSpPr/>
              <p:nvPr userDrawn="1"/>
            </p:nvCxnSpPr>
            <p:spPr>
              <a:xfrm rot="10800000">
                <a:off x="9305955" y="6243657"/>
                <a:ext cx="714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8325" y="172761"/>
            <a:ext cx="7968567" cy="7019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A3D3C9-E9AD-4493-88DD-3744DBD587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90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4" name="Gruppieren 191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3" name="Rechteck 27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27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27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7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7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7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7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7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7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8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5" name="Gruppieren 19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1" name="Rechteck 258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259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3" name="Rechteck 260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261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262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263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264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265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266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267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268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269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193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59" name="Rechteck 2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2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Rechteck 2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2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2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2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2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2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2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2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2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2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194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7" name="Rechteck 234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235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9" name="Rechteck 236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237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238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239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240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241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242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243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244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245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195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5" name="Rechteck 22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22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7" name="Rechteck 22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22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22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22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22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22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23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23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23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23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196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3" name="Rechteck 210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11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12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213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214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215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216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217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218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219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220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221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1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1" name="Rechteck 1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Rechteck 1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" name="Rechteck 2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2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2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2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2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2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2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2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2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31484"/>
            <a:ext cx="7694613" cy="64322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4F7BA5-1D30-4043-8CC5-72E8ECEFA3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/>
        </p:nvSpPr>
        <p:spPr>
          <a:xfrm>
            <a:off x="1333500" y="1787525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4" name="Rechteck 9"/>
          <p:cNvSpPr/>
          <p:nvPr/>
        </p:nvSpPr>
        <p:spPr>
          <a:xfrm>
            <a:off x="763588" y="1787525"/>
            <a:ext cx="498475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spcAft>
                <a:spcPts val="6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de-DE" sz="110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1333500" y="1171575"/>
            <a:ext cx="7867650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 dirty="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7" name="Rechteck 12"/>
          <p:cNvSpPr/>
          <p:nvPr/>
        </p:nvSpPr>
        <p:spPr>
          <a:xfrm>
            <a:off x="763588" y="11652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chteck 14"/>
          <p:cNvSpPr/>
          <p:nvPr/>
        </p:nvSpPr>
        <p:spPr>
          <a:xfrm>
            <a:off x="1333500" y="2401888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9" name="Rechteck 15"/>
          <p:cNvSpPr/>
          <p:nvPr/>
        </p:nvSpPr>
        <p:spPr>
          <a:xfrm>
            <a:off x="763588" y="24034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chemeClr val="tx1"/>
                </a:solidFill>
                <a:cs typeface="Arial" pitchFamily="34" charset="0"/>
              </a:rPr>
              <a:t>3</a:t>
            </a:r>
            <a:endParaRPr lang="de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1333500" y="299243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1" name="Rechteck 18"/>
          <p:cNvSpPr/>
          <p:nvPr/>
        </p:nvSpPr>
        <p:spPr>
          <a:xfrm>
            <a:off x="763588" y="299402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hteck 20"/>
          <p:cNvSpPr/>
          <p:nvPr/>
        </p:nvSpPr>
        <p:spPr>
          <a:xfrm>
            <a:off x="1333500" y="359886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3" name="Rechteck 21"/>
          <p:cNvSpPr/>
          <p:nvPr/>
        </p:nvSpPr>
        <p:spPr>
          <a:xfrm>
            <a:off x="763588" y="360045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5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chteck 22"/>
          <p:cNvSpPr/>
          <p:nvPr userDrawn="1"/>
        </p:nvSpPr>
        <p:spPr>
          <a:xfrm>
            <a:off x="1335088" y="4192588"/>
            <a:ext cx="7867650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5" name="Rechteck 23"/>
          <p:cNvSpPr/>
          <p:nvPr userDrawn="1"/>
        </p:nvSpPr>
        <p:spPr>
          <a:xfrm>
            <a:off x="765175" y="4194175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hteck 24"/>
          <p:cNvSpPr/>
          <p:nvPr userDrawn="1"/>
        </p:nvSpPr>
        <p:spPr>
          <a:xfrm>
            <a:off x="1335088" y="4799013"/>
            <a:ext cx="7867650" cy="487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Chapter Title</a:t>
            </a:r>
          </a:p>
        </p:txBody>
      </p:sp>
      <p:sp>
        <p:nvSpPr>
          <p:cNvPr id="17" name="Rechteck 25"/>
          <p:cNvSpPr/>
          <p:nvPr userDrawn="1"/>
        </p:nvSpPr>
        <p:spPr>
          <a:xfrm>
            <a:off x="765175" y="4800600"/>
            <a:ext cx="4984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/>
          <a:lstStyle/>
          <a:p>
            <a:pPr algn="r">
              <a:lnSpc>
                <a:spcPts val="1800"/>
              </a:lnSpc>
              <a:spcAft>
                <a:spcPts val="3000"/>
              </a:spcAft>
              <a:defRPr/>
            </a:pPr>
            <a:r>
              <a:rPr lang="de-DE" sz="1600">
                <a:solidFill>
                  <a:srgbClr val="000000"/>
                </a:solidFill>
                <a:cs typeface="Arial" pitchFamily="34" charset="0"/>
              </a:rPr>
              <a:t>7</a:t>
            </a:r>
            <a:endParaRPr lang="de-DE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484"/>
            <a:ext cx="7704138" cy="6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DDFB6B-E56F-49D2-80DB-8D111C4D22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 invert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1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5" name="Gruppieren 19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5" name="Rechteck 2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3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3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3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3" name="Rechteck 33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34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35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36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37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38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39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40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41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42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3" name="Rechteck 43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44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45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61" name="Rechteck 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1" name="Rechteck 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58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9" name="Rechteck 59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60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61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62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63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64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65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66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67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68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9" name="Rechteck 69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70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71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7" name="Rechteck 7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7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7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7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7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7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7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7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8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8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7" name="Rechteck 8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8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84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5" name="Rechteck 85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86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87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88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89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90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91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92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93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94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5" name="Rechteck 95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96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2" name="Gruppieren 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3" name="Rechteck 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1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1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1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1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1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1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1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1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3" name="Rechteck 1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1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97" name="Gruppieren 113"/>
          <p:cNvGrpSpPr>
            <a:grpSpLocks/>
          </p:cNvGrpSpPr>
          <p:nvPr userDrawn="1"/>
        </p:nvGrpSpPr>
        <p:grpSpPr bwMode="auto">
          <a:xfrm>
            <a:off x="576263" y="981075"/>
            <a:ext cx="8801100" cy="5414963"/>
            <a:chOff x="576263" y="980728"/>
            <a:chExt cx="8801100" cy="5415550"/>
          </a:xfrm>
        </p:grpSpPr>
        <p:grpSp>
          <p:nvGrpSpPr>
            <p:cNvPr id="98" name="Gruppieren 21"/>
            <p:cNvGrpSpPr>
              <a:grpSpLocks/>
            </p:cNvGrpSpPr>
            <p:nvPr userDrawn="1"/>
          </p:nvGrpSpPr>
          <p:grpSpPr bwMode="auto">
            <a:xfrm>
              <a:off x="576263" y="980728"/>
              <a:ext cx="71437" cy="71437"/>
              <a:chOff x="576261" y="1001711"/>
              <a:chExt cx="71437" cy="71437"/>
            </a:xfrm>
          </p:grpSpPr>
          <p:cxnSp>
            <p:nvCxnSpPr>
              <p:cNvPr id="102" name="Gerade Verbindung 118"/>
              <p:cNvCxnSpPr/>
              <p:nvPr userDrawn="1"/>
            </p:nvCxnSpPr>
            <p:spPr>
              <a:xfrm rot="5400000">
                <a:off x="540538" y="1037434"/>
                <a:ext cx="71446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19"/>
              <p:cNvCxnSpPr/>
              <p:nvPr userDrawn="1"/>
            </p:nvCxnSpPr>
            <p:spPr>
              <a:xfrm>
                <a:off x="576261" y="1001711"/>
                <a:ext cx="71437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20"/>
            <p:cNvGrpSpPr>
              <a:grpSpLocks/>
            </p:cNvGrpSpPr>
            <p:nvPr userDrawn="1"/>
          </p:nvGrpSpPr>
          <p:grpSpPr bwMode="auto">
            <a:xfrm>
              <a:off x="9305925" y="6324840"/>
              <a:ext cx="71438" cy="71438"/>
              <a:chOff x="9305955" y="6172219"/>
              <a:chExt cx="71438" cy="71438"/>
            </a:xfrm>
          </p:grpSpPr>
          <p:cxnSp>
            <p:nvCxnSpPr>
              <p:cNvPr id="100" name="Gerade Verbindung 116"/>
              <p:cNvCxnSpPr/>
              <p:nvPr userDrawn="1"/>
            </p:nvCxnSpPr>
            <p:spPr>
              <a:xfrm rot="16200000">
                <a:off x="9341670" y="6207934"/>
                <a:ext cx="71446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17"/>
              <p:cNvCxnSpPr/>
              <p:nvPr userDrawn="1"/>
            </p:nvCxnSpPr>
            <p:spPr>
              <a:xfrm rot="10800000">
                <a:off x="9305955" y="6243657"/>
                <a:ext cx="71438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68325" y="172761"/>
            <a:ext cx="7968567" cy="7019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5688" y="6550025"/>
            <a:ext cx="2741612" cy="225425"/>
          </a:xfrm>
        </p:spPr>
        <p:txBody>
          <a:bodyPr/>
          <a:lstStyle>
            <a:lvl1pPr algn="ct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F78FF1-6268-4DC5-95FD-84182B8273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90"/>
          <p:cNvGrpSpPr>
            <a:grpSpLocks/>
          </p:cNvGrpSpPr>
          <p:nvPr userDrawn="1"/>
        </p:nvGrpSpPr>
        <p:grpSpPr bwMode="auto">
          <a:xfrm>
            <a:off x="760413" y="1169988"/>
            <a:ext cx="8440737" cy="5043487"/>
            <a:chOff x="379151" y="875014"/>
            <a:chExt cx="9149430" cy="5655377"/>
          </a:xfrm>
        </p:grpSpPr>
        <p:grpSp>
          <p:nvGrpSpPr>
            <p:cNvPr id="4" name="Gruppieren 191"/>
            <p:cNvGrpSpPr>
              <a:grpSpLocks/>
            </p:cNvGrpSpPr>
            <p:nvPr userDrawn="1"/>
          </p:nvGrpSpPr>
          <p:grpSpPr bwMode="auto">
            <a:xfrm>
              <a:off x="379151" y="875014"/>
              <a:ext cx="9149430" cy="749355"/>
              <a:chOff x="668338" y="1076725"/>
              <a:chExt cx="9423734" cy="771821"/>
            </a:xfrm>
          </p:grpSpPr>
          <p:sp>
            <p:nvSpPr>
              <p:cNvPr id="83" name="Rechteck 270"/>
              <p:cNvSpPr/>
              <p:nvPr/>
            </p:nvSpPr>
            <p:spPr>
              <a:xfrm>
                <a:off x="6683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4" name="Rechteck 271"/>
              <p:cNvSpPr/>
              <p:nvPr/>
            </p:nvSpPr>
            <p:spPr>
              <a:xfrm>
                <a:off x="1458819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272"/>
              <p:cNvSpPr/>
              <p:nvPr/>
            </p:nvSpPr>
            <p:spPr>
              <a:xfrm>
                <a:off x="2251071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273"/>
              <p:cNvSpPr/>
              <p:nvPr/>
            </p:nvSpPr>
            <p:spPr>
              <a:xfrm>
                <a:off x="3041552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274"/>
              <p:cNvSpPr/>
              <p:nvPr/>
            </p:nvSpPr>
            <p:spPr>
              <a:xfrm>
                <a:off x="3833805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8" name="Rechteck 275"/>
              <p:cNvSpPr/>
              <p:nvPr/>
            </p:nvSpPr>
            <p:spPr>
              <a:xfrm>
                <a:off x="46242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276"/>
              <p:cNvSpPr/>
              <p:nvPr/>
            </p:nvSpPr>
            <p:spPr>
              <a:xfrm>
                <a:off x="5416538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277"/>
              <p:cNvSpPr/>
              <p:nvPr/>
            </p:nvSpPr>
            <p:spPr>
              <a:xfrm>
                <a:off x="6207019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278"/>
              <p:cNvSpPr/>
              <p:nvPr/>
            </p:nvSpPr>
            <p:spPr>
              <a:xfrm>
                <a:off x="6997500" y="1076725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279"/>
              <p:cNvSpPr/>
              <p:nvPr/>
            </p:nvSpPr>
            <p:spPr>
              <a:xfrm>
                <a:off x="7789753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280"/>
              <p:cNvSpPr/>
              <p:nvPr/>
            </p:nvSpPr>
            <p:spPr>
              <a:xfrm>
                <a:off x="8580234" y="1076725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281"/>
              <p:cNvSpPr/>
              <p:nvPr/>
            </p:nvSpPr>
            <p:spPr>
              <a:xfrm>
                <a:off x="9372486" y="1076725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5" name="Gruppieren 192"/>
            <p:cNvGrpSpPr>
              <a:grpSpLocks/>
            </p:cNvGrpSpPr>
            <p:nvPr userDrawn="1"/>
          </p:nvGrpSpPr>
          <p:grpSpPr bwMode="auto">
            <a:xfrm>
              <a:off x="379151" y="1692684"/>
              <a:ext cx="9149430" cy="749355"/>
              <a:chOff x="668338" y="1076725"/>
              <a:chExt cx="9423734" cy="771821"/>
            </a:xfrm>
          </p:grpSpPr>
          <p:sp>
            <p:nvSpPr>
              <p:cNvPr id="71" name="Rechteck 258"/>
              <p:cNvSpPr/>
              <p:nvPr/>
            </p:nvSpPr>
            <p:spPr>
              <a:xfrm>
                <a:off x="6683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2" name="Rechteck 259"/>
              <p:cNvSpPr/>
              <p:nvPr/>
            </p:nvSpPr>
            <p:spPr>
              <a:xfrm>
                <a:off x="1458819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3" name="Rechteck 260"/>
              <p:cNvSpPr/>
              <p:nvPr/>
            </p:nvSpPr>
            <p:spPr>
              <a:xfrm>
                <a:off x="2251071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Rechteck 261"/>
              <p:cNvSpPr/>
              <p:nvPr/>
            </p:nvSpPr>
            <p:spPr>
              <a:xfrm>
                <a:off x="3041552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5" name="Rechteck 262"/>
              <p:cNvSpPr/>
              <p:nvPr/>
            </p:nvSpPr>
            <p:spPr>
              <a:xfrm>
                <a:off x="3833805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6" name="Rechteck 263"/>
              <p:cNvSpPr/>
              <p:nvPr/>
            </p:nvSpPr>
            <p:spPr>
              <a:xfrm>
                <a:off x="46242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7" name="Rechteck 264"/>
              <p:cNvSpPr/>
              <p:nvPr/>
            </p:nvSpPr>
            <p:spPr>
              <a:xfrm>
                <a:off x="5416538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8" name="Rechteck 265"/>
              <p:cNvSpPr/>
              <p:nvPr/>
            </p:nvSpPr>
            <p:spPr>
              <a:xfrm>
                <a:off x="6207019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9" name="Rechteck 266"/>
              <p:cNvSpPr/>
              <p:nvPr/>
            </p:nvSpPr>
            <p:spPr>
              <a:xfrm>
                <a:off x="6997500" y="1076102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0" name="Rechteck 267"/>
              <p:cNvSpPr/>
              <p:nvPr/>
            </p:nvSpPr>
            <p:spPr>
              <a:xfrm>
                <a:off x="7789753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1" name="Rechteck 268"/>
              <p:cNvSpPr/>
              <p:nvPr/>
            </p:nvSpPr>
            <p:spPr>
              <a:xfrm>
                <a:off x="8580234" y="1076102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2" name="Rechteck 269"/>
              <p:cNvSpPr/>
              <p:nvPr/>
            </p:nvSpPr>
            <p:spPr>
              <a:xfrm>
                <a:off x="9372486" y="1076102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6" name="Gruppieren 193"/>
            <p:cNvGrpSpPr>
              <a:grpSpLocks/>
            </p:cNvGrpSpPr>
            <p:nvPr userDrawn="1"/>
          </p:nvGrpSpPr>
          <p:grpSpPr bwMode="auto">
            <a:xfrm>
              <a:off x="379151" y="2510354"/>
              <a:ext cx="9149430" cy="749355"/>
              <a:chOff x="668338" y="1076725"/>
              <a:chExt cx="9423734" cy="771821"/>
            </a:xfrm>
          </p:grpSpPr>
          <p:sp>
            <p:nvSpPr>
              <p:cNvPr id="59" name="Rechteck 246"/>
              <p:cNvSpPr/>
              <p:nvPr/>
            </p:nvSpPr>
            <p:spPr>
              <a:xfrm>
                <a:off x="6683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0" name="Rechteck 247"/>
              <p:cNvSpPr/>
              <p:nvPr/>
            </p:nvSpPr>
            <p:spPr>
              <a:xfrm>
                <a:off x="1458819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1" name="Rechteck 248"/>
              <p:cNvSpPr/>
              <p:nvPr/>
            </p:nvSpPr>
            <p:spPr>
              <a:xfrm>
                <a:off x="2251071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2" name="Rechteck 249"/>
              <p:cNvSpPr/>
              <p:nvPr/>
            </p:nvSpPr>
            <p:spPr>
              <a:xfrm>
                <a:off x="3041552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3" name="Rechteck 250"/>
              <p:cNvSpPr/>
              <p:nvPr/>
            </p:nvSpPr>
            <p:spPr>
              <a:xfrm>
                <a:off x="3833805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4" name="Rechteck 251"/>
              <p:cNvSpPr/>
              <p:nvPr/>
            </p:nvSpPr>
            <p:spPr>
              <a:xfrm>
                <a:off x="46242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5" name="Rechteck 252"/>
              <p:cNvSpPr/>
              <p:nvPr/>
            </p:nvSpPr>
            <p:spPr>
              <a:xfrm>
                <a:off x="5416538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6" name="Rechteck 253"/>
              <p:cNvSpPr/>
              <p:nvPr/>
            </p:nvSpPr>
            <p:spPr>
              <a:xfrm>
                <a:off x="6207019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7" name="Rechteck 254"/>
              <p:cNvSpPr/>
              <p:nvPr/>
            </p:nvSpPr>
            <p:spPr>
              <a:xfrm>
                <a:off x="6997500" y="1077313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8" name="Rechteck 255"/>
              <p:cNvSpPr/>
              <p:nvPr/>
            </p:nvSpPr>
            <p:spPr>
              <a:xfrm>
                <a:off x="7789753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9" name="Rechteck 256"/>
              <p:cNvSpPr/>
              <p:nvPr/>
            </p:nvSpPr>
            <p:spPr>
              <a:xfrm>
                <a:off x="8580234" y="1077313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0" name="Rechteck 257"/>
              <p:cNvSpPr/>
              <p:nvPr/>
            </p:nvSpPr>
            <p:spPr>
              <a:xfrm>
                <a:off x="9372486" y="1077313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7" name="Gruppieren 194"/>
            <p:cNvGrpSpPr>
              <a:grpSpLocks/>
            </p:cNvGrpSpPr>
            <p:nvPr userDrawn="1"/>
          </p:nvGrpSpPr>
          <p:grpSpPr bwMode="auto">
            <a:xfrm>
              <a:off x="379151" y="3328024"/>
              <a:ext cx="9149430" cy="749355"/>
              <a:chOff x="668338" y="1076725"/>
              <a:chExt cx="9423734" cy="771821"/>
            </a:xfrm>
          </p:grpSpPr>
          <p:sp>
            <p:nvSpPr>
              <p:cNvPr id="47" name="Rechteck 234"/>
              <p:cNvSpPr/>
              <p:nvPr/>
            </p:nvSpPr>
            <p:spPr>
              <a:xfrm>
                <a:off x="6683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8" name="Rechteck 235"/>
              <p:cNvSpPr/>
              <p:nvPr/>
            </p:nvSpPr>
            <p:spPr>
              <a:xfrm>
                <a:off x="1458819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9" name="Rechteck 236"/>
              <p:cNvSpPr/>
              <p:nvPr/>
            </p:nvSpPr>
            <p:spPr>
              <a:xfrm>
                <a:off x="2251071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0" name="Rechteck 237"/>
              <p:cNvSpPr/>
              <p:nvPr/>
            </p:nvSpPr>
            <p:spPr>
              <a:xfrm>
                <a:off x="3041552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1" name="Rechteck 238"/>
              <p:cNvSpPr/>
              <p:nvPr/>
            </p:nvSpPr>
            <p:spPr>
              <a:xfrm>
                <a:off x="3833805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2" name="Rechteck 239"/>
              <p:cNvSpPr/>
              <p:nvPr/>
            </p:nvSpPr>
            <p:spPr>
              <a:xfrm>
                <a:off x="46242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3" name="Rechteck 240"/>
              <p:cNvSpPr/>
              <p:nvPr/>
            </p:nvSpPr>
            <p:spPr>
              <a:xfrm>
                <a:off x="5416538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4" name="Rechteck 241"/>
              <p:cNvSpPr/>
              <p:nvPr/>
            </p:nvSpPr>
            <p:spPr>
              <a:xfrm>
                <a:off x="6207019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5" name="Rechteck 242"/>
              <p:cNvSpPr/>
              <p:nvPr/>
            </p:nvSpPr>
            <p:spPr>
              <a:xfrm>
                <a:off x="6997500" y="1076692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6" name="Rechteck 243"/>
              <p:cNvSpPr/>
              <p:nvPr/>
            </p:nvSpPr>
            <p:spPr>
              <a:xfrm>
                <a:off x="7789753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7" name="Rechteck 244"/>
              <p:cNvSpPr/>
              <p:nvPr/>
            </p:nvSpPr>
            <p:spPr>
              <a:xfrm>
                <a:off x="8580234" y="1076692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245"/>
              <p:cNvSpPr/>
              <p:nvPr/>
            </p:nvSpPr>
            <p:spPr>
              <a:xfrm>
                <a:off x="9372486" y="1076692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" name="Gruppieren 195"/>
            <p:cNvGrpSpPr>
              <a:grpSpLocks/>
            </p:cNvGrpSpPr>
            <p:nvPr userDrawn="1"/>
          </p:nvGrpSpPr>
          <p:grpSpPr bwMode="auto">
            <a:xfrm>
              <a:off x="379151" y="4145694"/>
              <a:ext cx="9149430" cy="749355"/>
              <a:chOff x="668338" y="1076725"/>
              <a:chExt cx="9423734" cy="771821"/>
            </a:xfrm>
          </p:grpSpPr>
          <p:sp>
            <p:nvSpPr>
              <p:cNvPr id="35" name="Rechteck 222"/>
              <p:cNvSpPr/>
              <p:nvPr/>
            </p:nvSpPr>
            <p:spPr>
              <a:xfrm>
                <a:off x="6683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6" name="Rechteck 223"/>
              <p:cNvSpPr/>
              <p:nvPr/>
            </p:nvSpPr>
            <p:spPr>
              <a:xfrm>
                <a:off x="1458819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7" name="Rechteck 224"/>
              <p:cNvSpPr/>
              <p:nvPr/>
            </p:nvSpPr>
            <p:spPr>
              <a:xfrm>
                <a:off x="2251071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8" name="Rechteck 225"/>
              <p:cNvSpPr/>
              <p:nvPr/>
            </p:nvSpPr>
            <p:spPr>
              <a:xfrm>
                <a:off x="3041552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9" name="Rechteck 226"/>
              <p:cNvSpPr/>
              <p:nvPr/>
            </p:nvSpPr>
            <p:spPr>
              <a:xfrm>
                <a:off x="3833805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0" name="Rechteck 227"/>
              <p:cNvSpPr/>
              <p:nvPr/>
            </p:nvSpPr>
            <p:spPr>
              <a:xfrm>
                <a:off x="46242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1" name="Rechteck 228"/>
              <p:cNvSpPr/>
              <p:nvPr/>
            </p:nvSpPr>
            <p:spPr>
              <a:xfrm>
                <a:off x="5416538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2" name="Rechteck 229"/>
              <p:cNvSpPr/>
              <p:nvPr/>
            </p:nvSpPr>
            <p:spPr>
              <a:xfrm>
                <a:off x="6207019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3" name="Rechteck 230"/>
              <p:cNvSpPr/>
              <p:nvPr/>
            </p:nvSpPr>
            <p:spPr>
              <a:xfrm>
                <a:off x="6997500" y="1076069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4" name="Rechteck 231"/>
              <p:cNvSpPr/>
              <p:nvPr/>
            </p:nvSpPr>
            <p:spPr>
              <a:xfrm>
                <a:off x="7789753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5" name="Rechteck 232"/>
              <p:cNvSpPr/>
              <p:nvPr/>
            </p:nvSpPr>
            <p:spPr>
              <a:xfrm>
                <a:off x="8580234" y="1076069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46" name="Rechteck 233"/>
              <p:cNvSpPr/>
              <p:nvPr/>
            </p:nvSpPr>
            <p:spPr>
              <a:xfrm>
                <a:off x="9372486" y="1076069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9" name="Gruppieren 196"/>
            <p:cNvGrpSpPr>
              <a:grpSpLocks/>
            </p:cNvGrpSpPr>
            <p:nvPr userDrawn="1"/>
          </p:nvGrpSpPr>
          <p:grpSpPr bwMode="auto">
            <a:xfrm>
              <a:off x="379151" y="4963364"/>
              <a:ext cx="9149430" cy="749355"/>
              <a:chOff x="668338" y="1076725"/>
              <a:chExt cx="9423734" cy="771821"/>
            </a:xfrm>
          </p:grpSpPr>
          <p:sp>
            <p:nvSpPr>
              <p:cNvPr id="23" name="Rechteck 210"/>
              <p:cNvSpPr/>
              <p:nvPr/>
            </p:nvSpPr>
            <p:spPr>
              <a:xfrm>
                <a:off x="6683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Rechteck 211"/>
              <p:cNvSpPr/>
              <p:nvPr/>
            </p:nvSpPr>
            <p:spPr>
              <a:xfrm>
                <a:off x="1458819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Rechteck 212"/>
              <p:cNvSpPr/>
              <p:nvPr/>
            </p:nvSpPr>
            <p:spPr>
              <a:xfrm>
                <a:off x="2251071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6" name="Rechteck 213"/>
              <p:cNvSpPr/>
              <p:nvPr/>
            </p:nvSpPr>
            <p:spPr>
              <a:xfrm>
                <a:off x="3041552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Rechteck 214"/>
              <p:cNvSpPr/>
              <p:nvPr/>
            </p:nvSpPr>
            <p:spPr>
              <a:xfrm>
                <a:off x="3833805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Rechteck 215"/>
              <p:cNvSpPr/>
              <p:nvPr/>
            </p:nvSpPr>
            <p:spPr>
              <a:xfrm>
                <a:off x="46242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Rechteck 216"/>
              <p:cNvSpPr/>
              <p:nvPr/>
            </p:nvSpPr>
            <p:spPr>
              <a:xfrm>
                <a:off x="5416538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0" name="Rechteck 217"/>
              <p:cNvSpPr/>
              <p:nvPr/>
            </p:nvSpPr>
            <p:spPr>
              <a:xfrm>
                <a:off x="6207019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1" name="Rechteck 218"/>
              <p:cNvSpPr/>
              <p:nvPr/>
            </p:nvSpPr>
            <p:spPr>
              <a:xfrm>
                <a:off x="6997500" y="1077281"/>
                <a:ext cx="721358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2" name="Rechteck 219"/>
              <p:cNvSpPr/>
              <p:nvPr/>
            </p:nvSpPr>
            <p:spPr>
              <a:xfrm>
                <a:off x="7789753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Rechteck 220"/>
              <p:cNvSpPr/>
              <p:nvPr/>
            </p:nvSpPr>
            <p:spPr>
              <a:xfrm>
                <a:off x="8580234" y="1077281"/>
                <a:ext cx="721357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4" name="Rechteck 221"/>
              <p:cNvSpPr/>
              <p:nvPr/>
            </p:nvSpPr>
            <p:spPr>
              <a:xfrm>
                <a:off x="9372486" y="1077281"/>
                <a:ext cx="719586" cy="7718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0" name="Gruppieren 197"/>
            <p:cNvGrpSpPr>
              <a:grpSpLocks/>
            </p:cNvGrpSpPr>
            <p:nvPr userDrawn="1"/>
          </p:nvGrpSpPr>
          <p:grpSpPr bwMode="auto">
            <a:xfrm>
              <a:off x="379151" y="5781036"/>
              <a:ext cx="9149430" cy="749355"/>
              <a:chOff x="668338" y="1076725"/>
              <a:chExt cx="9423734" cy="771821"/>
            </a:xfrm>
          </p:grpSpPr>
          <p:sp>
            <p:nvSpPr>
              <p:cNvPr id="11" name="Rechteck 198"/>
              <p:cNvSpPr/>
              <p:nvPr/>
            </p:nvSpPr>
            <p:spPr>
              <a:xfrm>
                <a:off x="6683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" name="Rechteck 199"/>
              <p:cNvSpPr/>
              <p:nvPr/>
            </p:nvSpPr>
            <p:spPr>
              <a:xfrm>
                <a:off x="1458819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" name="Rechteck 200"/>
              <p:cNvSpPr/>
              <p:nvPr/>
            </p:nvSpPr>
            <p:spPr>
              <a:xfrm>
                <a:off x="2251071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Rechteck 201"/>
              <p:cNvSpPr/>
              <p:nvPr/>
            </p:nvSpPr>
            <p:spPr>
              <a:xfrm>
                <a:off x="3041552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Rechteck 202"/>
              <p:cNvSpPr/>
              <p:nvPr/>
            </p:nvSpPr>
            <p:spPr>
              <a:xfrm>
                <a:off x="3833805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Rechteck 203"/>
              <p:cNvSpPr/>
              <p:nvPr/>
            </p:nvSpPr>
            <p:spPr>
              <a:xfrm>
                <a:off x="46242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7" name="Rechteck 204"/>
              <p:cNvSpPr/>
              <p:nvPr/>
            </p:nvSpPr>
            <p:spPr>
              <a:xfrm>
                <a:off x="5416538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Rechteck 205"/>
              <p:cNvSpPr/>
              <p:nvPr/>
            </p:nvSpPr>
            <p:spPr>
              <a:xfrm>
                <a:off x="6207019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Rechteck 206"/>
              <p:cNvSpPr/>
              <p:nvPr/>
            </p:nvSpPr>
            <p:spPr>
              <a:xfrm>
                <a:off x="6997500" y="1076657"/>
                <a:ext cx="721358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0" name="Rechteck 207"/>
              <p:cNvSpPr/>
              <p:nvPr/>
            </p:nvSpPr>
            <p:spPr>
              <a:xfrm>
                <a:off x="7789753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" name="Rechteck 208"/>
              <p:cNvSpPr/>
              <p:nvPr/>
            </p:nvSpPr>
            <p:spPr>
              <a:xfrm>
                <a:off x="8580234" y="1076657"/>
                <a:ext cx="721357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09"/>
              <p:cNvSpPr/>
              <p:nvPr/>
            </p:nvSpPr>
            <p:spPr>
              <a:xfrm>
                <a:off x="9372486" y="1076657"/>
                <a:ext cx="719586" cy="7718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31484"/>
            <a:ext cx="7694613" cy="64322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3592513" y="6550025"/>
            <a:ext cx="2798762" cy="225425"/>
          </a:xfrm>
        </p:spPr>
        <p:txBody>
          <a:bodyPr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CC97C-D4DC-4431-A13A-76861DB673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theme" Target="../theme/theme6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775"/>
            <a:ext cx="7702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    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60413" y="1111250"/>
            <a:ext cx="5576887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3627438" y="6550025"/>
            <a:ext cx="2709862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4646EA-C7AC-4EB7-8D2F-364EEA8C20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29" name="Gruppieren 29"/>
          <p:cNvGrpSpPr>
            <a:grpSpLocks/>
          </p:cNvGrpSpPr>
          <p:nvPr userDrawn="1"/>
        </p:nvGrpSpPr>
        <p:grpSpPr bwMode="auto">
          <a:xfrm>
            <a:off x="585788" y="977900"/>
            <a:ext cx="8797925" cy="5411788"/>
            <a:chOff x="585788" y="978347"/>
            <a:chExt cx="8797925" cy="5411581"/>
          </a:xfrm>
        </p:grpSpPr>
        <p:grpSp>
          <p:nvGrpSpPr>
            <p:cNvPr id="1066" name="Gruppieren 21"/>
            <p:cNvGrpSpPr>
              <a:grpSpLocks/>
            </p:cNvGrpSpPr>
            <p:nvPr userDrawn="1"/>
          </p:nvGrpSpPr>
          <p:grpSpPr bwMode="auto">
            <a:xfrm>
              <a:off x="585788" y="978347"/>
              <a:ext cx="72794" cy="72000"/>
              <a:chOff x="585786" y="999330"/>
              <a:chExt cx="72794" cy="72000"/>
            </a:xfrm>
          </p:grpSpPr>
          <p:cxnSp>
            <p:nvCxnSpPr>
              <p:cNvPr id="14" name="Gerade Verbindung 13"/>
              <p:cNvCxnSpPr/>
              <p:nvPr userDrawn="1"/>
            </p:nvCxnSpPr>
            <p:spPr>
              <a:xfrm>
                <a:off x="585786" y="999330"/>
                <a:ext cx="0" cy="71435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 userDrawn="1"/>
            </p:nvCxnSpPr>
            <p:spPr>
              <a:xfrm>
                <a:off x="587373" y="1000918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067" name="Gruppieren 20"/>
            <p:cNvGrpSpPr>
              <a:grpSpLocks/>
            </p:cNvGrpSpPr>
            <p:nvPr userDrawn="1"/>
          </p:nvGrpSpPr>
          <p:grpSpPr bwMode="auto">
            <a:xfrm>
              <a:off x="9312275" y="6318490"/>
              <a:ext cx="71438" cy="71438"/>
              <a:chOff x="9312305" y="6165869"/>
              <a:chExt cx="71438" cy="71438"/>
            </a:xfrm>
          </p:grpSpPr>
          <p:cxnSp>
            <p:nvCxnSpPr>
              <p:cNvPr id="12" name="Gerade Verbindung 11"/>
              <p:cNvCxnSpPr/>
              <p:nvPr userDrawn="1"/>
            </p:nvCxnSpPr>
            <p:spPr>
              <a:xfrm rot="16200000">
                <a:off x="9344850" y="6201589"/>
                <a:ext cx="71435" cy="0"/>
              </a:xfrm>
              <a:prstGeom prst="line">
                <a:avLst/>
              </a:prstGeom>
              <a:ln w="6350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 userDrawn="1"/>
            </p:nvCxnSpPr>
            <p:spPr>
              <a:xfrm rot="10800000">
                <a:off x="9312305" y="6237307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1030" name="Grafik 1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592138" y="6586538"/>
            <a:ext cx="2706687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700"/>
              <a:t>© 2011 HYVE AG</a:t>
            </a:r>
          </a:p>
        </p:txBody>
      </p:sp>
      <p:grpSp>
        <p:nvGrpSpPr>
          <p:cNvPr id="1032" name="Gruppieren 47"/>
          <p:cNvGrpSpPr>
            <a:grpSpLocks/>
          </p:cNvGrpSpPr>
          <p:nvPr userDrawn="1"/>
        </p:nvGrpSpPr>
        <p:grpSpPr bwMode="auto">
          <a:xfrm>
            <a:off x="10064750" y="146050"/>
            <a:ext cx="1525588" cy="2646363"/>
            <a:chOff x="6437381" y="1624069"/>
            <a:chExt cx="1525477" cy="2646556"/>
          </a:xfrm>
        </p:grpSpPr>
        <p:grpSp>
          <p:nvGrpSpPr>
            <p:cNvPr id="1033" name="Gruppieren 46"/>
            <p:cNvGrpSpPr>
              <a:grpSpLocks/>
            </p:cNvGrpSpPr>
            <p:nvPr userDrawn="1"/>
          </p:nvGrpSpPr>
          <p:grpSpPr bwMode="auto">
            <a:xfrm rot="-5400000">
              <a:off x="6061065" y="2000385"/>
              <a:ext cx="2278110" cy="1525477"/>
              <a:chOff x="6472920" y="1921933"/>
              <a:chExt cx="2278110" cy="1525477"/>
            </a:xfrm>
          </p:grpSpPr>
          <p:sp>
            <p:nvSpPr>
              <p:cNvPr id="16" name="Rechteck 15"/>
              <p:cNvSpPr/>
              <p:nvPr userDrawn="1"/>
            </p:nvSpPr>
            <p:spPr>
              <a:xfrm rot="5400000" flipV="1">
                <a:off x="6460125" y="1934607"/>
                <a:ext cx="350812" cy="325462"/>
              </a:xfrm>
              <a:prstGeom prst="rect">
                <a:avLst/>
              </a:prstGeom>
              <a:solidFill>
                <a:srgbClr val="00BAD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037" name="Gruppieren 16"/>
              <p:cNvGrpSpPr>
                <a:grpSpLocks/>
              </p:cNvGrpSpPr>
              <p:nvPr userDrawn="1"/>
            </p:nvGrpSpPr>
            <p:grpSpPr bwMode="auto">
              <a:xfrm>
                <a:off x="6472920" y="2397550"/>
                <a:ext cx="328244" cy="1049860"/>
                <a:chOff x="8222059" y="2647452"/>
                <a:chExt cx="981254" cy="3398772"/>
              </a:xfrm>
            </p:grpSpPr>
            <p:sp>
              <p:nvSpPr>
                <p:cNvPr id="18" name="Rechteck 17"/>
                <p:cNvSpPr/>
                <p:nvPr/>
              </p:nvSpPr>
              <p:spPr>
                <a:xfrm rot="5400000" flipV="1">
                  <a:off x="8193490" y="2687087"/>
                  <a:ext cx="1048342" cy="972937"/>
                </a:xfrm>
                <a:prstGeom prst="rect">
                  <a:avLst/>
                </a:prstGeom>
                <a:solidFill>
                  <a:srgbClr val="77D7E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9" name="Rechteck 18"/>
                <p:cNvSpPr/>
                <p:nvPr/>
              </p:nvSpPr>
              <p:spPr>
                <a:xfrm rot="5400000" flipV="1">
                  <a:off x="8193490" y="3863905"/>
                  <a:ext cx="1048342" cy="972937"/>
                </a:xfrm>
                <a:prstGeom prst="rect">
                  <a:avLst/>
                </a:prstGeom>
                <a:solidFill>
                  <a:srgbClr val="00829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 flipV="1">
                  <a:off x="8183998" y="5035581"/>
                  <a:ext cx="1048342" cy="972937"/>
                </a:xfrm>
                <a:prstGeom prst="rect">
                  <a:avLst/>
                </a:prstGeom>
                <a:solidFill>
                  <a:srgbClr val="00535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2" name="Rechteck 21"/>
              <p:cNvSpPr/>
              <p:nvPr userDrawn="1"/>
            </p:nvSpPr>
            <p:spPr>
              <a:xfrm rot="5400000" flipV="1">
                <a:off x="6835596" y="1922701"/>
                <a:ext cx="350812" cy="349275"/>
              </a:xfrm>
              <a:prstGeom prst="rect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555555"/>
                  </a:solidFill>
                </a:endParaRPr>
              </a:p>
            </p:txBody>
          </p:sp>
          <p:grpSp>
            <p:nvGrpSpPr>
              <p:cNvPr id="1039" name="Gruppieren 3"/>
              <p:cNvGrpSpPr>
                <a:grpSpLocks/>
              </p:cNvGrpSpPr>
              <p:nvPr userDrawn="1"/>
            </p:nvGrpSpPr>
            <p:grpSpPr bwMode="auto">
              <a:xfrm rot="5400000">
                <a:off x="6491646" y="2747431"/>
                <a:ext cx="1048404" cy="348643"/>
                <a:chOff x="7059452" y="5215369"/>
                <a:chExt cx="2315288" cy="769940"/>
              </a:xfrm>
            </p:grpSpPr>
            <p:sp>
              <p:nvSpPr>
                <p:cNvPr id="21" name="Rechteck 20"/>
                <p:cNvSpPr/>
                <p:nvPr userDrawn="1"/>
              </p:nvSpPr>
              <p:spPr>
                <a:xfrm rot="5400000" flipV="1">
                  <a:off x="7032671" y="5246459"/>
                  <a:ext cx="771336" cy="71513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3" name="Rechteck 22"/>
                <p:cNvSpPr/>
                <p:nvPr userDrawn="1"/>
              </p:nvSpPr>
              <p:spPr>
                <a:xfrm rot="5400000" flipV="1">
                  <a:off x="7830189" y="5248210"/>
                  <a:ext cx="771336" cy="711632"/>
                </a:xfrm>
                <a:prstGeom prst="rect">
                  <a:avLst/>
                </a:prstGeom>
                <a:solidFill>
                  <a:srgbClr val="999999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4" name="Rechteck 23"/>
                <p:cNvSpPr/>
                <p:nvPr userDrawn="1"/>
              </p:nvSpPr>
              <p:spPr>
                <a:xfrm rot="5400000" flipV="1">
                  <a:off x="8632964" y="5248213"/>
                  <a:ext cx="771336" cy="711630"/>
                </a:xfrm>
                <a:prstGeom prst="rect">
                  <a:avLst/>
                </a:prstGeom>
                <a:solidFill>
                  <a:srgbClr val="55555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5" name="Rechteck 24"/>
              <p:cNvSpPr/>
              <p:nvPr userDrawn="1"/>
            </p:nvSpPr>
            <p:spPr>
              <a:xfrm rot="5400000" flipV="1">
                <a:off x="8014400" y="1918732"/>
                <a:ext cx="342875" cy="349275"/>
              </a:xfrm>
              <a:prstGeom prst="rect">
                <a:avLst/>
              </a:prstGeom>
              <a:solidFill>
                <a:srgbClr val="AFB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/>
                  <a:t> </a:t>
                </a:r>
              </a:p>
            </p:txBody>
          </p:sp>
          <p:sp>
            <p:nvSpPr>
              <p:cNvPr id="26" name="Rechteck 25"/>
              <p:cNvSpPr/>
              <p:nvPr userDrawn="1"/>
            </p:nvSpPr>
            <p:spPr>
              <a:xfrm rot="5400000" flipV="1">
                <a:off x="7623847" y="1918732"/>
                <a:ext cx="342875" cy="349275"/>
              </a:xfrm>
              <a:prstGeom prst="rect">
                <a:avLst/>
              </a:prstGeom>
              <a:solidFill>
                <a:srgbClr val="FF96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042" name="Gruppieren 26"/>
              <p:cNvGrpSpPr>
                <a:grpSpLocks/>
              </p:cNvGrpSpPr>
              <p:nvPr userDrawn="1"/>
            </p:nvGrpSpPr>
            <p:grpSpPr bwMode="auto">
              <a:xfrm rot="5400000">
                <a:off x="7663504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28" name="Rechteck 27"/>
                <p:cNvSpPr/>
                <p:nvPr userDrawn="1"/>
              </p:nvSpPr>
              <p:spPr>
                <a:xfrm rot="5400000" flipV="1">
                  <a:off x="6859081" y="1201512"/>
                  <a:ext cx="771336" cy="715136"/>
                </a:xfrm>
                <a:prstGeom prst="rect">
                  <a:avLst/>
                </a:prstGeom>
                <a:solidFill>
                  <a:srgbClr val="D7E298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9" name="Rechteck 28"/>
                <p:cNvSpPr/>
                <p:nvPr userDrawn="1"/>
              </p:nvSpPr>
              <p:spPr>
                <a:xfrm rot="5400000" flipV="1">
                  <a:off x="7656599" y="1203264"/>
                  <a:ext cx="771336" cy="711632"/>
                </a:xfrm>
                <a:prstGeom prst="rect">
                  <a:avLst/>
                </a:prstGeom>
                <a:solidFill>
                  <a:srgbClr val="5672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1" name="Rechteck 30"/>
                <p:cNvSpPr/>
                <p:nvPr userDrawn="1"/>
              </p:nvSpPr>
              <p:spPr>
                <a:xfrm rot="5400000" flipV="1">
                  <a:off x="8459374" y="1203266"/>
                  <a:ext cx="771336" cy="711630"/>
                </a:xfrm>
                <a:prstGeom prst="rect">
                  <a:avLst/>
                </a:prstGeom>
                <a:solidFill>
                  <a:srgbClr val="2C4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1043" name="Gruppieren 31"/>
              <p:cNvGrpSpPr>
                <a:grpSpLocks/>
              </p:cNvGrpSpPr>
              <p:nvPr userDrawn="1"/>
            </p:nvGrpSpPr>
            <p:grpSpPr bwMode="auto">
              <a:xfrm rot="5400000">
                <a:off x="7274499" y="2747431"/>
                <a:ext cx="1048404" cy="348643"/>
                <a:chOff x="6872767" y="2590878"/>
                <a:chExt cx="2315288" cy="769940"/>
              </a:xfrm>
            </p:grpSpPr>
            <p:sp>
              <p:nvSpPr>
                <p:cNvPr id="33" name="Rechteck 32"/>
                <p:cNvSpPr/>
                <p:nvPr userDrawn="1"/>
              </p:nvSpPr>
              <p:spPr>
                <a:xfrm rot="5400000" flipV="1">
                  <a:off x="6845986" y="2622319"/>
                  <a:ext cx="771336" cy="715136"/>
                </a:xfrm>
                <a:prstGeom prst="rect">
                  <a:avLst/>
                </a:prstGeom>
                <a:solidFill>
                  <a:srgbClr val="F9D5A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" name="Rechteck 33"/>
                <p:cNvSpPr/>
                <p:nvPr userDrawn="1"/>
              </p:nvSpPr>
              <p:spPr>
                <a:xfrm rot="5400000" flipV="1">
                  <a:off x="7643504" y="2624070"/>
                  <a:ext cx="771336" cy="711632"/>
                </a:xfrm>
                <a:prstGeom prst="rect">
                  <a:avLst/>
                </a:prstGeom>
                <a:solidFill>
                  <a:srgbClr val="C249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" name="Rechteck 34"/>
                <p:cNvSpPr/>
                <p:nvPr userDrawn="1"/>
              </p:nvSpPr>
              <p:spPr>
                <a:xfrm rot="5400000" flipV="1">
                  <a:off x="8446279" y="2624073"/>
                  <a:ext cx="771336" cy="711630"/>
                </a:xfrm>
                <a:prstGeom prst="rect">
                  <a:avLst/>
                </a:prstGeom>
                <a:solidFill>
                  <a:srgbClr val="8D2C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36" name="Rechteck 35"/>
              <p:cNvSpPr/>
              <p:nvPr userDrawn="1"/>
            </p:nvSpPr>
            <p:spPr>
              <a:xfrm rot="5400000" flipV="1">
                <a:off x="7230118" y="1920319"/>
                <a:ext cx="350812" cy="354039"/>
              </a:xfrm>
              <a:prstGeom prst="rect">
                <a:avLst/>
              </a:prstGeom>
              <a:solidFill>
                <a:srgbClr val="6732B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045" name="Gruppieren 36"/>
              <p:cNvGrpSpPr>
                <a:grpSpLocks/>
              </p:cNvGrpSpPr>
              <p:nvPr userDrawn="1"/>
            </p:nvGrpSpPr>
            <p:grpSpPr bwMode="auto">
              <a:xfrm rot="5400000">
                <a:off x="6883072" y="2745009"/>
                <a:ext cx="1048404" cy="353486"/>
                <a:chOff x="6904798" y="4001531"/>
                <a:chExt cx="2283562" cy="769939"/>
              </a:xfrm>
            </p:grpSpPr>
            <p:sp>
              <p:nvSpPr>
                <p:cNvPr id="38" name="Rechteck 37"/>
                <p:cNvSpPr/>
                <p:nvPr userDrawn="1"/>
              </p:nvSpPr>
              <p:spPr>
                <a:xfrm rot="5400000" flipV="1">
                  <a:off x="6866281" y="4041100"/>
                  <a:ext cx="771141" cy="691507"/>
                </a:xfrm>
                <a:prstGeom prst="rect">
                  <a:avLst/>
                </a:prstGeom>
                <a:solidFill>
                  <a:srgbClr val="BCA7E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9" name="Rechteck 38"/>
                <p:cNvSpPr/>
                <p:nvPr userDrawn="1"/>
              </p:nvSpPr>
              <p:spPr>
                <a:xfrm rot="5400000" flipV="1">
                  <a:off x="7647686" y="4030726"/>
                  <a:ext cx="771141" cy="712252"/>
                </a:xfrm>
                <a:prstGeom prst="rect">
                  <a:avLst/>
                </a:prstGeom>
                <a:solidFill>
                  <a:srgbClr val="4A207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0" name="Rechteck 39"/>
                <p:cNvSpPr/>
                <p:nvPr userDrawn="1"/>
              </p:nvSpPr>
              <p:spPr>
                <a:xfrm rot="5400000" flipV="1">
                  <a:off x="8446375" y="4030726"/>
                  <a:ext cx="771141" cy="712252"/>
                </a:xfrm>
                <a:prstGeom prst="rect">
                  <a:avLst/>
                </a:prstGeom>
                <a:solidFill>
                  <a:srgbClr val="33006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42" name="Rechteck 41"/>
              <p:cNvSpPr/>
              <p:nvPr userDrawn="1"/>
            </p:nvSpPr>
            <p:spPr>
              <a:xfrm rot="5400000" flipV="1">
                <a:off x="8399397" y="1922701"/>
                <a:ext cx="350812" cy="349275"/>
              </a:xfrm>
              <a:prstGeom prst="rect">
                <a:avLst/>
              </a:prstGeom>
              <a:solidFill>
                <a:srgbClr val="AF98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047" name="Gruppieren 5"/>
              <p:cNvGrpSpPr>
                <a:grpSpLocks/>
              </p:cNvGrpSpPr>
              <p:nvPr userDrawn="1"/>
            </p:nvGrpSpPr>
            <p:grpSpPr bwMode="auto">
              <a:xfrm rot="5400000">
                <a:off x="8052507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41" name="Rechteck 40"/>
                <p:cNvSpPr/>
                <p:nvPr userDrawn="1"/>
              </p:nvSpPr>
              <p:spPr>
                <a:xfrm rot="5400000" flipV="1">
                  <a:off x="6859081" y="1201594"/>
                  <a:ext cx="771336" cy="715136"/>
                </a:xfrm>
                <a:prstGeom prst="rect">
                  <a:avLst/>
                </a:prstGeom>
                <a:solidFill>
                  <a:srgbClr val="DCCFA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3" name="Rechteck 42"/>
                <p:cNvSpPr/>
                <p:nvPr userDrawn="1"/>
              </p:nvSpPr>
              <p:spPr>
                <a:xfrm rot="5400000" flipV="1">
                  <a:off x="7656599" y="1203345"/>
                  <a:ext cx="771336" cy="711632"/>
                </a:xfrm>
                <a:prstGeom prst="rect">
                  <a:avLst/>
                </a:prstGeom>
                <a:solidFill>
                  <a:srgbClr val="81672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4" name="Rechteck 43"/>
                <p:cNvSpPr/>
                <p:nvPr userDrawn="1"/>
              </p:nvSpPr>
              <p:spPr>
                <a:xfrm rot="5400000" flipV="1">
                  <a:off x="8459374" y="1203348"/>
                  <a:ext cx="771336" cy="711630"/>
                </a:xfrm>
                <a:prstGeom prst="rect">
                  <a:avLst/>
                </a:prstGeom>
                <a:solidFill>
                  <a:srgbClr val="523E1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  <p:sp>
          <p:nvSpPr>
            <p:cNvPr id="45" name="Rechteck 44"/>
            <p:cNvSpPr/>
            <p:nvPr userDrawn="1"/>
          </p:nvSpPr>
          <p:spPr>
            <a:xfrm rot="5400000" flipV="1">
              <a:off x="6911192" y="3944394"/>
              <a:ext cx="323874" cy="328588"/>
            </a:xfrm>
            <a:prstGeom prst="rect">
              <a:avLst/>
            </a:prstGeom>
            <a:solidFill>
              <a:srgbClr val="FC82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 flipV="1">
              <a:off x="6450850" y="3933282"/>
              <a:ext cx="323874" cy="350812"/>
            </a:xfrm>
            <a:prstGeom prst="rect">
              <a:avLst/>
            </a:prstGeom>
            <a:solidFill>
              <a:srgbClr val="E2396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900" r:id="rId10"/>
    <p:sldLayoutId id="2147483905" r:id="rId11"/>
    <p:sldLayoutId id="2147483906" r:id="rId12"/>
    <p:sldLayoutId id="2147483907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80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08025" indent="-1714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95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775"/>
            <a:ext cx="7702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    </a:t>
            </a:r>
          </a:p>
        </p:txBody>
      </p:sp>
      <p:sp>
        <p:nvSpPr>
          <p:cNvPr id="1229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60413" y="1111250"/>
            <a:ext cx="5576887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3627438" y="6550025"/>
            <a:ext cx="2709862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8BB5C0-7D6F-44AB-B780-BB969A8AA8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2293" name="Gruppieren 29"/>
          <p:cNvGrpSpPr>
            <a:grpSpLocks/>
          </p:cNvGrpSpPr>
          <p:nvPr userDrawn="1"/>
        </p:nvGrpSpPr>
        <p:grpSpPr bwMode="auto">
          <a:xfrm>
            <a:off x="585788" y="977900"/>
            <a:ext cx="8797925" cy="5411788"/>
            <a:chOff x="585788" y="978347"/>
            <a:chExt cx="8797925" cy="5411581"/>
          </a:xfrm>
        </p:grpSpPr>
        <p:grpSp>
          <p:nvGrpSpPr>
            <p:cNvPr id="12330" name="Gruppieren 21"/>
            <p:cNvGrpSpPr>
              <a:grpSpLocks/>
            </p:cNvGrpSpPr>
            <p:nvPr userDrawn="1"/>
          </p:nvGrpSpPr>
          <p:grpSpPr bwMode="auto">
            <a:xfrm>
              <a:off x="585788" y="978347"/>
              <a:ext cx="72794" cy="72000"/>
              <a:chOff x="585786" y="999330"/>
              <a:chExt cx="72794" cy="72000"/>
            </a:xfrm>
          </p:grpSpPr>
          <p:cxnSp>
            <p:nvCxnSpPr>
              <p:cNvPr id="14" name="Gerade Verbindung 13"/>
              <p:cNvCxnSpPr/>
              <p:nvPr userDrawn="1"/>
            </p:nvCxnSpPr>
            <p:spPr>
              <a:xfrm>
                <a:off x="585786" y="999330"/>
                <a:ext cx="0" cy="71435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 userDrawn="1"/>
            </p:nvCxnSpPr>
            <p:spPr>
              <a:xfrm>
                <a:off x="587373" y="1000918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2331" name="Gruppieren 20"/>
            <p:cNvGrpSpPr>
              <a:grpSpLocks/>
            </p:cNvGrpSpPr>
            <p:nvPr userDrawn="1"/>
          </p:nvGrpSpPr>
          <p:grpSpPr bwMode="auto">
            <a:xfrm>
              <a:off x="9312275" y="6318490"/>
              <a:ext cx="71438" cy="71438"/>
              <a:chOff x="9312305" y="6165869"/>
              <a:chExt cx="71438" cy="71438"/>
            </a:xfrm>
          </p:grpSpPr>
          <p:cxnSp>
            <p:nvCxnSpPr>
              <p:cNvPr id="12" name="Gerade Verbindung 11"/>
              <p:cNvCxnSpPr/>
              <p:nvPr userDrawn="1"/>
            </p:nvCxnSpPr>
            <p:spPr>
              <a:xfrm rot="16200000">
                <a:off x="9344850" y="6201589"/>
                <a:ext cx="71435" cy="0"/>
              </a:xfrm>
              <a:prstGeom prst="line">
                <a:avLst/>
              </a:prstGeom>
              <a:ln w="6350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 userDrawn="1"/>
            </p:nvCxnSpPr>
            <p:spPr>
              <a:xfrm rot="10800000">
                <a:off x="9312305" y="6237307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12294" name="Grafik 1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592138" y="6586538"/>
            <a:ext cx="2706687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700"/>
              <a:t>© 2011 HYVE AG</a:t>
            </a:r>
          </a:p>
        </p:txBody>
      </p:sp>
      <p:grpSp>
        <p:nvGrpSpPr>
          <p:cNvPr id="12296" name="Gruppieren 47"/>
          <p:cNvGrpSpPr>
            <a:grpSpLocks/>
          </p:cNvGrpSpPr>
          <p:nvPr userDrawn="1"/>
        </p:nvGrpSpPr>
        <p:grpSpPr bwMode="auto">
          <a:xfrm>
            <a:off x="10064750" y="146050"/>
            <a:ext cx="1525588" cy="2646363"/>
            <a:chOff x="6437381" y="1624069"/>
            <a:chExt cx="1525477" cy="2646556"/>
          </a:xfrm>
        </p:grpSpPr>
        <p:grpSp>
          <p:nvGrpSpPr>
            <p:cNvPr id="12297" name="Gruppieren 46"/>
            <p:cNvGrpSpPr>
              <a:grpSpLocks/>
            </p:cNvGrpSpPr>
            <p:nvPr userDrawn="1"/>
          </p:nvGrpSpPr>
          <p:grpSpPr bwMode="auto">
            <a:xfrm rot="-5400000">
              <a:off x="6061065" y="2000385"/>
              <a:ext cx="2278110" cy="1525477"/>
              <a:chOff x="6472920" y="1921933"/>
              <a:chExt cx="2278110" cy="1525477"/>
            </a:xfrm>
          </p:grpSpPr>
          <p:sp>
            <p:nvSpPr>
              <p:cNvPr id="16" name="Rechteck 15"/>
              <p:cNvSpPr/>
              <p:nvPr userDrawn="1"/>
            </p:nvSpPr>
            <p:spPr>
              <a:xfrm rot="5400000" flipV="1">
                <a:off x="6460125" y="1934607"/>
                <a:ext cx="350812" cy="325462"/>
              </a:xfrm>
              <a:prstGeom prst="rect">
                <a:avLst/>
              </a:prstGeom>
              <a:solidFill>
                <a:srgbClr val="00BAD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2301" name="Gruppieren 16"/>
              <p:cNvGrpSpPr>
                <a:grpSpLocks/>
              </p:cNvGrpSpPr>
              <p:nvPr userDrawn="1"/>
            </p:nvGrpSpPr>
            <p:grpSpPr bwMode="auto">
              <a:xfrm>
                <a:off x="6472920" y="2397550"/>
                <a:ext cx="328244" cy="1049860"/>
                <a:chOff x="8222059" y="2647452"/>
                <a:chExt cx="981254" cy="3398772"/>
              </a:xfrm>
            </p:grpSpPr>
            <p:sp>
              <p:nvSpPr>
                <p:cNvPr id="18" name="Rechteck 17"/>
                <p:cNvSpPr/>
                <p:nvPr/>
              </p:nvSpPr>
              <p:spPr>
                <a:xfrm rot="5400000" flipV="1">
                  <a:off x="8193490" y="2687087"/>
                  <a:ext cx="1048342" cy="972937"/>
                </a:xfrm>
                <a:prstGeom prst="rect">
                  <a:avLst/>
                </a:prstGeom>
                <a:solidFill>
                  <a:srgbClr val="77D7E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9" name="Rechteck 18"/>
                <p:cNvSpPr/>
                <p:nvPr/>
              </p:nvSpPr>
              <p:spPr>
                <a:xfrm rot="5400000" flipV="1">
                  <a:off x="8193490" y="3863905"/>
                  <a:ext cx="1048342" cy="972937"/>
                </a:xfrm>
                <a:prstGeom prst="rect">
                  <a:avLst/>
                </a:prstGeom>
                <a:solidFill>
                  <a:srgbClr val="00829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 flipV="1">
                  <a:off x="8183998" y="5035581"/>
                  <a:ext cx="1048342" cy="972937"/>
                </a:xfrm>
                <a:prstGeom prst="rect">
                  <a:avLst/>
                </a:prstGeom>
                <a:solidFill>
                  <a:srgbClr val="00535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2" name="Rechteck 21"/>
              <p:cNvSpPr/>
              <p:nvPr userDrawn="1"/>
            </p:nvSpPr>
            <p:spPr>
              <a:xfrm rot="5400000" flipV="1">
                <a:off x="6835596" y="1922701"/>
                <a:ext cx="350812" cy="349275"/>
              </a:xfrm>
              <a:prstGeom prst="rect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555555"/>
                  </a:solidFill>
                </a:endParaRPr>
              </a:p>
            </p:txBody>
          </p:sp>
          <p:grpSp>
            <p:nvGrpSpPr>
              <p:cNvPr id="12303" name="Gruppieren 3"/>
              <p:cNvGrpSpPr>
                <a:grpSpLocks/>
              </p:cNvGrpSpPr>
              <p:nvPr userDrawn="1"/>
            </p:nvGrpSpPr>
            <p:grpSpPr bwMode="auto">
              <a:xfrm rot="5400000">
                <a:off x="6491646" y="2747431"/>
                <a:ext cx="1048404" cy="348643"/>
                <a:chOff x="7059452" y="5215369"/>
                <a:chExt cx="2315288" cy="769940"/>
              </a:xfrm>
            </p:grpSpPr>
            <p:sp>
              <p:nvSpPr>
                <p:cNvPr id="21" name="Rechteck 20"/>
                <p:cNvSpPr/>
                <p:nvPr userDrawn="1"/>
              </p:nvSpPr>
              <p:spPr>
                <a:xfrm rot="5400000" flipV="1">
                  <a:off x="7032671" y="5246459"/>
                  <a:ext cx="771336" cy="71513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3" name="Rechteck 22"/>
                <p:cNvSpPr/>
                <p:nvPr userDrawn="1"/>
              </p:nvSpPr>
              <p:spPr>
                <a:xfrm rot="5400000" flipV="1">
                  <a:off x="7830189" y="5248210"/>
                  <a:ext cx="771336" cy="711632"/>
                </a:xfrm>
                <a:prstGeom prst="rect">
                  <a:avLst/>
                </a:prstGeom>
                <a:solidFill>
                  <a:srgbClr val="999999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4" name="Rechteck 23"/>
                <p:cNvSpPr/>
                <p:nvPr userDrawn="1"/>
              </p:nvSpPr>
              <p:spPr>
                <a:xfrm rot="5400000" flipV="1">
                  <a:off x="8632964" y="5248213"/>
                  <a:ext cx="771336" cy="711630"/>
                </a:xfrm>
                <a:prstGeom prst="rect">
                  <a:avLst/>
                </a:prstGeom>
                <a:solidFill>
                  <a:srgbClr val="55555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5" name="Rechteck 24"/>
              <p:cNvSpPr/>
              <p:nvPr userDrawn="1"/>
            </p:nvSpPr>
            <p:spPr>
              <a:xfrm rot="5400000" flipV="1">
                <a:off x="8014400" y="1918732"/>
                <a:ext cx="342875" cy="349275"/>
              </a:xfrm>
              <a:prstGeom prst="rect">
                <a:avLst/>
              </a:prstGeom>
              <a:solidFill>
                <a:srgbClr val="AFB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/>
                  <a:t> </a:t>
                </a:r>
              </a:p>
            </p:txBody>
          </p:sp>
          <p:sp>
            <p:nvSpPr>
              <p:cNvPr id="26" name="Rechteck 25"/>
              <p:cNvSpPr/>
              <p:nvPr userDrawn="1"/>
            </p:nvSpPr>
            <p:spPr>
              <a:xfrm rot="5400000" flipV="1">
                <a:off x="7623847" y="1918732"/>
                <a:ext cx="342875" cy="349275"/>
              </a:xfrm>
              <a:prstGeom prst="rect">
                <a:avLst/>
              </a:prstGeom>
              <a:solidFill>
                <a:srgbClr val="FF96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2306" name="Gruppieren 26"/>
              <p:cNvGrpSpPr>
                <a:grpSpLocks/>
              </p:cNvGrpSpPr>
              <p:nvPr userDrawn="1"/>
            </p:nvGrpSpPr>
            <p:grpSpPr bwMode="auto">
              <a:xfrm rot="5400000">
                <a:off x="7663504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28" name="Rechteck 27"/>
                <p:cNvSpPr/>
                <p:nvPr userDrawn="1"/>
              </p:nvSpPr>
              <p:spPr>
                <a:xfrm rot="5400000" flipV="1">
                  <a:off x="6859081" y="1201512"/>
                  <a:ext cx="771336" cy="715136"/>
                </a:xfrm>
                <a:prstGeom prst="rect">
                  <a:avLst/>
                </a:prstGeom>
                <a:solidFill>
                  <a:srgbClr val="D7E298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9" name="Rechteck 28"/>
                <p:cNvSpPr/>
                <p:nvPr userDrawn="1"/>
              </p:nvSpPr>
              <p:spPr>
                <a:xfrm rot="5400000" flipV="1">
                  <a:off x="7656599" y="1203264"/>
                  <a:ext cx="771336" cy="711632"/>
                </a:xfrm>
                <a:prstGeom prst="rect">
                  <a:avLst/>
                </a:prstGeom>
                <a:solidFill>
                  <a:srgbClr val="5672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1" name="Rechteck 30"/>
                <p:cNvSpPr/>
                <p:nvPr userDrawn="1"/>
              </p:nvSpPr>
              <p:spPr>
                <a:xfrm rot="5400000" flipV="1">
                  <a:off x="8459374" y="1203266"/>
                  <a:ext cx="771336" cy="711630"/>
                </a:xfrm>
                <a:prstGeom prst="rect">
                  <a:avLst/>
                </a:prstGeom>
                <a:solidFill>
                  <a:srgbClr val="2C4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12307" name="Gruppieren 31"/>
              <p:cNvGrpSpPr>
                <a:grpSpLocks/>
              </p:cNvGrpSpPr>
              <p:nvPr userDrawn="1"/>
            </p:nvGrpSpPr>
            <p:grpSpPr bwMode="auto">
              <a:xfrm rot="5400000">
                <a:off x="7274499" y="2747431"/>
                <a:ext cx="1048404" cy="348643"/>
                <a:chOff x="6872767" y="2590878"/>
                <a:chExt cx="2315288" cy="769940"/>
              </a:xfrm>
            </p:grpSpPr>
            <p:sp>
              <p:nvSpPr>
                <p:cNvPr id="33" name="Rechteck 32"/>
                <p:cNvSpPr/>
                <p:nvPr userDrawn="1"/>
              </p:nvSpPr>
              <p:spPr>
                <a:xfrm rot="5400000" flipV="1">
                  <a:off x="6845986" y="2622319"/>
                  <a:ext cx="771336" cy="715136"/>
                </a:xfrm>
                <a:prstGeom prst="rect">
                  <a:avLst/>
                </a:prstGeom>
                <a:solidFill>
                  <a:srgbClr val="F9D5A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" name="Rechteck 33"/>
                <p:cNvSpPr/>
                <p:nvPr userDrawn="1"/>
              </p:nvSpPr>
              <p:spPr>
                <a:xfrm rot="5400000" flipV="1">
                  <a:off x="7643504" y="2624070"/>
                  <a:ext cx="771336" cy="711632"/>
                </a:xfrm>
                <a:prstGeom prst="rect">
                  <a:avLst/>
                </a:prstGeom>
                <a:solidFill>
                  <a:srgbClr val="C249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" name="Rechteck 34"/>
                <p:cNvSpPr/>
                <p:nvPr userDrawn="1"/>
              </p:nvSpPr>
              <p:spPr>
                <a:xfrm rot="5400000" flipV="1">
                  <a:off x="8446279" y="2624073"/>
                  <a:ext cx="771336" cy="711630"/>
                </a:xfrm>
                <a:prstGeom prst="rect">
                  <a:avLst/>
                </a:prstGeom>
                <a:solidFill>
                  <a:srgbClr val="8D2C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36" name="Rechteck 35"/>
              <p:cNvSpPr/>
              <p:nvPr userDrawn="1"/>
            </p:nvSpPr>
            <p:spPr>
              <a:xfrm rot="5400000" flipV="1">
                <a:off x="7230118" y="1920319"/>
                <a:ext cx="350812" cy="354039"/>
              </a:xfrm>
              <a:prstGeom prst="rect">
                <a:avLst/>
              </a:prstGeom>
              <a:solidFill>
                <a:srgbClr val="6732B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2309" name="Gruppieren 36"/>
              <p:cNvGrpSpPr>
                <a:grpSpLocks/>
              </p:cNvGrpSpPr>
              <p:nvPr userDrawn="1"/>
            </p:nvGrpSpPr>
            <p:grpSpPr bwMode="auto">
              <a:xfrm rot="5400000">
                <a:off x="6883072" y="2745009"/>
                <a:ext cx="1048404" cy="353486"/>
                <a:chOff x="6904798" y="4001531"/>
                <a:chExt cx="2283562" cy="769939"/>
              </a:xfrm>
            </p:grpSpPr>
            <p:sp>
              <p:nvSpPr>
                <p:cNvPr id="38" name="Rechteck 37"/>
                <p:cNvSpPr/>
                <p:nvPr userDrawn="1"/>
              </p:nvSpPr>
              <p:spPr>
                <a:xfrm rot="5400000" flipV="1">
                  <a:off x="6866281" y="4041100"/>
                  <a:ext cx="771141" cy="691507"/>
                </a:xfrm>
                <a:prstGeom prst="rect">
                  <a:avLst/>
                </a:prstGeom>
                <a:solidFill>
                  <a:srgbClr val="BCA7E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9" name="Rechteck 38"/>
                <p:cNvSpPr/>
                <p:nvPr userDrawn="1"/>
              </p:nvSpPr>
              <p:spPr>
                <a:xfrm rot="5400000" flipV="1">
                  <a:off x="7647686" y="4030726"/>
                  <a:ext cx="771141" cy="712252"/>
                </a:xfrm>
                <a:prstGeom prst="rect">
                  <a:avLst/>
                </a:prstGeom>
                <a:solidFill>
                  <a:srgbClr val="4A207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0" name="Rechteck 39"/>
                <p:cNvSpPr/>
                <p:nvPr userDrawn="1"/>
              </p:nvSpPr>
              <p:spPr>
                <a:xfrm rot="5400000" flipV="1">
                  <a:off x="8446375" y="4030726"/>
                  <a:ext cx="771141" cy="712252"/>
                </a:xfrm>
                <a:prstGeom prst="rect">
                  <a:avLst/>
                </a:prstGeom>
                <a:solidFill>
                  <a:srgbClr val="33006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42" name="Rechteck 41"/>
              <p:cNvSpPr/>
              <p:nvPr userDrawn="1"/>
            </p:nvSpPr>
            <p:spPr>
              <a:xfrm rot="5400000" flipV="1">
                <a:off x="8399397" y="1922701"/>
                <a:ext cx="350812" cy="349275"/>
              </a:xfrm>
              <a:prstGeom prst="rect">
                <a:avLst/>
              </a:prstGeom>
              <a:solidFill>
                <a:srgbClr val="AF98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2311" name="Gruppieren 5"/>
              <p:cNvGrpSpPr>
                <a:grpSpLocks/>
              </p:cNvGrpSpPr>
              <p:nvPr userDrawn="1"/>
            </p:nvGrpSpPr>
            <p:grpSpPr bwMode="auto">
              <a:xfrm rot="5400000">
                <a:off x="8052507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41" name="Rechteck 40"/>
                <p:cNvSpPr/>
                <p:nvPr userDrawn="1"/>
              </p:nvSpPr>
              <p:spPr>
                <a:xfrm rot="5400000" flipV="1">
                  <a:off x="6859081" y="1201594"/>
                  <a:ext cx="771336" cy="715136"/>
                </a:xfrm>
                <a:prstGeom prst="rect">
                  <a:avLst/>
                </a:prstGeom>
                <a:solidFill>
                  <a:srgbClr val="DCCFA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3" name="Rechteck 42"/>
                <p:cNvSpPr/>
                <p:nvPr userDrawn="1"/>
              </p:nvSpPr>
              <p:spPr>
                <a:xfrm rot="5400000" flipV="1">
                  <a:off x="7656599" y="1203345"/>
                  <a:ext cx="771336" cy="711632"/>
                </a:xfrm>
                <a:prstGeom prst="rect">
                  <a:avLst/>
                </a:prstGeom>
                <a:solidFill>
                  <a:srgbClr val="81672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4" name="Rechteck 43"/>
                <p:cNvSpPr/>
                <p:nvPr userDrawn="1"/>
              </p:nvSpPr>
              <p:spPr>
                <a:xfrm rot="5400000" flipV="1">
                  <a:off x="8459374" y="1203348"/>
                  <a:ext cx="771336" cy="711630"/>
                </a:xfrm>
                <a:prstGeom prst="rect">
                  <a:avLst/>
                </a:prstGeom>
                <a:solidFill>
                  <a:srgbClr val="523E1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  <p:sp>
          <p:nvSpPr>
            <p:cNvPr id="45" name="Rechteck 44"/>
            <p:cNvSpPr/>
            <p:nvPr userDrawn="1"/>
          </p:nvSpPr>
          <p:spPr>
            <a:xfrm rot="5400000" flipV="1">
              <a:off x="6911192" y="3944394"/>
              <a:ext cx="323874" cy="328588"/>
            </a:xfrm>
            <a:prstGeom prst="rect">
              <a:avLst/>
            </a:prstGeom>
            <a:solidFill>
              <a:srgbClr val="FC82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 flipV="1">
              <a:off x="6450850" y="3933282"/>
              <a:ext cx="323874" cy="350812"/>
            </a:xfrm>
            <a:prstGeom prst="rect">
              <a:avLst/>
            </a:prstGeom>
            <a:solidFill>
              <a:srgbClr val="E2396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80975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08025" indent="-171450" algn="l" rtl="0" fontAlgn="base">
        <a:lnSpc>
          <a:spcPct val="120000"/>
        </a:lnSpc>
        <a:spcBef>
          <a:spcPct val="0"/>
        </a:spcBef>
        <a:spcAft>
          <a:spcPct val="0"/>
        </a:spcAft>
        <a:buSzPct val="95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775"/>
            <a:ext cx="7702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    </a:t>
            </a:r>
          </a:p>
        </p:txBody>
      </p:sp>
      <p:sp>
        <p:nvSpPr>
          <p:cNvPr id="2355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60413" y="1111250"/>
            <a:ext cx="5576887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3627438" y="6550025"/>
            <a:ext cx="2709862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2104CA-2868-4241-9CF0-5F5CDEC9DC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3557" name="Gruppieren 29"/>
          <p:cNvGrpSpPr>
            <a:grpSpLocks/>
          </p:cNvGrpSpPr>
          <p:nvPr userDrawn="1"/>
        </p:nvGrpSpPr>
        <p:grpSpPr bwMode="auto">
          <a:xfrm>
            <a:off x="585788" y="977900"/>
            <a:ext cx="8797925" cy="5411788"/>
            <a:chOff x="585788" y="978347"/>
            <a:chExt cx="8797925" cy="5411581"/>
          </a:xfrm>
        </p:grpSpPr>
        <p:grpSp>
          <p:nvGrpSpPr>
            <p:cNvPr id="23594" name="Gruppieren 21"/>
            <p:cNvGrpSpPr>
              <a:grpSpLocks/>
            </p:cNvGrpSpPr>
            <p:nvPr userDrawn="1"/>
          </p:nvGrpSpPr>
          <p:grpSpPr bwMode="auto">
            <a:xfrm>
              <a:off x="585788" y="978347"/>
              <a:ext cx="72794" cy="72000"/>
              <a:chOff x="585786" y="999330"/>
              <a:chExt cx="72794" cy="72000"/>
            </a:xfrm>
          </p:grpSpPr>
          <p:cxnSp>
            <p:nvCxnSpPr>
              <p:cNvPr id="14" name="Gerade Verbindung 13"/>
              <p:cNvCxnSpPr/>
              <p:nvPr userDrawn="1"/>
            </p:nvCxnSpPr>
            <p:spPr>
              <a:xfrm>
                <a:off x="585786" y="999330"/>
                <a:ext cx="0" cy="71435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 userDrawn="1"/>
            </p:nvCxnSpPr>
            <p:spPr>
              <a:xfrm>
                <a:off x="587373" y="1000918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23595" name="Gruppieren 20"/>
            <p:cNvGrpSpPr>
              <a:grpSpLocks/>
            </p:cNvGrpSpPr>
            <p:nvPr userDrawn="1"/>
          </p:nvGrpSpPr>
          <p:grpSpPr bwMode="auto">
            <a:xfrm>
              <a:off x="9312275" y="6318490"/>
              <a:ext cx="71438" cy="71438"/>
              <a:chOff x="9312305" y="6165869"/>
              <a:chExt cx="71438" cy="71438"/>
            </a:xfrm>
          </p:grpSpPr>
          <p:cxnSp>
            <p:nvCxnSpPr>
              <p:cNvPr id="12" name="Gerade Verbindung 11"/>
              <p:cNvCxnSpPr/>
              <p:nvPr userDrawn="1"/>
            </p:nvCxnSpPr>
            <p:spPr>
              <a:xfrm rot="16200000">
                <a:off x="9344850" y="6201589"/>
                <a:ext cx="71435" cy="0"/>
              </a:xfrm>
              <a:prstGeom prst="line">
                <a:avLst/>
              </a:prstGeom>
              <a:ln w="6350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 userDrawn="1"/>
            </p:nvCxnSpPr>
            <p:spPr>
              <a:xfrm rot="10800000">
                <a:off x="9312305" y="6237307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8" name="Grafik 1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592138" y="6586538"/>
            <a:ext cx="2706687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700"/>
              <a:t>© 2011 HYVE AG</a:t>
            </a:r>
          </a:p>
        </p:txBody>
      </p:sp>
      <p:grpSp>
        <p:nvGrpSpPr>
          <p:cNvPr id="23560" name="Gruppieren 47"/>
          <p:cNvGrpSpPr>
            <a:grpSpLocks/>
          </p:cNvGrpSpPr>
          <p:nvPr userDrawn="1"/>
        </p:nvGrpSpPr>
        <p:grpSpPr bwMode="auto">
          <a:xfrm>
            <a:off x="10064750" y="146050"/>
            <a:ext cx="1525588" cy="2646363"/>
            <a:chOff x="6437381" y="1624069"/>
            <a:chExt cx="1525477" cy="2646556"/>
          </a:xfrm>
        </p:grpSpPr>
        <p:grpSp>
          <p:nvGrpSpPr>
            <p:cNvPr id="23561" name="Gruppieren 46"/>
            <p:cNvGrpSpPr>
              <a:grpSpLocks/>
            </p:cNvGrpSpPr>
            <p:nvPr userDrawn="1"/>
          </p:nvGrpSpPr>
          <p:grpSpPr bwMode="auto">
            <a:xfrm rot="-5400000">
              <a:off x="6061065" y="2000385"/>
              <a:ext cx="2278110" cy="1525477"/>
              <a:chOff x="6472920" y="1921933"/>
              <a:chExt cx="2278110" cy="1525477"/>
            </a:xfrm>
          </p:grpSpPr>
          <p:sp>
            <p:nvSpPr>
              <p:cNvPr id="16" name="Rechteck 15"/>
              <p:cNvSpPr/>
              <p:nvPr userDrawn="1"/>
            </p:nvSpPr>
            <p:spPr>
              <a:xfrm rot="5400000" flipV="1">
                <a:off x="6460125" y="1934607"/>
                <a:ext cx="350812" cy="325462"/>
              </a:xfrm>
              <a:prstGeom prst="rect">
                <a:avLst/>
              </a:prstGeom>
              <a:solidFill>
                <a:srgbClr val="00BAD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23565" name="Gruppieren 16"/>
              <p:cNvGrpSpPr>
                <a:grpSpLocks/>
              </p:cNvGrpSpPr>
              <p:nvPr userDrawn="1"/>
            </p:nvGrpSpPr>
            <p:grpSpPr bwMode="auto">
              <a:xfrm>
                <a:off x="6472920" y="2397550"/>
                <a:ext cx="328244" cy="1049860"/>
                <a:chOff x="8222059" y="2647452"/>
                <a:chExt cx="981254" cy="3398772"/>
              </a:xfrm>
            </p:grpSpPr>
            <p:sp>
              <p:nvSpPr>
                <p:cNvPr id="18" name="Rechteck 17"/>
                <p:cNvSpPr/>
                <p:nvPr/>
              </p:nvSpPr>
              <p:spPr>
                <a:xfrm rot="5400000" flipV="1">
                  <a:off x="8193490" y="2687087"/>
                  <a:ext cx="1048342" cy="972937"/>
                </a:xfrm>
                <a:prstGeom prst="rect">
                  <a:avLst/>
                </a:prstGeom>
                <a:solidFill>
                  <a:srgbClr val="77D7E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9" name="Rechteck 18"/>
                <p:cNvSpPr/>
                <p:nvPr/>
              </p:nvSpPr>
              <p:spPr>
                <a:xfrm rot="5400000" flipV="1">
                  <a:off x="8193490" y="3863905"/>
                  <a:ext cx="1048342" cy="972937"/>
                </a:xfrm>
                <a:prstGeom prst="rect">
                  <a:avLst/>
                </a:prstGeom>
                <a:solidFill>
                  <a:srgbClr val="00829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 flipV="1">
                  <a:off x="8183998" y="5035581"/>
                  <a:ext cx="1048342" cy="972937"/>
                </a:xfrm>
                <a:prstGeom prst="rect">
                  <a:avLst/>
                </a:prstGeom>
                <a:solidFill>
                  <a:srgbClr val="00535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2" name="Rechteck 21"/>
              <p:cNvSpPr/>
              <p:nvPr userDrawn="1"/>
            </p:nvSpPr>
            <p:spPr>
              <a:xfrm rot="5400000" flipV="1">
                <a:off x="6835596" y="1922701"/>
                <a:ext cx="350812" cy="349275"/>
              </a:xfrm>
              <a:prstGeom prst="rect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555555"/>
                  </a:solidFill>
                </a:endParaRPr>
              </a:p>
            </p:txBody>
          </p:sp>
          <p:grpSp>
            <p:nvGrpSpPr>
              <p:cNvPr id="23567" name="Gruppieren 3"/>
              <p:cNvGrpSpPr>
                <a:grpSpLocks/>
              </p:cNvGrpSpPr>
              <p:nvPr userDrawn="1"/>
            </p:nvGrpSpPr>
            <p:grpSpPr bwMode="auto">
              <a:xfrm rot="5400000">
                <a:off x="6491646" y="2747431"/>
                <a:ext cx="1048404" cy="348643"/>
                <a:chOff x="7059452" y="5215369"/>
                <a:chExt cx="2315288" cy="769940"/>
              </a:xfrm>
            </p:grpSpPr>
            <p:sp>
              <p:nvSpPr>
                <p:cNvPr id="21" name="Rechteck 20"/>
                <p:cNvSpPr/>
                <p:nvPr userDrawn="1"/>
              </p:nvSpPr>
              <p:spPr>
                <a:xfrm rot="5400000" flipV="1">
                  <a:off x="7032671" y="5246459"/>
                  <a:ext cx="771336" cy="71513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3" name="Rechteck 22"/>
                <p:cNvSpPr/>
                <p:nvPr userDrawn="1"/>
              </p:nvSpPr>
              <p:spPr>
                <a:xfrm rot="5400000" flipV="1">
                  <a:off x="7830189" y="5248210"/>
                  <a:ext cx="771336" cy="711632"/>
                </a:xfrm>
                <a:prstGeom prst="rect">
                  <a:avLst/>
                </a:prstGeom>
                <a:solidFill>
                  <a:srgbClr val="999999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4" name="Rechteck 23"/>
                <p:cNvSpPr/>
                <p:nvPr userDrawn="1"/>
              </p:nvSpPr>
              <p:spPr>
                <a:xfrm rot="5400000" flipV="1">
                  <a:off x="8632964" y="5248213"/>
                  <a:ext cx="771336" cy="711630"/>
                </a:xfrm>
                <a:prstGeom prst="rect">
                  <a:avLst/>
                </a:prstGeom>
                <a:solidFill>
                  <a:srgbClr val="55555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5" name="Rechteck 24"/>
              <p:cNvSpPr/>
              <p:nvPr userDrawn="1"/>
            </p:nvSpPr>
            <p:spPr>
              <a:xfrm rot="5400000" flipV="1">
                <a:off x="8014400" y="1918732"/>
                <a:ext cx="342875" cy="349275"/>
              </a:xfrm>
              <a:prstGeom prst="rect">
                <a:avLst/>
              </a:prstGeom>
              <a:solidFill>
                <a:srgbClr val="AFB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/>
                  <a:t> </a:t>
                </a:r>
              </a:p>
            </p:txBody>
          </p:sp>
          <p:sp>
            <p:nvSpPr>
              <p:cNvPr id="26" name="Rechteck 25"/>
              <p:cNvSpPr/>
              <p:nvPr userDrawn="1"/>
            </p:nvSpPr>
            <p:spPr>
              <a:xfrm rot="5400000" flipV="1">
                <a:off x="7623847" y="1918732"/>
                <a:ext cx="342875" cy="349275"/>
              </a:xfrm>
              <a:prstGeom prst="rect">
                <a:avLst/>
              </a:prstGeom>
              <a:solidFill>
                <a:srgbClr val="FF96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23570" name="Gruppieren 26"/>
              <p:cNvGrpSpPr>
                <a:grpSpLocks/>
              </p:cNvGrpSpPr>
              <p:nvPr userDrawn="1"/>
            </p:nvGrpSpPr>
            <p:grpSpPr bwMode="auto">
              <a:xfrm rot="5400000">
                <a:off x="7663504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28" name="Rechteck 27"/>
                <p:cNvSpPr/>
                <p:nvPr userDrawn="1"/>
              </p:nvSpPr>
              <p:spPr>
                <a:xfrm rot="5400000" flipV="1">
                  <a:off x="6859081" y="1201512"/>
                  <a:ext cx="771336" cy="715136"/>
                </a:xfrm>
                <a:prstGeom prst="rect">
                  <a:avLst/>
                </a:prstGeom>
                <a:solidFill>
                  <a:srgbClr val="D7E298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9" name="Rechteck 28"/>
                <p:cNvSpPr/>
                <p:nvPr userDrawn="1"/>
              </p:nvSpPr>
              <p:spPr>
                <a:xfrm rot="5400000" flipV="1">
                  <a:off x="7656599" y="1203264"/>
                  <a:ext cx="771336" cy="711632"/>
                </a:xfrm>
                <a:prstGeom prst="rect">
                  <a:avLst/>
                </a:prstGeom>
                <a:solidFill>
                  <a:srgbClr val="5672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1" name="Rechteck 30"/>
                <p:cNvSpPr/>
                <p:nvPr userDrawn="1"/>
              </p:nvSpPr>
              <p:spPr>
                <a:xfrm rot="5400000" flipV="1">
                  <a:off x="8459374" y="1203266"/>
                  <a:ext cx="771336" cy="711630"/>
                </a:xfrm>
                <a:prstGeom prst="rect">
                  <a:avLst/>
                </a:prstGeom>
                <a:solidFill>
                  <a:srgbClr val="2C4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23571" name="Gruppieren 31"/>
              <p:cNvGrpSpPr>
                <a:grpSpLocks/>
              </p:cNvGrpSpPr>
              <p:nvPr userDrawn="1"/>
            </p:nvGrpSpPr>
            <p:grpSpPr bwMode="auto">
              <a:xfrm rot="5400000">
                <a:off x="7274499" y="2747431"/>
                <a:ext cx="1048404" cy="348643"/>
                <a:chOff x="6872767" y="2590878"/>
                <a:chExt cx="2315288" cy="769940"/>
              </a:xfrm>
            </p:grpSpPr>
            <p:sp>
              <p:nvSpPr>
                <p:cNvPr id="33" name="Rechteck 32"/>
                <p:cNvSpPr/>
                <p:nvPr userDrawn="1"/>
              </p:nvSpPr>
              <p:spPr>
                <a:xfrm rot="5400000" flipV="1">
                  <a:off x="6845986" y="2622319"/>
                  <a:ext cx="771336" cy="715136"/>
                </a:xfrm>
                <a:prstGeom prst="rect">
                  <a:avLst/>
                </a:prstGeom>
                <a:solidFill>
                  <a:srgbClr val="F9D5A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" name="Rechteck 33"/>
                <p:cNvSpPr/>
                <p:nvPr userDrawn="1"/>
              </p:nvSpPr>
              <p:spPr>
                <a:xfrm rot="5400000" flipV="1">
                  <a:off x="7643504" y="2624070"/>
                  <a:ext cx="771336" cy="711632"/>
                </a:xfrm>
                <a:prstGeom prst="rect">
                  <a:avLst/>
                </a:prstGeom>
                <a:solidFill>
                  <a:srgbClr val="C249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" name="Rechteck 34"/>
                <p:cNvSpPr/>
                <p:nvPr userDrawn="1"/>
              </p:nvSpPr>
              <p:spPr>
                <a:xfrm rot="5400000" flipV="1">
                  <a:off x="8446279" y="2624073"/>
                  <a:ext cx="771336" cy="711630"/>
                </a:xfrm>
                <a:prstGeom prst="rect">
                  <a:avLst/>
                </a:prstGeom>
                <a:solidFill>
                  <a:srgbClr val="8D2C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36" name="Rechteck 35"/>
              <p:cNvSpPr/>
              <p:nvPr userDrawn="1"/>
            </p:nvSpPr>
            <p:spPr>
              <a:xfrm rot="5400000" flipV="1">
                <a:off x="7230118" y="1920319"/>
                <a:ext cx="350812" cy="354039"/>
              </a:xfrm>
              <a:prstGeom prst="rect">
                <a:avLst/>
              </a:prstGeom>
              <a:solidFill>
                <a:srgbClr val="6732B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23573" name="Gruppieren 36"/>
              <p:cNvGrpSpPr>
                <a:grpSpLocks/>
              </p:cNvGrpSpPr>
              <p:nvPr userDrawn="1"/>
            </p:nvGrpSpPr>
            <p:grpSpPr bwMode="auto">
              <a:xfrm rot="5400000">
                <a:off x="6883072" y="2745009"/>
                <a:ext cx="1048404" cy="353486"/>
                <a:chOff x="6904798" y="4001531"/>
                <a:chExt cx="2283562" cy="769939"/>
              </a:xfrm>
            </p:grpSpPr>
            <p:sp>
              <p:nvSpPr>
                <p:cNvPr id="38" name="Rechteck 37"/>
                <p:cNvSpPr/>
                <p:nvPr userDrawn="1"/>
              </p:nvSpPr>
              <p:spPr>
                <a:xfrm rot="5400000" flipV="1">
                  <a:off x="6866281" y="4041100"/>
                  <a:ext cx="771141" cy="691507"/>
                </a:xfrm>
                <a:prstGeom prst="rect">
                  <a:avLst/>
                </a:prstGeom>
                <a:solidFill>
                  <a:srgbClr val="BCA7E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9" name="Rechteck 38"/>
                <p:cNvSpPr/>
                <p:nvPr userDrawn="1"/>
              </p:nvSpPr>
              <p:spPr>
                <a:xfrm rot="5400000" flipV="1">
                  <a:off x="7647686" y="4030726"/>
                  <a:ext cx="771141" cy="712252"/>
                </a:xfrm>
                <a:prstGeom prst="rect">
                  <a:avLst/>
                </a:prstGeom>
                <a:solidFill>
                  <a:srgbClr val="4A207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0" name="Rechteck 39"/>
                <p:cNvSpPr/>
                <p:nvPr userDrawn="1"/>
              </p:nvSpPr>
              <p:spPr>
                <a:xfrm rot="5400000" flipV="1">
                  <a:off x="8446375" y="4030726"/>
                  <a:ext cx="771141" cy="712252"/>
                </a:xfrm>
                <a:prstGeom prst="rect">
                  <a:avLst/>
                </a:prstGeom>
                <a:solidFill>
                  <a:srgbClr val="33006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42" name="Rechteck 41"/>
              <p:cNvSpPr/>
              <p:nvPr userDrawn="1"/>
            </p:nvSpPr>
            <p:spPr>
              <a:xfrm rot="5400000" flipV="1">
                <a:off x="8399397" y="1922701"/>
                <a:ext cx="350812" cy="349275"/>
              </a:xfrm>
              <a:prstGeom prst="rect">
                <a:avLst/>
              </a:prstGeom>
              <a:solidFill>
                <a:srgbClr val="AF98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23575" name="Gruppieren 5"/>
              <p:cNvGrpSpPr>
                <a:grpSpLocks/>
              </p:cNvGrpSpPr>
              <p:nvPr userDrawn="1"/>
            </p:nvGrpSpPr>
            <p:grpSpPr bwMode="auto">
              <a:xfrm rot="5400000">
                <a:off x="8052507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41" name="Rechteck 40"/>
                <p:cNvSpPr/>
                <p:nvPr userDrawn="1"/>
              </p:nvSpPr>
              <p:spPr>
                <a:xfrm rot="5400000" flipV="1">
                  <a:off x="6859081" y="1201594"/>
                  <a:ext cx="771336" cy="715136"/>
                </a:xfrm>
                <a:prstGeom prst="rect">
                  <a:avLst/>
                </a:prstGeom>
                <a:solidFill>
                  <a:srgbClr val="DCCFA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3" name="Rechteck 42"/>
                <p:cNvSpPr/>
                <p:nvPr userDrawn="1"/>
              </p:nvSpPr>
              <p:spPr>
                <a:xfrm rot="5400000" flipV="1">
                  <a:off x="7656599" y="1203345"/>
                  <a:ext cx="771336" cy="711632"/>
                </a:xfrm>
                <a:prstGeom prst="rect">
                  <a:avLst/>
                </a:prstGeom>
                <a:solidFill>
                  <a:srgbClr val="81672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4" name="Rechteck 43"/>
                <p:cNvSpPr/>
                <p:nvPr userDrawn="1"/>
              </p:nvSpPr>
              <p:spPr>
                <a:xfrm rot="5400000" flipV="1">
                  <a:off x="8459374" y="1203348"/>
                  <a:ext cx="771336" cy="711630"/>
                </a:xfrm>
                <a:prstGeom prst="rect">
                  <a:avLst/>
                </a:prstGeom>
                <a:solidFill>
                  <a:srgbClr val="523E1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  <p:sp>
          <p:nvSpPr>
            <p:cNvPr id="45" name="Rechteck 44"/>
            <p:cNvSpPr/>
            <p:nvPr userDrawn="1"/>
          </p:nvSpPr>
          <p:spPr>
            <a:xfrm rot="5400000" flipV="1">
              <a:off x="6911192" y="3944394"/>
              <a:ext cx="323874" cy="328588"/>
            </a:xfrm>
            <a:prstGeom prst="rect">
              <a:avLst/>
            </a:prstGeom>
            <a:solidFill>
              <a:srgbClr val="FC82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 flipV="1">
              <a:off x="6450850" y="3933282"/>
              <a:ext cx="323874" cy="350812"/>
            </a:xfrm>
            <a:prstGeom prst="rect">
              <a:avLst/>
            </a:prstGeom>
            <a:solidFill>
              <a:srgbClr val="E2396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80975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08025" indent="-171450" algn="l" rtl="0" fontAlgn="base">
        <a:lnSpc>
          <a:spcPct val="120000"/>
        </a:lnSpc>
        <a:spcBef>
          <a:spcPct val="0"/>
        </a:spcBef>
        <a:spcAft>
          <a:spcPct val="0"/>
        </a:spcAft>
        <a:buSzPct val="95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775"/>
            <a:ext cx="7702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    </a:t>
            </a:r>
          </a:p>
        </p:txBody>
      </p:sp>
      <p:sp>
        <p:nvSpPr>
          <p:cNvPr id="3481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60413" y="1111250"/>
            <a:ext cx="5576887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3627438" y="6550025"/>
            <a:ext cx="2709862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07A6B0-6574-4A8D-8299-6403C406D1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34821" name="Gruppieren 29"/>
          <p:cNvGrpSpPr>
            <a:grpSpLocks/>
          </p:cNvGrpSpPr>
          <p:nvPr userDrawn="1"/>
        </p:nvGrpSpPr>
        <p:grpSpPr bwMode="auto">
          <a:xfrm>
            <a:off x="585788" y="977900"/>
            <a:ext cx="8797925" cy="5411788"/>
            <a:chOff x="585788" y="978347"/>
            <a:chExt cx="8797925" cy="5411581"/>
          </a:xfrm>
        </p:grpSpPr>
        <p:grpSp>
          <p:nvGrpSpPr>
            <p:cNvPr id="34858" name="Gruppieren 21"/>
            <p:cNvGrpSpPr>
              <a:grpSpLocks/>
            </p:cNvGrpSpPr>
            <p:nvPr userDrawn="1"/>
          </p:nvGrpSpPr>
          <p:grpSpPr bwMode="auto">
            <a:xfrm>
              <a:off x="585788" y="978347"/>
              <a:ext cx="72794" cy="72000"/>
              <a:chOff x="585786" y="999330"/>
              <a:chExt cx="72794" cy="72000"/>
            </a:xfrm>
          </p:grpSpPr>
          <p:cxnSp>
            <p:nvCxnSpPr>
              <p:cNvPr id="14" name="Gerade Verbindung 13"/>
              <p:cNvCxnSpPr/>
              <p:nvPr userDrawn="1"/>
            </p:nvCxnSpPr>
            <p:spPr>
              <a:xfrm>
                <a:off x="585786" y="999330"/>
                <a:ext cx="0" cy="71435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 userDrawn="1"/>
            </p:nvCxnSpPr>
            <p:spPr>
              <a:xfrm>
                <a:off x="587373" y="1000918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4859" name="Gruppieren 20"/>
            <p:cNvGrpSpPr>
              <a:grpSpLocks/>
            </p:cNvGrpSpPr>
            <p:nvPr userDrawn="1"/>
          </p:nvGrpSpPr>
          <p:grpSpPr bwMode="auto">
            <a:xfrm>
              <a:off x="9312275" y="6318490"/>
              <a:ext cx="71438" cy="71438"/>
              <a:chOff x="9312305" y="6165869"/>
              <a:chExt cx="71438" cy="71438"/>
            </a:xfrm>
          </p:grpSpPr>
          <p:cxnSp>
            <p:nvCxnSpPr>
              <p:cNvPr id="12" name="Gerade Verbindung 11"/>
              <p:cNvCxnSpPr/>
              <p:nvPr userDrawn="1"/>
            </p:nvCxnSpPr>
            <p:spPr>
              <a:xfrm rot="16200000">
                <a:off x="9344850" y="6201589"/>
                <a:ext cx="71435" cy="0"/>
              </a:xfrm>
              <a:prstGeom prst="line">
                <a:avLst/>
              </a:prstGeom>
              <a:ln w="6350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 userDrawn="1"/>
            </p:nvCxnSpPr>
            <p:spPr>
              <a:xfrm rot="10800000">
                <a:off x="9312305" y="6237307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34822" name="Grafik 1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592138" y="6586538"/>
            <a:ext cx="2706687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700"/>
              <a:t>© 2011 HYVE AG</a:t>
            </a:r>
          </a:p>
        </p:txBody>
      </p:sp>
      <p:grpSp>
        <p:nvGrpSpPr>
          <p:cNvPr id="34824" name="Gruppieren 47"/>
          <p:cNvGrpSpPr>
            <a:grpSpLocks/>
          </p:cNvGrpSpPr>
          <p:nvPr userDrawn="1"/>
        </p:nvGrpSpPr>
        <p:grpSpPr bwMode="auto">
          <a:xfrm>
            <a:off x="10064750" y="146050"/>
            <a:ext cx="1525588" cy="2646363"/>
            <a:chOff x="6437381" y="1624069"/>
            <a:chExt cx="1525477" cy="2646556"/>
          </a:xfrm>
        </p:grpSpPr>
        <p:grpSp>
          <p:nvGrpSpPr>
            <p:cNvPr id="34825" name="Gruppieren 46"/>
            <p:cNvGrpSpPr>
              <a:grpSpLocks/>
            </p:cNvGrpSpPr>
            <p:nvPr userDrawn="1"/>
          </p:nvGrpSpPr>
          <p:grpSpPr bwMode="auto">
            <a:xfrm rot="-5400000">
              <a:off x="6061065" y="2000385"/>
              <a:ext cx="2278110" cy="1525477"/>
              <a:chOff x="6472920" y="1921933"/>
              <a:chExt cx="2278110" cy="1525477"/>
            </a:xfrm>
          </p:grpSpPr>
          <p:sp>
            <p:nvSpPr>
              <p:cNvPr id="16" name="Rechteck 15"/>
              <p:cNvSpPr/>
              <p:nvPr userDrawn="1"/>
            </p:nvSpPr>
            <p:spPr>
              <a:xfrm rot="5400000" flipV="1">
                <a:off x="6460125" y="1934607"/>
                <a:ext cx="350812" cy="325462"/>
              </a:xfrm>
              <a:prstGeom prst="rect">
                <a:avLst/>
              </a:prstGeom>
              <a:solidFill>
                <a:srgbClr val="00BAD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34829" name="Gruppieren 16"/>
              <p:cNvGrpSpPr>
                <a:grpSpLocks/>
              </p:cNvGrpSpPr>
              <p:nvPr userDrawn="1"/>
            </p:nvGrpSpPr>
            <p:grpSpPr bwMode="auto">
              <a:xfrm>
                <a:off x="6472920" y="2397550"/>
                <a:ext cx="328244" cy="1049860"/>
                <a:chOff x="8222059" y="2647452"/>
                <a:chExt cx="981254" cy="3398772"/>
              </a:xfrm>
            </p:grpSpPr>
            <p:sp>
              <p:nvSpPr>
                <p:cNvPr id="18" name="Rechteck 17"/>
                <p:cNvSpPr/>
                <p:nvPr/>
              </p:nvSpPr>
              <p:spPr>
                <a:xfrm rot="5400000" flipV="1">
                  <a:off x="8193490" y="2687087"/>
                  <a:ext cx="1048342" cy="972937"/>
                </a:xfrm>
                <a:prstGeom prst="rect">
                  <a:avLst/>
                </a:prstGeom>
                <a:solidFill>
                  <a:srgbClr val="77D7E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9" name="Rechteck 18"/>
                <p:cNvSpPr/>
                <p:nvPr/>
              </p:nvSpPr>
              <p:spPr>
                <a:xfrm rot="5400000" flipV="1">
                  <a:off x="8193490" y="3863905"/>
                  <a:ext cx="1048342" cy="972937"/>
                </a:xfrm>
                <a:prstGeom prst="rect">
                  <a:avLst/>
                </a:prstGeom>
                <a:solidFill>
                  <a:srgbClr val="00829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 flipV="1">
                  <a:off x="8183998" y="5035581"/>
                  <a:ext cx="1048342" cy="972937"/>
                </a:xfrm>
                <a:prstGeom prst="rect">
                  <a:avLst/>
                </a:prstGeom>
                <a:solidFill>
                  <a:srgbClr val="00535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2" name="Rechteck 21"/>
              <p:cNvSpPr/>
              <p:nvPr userDrawn="1"/>
            </p:nvSpPr>
            <p:spPr>
              <a:xfrm rot="5400000" flipV="1">
                <a:off x="6835596" y="1922701"/>
                <a:ext cx="350812" cy="349275"/>
              </a:xfrm>
              <a:prstGeom prst="rect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555555"/>
                  </a:solidFill>
                </a:endParaRPr>
              </a:p>
            </p:txBody>
          </p:sp>
          <p:grpSp>
            <p:nvGrpSpPr>
              <p:cNvPr id="34831" name="Gruppieren 3"/>
              <p:cNvGrpSpPr>
                <a:grpSpLocks/>
              </p:cNvGrpSpPr>
              <p:nvPr userDrawn="1"/>
            </p:nvGrpSpPr>
            <p:grpSpPr bwMode="auto">
              <a:xfrm rot="5400000">
                <a:off x="6491646" y="2747431"/>
                <a:ext cx="1048404" cy="348643"/>
                <a:chOff x="7059452" y="5215369"/>
                <a:chExt cx="2315288" cy="769940"/>
              </a:xfrm>
            </p:grpSpPr>
            <p:sp>
              <p:nvSpPr>
                <p:cNvPr id="21" name="Rechteck 20"/>
                <p:cNvSpPr/>
                <p:nvPr userDrawn="1"/>
              </p:nvSpPr>
              <p:spPr>
                <a:xfrm rot="5400000" flipV="1">
                  <a:off x="7032671" y="5246459"/>
                  <a:ext cx="771336" cy="71513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3" name="Rechteck 22"/>
                <p:cNvSpPr/>
                <p:nvPr userDrawn="1"/>
              </p:nvSpPr>
              <p:spPr>
                <a:xfrm rot="5400000" flipV="1">
                  <a:off x="7830189" y="5248210"/>
                  <a:ext cx="771336" cy="711632"/>
                </a:xfrm>
                <a:prstGeom prst="rect">
                  <a:avLst/>
                </a:prstGeom>
                <a:solidFill>
                  <a:srgbClr val="999999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4" name="Rechteck 23"/>
                <p:cNvSpPr/>
                <p:nvPr userDrawn="1"/>
              </p:nvSpPr>
              <p:spPr>
                <a:xfrm rot="5400000" flipV="1">
                  <a:off x="8632964" y="5248213"/>
                  <a:ext cx="771336" cy="711630"/>
                </a:xfrm>
                <a:prstGeom prst="rect">
                  <a:avLst/>
                </a:prstGeom>
                <a:solidFill>
                  <a:srgbClr val="55555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5" name="Rechteck 24"/>
              <p:cNvSpPr/>
              <p:nvPr userDrawn="1"/>
            </p:nvSpPr>
            <p:spPr>
              <a:xfrm rot="5400000" flipV="1">
                <a:off x="8014400" y="1918732"/>
                <a:ext cx="342875" cy="349275"/>
              </a:xfrm>
              <a:prstGeom prst="rect">
                <a:avLst/>
              </a:prstGeom>
              <a:solidFill>
                <a:srgbClr val="AFB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/>
                  <a:t> </a:t>
                </a:r>
              </a:p>
            </p:txBody>
          </p:sp>
          <p:sp>
            <p:nvSpPr>
              <p:cNvPr id="26" name="Rechteck 25"/>
              <p:cNvSpPr/>
              <p:nvPr userDrawn="1"/>
            </p:nvSpPr>
            <p:spPr>
              <a:xfrm rot="5400000" flipV="1">
                <a:off x="7623847" y="1918732"/>
                <a:ext cx="342875" cy="349275"/>
              </a:xfrm>
              <a:prstGeom prst="rect">
                <a:avLst/>
              </a:prstGeom>
              <a:solidFill>
                <a:srgbClr val="FF96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34834" name="Gruppieren 26"/>
              <p:cNvGrpSpPr>
                <a:grpSpLocks/>
              </p:cNvGrpSpPr>
              <p:nvPr userDrawn="1"/>
            </p:nvGrpSpPr>
            <p:grpSpPr bwMode="auto">
              <a:xfrm rot="5400000">
                <a:off x="7663504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28" name="Rechteck 27"/>
                <p:cNvSpPr/>
                <p:nvPr userDrawn="1"/>
              </p:nvSpPr>
              <p:spPr>
                <a:xfrm rot="5400000" flipV="1">
                  <a:off x="6859081" y="1201512"/>
                  <a:ext cx="771336" cy="715136"/>
                </a:xfrm>
                <a:prstGeom prst="rect">
                  <a:avLst/>
                </a:prstGeom>
                <a:solidFill>
                  <a:srgbClr val="D7E298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9" name="Rechteck 28"/>
                <p:cNvSpPr/>
                <p:nvPr userDrawn="1"/>
              </p:nvSpPr>
              <p:spPr>
                <a:xfrm rot="5400000" flipV="1">
                  <a:off x="7656599" y="1203264"/>
                  <a:ext cx="771336" cy="711632"/>
                </a:xfrm>
                <a:prstGeom prst="rect">
                  <a:avLst/>
                </a:prstGeom>
                <a:solidFill>
                  <a:srgbClr val="5672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1" name="Rechteck 30"/>
                <p:cNvSpPr/>
                <p:nvPr userDrawn="1"/>
              </p:nvSpPr>
              <p:spPr>
                <a:xfrm rot="5400000" flipV="1">
                  <a:off x="8459374" y="1203266"/>
                  <a:ext cx="771336" cy="711630"/>
                </a:xfrm>
                <a:prstGeom prst="rect">
                  <a:avLst/>
                </a:prstGeom>
                <a:solidFill>
                  <a:srgbClr val="2C4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34835" name="Gruppieren 31"/>
              <p:cNvGrpSpPr>
                <a:grpSpLocks/>
              </p:cNvGrpSpPr>
              <p:nvPr userDrawn="1"/>
            </p:nvGrpSpPr>
            <p:grpSpPr bwMode="auto">
              <a:xfrm rot="5400000">
                <a:off x="7274499" y="2747431"/>
                <a:ext cx="1048404" cy="348643"/>
                <a:chOff x="6872767" y="2590878"/>
                <a:chExt cx="2315288" cy="769940"/>
              </a:xfrm>
            </p:grpSpPr>
            <p:sp>
              <p:nvSpPr>
                <p:cNvPr id="33" name="Rechteck 32"/>
                <p:cNvSpPr/>
                <p:nvPr userDrawn="1"/>
              </p:nvSpPr>
              <p:spPr>
                <a:xfrm rot="5400000" flipV="1">
                  <a:off x="6845986" y="2622319"/>
                  <a:ext cx="771336" cy="715136"/>
                </a:xfrm>
                <a:prstGeom prst="rect">
                  <a:avLst/>
                </a:prstGeom>
                <a:solidFill>
                  <a:srgbClr val="F9D5A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" name="Rechteck 33"/>
                <p:cNvSpPr/>
                <p:nvPr userDrawn="1"/>
              </p:nvSpPr>
              <p:spPr>
                <a:xfrm rot="5400000" flipV="1">
                  <a:off x="7643504" y="2624070"/>
                  <a:ext cx="771336" cy="711632"/>
                </a:xfrm>
                <a:prstGeom prst="rect">
                  <a:avLst/>
                </a:prstGeom>
                <a:solidFill>
                  <a:srgbClr val="C249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" name="Rechteck 34"/>
                <p:cNvSpPr/>
                <p:nvPr userDrawn="1"/>
              </p:nvSpPr>
              <p:spPr>
                <a:xfrm rot="5400000" flipV="1">
                  <a:off x="8446279" y="2624073"/>
                  <a:ext cx="771336" cy="711630"/>
                </a:xfrm>
                <a:prstGeom prst="rect">
                  <a:avLst/>
                </a:prstGeom>
                <a:solidFill>
                  <a:srgbClr val="8D2C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36" name="Rechteck 35"/>
              <p:cNvSpPr/>
              <p:nvPr userDrawn="1"/>
            </p:nvSpPr>
            <p:spPr>
              <a:xfrm rot="5400000" flipV="1">
                <a:off x="7230118" y="1920319"/>
                <a:ext cx="350812" cy="354039"/>
              </a:xfrm>
              <a:prstGeom prst="rect">
                <a:avLst/>
              </a:prstGeom>
              <a:solidFill>
                <a:srgbClr val="6732B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34837" name="Gruppieren 36"/>
              <p:cNvGrpSpPr>
                <a:grpSpLocks/>
              </p:cNvGrpSpPr>
              <p:nvPr userDrawn="1"/>
            </p:nvGrpSpPr>
            <p:grpSpPr bwMode="auto">
              <a:xfrm rot="5400000">
                <a:off x="6883072" y="2745009"/>
                <a:ext cx="1048404" cy="353486"/>
                <a:chOff x="6904798" y="4001531"/>
                <a:chExt cx="2283562" cy="769939"/>
              </a:xfrm>
            </p:grpSpPr>
            <p:sp>
              <p:nvSpPr>
                <p:cNvPr id="38" name="Rechteck 37"/>
                <p:cNvSpPr/>
                <p:nvPr userDrawn="1"/>
              </p:nvSpPr>
              <p:spPr>
                <a:xfrm rot="5400000" flipV="1">
                  <a:off x="6866281" y="4041100"/>
                  <a:ext cx="771141" cy="691507"/>
                </a:xfrm>
                <a:prstGeom prst="rect">
                  <a:avLst/>
                </a:prstGeom>
                <a:solidFill>
                  <a:srgbClr val="BCA7E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9" name="Rechteck 38"/>
                <p:cNvSpPr/>
                <p:nvPr userDrawn="1"/>
              </p:nvSpPr>
              <p:spPr>
                <a:xfrm rot="5400000" flipV="1">
                  <a:off x="7647686" y="4030726"/>
                  <a:ext cx="771141" cy="712252"/>
                </a:xfrm>
                <a:prstGeom prst="rect">
                  <a:avLst/>
                </a:prstGeom>
                <a:solidFill>
                  <a:srgbClr val="4A207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0" name="Rechteck 39"/>
                <p:cNvSpPr/>
                <p:nvPr userDrawn="1"/>
              </p:nvSpPr>
              <p:spPr>
                <a:xfrm rot="5400000" flipV="1">
                  <a:off x="8446375" y="4030726"/>
                  <a:ext cx="771141" cy="712252"/>
                </a:xfrm>
                <a:prstGeom prst="rect">
                  <a:avLst/>
                </a:prstGeom>
                <a:solidFill>
                  <a:srgbClr val="33006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42" name="Rechteck 41"/>
              <p:cNvSpPr/>
              <p:nvPr userDrawn="1"/>
            </p:nvSpPr>
            <p:spPr>
              <a:xfrm rot="5400000" flipV="1">
                <a:off x="8399397" y="1922701"/>
                <a:ext cx="350812" cy="349275"/>
              </a:xfrm>
              <a:prstGeom prst="rect">
                <a:avLst/>
              </a:prstGeom>
              <a:solidFill>
                <a:srgbClr val="AF98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34839" name="Gruppieren 5"/>
              <p:cNvGrpSpPr>
                <a:grpSpLocks/>
              </p:cNvGrpSpPr>
              <p:nvPr userDrawn="1"/>
            </p:nvGrpSpPr>
            <p:grpSpPr bwMode="auto">
              <a:xfrm rot="5400000">
                <a:off x="8052507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41" name="Rechteck 40"/>
                <p:cNvSpPr/>
                <p:nvPr userDrawn="1"/>
              </p:nvSpPr>
              <p:spPr>
                <a:xfrm rot="5400000" flipV="1">
                  <a:off x="6859081" y="1201594"/>
                  <a:ext cx="771336" cy="715136"/>
                </a:xfrm>
                <a:prstGeom prst="rect">
                  <a:avLst/>
                </a:prstGeom>
                <a:solidFill>
                  <a:srgbClr val="DCCFA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3" name="Rechteck 42"/>
                <p:cNvSpPr/>
                <p:nvPr userDrawn="1"/>
              </p:nvSpPr>
              <p:spPr>
                <a:xfrm rot="5400000" flipV="1">
                  <a:off x="7656599" y="1203345"/>
                  <a:ext cx="771336" cy="711632"/>
                </a:xfrm>
                <a:prstGeom prst="rect">
                  <a:avLst/>
                </a:prstGeom>
                <a:solidFill>
                  <a:srgbClr val="81672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4" name="Rechteck 43"/>
                <p:cNvSpPr/>
                <p:nvPr userDrawn="1"/>
              </p:nvSpPr>
              <p:spPr>
                <a:xfrm rot="5400000" flipV="1">
                  <a:off x="8459374" y="1203348"/>
                  <a:ext cx="771336" cy="711630"/>
                </a:xfrm>
                <a:prstGeom prst="rect">
                  <a:avLst/>
                </a:prstGeom>
                <a:solidFill>
                  <a:srgbClr val="523E1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  <p:sp>
          <p:nvSpPr>
            <p:cNvPr id="45" name="Rechteck 44"/>
            <p:cNvSpPr/>
            <p:nvPr userDrawn="1"/>
          </p:nvSpPr>
          <p:spPr>
            <a:xfrm rot="5400000" flipV="1">
              <a:off x="6911192" y="3944394"/>
              <a:ext cx="323874" cy="328588"/>
            </a:xfrm>
            <a:prstGeom prst="rect">
              <a:avLst/>
            </a:prstGeom>
            <a:solidFill>
              <a:srgbClr val="FC82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 flipV="1">
              <a:off x="6450850" y="3933282"/>
              <a:ext cx="323874" cy="350812"/>
            </a:xfrm>
            <a:prstGeom prst="rect">
              <a:avLst/>
            </a:prstGeom>
            <a:solidFill>
              <a:srgbClr val="E2396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80975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08025" indent="-171450" algn="l" rtl="0" fontAlgn="base">
        <a:lnSpc>
          <a:spcPct val="120000"/>
        </a:lnSpc>
        <a:spcBef>
          <a:spcPct val="0"/>
        </a:spcBef>
        <a:spcAft>
          <a:spcPct val="0"/>
        </a:spcAft>
        <a:buSzPct val="95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775"/>
            <a:ext cx="7702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</a:t>
            </a:r>
            <a:br>
              <a:rPr lang="de-DE" smtClean="0"/>
            </a:br>
            <a:r>
              <a:rPr lang="de-DE" smtClean="0"/>
              <a:t>durch Klicken     </a:t>
            </a:r>
          </a:p>
        </p:txBody>
      </p:sp>
      <p:sp>
        <p:nvSpPr>
          <p:cNvPr id="4608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60413" y="1111250"/>
            <a:ext cx="5576887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3627438" y="6550025"/>
            <a:ext cx="2709862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E31806-D506-4CAD-A5F0-8F90A24C84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46085" name="Gruppieren 29"/>
          <p:cNvGrpSpPr>
            <a:grpSpLocks/>
          </p:cNvGrpSpPr>
          <p:nvPr userDrawn="1"/>
        </p:nvGrpSpPr>
        <p:grpSpPr bwMode="auto">
          <a:xfrm>
            <a:off x="585788" y="977900"/>
            <a:ext cx="8797925" cy="5411788"/>
            <a:chOff x="585788" y="978347"/>
            <a:chExt cx="8797925" cy="5411581"/>
          </a:xfrm>
        </p:grpSpPr>
        <p:grpSp>
          <p:nvGrpSpPr>
            <p:cNvPr id="46122" name="Gruppieren 21"/>
            <p:cNvGrpSpPr>
              <a:grpSpLocks/>
            </p:cNvGrpSpPr>
            <p:nvPr userDrawn="1"/>
          </p:nvGrpSpPr>
          <p:grpSpPr bwMode="auto">
            <a:xfrm>
              <a:off x="585788" y="978347"/>
              <a:ext cx="72794" cy="72000"/>
              <a:chOff x="585786" y="999330"/>
              <a:chExt cx="72794" cy="72000"/>
            </a:xfrm>
          </p:grpSpPr>
          <p:cxnSp>
            <p:nvCxnSpPr>
              <p:cNvPr id="14" name="Gerade Verbindung 13"/>
              <p:cNvCxnSpPr/>
              <p:nvPr userDrawn="1"/>
            </p:nvCxnSpPr>
            <p:spPr>
              <a:xfrm>
                <a:off x="585786" y="999330"/>
                <a:ext cx="0" cy="71435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 userDrawn="1"/>
            </p:nvCxnSpPr>
            <p:spPr>
              <a:xfrm>
                <a:off x="587373" y="1000918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6123" name="Gruppieren 20"/>
            <p:cNvGrpSpPr>
              <a:grpSpLocks/>
            </p:cNvGrpSpPr>
            <p:nvPr userDrawn="1"/>
          </p:nvGrpSpPr>
          <p:grpSpPr bwMode="auto">
            <a:xfrm>
              <a:off x="9312275" y="6318490"/>
              <a:ext cx="71438" cy="71438"/>
              <a:chOff x="9312305" y="6165869"/>
              <a:chExt cx="71438" cy="71438"/>
            </a:xfrm>
          </p:grpSpPr>
          <p:cxnSp>
            <p:nvCxnSpPr>
              <p:cNvPr id="12" name="Gerade Verbindung 11"/>
              <p:cNvCxnSpPr/>
              <p:nvPr userDrawn="1"/>
            </p:nvCxnSpPr>
            <p:spPr>
              <a:xfrm rot="16200000">
                <a:off x="9344850" y="6201589"/>
                <a:ext cx="71435" cy="0"/>
              </a:xfrm>
              <a:prstGeom prst="line">
                <a:avLst/>
              </a:prstGeom>
              <a:ln w="6350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 userDrawn="1"/>
            </p:nvCxnSpPr>
            <p:spPr>
              <a:xfrm rot="10800000">
                <a:off x="9312305" y="6237307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46086" name="Grafik 1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592138" y="6586538"/>
            <a:ext cx="2706687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700"/>
              <a:t>© 2011 HYVE AG</a:t>
            </a:r>
          </a:p>
        </p:txBody>
      </p:sp>
      <p:grpSp>
        <p:nvGrpSpPr>
          <p:cNvPr id="46088" name="Gruppieren 47"/>
          <p:cNvGrpSpPr>
            <a:grpSpLocks/>
          </p:cNvGrpSpPr>
          <p:nvPr userDrawn="1"/>
        </p:nvGrpSpPr>
        <p:grpSpPr bwMode="auto">
          <a:xfrm>
            <a:off x="10064750" y="146050"/>
            <a:ext cx="1525588" cy="2646363"/>
            <a:chOff x="6437381" y="1624069"/>
            <a:chExt cx="1525477" cy="2646556"/>
          </a:xfrm>
        </p:grpSpPr>
        <p:grpSp>
          <p:nvGrpSpPr>
            <p:cNvPr id="46089" name="Gruppieren 46"/>
            <p:cNvGrpSpPr>
              <a:grpSpLocks/>
            </p:cNvGrpSpPr>
            <p:nvPr userDrawn="1"/>
          </p:nvGrpSpPr>
          <p:grpSpPr bwMode="auto">
            <a:xfrm rot="-5400000">
              <a:off x="6061065" y="2000385"/>
              <a:ext cx="2278110" cy="1525477"/>
              <a:chOff x="6472920" y="1921933"/>
              <a:chExt cx="2278110" cy="1525477"/>
            </a:xfrm>
          </p:grpSpPr>
          <p:sp>
            <p:nvSpPr>
              <p:cNvPr id="16" name="Rechteck 15"/>
              <p:cNvSpPr/>
              <p:nvPr userDrawn="1"/>
            </p:nvSpPr>
            <p:spPr>
              <a:xfrm rot="5400000" flipV="1">
                <a:off x="6460125" y="1934607"/>
                <a:ext cx="350812" cy="325462"/>
              </a:xfrm>
              <a:prstGeom prst="rect">
                <a:avLst/>
              </a:prstGeom>
              <a:solidFill>
                <a:srgbClr val="00BAD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46093" name="Gruppieren 16"/>
              <p:cNvGrpSpPr>
                <a:grpSpLocks/>
              </p:cNvGrpSpPr>
              <p:nvPr userDrawn="1"/>
            </p:nvGrpSpPr>
            <p:grpSpPr bwMode="auto">
              <a:xfrm>
                <a:off x="6472920" y="2397550"/>
                <a:ext cx="328244" cy="1049860"/>
                <a:chOff x="8222059" y="2647452"/>
                <a:chExt cx="981254" cy="3398772"/>
              </a:xfrm>
            </p:grpSpPr>
            <p:sp>
              <p:nvSpPr>
                <p:cNvPr id="18" name="Rechteck 17"/>
                <p:cNvSpPr/>
                <p:nvPr/>
              </p:nvSpPr>
              <p:spPr>
                <a:xfrm rot="5400000" flipV="1">
                  <a:off x="8193490" y="2687087"/>
                  <a:ext cx="1048342" cy="972937"/>
                </a:xfrm>
                <a:prstGeom prst="rect">
                  <a:avLst/>
                </a:prstGeom>
                <a:solidFill>
                  <a:srgbClr val="77D7E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9" name="Rechteck 18"/>
                <p:cNvSpPr/>
                <p:nvPr/>
              </p:nvSpPr>
              <p:spPr>
                <a:xfrm rot="5400000" flipV="1">
                  <a:off x="8193490" y="3863905"/>
                  <a:ext cx="1048342" cy="972937"/>
                </a:xfrm>
                <a:prstGeom prst="rect">
                  <a:avLst/>
                </a:prstGeom>
                <a:solidFill>
                  <a:srgbClr val="00829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 flipV="1">
                  <a:off x="8183998" y="5035581"/>
                  <a:ext cx="1048342" cy="972937"/>
                </a:xfrm>
                <a:prstGeom prst="rect">
                  <a:avLst/>
                </a:prstGeom>
                <a:solidFill>
                  <a:srgbClr val="00535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2" name="Rechteck 21"/>
              <p:cNvSpPr/>
              <p:nvPr userDrawn="1"/>
            </p:nvSpPr>
            <p:spPr>
              <a:xfrm rot="5400000" flipV="1">
                <a:off x="6835596" y="1922701"/>
                <a:ext cx="350812" cy="349275"/>
              </a:xfrm>
              <a:prstGeom prst="rect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555555"/>
                  </a:solidFill>
                </a:endParaRPr>
              </a:p>
            </p:txBody>
          </p:sp>
          <p:grpSp>
            <p:nvGrpSpPr>
              <p:cNvPr id="46095" name="Gruppieren 3"/>
              <p:cNvGrpSpPr>
                <a:grpSpLocks/>
              </p:cNvGrpSpPr>
              <p:nvPr userDrawn="1"/>
            </p:nvGrpSpPr>
            <p:grpSpPr bwMode="auto">
              <a:xfrm rot="5400000">
                <a:off x="6491646" y="2747431"/>
                <a:ext cx="1048404" cy="348643"/>
                <a:chOff x="7059452" y="5215369"/>
                <a:chExt cx="2315288" cy="769940"/>
              </a:xfrm>
            </p:grpSpPr>
            <p:sp>
              <p:nvSpPr>
                <p:cNvPr id="21" name="Rechteck 20"/>
                <p:cNvSpPr/>
                <p:nvPr userDrawn="1"/>
              </p:nvSpPr>
              <p:spPr>
                <a:xfrm rot="5400000" flipV="1">
                  <a:off x="7032671" y="5246459"/>
                  <a:ext cx="771336" cy="71513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3" name="Rechteck 22"/>
                <p:cNvSpPr/>
                <p:nvPr userDrawn="1"/>
              </p:nvSpPr>
              <p:spPr>
                <a:xfrm rot="5400000" flipV="1">
                  <a:off x="7830189" y="5248210"/>
                  <a:ext cx="771336" cy="711632"/>
                </a:xfrm>
                <a:prstGeom prst="rect">
                  <a:avLst/>
                </a:prstGeom>
                <a:solidFill>
                  <a:srgbClr val="999999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4" name="Rechteck 23"/>
                <p:cNvSpPr/>
                <p:nvPr userDrawn="1"/>
              </p:nvSpPr>
              <p:spPr>
                <a:xfrm rot="5400000" flipV="1">
                  <a:off x="8632964" y="5248213"/>
                  <a:ext cx="771336" cy="711630"/>
                </a:xfrm>
                <a:prstGeom prst="rect">
                  <a:avLst/>
                </a:prstGeom>
                <a:solidFill>
                  <a:srgbClr val="55555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5" name="Rechteck 24"/>
              <p:cNvSpPr/>
              <p:nvPr userDrawn="1"/>
            </p:nvSpPr>
            <p:spPr>
              <a:xfrm rot="5400000" flipV="1">
                <a:off x="8014400" y="1918732"/>
                <a:ext cx="342875" cy="349275"/>
              </a:xfrm>
              <a:prstGeom prst="rect">
                <a:avLst/>
              </a:prstGeom>
              <a:solidFill>
                <a:srgbClr val="AFB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/>
                  <a:t> </a:t>
                </a:r>
              </a:p>
            </p:txBody>
          </p:sp>
          <p:sp>
            <p:nvSpPr>
              <p:cNvPr id="26" name="Rechteck 25"/>
              <p:cNvSpPr/>
              <p:nvPr userDrawn="1"/>
            </p:nvSpPr>
            <p:spPr>
              <a:xfrm rot="5400000" flipV="1">
                <a:off x="7623847" y="1918732"/>
                <a:ext cx="342875" cy="349275"/>
              </a:xfrm>
              <a:prstGeom prst="rect">
                <a:avLst/>
              </a:prstGeom>
              <a:solidFill>
                <a:srgbClr val="FF96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46098" name="Gruppieren 26"/>
              <p:cNvGrpSpPr>
                <a:grpSpLocks/>
              </p:cNvGrpSpPr>
              <p:nvPr userDrawn="1"/>
            </p:nvGrpSpPr>
            <p:grpSpPr bwMode="auto">
              <a:xfrm rot="5400000">
                <a:off x="7663504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28" name="Rechteck 27"/>
                <p:cNvSpPr/>
                <p:nvPr userDrawn="1"/>
              </p:nvSpPr>
              <p:spPr>
                <a:xfrm rot="5400000" flipV="1">
                  <a:off x="6859081" y="1201512"/>
                  <a:ext cx="771336" cy="715136"/>
                </a:xfrm>
                <a:prstGeom prst="rect">
                  <a:avLst/>
                </a:prstGeom>
                <a:solidFill>
                  <a:srgbClr val="D7E298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9" name="Rechteck 28"/>
                <p:cNvSpPr/>
                <p:nvPr userDrawn="1"/>
              </p:nvSpPr>
              <p:spPr>
                <a:xfrm rot="5400000" flipV="1">
                  <a:off x="7656599" y="1203264"/>
                  <a:ext cx="771336" cy="711632"/>
                </a:xfrm>
                <a:prstGeom prst="rect">
                  <a:avLst/>
                </a:prstGeom>
                <a:solidFill>
                  <a:srgbClr val="5672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1" name="Rechteck 30"/>
                <p:cNvSpPr/>
                <p:nvPr userDrawn="1"/>
              </p:nvSpPr>
              <p:spPr>
                <a:xfrm rot="5400000" flipV="1">
                  <a:off x="8459374" y="1203266"/>
                  <a:ext cx="771336" cy="711630"/>
                </a:xfrm>
                <a:prstGeom prst="rect">
                  <a:avLst/>
                </a:prstGeom>
                <a:solidFill>
                  <a:srgbClr val="2C4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46099" name="Gruppieren 31"/>
              <p:cNvGrpSpPr>
                <a:grpSpLocks/>
              </p:cNvGrpSpPr>
              <p:nvPr userDrawn="1"/>
            </p:nvGrpSpPr>
            <p:grpSpPr bwMode="auto">
              <a:xfrm rot="5400000">
                <a:off x="7274499" y="2747431"/>
                <a:ext cx="1048404" cy="348643"/>
                <a:chOff x="6872767" y="2590878"/>
                <a:chExt cx="2315288" cy="769940"/>
              </a:xfrm>
            </p:grpSpPr>
            <p:sp>
              <p:nvSpPr>
                <p:cNvPr id="33" name="Rechteck 32"/>
                <p:cNvSpPr/>
                <p:nvPr userDrawn="1"/>
              </p:nvSpPr>
              <p:spPr>
                <a:xfrm rot="5400000" flipV="1">
                  <a:off x="6845986" y="2622319"/>
                  <a:ext cx="771336" cy="715136"/>
                </a:xfrm>
                <a:prstGeom prst="rect">
                  <a:avLst/>
                </a:prstGeom>
                <a:solidFill>
                  <a:srgbClr val="F9D5A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" name="Rechteck 33"/>
                <p:cNvSpPr/>
                <p:nvPr userDrawn="1"/>
              </p:nvSpPr>
              <p:spPr>
                <a:xfrm rot="5400000" flipV="1">
                  <a:off x="7643504" y="2624070"/>
                  <a:ext cx="771336" cy="711632"/>
                </a:xfrm>
                <a:prstGeom prst="rect">
                  <a:avLst/>
                </a:prstGeom>
                <a:solidFill>
                  <a:srgbClr val="C249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" name="Rechteck 34"/>
                <p:cNvSpPr/>
                <p:nvPr userDrawn="1"/>
              </p:nvSpPr>
              <p:spPr>
                <a:xfrm rot="5400000" flipV="1">
                  <a:off x="8446279" y="2624073"/>
                  <a:ext cx="771336" cy="711630"/>
                </a:xfrm>
                <a:prstGeom prst="rect">
                  <a:avLst/>
                </a:prstGeom>
                <a:solidFill>
                  <a:srgbClr val="8D2C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36" name="Rechteck 35"/>
              <p:cNvSpPr/>
              <p:nvPr userDrawn="1"/>
            </p:nvSpPr>
            <p:spPr>
              <a:xfrm rot="5400000" flipV="1">
                <a:off x="7230118" y="1920319"/>
                <a:ext cx="350812" cy="354039"/>
              </a:xfrm>
              <a:prstGeom prst="rect">
                <a:avLst/>
              </a:prstGeom>
              <a:solidFill>
                <a:srgbClr val="6732B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46101" name="Gruppieren 36"/>
              <p:cNvGrpSpPr>
                <a:grpSpLocks/>
              </p:cNvGrpSpPr>
              <p:nvPr userDrawn="1"/>
            </p:nvGrpSpPr>
            <p:grpSpPr bwMode="auto">
              <a:xfrm rot="5400000">
                <a:off x="6883072" y="2745009"/>
                <a:ext cx="1048404" cy="353486"/>
                <a:chOff x="6904798" y="4001531"/>
                <a:chExt cx="2283562" cy="769939"/>
              </a:xfrm>
            </p:grpSpPr>
            <p:sp>
              <p:nvSpPr>
                <p:cNvPr id="38" name="Rechteck 37"/>
                <p:cNvSpPr/>
                <p:nvPr userDrawn="1"/>
              </p:nvSpPr>
              <p:spPr>
                <a:xfrm rot="5400000" flipV="1">
                  <a:off x="6866281" y="4041100"/>
                  <a:ext cx="771141" cy="691507"/>
                </a:xfrm>
                <a:prstGeom prst="rect">
                  <a:avLst/>
                </a:prstGeom>
                <a:solidFill>
                  <a:srgbClr val="BCA7E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9" name="Rechteck 38"/>
                <p:cNvSpPr/>
                <p:nvPr userDrawn="1"/>
              </p:nvSpPr>
              <p:spPr>
                <a:xfrm rot="5400000" flipV="1">
                  <a:off x="7647686" y="4030726"/>
                  <a:ext cx="771141" cy="712252"/>
                </a:xfrm>
                <a:prstGeom prst="rect">
                  <a:avLst/>
                </a:prstGeom>
                <a:solidFill>
                  <a:srgbClr val="4A207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0" name="Rechteck 39"/>
                <p:cNvSpPr/>
                <p:nvPr userDrawn="1"/>
              </p:nvSpPr>
              <p:spPr>
                <a:xfrm rot="5400000" flipV="1">
                  <a:off x="8446375" y="4030726"/>
                  <a:ext cx="771141" cy="712252"/>
                </a:xfrm>
                <a:prstGeom prst="rect">
                  <a:avLst/>
                </a:prstGeom>
                <a:solidFill>
                  <a:srgbClr val="33006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42" name="Rechteck 41"/>
              <p:cNvSpPr/>
              <p:nvPr userDrawn="1"/>
            </p:nvSpPr>
            <p:spPr>
              <a:xfrm rot="5400000" flipV="1">
                <a:off x="8399397" y="1922701"/>
                <a:ext cx="350812" cy="349275"/>
              </a:xfrm>
              <a:prstGeom prst="rect">
                <a:avLst/>
              </a:prstGeom>
              <a:solidFill>
                <a:srgbClr val="AF98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46103" name="Gruppieren 5"/>
              <p:cNvGrpSpPr>
                <a:grpSpLocks/>
              </p:cNvGrpSpPr>
              <p:nvPr userDrawn="1"/>
            </p:nvGrpSpPr>
            <p:grpSpPr bwMode="auto">
              <a:xfrm rot="5400000">
                <a:off x="8052507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41" name="Rechteck 40"/>
                <p:cNvSpPr/>
                <p:nvPr userDrawn="1"/>
              </p:nvSpPr>
              <p:spPr>
                <a:xfrm rot="5400000" flipV="1">
                  <a:off x="6859081" y="1201594"/>
                  <a:ext cx="771336" cy="715136"/>
                </a:xfrm>
                <a:prstGeom prst="rect">
                  <a:avLst/>
                </a:prstGeom>
                <a:solidFill>
                  <a:srgbClr val="DCCFA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3" name="Rechteck 42"/>
                <p:cNvSpPr/>
                <p:nvPr userDrawn="1"/>
              </p:nvSpPr>
              <p:spPr>
                <a:xfrm rot="5400000" flipV="1">
                  <a:off x="7656599" y="1203345"/>
                  <a:ext cx="771336" cy="711632"/>
                </a:xfrm>
                <a:prstGeom prst="rect">
                  <a:avLst/>
                </a:prstGeom>
                <a:solidFill>
                  <a:srgbClr val="81672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4" name="Rechteck 43"/>
                <p:cNvSpPr/>
                <p:nvPr userDrawn="1"/>
              </p:nvSpPr>
              <p:spPr>
                <a:xfrm rot="5400000" flipV="1">
                  <a:off x="8459374" y="1203348"/>
                  <a:ext cx="771336" cy="711630"/>
                </a:xfrm>
                <a:prstGeom prst="rect">
                  <a:avLst/>
                </a:prstGeom>
                <a:solidFill>
                  <a:srgbClr val="523E1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  <p:sp>
          <p:nvSpPr>
            <p:cNvPr id="45" name="Rechteck 44"/>
            <p:cNvSpPr/>
            <p:nvPr userDrawn="1"/>
          </p:nvSpPr>
          <p:spPr>
            <a:xfrm rot="5400000" flipV="1">
              <a:off x="6911192" y="3944394"/>
              <a:ext cx="323874" cy="328588"/>
            </a:xfrm>
            <a:prstGeom prst="rect">
              <a:avLst/>
            </a:prstGeom>
            <a:solidFill>
              <a:srgbClr val="FC82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 flipV="1">
              <a:off x="6450850" y="3933282"/>
              <a:ext cx="323874" cy="350812"/>
            </a:xfrm>
            <a:prstGeom prst="rect">
              <a:avLst/>
            </a:prstGeom>
            <a:solidFill>
              <a:srgbClr val="E2396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80975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08025" indent="-171450" algn="l" rtl="0" fontAlgn="base">
        <a:lnSpc>
          <a:spcPct val="120000"/>
        </a:lnSpc>
        <a:spcBef>
          <a:spcPct val="0"/>
        </a:spcBef>
        <a:spcAft>
          <a:spcPct val="0"/>
        </a:spcAft>
        <a:buSzPct val="95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platzhalter 1"/>
          <p:cNvSpPr>
            <a:spLocks noGrp="1"/>
          </p:cNvSpPr>
          <p:nvPr>
            <p:ph type="title"/>
          </p:nvPr>
        </p:nvSpPr>
        <p:spPr bwMode="auto">
          <a:xfrm>
            <a:off x="568325" y="231775"/>
            <a:ext cx="7702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    </a:t>
            </a:r>
          </a:p>
        </p:txBody>
      </p:sp>
      <p:sp>
        <p:nvSpPr>
          <p:cNvPr id="573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60413" y="1111250"/>
            <a:ext cx="5576887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3627438" y="6550025"/>
            <a:ext cx="2709862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34D2A0-405E-4240-B745-A18BFDA20A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57349" name="Gruppieren 29"/>
          <p:cNvGrpSpPr>
            <a:grpSpLocks/>
          </p:cNvGrpSpPr>
          <p:nvPr userDrawn="1"/>
        </p:nvGrpSpPr>
        <p:grpSpPr bwMode="auto">
          <a:xfrm>
            <a:off x="585788" y="977900"/>
            <a:ext cx="8797925" cy="5411788"/>
            <a:chOff x="585788" y="978347"/>
            <a:chExt cx="8797925" cy="5411581"/>
          </a:xfrm>
        </p:grpSpPr>
        <p:grpSp>
          <p:nvGrpSpPr>
            <p:cNvPr id="57386" name="Gruppieren 21"/>
            <p:cNvGrpSpPr>
              <a:grpSpLocks/>
            </p:cNvGrpSpPr>
            <p:nvPr userDrawn="1"/>
          </p:nvGrpSpPr>
          <p:grpSpPr bwMode="auto">
            <a:xfrm>
              <a:off x="585788" y="978347"/>
              <a:ext cx="72794" cy="72000"/>
              <a:chOff x="585786" y="999330"/>
              <a:chExt cx="72794" cy="72000"/>
            </a:xfrm>
          </p:grpSpPr>
          <p:cxnSp>
            <p:nvCxnSpPr>
              <p:cNvPr id="14" name="Gerade Verbindung 13"/>
              <p:cNvCxnSpPr/>
              <p:nvPr userDrawn="1"/>
            </p:nvCxnSpPr>
            <p:spPr>
              <a:xfrm>
                <a:off x="585786" y="999330"/>
                <a:ext cx="0" cy="71435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 userDrawn="1"/>
            </p:nvCxnSpPr>
            <p:spPr>
              <a:xfrm>
                <a:off x="587373" y="1000918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57387" name="Gruppieren 20"/>
            <p:cNvGrpSpPr>
              <a:grpSpLocks/>
            </p:cNvGrpSpPr>
            <p:nvPr userDrawn="1"/>
          </p:nvGrpSpPr>
          <p:grpSpPr bwMode="auto">
            <a:xfrm>
              <a:off x="9312275" y="6318490"/>
              <a:ext cx="71438" cy="71438"/>
              <a:chOff x="9312305" y="6165869"/>
              <a:chExt cx="71438" cy="71438"/>
            </a:xfrm>
          </p:grpSpPr>
          <p:cxnSp>
            <p:nvCxnSpPr>
              <p:cNvPr id="12" name="Gerade Verbindung 11"/>
              <p:cNvCxnSpPr/>
              <p:nvPr userDrawn="1"/>
            </p:nvCxnSpPr>
            <p:spPr>
              <a:xfrm rot="16200000">
                <a:off x="9344850" y="6201589"/>
                <a:ext cx="71435" cy="0"/>
              </a:xfrm>
              <a:prstGeom prst="line">
                <a:avLst/>
              </a:prstGeom>
              <a:ln w="6350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 userDrawn="1"/>
            </p:nvCxnSpPr>
            <p:spPr>
              <a:xfrm rot="10800000">
                <a:off x="9312305" y="6237307"/>
                <a:ext cx="71438" cy="0"/>
              </a:xfrm>
              <a:prstGeom prst="line">
                <a:avLst/>
              </a:prstGeom>
              <a:ln w="9525">
                <a:solidFill>
                  <a:schemeClr val="tx2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57350" name="Grafik 1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645525" y="523875"/>
            <a:ext cx="758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 userDrawn="1"/>
        </p:nvSpPr>
        <p:spPr>
          <a:xfrm>
            <a:off x="592138" y="6586538"/>
            <a:ext cx="2706687" cy="107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700"/>
              <a:t>© 2011 HYVE AG</a:t>
            </a:r>
          </a:p>
        </p:txBody>
      </p:sp>
      <p:grpSp>
        <p:nvGrpSpPr>
          <p:cNvPr id="57352" name="Gruppieren 47"/>
          <p:cNvGrpSpPr>
            <a:grpSpLocks/>
          </p:cNvGrpSpPr>
          <p:nvPr userDrawn="1"/>
        </p:nvGrpSpPr>
        <p:grpSpPr bwMode="auto">
          <a:xfrm>
            <a:off x="10064750" y="146050"/>
            <a:ext cx="1525588" cy="2646363"/>
            <a:chOff x="6437381" y="1624069"/>
            <a:chExt cx="1525477" cy="2646556"/>
          </a:xfrm>
        </p:grpSpPr>
        <p:grpSp>
          <p:nvGrpSpPr>
            <p:cNvPr id="57353" name="Gruppieren 46"/>
            <p:cNvGrpSpPr>
              <a:grpSpLocks/>
            </p:cNvGrpSpPr>
            <p:nvPr userDrawn="1"/>
          </p:nvGrpSpPr>
          <p:grpSpPr bwMode="auto">
            <a:xfrm rot="-5400000">
              <a:off x="6061065" y="2000385"/>
              <a:ext cx="2278110" cy="1525477"/>
              <a:chOff x="6472920" y="1921933"/>
              <a:chExt cx="2278110" cy="1525477"/>
            </a:xfrm>
          </p:grpSpPr>
          <p:sp>
            <p:nvSpPr>
              <p:cNvPr id="16" name="Rechteck 15"/>
              <p:cNvSpPr/>
              <p:nvPr userDrawn="1"/>
            </p:nvSpPr>
            <p:spPr>
              <a:xfrm rot="5400000" flipV="1">
                <a:off x="6460125" y="1934607"/>
                <a:ext cx="350812" cy="325462"/>
              </a:xfrm>
              <a:prstGeom prst="rect">
                <a:avLst/>
              </a:prstGeom>
              <a:solidFill>
                <a:srgbClr val="00BAD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57357" name="Gruppieren 16"/>
              <p:cNvGrpSpPr>
                <a:grpSpLocks/>
              </p:cNvGrpSpPr>
              <p:nvPr userDrawn="1"/>
            </p:nvGrpSpPr>
            <p:grpSpPr bwMode="auto">
              <a:xfrm>
                <a:off x="6472920" y="2397550"/>
                <a:ext cx="328244" cy="1049860"/>
                <a:chOff x="8222059" y="2647452"/>
                <a:chExt cx="981254" cy="3398772"/>
              </a:xfrm>
            </p:grpSpPr>
            <p:sp>
              <p:nvSpPr>
                <p:cNvPr id="18" name="Rechteck 17"/>
                <p:cNvSpPr/>
                <p:nvPr/>
              </p:nvSpPr>
              <p:spPr>
                <a:xfrm rot="5400000" flipV="1">
                  <a:off x="8193490" y="2687087"/>
                  <a:ext cx="1048342" cy="972937"/>
                </a:xfrm>
                <a:prstGeom prst="rect">
                  <a:avLst/>
                </a:prstGeom>
                <a:solidFill>
                  <a:srgbClr val="77D7E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9" name="Rechteck 18"/>
                <p:cNvSpPr/>
                <p:nvPr/>
              </p:nvSpPr>
              <p:spPr>
                <a:xfrm rot="5400000" flipV="1">
                  <a:off x="8193490" y="3863905"/>
                  <a:ext cx="1048342" cy="972937"/>
                </a:xfrm>
                <a:prstGeom prst="rect">
                  <a:avLst/>
                </a:prstGeom>
                <a:solidFill>
                  <a:srgbClr val="00829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 flipV="1">
                  <a:off x="8183998" y="5035581"/>
                  <a:ext cx="1048342" cy="972937"/>
                </a:xfrm>
                <a:prstGeom prst="rect">
                  <a:avLst/>
                </a:prstGeom>
                <a:solidFill>
                  <a:srgbClr val="00535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2" name="Rechteck 21"/>
              <p:cNvSpPr/>
              <p:nvPr userDrawn="1"/>
            </p:nvSpPr>
            <p:spPr>
              <a:xfrm rot="5400000" flipV="1">
                <a:off x="6835596" y="1922701"/>
                <a:ext cx="350812" cy="349275"/>
              </a:xfrm>
              <a:prstGeom prst="rect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555555"/>
                  </a:solidFill>
                </a:endParaRPr>
              </a:p>
            </p:txBody>
          </p:sp>
          <p:grpSp>
            <p:nvGrpSpPr>
              <p:cNvPr id="57359" name="Gruppieren 3"/>
              <p:cNvGrpSpPr>
                <a:grpSpLocks/>
              </p:cNvGrpSpPr>
              <p:nvPr userDrawn="1"/>
            </p:nvGrpSpPr>
            <p:grpSpPr bwMode="auto">
              <a:xfrm rot="5400000">
                <a:off x="6491646" y="2747431"/>
                <a:ext cx="1048404" cy="348643"/>
                <a:chOff x="7059452" y="5215369"/>
                <a:chExt cx="2315288" cy="769940"/>
              </a:xfrm>
            </p:grpSpPr>
            <p:sp>
              <p:nvSpPr>
                <p:cNvPr id="21" name="Rechteck 20"/>
                <p:cNvSpPr/>
                <p:nvPr userDrawn="1"/>
              </p:nvSpPr>
              <p:spPr>
                <a:xfrm rot="5400000" flipV="1">
                  <a:off x="7032671" y="5246459"/>
                  <a:ext cx="771336" cy="71513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3" name="Rechteck 22"/>
                <p:cNvSpPr/>
                <p:nvPr userDrawn="1"/>
              </p:nvSpPr>
              <p:spPr>
                <a:xfrm rot="5400000" flipV="1">
                  <a:off x="7830189" y="5248210"/>
                  <a:ext cx="771336" cy="711632"/>
                </a:xfrm>
                <a:prstGeom prst="rect">
                  <a:avLst/>
                </a:prstGeom>
                <a:solidFill>
                  <a:srgbClr val="999999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4" name="Rechteck 23"/>
                <p:cNvSpPr/>
                <p:nvPr userDrawn="1"/>
              </p:nvSpPr>
              <p:spPr>
                <a:xfrm rot="5400000" flipV="1">
                  <a:off x="8632964" y="5248213"/>
                  <a:ext cx="771336" cy="711630"/>
                </a:xfrm>
                <a:prstGeom prst="rect">
                  <a:avLst/>
                </a:prstGeom>
                <a:solidFill>
                  <a:srgbClr val="55555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25" name="Rechteck 24"/>
              <p:cNvSpPr/>
              <p:nvPr userDrawn="1"/>
            </p:nvSpPr>
            <p:spPr>
              <a:xfrm rot="5400000" flipV="1">
                <a:off x="8014400" y="1918732"/>
                <a:ext cx="342875" cy="349275"/>
              </a:xfrm>
              <a:prstGeom prst="rect">
                <a:avLst/>
              </a:prstGeom>
              <a:solidFill>
                <a:srgbClr val="AFB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/>
                  <a:t> </a:t>
                </a:r>
              </a:p>
            </p:txBody>
          </p:sp>
          <p:sp>
            <p:nvSpPr>
              <p:cNvPr id="26" name="Rechteck 25"/>
              <p:cNvSpPr/>
              <p:nvPr userDrawn="1"/>
            </p:nvSpPr>
            <p:spPr>
              <a:xfrm rot="5400000" flipV="1">
                <a:off x="7623847" y="1918732"/>
                <a:ext cx="342875" cy="349275"/>
              </a:xfrm>
              <a:prstGeom prst="rect">
                <a:avLst/>
              </a:prstGeom>
              <a:solidFill>
                <a:srgbClr val="FF96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57362" name="Gruppieren 26"/>
              <p:cNvGrpSpPr>
                <a:grpSpLocks/>
              </p:cNvGrpSpPr>
              <p:nvPr userDrawn="1"/>
            </p:nvGrpSpPr>
            <p:grpSpPr bwMode="auto">
              <a:xfrm rot="5400000">
                <a:off x="7663504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28" name="Rechteck 27"/>
                <p:cNvSpPr/>
                <p:nvPr userDrawn="1"/>
              </p:nvSpPr>
              <p:spPr>
                <a:xfrm rot="5400000" flipV="1">
                  <a:off x="6859081" y="1201512"/>
                  <a:ext cx="771336" cy="715136"/>
                </a:xfrm>
                <a:prstGeom prst="rect">
                  <a:avLst/>
                </a:prstGeom>
                <a:solidFill>
                  <a:srgbClr val="D7E298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29" name="Rechteck 28"/>
                <p:cNvSpPr/>
                <p:nvPr userDrawn="1"/>
              </p:nvSpPr>
              <p:spPr>
                <a:xfrm rot="5400000" flipV="1">
                  <a:off x="7656599" y="1203264"/>
                  <a:ext cx="771336" cy="711632"/>
                </a:xfrm>
                <a:prstGeom prst="rect">
                  <a:avLst/>
                </a:prstGeom>
                <a:solidFill>
                  <a:srgbClr val="5672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1" name="Rechteck 30"/>
                <p:cNvSpPr/>
                <p:nvPr userDrawn="1"/>
              </p:nvSpPr>
              <p:spPr>
                <a:xfrm rot="5400000" flipV="1">
                  <a:off x="8459374" y="1203266"/>
                  <a:ext cx="771336" cy="711630"/>
                </a:xfrm>
                <a:prstGeom prst="rect">
                  <a:avLst/>
                </a:prstGeom>
                <a:solidFill>
                  <a:srgbClr val="2C46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57363" name="Gruppieren 31"/>
              <p:cNvGrpSpPr>
                <a:grpSpLocks/>
              </p:cNvGrpSpPr>
              <p:nvPr userDrawn="1"/>
            </p:nvGrpSpPr>
            <p:grpSpPr bwMode="auto">
              <a:xfrm rot="5400000">
                <a:off x="7274499" y="2747431"/>
                <a:ext cx="1048404" cy="348643"/>
                <a:chOff x="6872767" y="2590878"/>
                <a:chExt cx="2315288" cy="769940"/>
              </a:xfrm>
            </p:grpSpPr>
            <p:sp>
              <p:nvSpPr>
                <p:cNvPr id="33" name="Rechteck 32"/>
                <p:cNvSpPr/>
                <p:nvPr userDrawn="1"/>
              </p:nvSpPr>
              <p:spPr>
                <a:xfrm rot="5400000" flipV="1">
                  <a:off x="6845986" y="2622319"/>
                  <a:ext cx="771336" cy="715136"/>
                </a:xfrm>
                <a:prstGeom prst="rect">
                  <a:avLst/>
                </a:prstGeom>
                <a:solidFill>
                  <a:srgbClr val="F9D5A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4" name="Rechteck 33"/>
                <p:cNvSpPr/>
                <p:nvPr userDrawn="1"/>
              </p:nvSpPr>
              <p:spPr>
                <a:xfrm rot="5400000" flipV="1">
                  <a:off x="7643504" y="2624070"/>
                  <a:ext cx="771336" cy="711632"/>
                </a:xfrm>
                <a:prstGeom prst="rect">
                  <a:avLst/>
                </a:prstGeom>
                <a:solidFill>
                  <a:srgbClr val="C249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5" name="Rechteck 34"/>
                <p:cNvSpPr/>
                <p:nvPr userDrawn="1"/>
              </p:nvSpPr>
              <p:spPr>
                <a:xfrm rot="5400000" flipV="1">
                  <a:off x="8446279" y="2624073"/>
                  <a:ext cx="771336" cy="711630"/>
                </a:xfrm>
                <a:prstGeom prst="rect">
                  <a:avLst/>
                </a:prstGeom>
                <a:solidFill>
                  <a:srgbClr val="8D2C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36" name="Rechteck 35"/>
              <p:cNvSpPr/>
              <p:nvPr userDrawn="1"/>
            </p:nvSpPr>
            <p:spPr>
              <a:xfrm rot="5400000" flipV="1">
                <a:off x="7230118" y="1920319"/>
                <a:ext cx="350812" cy="354039"/>
              </a:xfrm>
              <a:prstGeom prst="rect">
                <a:avLst/>
              </a:prstGeom>
              <a:solidFill>
                <a:srgbClr val="6732B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57365" name="Gruppieren 36"/>
              <p:cNvGrpSpPr>
                <a:grpSpLocks/>
              </p:cNvGrpSpPr>
              <p:nvPr userDrawn="1"/>
            </p:nvGrpSpPr>
            <p:grpSpPr bwMode="auto">
              <a:xfrm rot="5400000">
                <a:off x="6883072" y="2745009"/>
                <a:ext cx="1048404" cy="353486"/>
                <a:chOff x="6904798" y="4001531"/>
                <a:chExt cx="2283562" cy="769939"/>
              </a:xfrm>
            </p:grpSpPr>
            <p:sp>
              <p:nvSpPr>
                <p:cNvPr id="38" name="Rechteck 37"/>
                <p:cNvSpPr/>
                <p:nvPr userDrawn="1"/>
              </p:nvSpPr>
              <p:spPr>
                <a:xfrm rot="5400000" flipV="1">
                  <a:off x="6866281" y="4041100"/>
                  <a:ext cx="771141" cy="691507"/>
                </a:xfrm>
                <a:prstGeom prst="rect">
                  <a:avLst/>
                </a:prstGeom>
                <a:solidFill>
                  <a:srgbClr val="BCA7E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39" name="Rechteck 38"/>
                <p:cNvSpPr/>
                <p:nvPr userDrawn="1"/>
              </p:nvSpPr>
              <p:spPr>
                <a:xfrm rot="5400000" flipV="1">
                  <a:off x="7647686" y="4030726"/>
                  <a:ext cx="771141" cy="712252"/>
                </a:xfrm>
                <a:prstGeom prst="rect">
                  <a:avLst/>
                </a:prstGeom>
                <a:solidFill>
                  <a:srgbClr val="4A207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0" name="Rechteck 39"/>
                <p:cNvSpPr/>
                <p:nvPr userDrawn="1"/>
              </p:nvSpPr>
              <p:spPr>
                <a:xfrm rot="5400000" flipV="1">
                  <a:off x="8446375" y="4030726"/>
                  <a:ext cx="771141" cy="712252"/>
                </a:xfrm>
                <a:prstGeom prst="rect">
                  <a:avLst/>
                </a:prstGeom>
                <a:solidFill>
                  <a:srgbClr val="33006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42" name="Rechteck 41"/>
              <p:cNvSpPr/>
              <p:nvPr userDrawn="1"/>
            </p:nvSpPr>
            <p:spPr>
              <a:xfrm rot="5400000" flipV="1">
                <a:off x="8399397" y="1922701"/>
                <a:ext cx="350812" cy="349275"/>
              </a:xfrm>
              <a:prstGeom prst="rect">
                <a:avLst/>
              </a:prstGeom>
              <a:solidFill>
                <a:srgbClr val="AF985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57367" name="Gruppieren 5"/>
              <p:cNvGrpSpPr>
                <a:grpSpLocks/>
              </p:cNvGrpSpPr>
              <p:nvPr userDrawn="1"/>
            </p:nvGrpSpPr>
            <p:grpSpPr bwMode="auto">
              <a:xfrm rot="5400000">
                <a:off x="8052507" y="2747431"/>
                <a:ext cx="1048404" cy="348643"/>
                <a:chOff x="6885862" y="1169985"/>
                <a:chExt cx="2315288" cy="769940"/>
              </a:xfrm>
            </p:grpSpPr>
            <p:sp>
              <p:nvSpPr>
                <p:cNvPr id="41" name="Rechteck 40"/>
                <p:cNvSpPr/>
                <p:nvPr userDrawn="1"/>
              </p:nvSpPr>
              <p:spPr>
                <a:xfrm rot="5400000" flipV="1">
                  <a:off x="6859081" y="1201594"/>
                  <a:ext cx="771336" cy="715136"/>
                </a:xfrm>
                <a:prstGeom prst="rect">
                  <a:avLst/>
                </a:prstGeom>
                <a:solidFill>
                  <a:srgbClr val="DCCFA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3" name="Rechteck 42"/>
                <p:cNvSpPr/>
                <p:nvPr userDrawn="1"/>
              </p:nvSpPr>
              <p:spPr>
                <a:xfrm rot="5400000" flipV="1">
                  <a:off x="7656599" y="1203345"/>
                  <a:ext cx="771336" cy="711632"/>
                </a:xfrm>
                <a:prstGeom prst="rect">
                  <a:avLst/>
                </a:prstGeom>
                <a:solidFill>
                  <a:srgbClr val="81672E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44" name="Rechteck 43"/>
                <p:cNvSpPr/>
                <p:nvPr userDrawn="1"/>
              </p:nvSpPr>
              <p:spPr>
                <a:xfrm rot="5400000" flipV="1">
                  <a:off x="8459374" y="1203348"/>
                  <a:ext cx="771336" cy="711630"/>
                </a:xfrm>
                <a:prstGeom prst="rect">
                  <a:avLst/>
                </a:prstGeom>
                <a:solidFill>
                  <a:srgbClr val="523E1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</p:grpSp>
        <p:sp>
          <p:nvSpPr>
            <p:cNvPr id="45" name="Rechteck 44"/>
            <p:cNvSpPr/>
            <p:nvPr userDrawn="1"/>
          </p:nvSpPr>
          <p:spPr>
            <a:xfrm rot="5400000" flipV="1">
              <a:off x="6911192" y="3944394"/>
              <a:ext cx="323874" cy="328588"/>
            </a:xfrm>
            <a:prstGeom prst="rect">
              <a:avLst/>
            </a:prstGeom>
            <a:solidFill>
              <a:srgbClr val="FC82A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6" name="Rechteck 45"/>
            <p:cNvSpPr/>
            <p:nvPr userDrawn="1"/>
          </p:nvSpPr>
          <p:spPr>
            <a:xfrm rot="5400000" flipV="1">
              <a:off x="6450850" y="3933282"/>
              <a:ext cx="323874" cy="350812"/>
            </a:xfrm>
            <a:prstGeom prst="rect">
              <a:avLst/>
            </a:prstGeom>
            <a:solidFill>
              <a:srgbClr val="E2396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80975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08025" indent="-171450" algn="l" rtl="0" fontAlgn="base">
        <a:lnSpc>
          <a:spcPct val="120000"/>
        </a:lnSpc>
        <a:spcBef>
          <a:spcPct val="0"/>
        </a:spcBef>
        <a:spcAft>
          <a:spcPct val="0"/>
        </a:spcAft>
        <a:buSzPct val="95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n.fueller@uibk.ac.at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ann.fueller@hyve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s://projects.invisionapp.com/share/G457E4KV8" TargetMode="Externa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jpeg"/><Relationship Id="rId11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1" Type="http://schemas.microsoft.com/office/2007/relationships/hdphoto" Target="../media/hdphoto13.wdp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4" Type="http://schemas.openxmlformats.org/officeDocument/2006/relationships/image" Target="../media/image52.jpeg"/><Relationship Id="rId15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jpeg"/><Relationship Id="rId4" Type="http://schemas.openxmlformats.org/officeDocument/2006/relationships/image" Target="../media/image45.tiff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microsoft.com/office/2007/relationships/hdphoto" Target="../media/hdphoto11.wdp"/><Relationship Id="rId8" Type="http://schemas.openxmlformats.org/officeDocument/2006/relationships/image" Target="../media/image48.png"/><Relationship Id="rId9" Type="http://schemas.microsoft.com/office/2007/relationships/hdphoto" Target="../media/hdphoto12.wdp"/><Relationship Id="rId10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..%5C..%5C..%5C05%20Movies%5CIcaros.mp4" TargetMode="External"/><Relationship Id="rId3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pn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1.jpeg"/><Relationship Id="rId10" Type="http://schemas.openxmlformats.org/officeDocument/2006/relationships/image" Target="../media/image62.jpeg"/><Relationship Id="rId11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hdphoto" Target="../media/hdphoto5.wdp"/><Relationship Id="rId12" Type="http://schemas.openxmlformats.org/officeDocument/2006/relationships/image" Target="../media/image12.png"/><Relationship Id="rId13" Type="http://schemas.microsoft.com/office/2007/relationships/hdphoto" Target="../media/hdphoto6.wdp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microsoft.com/office/2007/relationships/hdphoto" Target="../media/hdphoto2.wdp"/><Relationship Id="rId6" Type="http://schemas.openxmlformats.org/officeDocument/2006/relationships/image" Target="../media/image9.png"/><Relationship Id="rId7" Type="http://schemas.microsoft.com/office/2007/relationships/hdphoto" Target="../media/hdphoto3.wdp"/><Relationship Id="rId8" Type="http://schemas.openxmlformats.org/officeDocument/2006/relationships/image" Target="../media/image10.jpeg"/><Relationship Id="rId9" Type="http://schemas.microsoft.com/office/2007/relationships/hdphoto" Target="../media/hdphoto4.wdp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hdphoto4.wdp"/><Relationship Id="rId20" Type="http://schemas.openxmlformats.org/officeDocument/2006/relationships/image" Target="../media/image25.jpeg"/><Relationship Id="rId21" Type="http://schemas.microsoft.com/office/2007/relationships/hdphoto" Target="../media/hdphoto8.wdp"/><Relationship Id="rId22" Type="http://schemas.openxmlformats.org/officeDocument/2006/relationships/image" Target="../media/image26.png"/><Relationship Id="rId23" Type="http://schemas.microsoft.com/office/2007/relationships/hdphoto" Target="../media/hdphoto9.wdp"/><Relationship Id="rId24" Type="http://schemas.openxmlformats.org/officeDocument/2006/relationships/image" Target="../media/image27.png"/><Relationship Id="rId25" Type="http://schemas.microsoft.com/office/2007/relationships/hdphoto" Target="../media/hdphoto10.wdp"/><Relationship Id="rId10" Type="http://schemas.openxmlformats.org/officeDocument/2006/relationships/image" Target="../media/image11.png"/><Relationship Id="rId11" Type="http://schemas.microsoft.com/office/2007/relationships/hdphoto" Target="../media/hdphoto5.wdp"/><Relationship Id="rId12" Type="http://schemas.openxmlformats.org/officeDocument/2006/relationships/image" Target="../media/image12.png"/><Relationship Id="rId13" Type="http://schemas.microsoft.com/office/2007/relationships/hdphoto" Target="../media/hdphoto6.wdp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24.png"/><Relationship Id="rId19" Type="http://schemas.microsoft.com/office/2007/relationships/hdphoto" Target="../media/hdphoto7.wdp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microsoft.com/office/2007/relationships/hdphoto" Target="../media/hdphoto2.wdp"/><Relationship Id="rId6" Type="http://schemas.openxmlformats.org/officeDocument/2006/relationships/image" Target="../media/image9.png"/><Relationship Id="rId7" Type="http://schemas.microsoft.com/office/2007/relationships/hdphoto" Target="../media/hdphoto3.wdp"/><Relationship Id="rId8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Prof. Dr. Johann Füller</a:t>
            </a:r>
          </a:p>
          <a:p>
            <a:r>
              <a:rPr lang="en-US" dirty="0" smtClean="0"/>
              <a:t>Stockholm, February 26</a:t>
            </a:r>
            <a:r>
              <a:rPr lang="en-US" baseline="30000" dirty="0" smtClean="0"/>
              <a:t>th</a:t>
            </a:r>
            <a:r>
              <a:rPr lang="en-US" dirty="0" smtClean="0"/>
              <a:t> 2016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The New Normal of Innovation</a:t>
            </a: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 European Perspective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34759" y="5158063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000000"/>
                </a:solidFill>
              </a:rPr>
              <a:t>HYVE AG</a:t>
            </a:r>
          </a:p>
          <a:p>
            <a:r>
              <a:rPr lang="de-DE" sz="1200" dirty="0" smtClean="0">
                <a:solidFill>
                  <a:srgbClr val="000000"/>
                </a:solidFill>
              </a:rPr>
              <a:t>CEO</a:t>
            </a:r>
          </a:p>
          <a:p>
            <a:r>
              <a:rPr lang="de-DE" sz="1200" dirty="0" smtClean="0">
                <a:solidFill>
                  <a:srgbClr val="000000"/>
                </a:solidFill>
              </a:rPr>
              <a:t>Schellingstr. 45</a:t>
            </a:r>
          </a:p>
          <a:p>
            <a:r>
              <a:rPr lang="de-DE" sz="1200" dirty="0" smtClean="0">
                <a:solidFill>
                  <a:srgbClr val="000000"/>
                </a:solidFill>
              </a:rPr>
              <a:t>80799 München</a:t>
            </a:r>
          </a:p>
          <a:p>
            <a:r>
              <a:rPr lang="de-DE" sz="1200" dirty="0" smtClean="0">
                <a:solidFill>
                  <a:srgbClr val="000000"/>
                </a:solidFill>
                <a:hlinkClick r:id="rId2"/>
              </a:rPr>
              <a:t>johann.fueller@hyve.net</a:t>
            </a:r>
            <a:endParaRPr lang="de-DE" sz="1200" dirty="0" smtClean="0">
              <a:solidFill>
                <a:srgbClr val="000000"/>
              </a:solidFill>
            </a:endParaRPr>
          </a:p>
          <a:p>
            <a:r>
              <a:rPr lang="de-DE" sz="1200" dirty="0" smtClean="0">
                <a:solidFill>
                  <a:srgbClr val="000000"/>
                </a:solidFill>
              </a:rPr>
              <a:t> 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01028" y="5158063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000000"/>
                </a:solidFill>
              </a:rPr>
              <a:t>Professor </a:t>
            </a:r>
            <a:r>
              <a:rPr lang="de-DE" sz="1200" b="1" dirty="0" err="1" smtClean="0">
                <a:solidFill>
                  <a:srgbClr val="000000"/>
                </a:solidFill>
              </a:rPr>
              <a:t>for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de-DE" sz="1200" b="1" dirty="0">
                <a:solidFill>
                  <a:srgbClr val="000000"/>
                </a:solidFill>
              </a:rPr>
              <a:t>Innovation </a:t>
            </a:r>
            <a:r>
              <a:rPr lang="de-DE" sz="1200" b="1" dirty="0" err="1">
                <a:solidFill>
                  <a:srgbClr val="000000"/>
                </a:solidFill>
              </a:rPr>
              <a:t>and</a:t>
            </a:r>
            <a:r>
              <a:rPr lang="de-DE" sz="1200" b="1" dirty="0">
                <a:solidFill>
                  <a:srgbClr val="000000"/>
                </a:solidFill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</a:rPr>
              <a:t>Entrepreneurship</a:t>
            </a:r>
            <a:endParaRPr lang="de-DE" sz="1200" b="1" dirty="0" smtClean="0">
              <a:solidFill>
                <a:srgbClr val="000000"/>
              </a:solidFill>
            </a:endParaRPr>
          </a:p>
          <a:p>
            <a:r>
              <a:rPr lang="de-DE" sz="1200" b="1" dirty="0" smtClean="0">
                <a:solidFill>
                  <a:srgbClr val="000000"/>
                </a:solidFill>
              </a:rPr>
              <a:t>WKO Tirol Stiftungsprofessor</a:t>
            </a:r>
            <a:endParaRPr lang="de-DE" sz="1200" b="1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Department of Strategic Management, Marketing and Tourism</a:t>
            </a:r>
          </a:p>
          <a:p>
            <a:r>
              <a:rPr lang="en-US" sz="1200" dirty="0">
                <a:solidFill>
                  <a:srgbClr val="000000"/>
                </a:solidFill>
              </a:rPr>
              <a:t>University of </a:t>
            </a:r>
            <a:r>
              <a:rPr lang="en-US" sz="1200" dirty="0" smtClean="0">
                <a:solidFill>
                  <a:srgbClr val="000000"/>
                </a:solidFill>
              </a:rPr>
              <a:t>Innsbruck</a:t>
            </a:r>
          </a:p>
          <a:p>
            <a:r>
              <a:rPr lang="en-US" sz="1200" dirty="0" smtClean="0">
                <a:solidFill>
                  <a:srgbClr val="000000"/>
                </a:solidFill>
                <a:hlinkClick r:id="rId3"/>
              </a:rPr>
              <a:t>johann.fueller@uibk.ac.at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7" name="Picture 31" descr="Uni_Logo_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959" y="484712"/>
            <a:ext cx="60007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196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Vodafone </a:t>
            </a:r>
            <a:r>
              <a:rPr lang="en-US" dirty="0" smtClean="0">
                <a:solidFill>
                  <a:srgbClr val="FF0000"/>
                </a:solidFill>
              </a:rPr>
              <a:t>Open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Innovation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5" name="Group 37"/>
          <p:cNvGrpSpPr>
            <a:grpSpLocks noChangeAspect="1"/>
          </p:cNvGrpSpPr>
          <p:nvPr/>
        </p:nvGrpSpPr>
        <p:grpSpPr bwMode="auto">
          <a:xfrm>
            <a:off x="3915048" y="4362293"/>
            <a:ext cx="506186" cy="379239"/>
            <a:chOff x="33" y="25"/>
            <a:chExt cx="5694" cy="42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38"/>
            <p:cNvSpPr>
              <a:spLocks/>
            </p:cNvSpPr>
            <p:nvPr/>
          </p:nvSpPr>
          <p:spPr bwMode="auto">
            <a:xfrm>
              <a:off x="4072" y="1482"/>
              <a:ext cx="7" cy="21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1" y="3"/>
                    <a:pt x="3" y="6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" name="Freeform 39"/>
            <p:cNvSpPr>
              <a:spLocks/>
            </p:cNvSpPr>
            <p:nvPr/>
          </p:nvSpPr>
          <p:spPr bwMode="auto">
            <a:xfrm>
              <a:off x="4051" y="1444"/>
              <a:ext cx="16" cy="29"/>
            </a:xfrm>
            <a:custGeom>
              <a:avLst/>
              <a:gdLst>
                <a:gd name="T0" fmla="*/ 7 w 7"/>
                <a:gd name="T1" fmla="*/ 12 h 12"/>
                <a:gd name="T2" fmla="*/ 0 w 7"/>
                <a:gd name="T3" fmla="*/ 0 h 12"/>
                <a:gd name="T4" fmla="*/ 7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5" y="8"/>
                    <a:pt x="3" y="4"/>
                    <a:pt x="0" y="0"/>
                  </a:cubicBezTo>
                  <a:cubicBezTo>
                    <a:pt x="3" y="4"/>
                    <a:pt x="5" y="8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" name="Freeform 40"/>
            <p:cNvSpPr>
              <a:spLocks/>
            </p:cNvSpPr>
            <p:nvPr/>
          </p:nvSpPr>
          <p:spPr bwMode="auto">
            <a:xfrm>
              <a:off x="4039" y="1425"/>
              <a:ext cx="12" cy="19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0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4" y="5"/>
                    <a:pt x="2" y="3"/>
                    <a:pt x="0" y="0"/>
                  </a:cubicBezTo>
                  <a:cubicBezTo>
                    <a:pt x="2" y="3"/>
                    <a:pt x="4" y="5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4006" y="1395"/>
              <a:ext cx="16" cy="14"/>
            </a:xfrm>
            <a:custGeom>
              <a:avLst/>
              <a:gdLst>
                <a:gd name="T0" fmla="*/ 7 w 7"/>
                <a:gd name="T1" fmla="*/ 6 h 6"/>
                <a:gd name="T2" fmla="*/ 0 w 7"/>
                <a:gd name="T3" fmla="*/ 0 h 6"/>
                <a:gd name="T4" fmla="*/ 7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5" y="4"/>
                    <a:pt x="3" y="2"/>
                    <a:pt x="0" y="0"/>
                  </a:cubicBezTo>
                  <a:cubicBezTo>
                    <a:pt x="3" y="2"/>
                    <a:pt x="5" y="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3861" y="1343"/>
              <a:ext cx="145" cy="52"/>
            </a:xfrm>
            <a:custGeom>
              <a:avLst/>
              <a:gdLst>
                <a:gd name="T0" fmla="*/ 0 w 61"/>
                <a:gd name="T1" fmla="*/ 0 h 22"/>
                <a:gd name="T2" fmla="*/ 61 w 61"/>
                <a:gd name="T3" fmla="*/ 22 h 22"/>
                <a:gd name="T4" fmla="*/ 0 w 61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2">
                  <a:moveTo>
                    <a:pt x="0" y="0"/>
                  </a:moveTo>
                  <a:cubicBezTo>
                    <a:pt x="23" y="0"/>
                    <a:pt x="45" y="8"/>
                    <a:pt x="61" y="22"/>
                  </a:cubicBezTo>
                  <a:cubicBezTo>
                    <a:pt x="45" y="8"/>
                    <a:pt x="2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3282" y="2265"/>
              <a:ext cx="929" cy="9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202" y="2315"/>
              <a:ext cx="90" cy="128"/>
            </a:xfrm>
            <a:custGeom>
              <a:avLst/>
              <a:gdLst>
                <a:gd name="T0" fmla="*/ 38 w 38"/>
                <a:gd name="T1" fmla="*/ 54 h 54"/>
                <a:gd name="T2" fmla="*/ 38 w 38"/>
                <a:gd name="T3" fmla="*/ 54 h 54"/>
                <a:gd name="T4" fmla="*/ 0 w 38"/>
                <a:gd name="T5" fmla="*/ 0 h 54"/>
                <a:gd name="T6" fmla="*/ 38 w 3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4">
                  <a:moveTo>
                    <a:pt x="38" y="54"/>
                  </a:moveTo>
                  <a:cubicBezTo>
                    <a:pt x="38" y="54"/>
                    <a:pt x="38" y="54"/>
                    <a:pt x="38" y="54"/>
                  </a:cubicBezTo>
                  <a:cubicBezTo>
                    <a:pt x="28" y="34"/>
                    <a:pt x="15" y="16"/>
                    <a:pt x="0" y="0"/>
                  </a:cubicBezTo>
                  <a:cubicBezTo>
                    <a:pt x="15" y="16"/>
                    <a:pt x="28" y="34"/>
                    <a:pt x="3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>
              <a:off x="3239" y="3082"/>
              <a:ext cx="29" cy="35"/>
            </a:xfrm>
            <a:custGeom>
              <a:avLst/>
              <a:gdLst>
                <a:gd name="T0" fmla="*/ 12 w 12"/>
                <a:gd name="T1" fmla="*/ 15 h 15"/>
                <a:gd name="T2" fmla="*/ 0 w 12"/>
                <a:gd name="T3" fmla="*/ 0 h 15"/>
                <a:gd name="T4" fmla="*/ 12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cubicBezTo>
                    <a:pt x="8" y="10"/>
                    <a:pt x="4" y="5"/>
                    <a:pt x="0" y="0"/>
                  </a:cubicBezTo>
                  <a:cubicBezTo>
                    <a:pt x="4" y="5"/>
                    <a:pt x="8" y="10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2665" y="2339"/>
              <a:ext cx="16" cy="47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20 h 20"/>
                <a:gd name="T4" fmla="*/ 0 w 7"/>
                <a:gd name="T5" fmla="*/ 20 h 20"/>
                <a:gd name="T6" fmla="*/ 7 w 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3"/>
                    <a:pt x="4" y="7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4162" y="2275"/>
              <a:ext cx="40" cy="40"/>
            </a:xfrm>
            <a:custGeom>
              <a:avLst/>
              <a:gdLst>
                <a:gd name="T0" fmla="*/ 0 w 17"/>
                <a:gd name="T1" fmla="*/ 0 h 17"/>
                <a:gd name="T2" fmla="*/ 17 w 17"/>
                <a:gd name="T3" fmla="*/ 17 h 17"/>
                <a:gd name="T4" fmla="*/ 0 w 1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6" y="5"/>
                    <a:pt x="12" y="11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4027" y="2180"/>
              <a:ext cx="28" cy="17"/>
            </a:xfrm>
            <a:custGeom>
              <a:avLst/>
              <a:gdLst>
                <a:gd name="T0" fmla="*/ 12 w 12"/>
                <a:gd name="T1" fmla="*/ 7 h 7"/>
                <a:gd name="T2" fmla="*/ 0 w 12"/>
                <a:gd name="T3" fmla="*/ 0 h 7"/>
                <a:gd name="T4" fmla="*/ 12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cubicBezTo>
                    <a:pt x="8" y="4"/>
                    <a:pt x="4" y="2"/>
                    <a:pt x="0" y="0"/>
                  </a:cubicBezTo>
                  <a:cubicBezTo>
                    <a:pt x="4" y="2"/>
                    <a:pt x="8" y="4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3135" y="1638"/>
              <a:ext cx="133" cy="83"/>
            </a:xfrm>
            <a:custGeom>
              <a:avLst/>
              <a:gdLst>
                <a:gd name="T0" fmla="*/ 15 w 56"/>
                <a:gd name="T1" fmla="*/ 12 h 35"/>
                <a:gd name="T2" fmla="*/ 0 w 56"/>
                <a:gd name="T3" fmla="*/ 0 h 35"/>
                <a:gd name="T4" fmla="*/ 15 w 56"/>
                <a:gd name="T5" fmla="*/ 12 h 35"/>
                <a:gd name="T6" fmla="*/ 38 w 56"/>
                <a:gd name="T7" fmla="*/ 35 h 35"/>
                <a:gd name="T8" fmla="*/ 56 w 56"/>
                <a:gd name="T9" fmla="*/ 26 h 35"/>
                <a:gd name="T10" fmla="*/ 38 w 56"/>
                <a:gd name="T11" fmla="*/ 35 h 35"/>
                <a:gd name="T12" fmla="*/ 15 w 56"/>
                <a:gd name="T1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5">
                  <a:moveTo>
                    <a:pt x="15" y="12"/>
                  </a:moveTo>
                  <a:cubicBezTo>
                    <a:pt x="11" y="8"/>
                    <a:pt x="6" y="4"/>
                    <a:pt x="0" y="0"/>
                  </a:cubicBezTo>
                  <a:cubicBezTo>
                    <a:pt x="6" y="4"/>
                    <a:pt x="11" y="8"/>
                    <a:pt x="15" y="12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4" y="32"/>
                    <a:pt x="50" y="29"/>
                    <a:pt x="56" y="26"/>
                  </a:cubicBezTo>
                  <a:cubicBezTo>
                    <a:pt x="50" y="29"/>
                    <a:pt x="44" y="32"/>
                    <a:pt x="38" y="35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2490" y="3051"/>
              <a:ext cx="191" cy="68"/>
            </a:xfrm>
            <a:custGeom>
              <a:avLst/>
              <a:gdLst>
                <a:gd name="T0" fmla="*/ 74 w 81"/>
                <a:gd name="T1" fmla="*/ 10 h 29"/>
                <a:gd name="T2" fmla="*/ 81 w 81"/>
                <a:gd name="T3" fmla="*/ 29 h 29"/>
                <a:gd name="T4" fmla="*/ 74 w 81"/>
                <a:gd name="T5" fmla="*/ 10 h 29"/>
                <a:gd name="T6" fmla="*/ 42 w 81"/>
                <a:gd name="T7" fmla="*/ 10 h 29"/>
                <a:gd name="T8" fmla="*/ 0 w 81"/>
                <a:gd name="T9" fmla="*/ 0 h 29"/>
                <a:gd name="T10" fmla="*/ 42 w 81"/>
                <a:gd name="T11" fmla="*/ 10 h 29"/>
                <a:gd name="T12" fmla="*/ 74 w 81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9">
                  <a:moveTo>
                    <a:pt x="74" y="10"/>
                  </a:moveTo>
                  <a:cubicBezTo>
                    <a:pt x="76" y="16"/>
                    <a:pt x="78" y="22"/>
                    <a:pt x="81" y="29"/>
                  </a:cubicBezTo>
                  <a:cubicBezTo>
                    <a:pt x="78" y="22"/>
                    <a:pt x="76" y="16"/>
                    <a:pt x="74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27" y="10"/>
                    <a:pt x="13" y="6"/>
                    <a:pt x="0" y="0"/>
                  </a:cubicBezTo>
                  <a:cubicBezTo>
                    <a:pt x="13" y="6"/>
                    <a:pt x="27" y="10"/>
                    <a:pt x="42" y="10"/>
                  </a:cubicBezTo>
                  <a:lnTo>
                    <a:pt x="7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2452" y="3027"/>
              <a:ext cx="28" cy="19"/>
            </a:xfrm>
            <a:custGeom>
              <a:avLst/>
              <a:gdLst>
                <a:gd name="T0" fmla="*/ 0 w 12"/>
                <a:gd name="T1" fmla="*/ 0 h 8"/>
                <a:gd name="T2" fmla="*/ 12 w 12"/>
                <a:gd name="T3" fmla="*/ 8 h 8"/>
                <a:gd name="T4" fmla="*/ 0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cubicBezTo>
                    <a:pt x="4" y="3"/>
                    <a:pt x="8" y="6"/>
                    <a:pt x="12" y="8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2461" y="2407"/>
              <a:ext cx="29" cy="17"/>
            </a:xfrm>
            <a:custGeom>
              <a:avLst/>
              <a:gdLst>
                <a:gd name="T0" fmla="*/ 0 w 12"/>
                <a:gd name="T1" fmla="*/ 7 h 7"/>
                <a:gd name="T2" fmla="*/ 12 w 12"/>
                <a:gd name="T3" fmla="*/ 0 h 7"/>
                <a:gd name="T4" fmla="*/ 0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cubicBezTo>
                    <a:pt x="4" y="5"/>
                    <a:pt x="8" y="2"/>
                    <a:pt x="12" y="0"/>
                  </a:cubicBezTo>
                  <a:cubicBezTo>
                    <a:pt x="8" y="2"/>
                    <a:pt x="4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>
              <a:off x="2442" y="2424"/>
              <a:ext cx="19" cy="14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0 h 6"/>
                <a:gd name="T4" fmla="*/ 0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3" y="4"/>
                    <a:pt x="5" y="2"/>
                    <a:pt x="8" y="0"/>
                  </a:cubicBezTo>
                  <a:cubicBezTo>
                    <a:pt x="5" y="2"/>
                    <a:pt x="3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33" y="25"/>
              <a:ext cx="4259" cy="3551"/>
            </a:xfrm>
            <a:custGeom>
              <a:avLst/>
              <a:gdLst>
                <a:gd name="T0" fmla="*/ 1066 w 1801"/>
                <a:gd name="T1" fmla="*/ 1352 h 1501"/>
                <a:gd name="T2" fmla="*/ 920 w 1801"/>
                <a:gd name="T3" fmla="*/ 1192 h 1501"/>
                <a:gd name="T4" fmla="*/ 920 w 1801"/>
                <a:gd name="T5" fmla="*/ 1095 h 1501"/>
                <a:gd name="T6" fmla="*/ 1066 w 1801"/>
                <a:gd name="T7" fmla="*/ 934 h 1501"/>
                <a:gd name="T8" fmla="*/ 1029 w 1801"/>
                <a:gd name="T9" fmla="*/ 831 h 1501"/>
                <a:gd name="T10" fmla="*/ 1076 w 1801"/>
                <a:gd name="T11" fmla="*/ 718 h 1501"/>
                <a:gd name="T12" fmla="*/ 1145 w 1801"/>
                <a:gd name="T13" fmla="*/ 649 h 1501"/>
                <a:gd name="T14" fmla="*/ 1259 w 1801"/>
                <a:gd name="T15" fmla="*/ 602 h 1501"/>
                <a:gd name="T16" fmla="*/ 1361 w 1801"/>
                <a:gd name="T17" fmla="*/ 639 h 1501"/>
                <a:gd name="T18" fmla="*/ 1522 w 1801"/>
                <a:gd name="T19" fmla="*/ 493 h 1501"/>
                <a:gd name="T20" fmla="*/ 1619 w 1801"/>
                <a:gd name="T21" fmla="*/ 493 h 1501"/>
                <a:gd name="T22" fmla="*/ 1779 w 1801"/>
                <a:gd name="T23" fmla="*/ 639 h 1501"/>
                <a:gd name="T24" fmla="*/ 1801 w 1801"/>
                <a:gd name="T25" fmla="*/ 624 h 1501"/>
                <a:gd name="T26" fmla="*/ 1801 w 1801"/>
                <a:gd name="T27" fmla="*/ 430 h 1501"/>
                <a:gd name="T28" fmla="*/ 1760 w 1801"/>
                <a:gd name="T29" fmla="*/ 312 h 1501"/>
                <a:gd name="T30" fmla="*/ 1544 w 1801"/>
                <a:gd name="T31" fmla="*/ 41 h 1501"/>
                <a:gd name="T32" fmla="*/ 1460 w 1801"/>
                <a:gd name="T33" fmla="*/ 0 h 1501"/>
                <a:gd name="T34" fmla="*/ 342 w 1801"/>
                <a:gd name="T35" fmla="*/ 0 h 1501"/>
                <a:gd name="T36" fmla="*/ 257 w 1801"/>
                <a:gd name="T37" fmla="*/ 41 h 1501"/>
                <a:gd name="T38" fmla="*/ 41 w 1801"/>
                <a:gd name="T39" fmla="*/ 312 h 1501"/>
                <a:gd name="T40" fmla="*/ 0 w 1801"/>
                <a:gd name="T41" fmla="*/ 430 h 1501"/>
                <a:gd name="T42" fmla="*/ 0 w 1801"/>
                <a:gd name="T43" fmla="*/ 1366 h 1501"/>
                <a:gd name="T44" fmla="*/ 135 w 1801"/>
                <a:gd name="T45" fmla="*/ 1501 h 1501"/>
                <a:gd name="T46" fmla="*/ 1036 w 1801"/>
                <a:gd name="T47" fmla="*/ 1501 h 1501"/>
                <a:gd name="T48" fmla="*/ 1066 w 1801"/>
                <a:gd name="T49" fmla="*/ 1352 h 1501"/>
                <a:gd name="T50" fmla="*/ 112 w 1801"/>
                <a:gd name="T51" fmla="*/ 310 h 1501"/>
                <a:gd name="T52" fmla="*/ 183 w 1801"/>
                <a:gd name="T53" fmla="*/ 220 h 1501"/>
                <a:gd name="T54" fmla="*/ 672 w 1801"/>
                <a:gd name="T55" fmla="*/ 220 h 1501"/>
                <a:gd name="T56" fmla="*/ 720 w 1801"/>
                <a:gd name="T57" fmla="*/ 141 h 1501"/>
                <a:gd name="T58" fmla="*/ 247 w 1801"/>
                <a:gd name="T59" fmla="*/ 141 h 1501"/>
                <a:gd name="T60" fmla="*/ 300 w 1801"/>
                <a:gd name="T61" fmla="*/ 74 h 1501"/>
                <a:gd name="T62" fmla="*/ 342 w 1801"/>
                <a:gd name="T63" fmla="*/ 54 h 1501"/>
                <a:gd name="T64" fmla="*/ 1460 w 1801"/>
                <a:gd name="T65" fmla="*/ 54 h 1501"/>
                <a:gd name="T66" fmla="*/ 1502 w 1801"/>
                <a:gd name="T67" fmla="*/ 74 h 1501"/>
                <a:gd name="T68" fmla="*/ 1555 w 1801"/>
                <a:gd name="T69" fmla="*/ 141 h 1501"/>
                <a:gd name="T70" fmla="*/ 1073 w 1801"/>
                <a:gd name="T71" fmla="*/ 141 h 1501"/>
                <a:gd name="T72" fmla="*/ 1099 w 1801"/>
                <a:gd name="T73" fmla="*/ 220 h 1501"/>
                <a:gd name="T74" fmla="*/ 1618 w 1801"/>
                <a:gd name="T75" fmla="*/ 220 h 1501"/>
                <a:gd name="T76" fmla="*/ 1690 w 1801"/>
                <a:gd name="T77" fmla="*/ 310 h 1501"/>
                <a:gd name="T78" fmla="*/ 112 w 1801"/>
                <a:gd name="T79" fmla="*/ 31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1" h="1501">
                  <a:moveTo>
                    <a:pt x="1066" y="1352"/>
                  </a:moveTo>
                  <a:cubicBezTo>
                    <a:pt x="984" y="1344"/>
                    <a:pt x="920" y="1275"/>
                    <a:pt x="920" y="1192"/>
                  </a:cubicBezTo>
                  <a:cubicBezTo>
                    <a:pt x="920" y="1095"/>
                    <a:pt x="920" y="1095"/>
                    <a:pt x="920" y="1095"/>
                  </a:cubicBezTo>
                  <a:cubicBezTo>
                    <a:pt x="920" y="1011"/>
                    <a:pt x="984" y="942"/>
                    <a:pt x="1066" y="934"/>
                  </a:cubicBezTo>
                  <a:cubicBezTo>
                    <a:pt x="1042" y="905"/>
                    <a:pt x="1029" y="869"/>
                    <a:pt x="1029" y="831"/>
                  </a:cubicBezTo>
                  <a:cubicBezTo>
                    <a:pt x="1029" y="788"/>
                    <a:pt x="1046" y="748"/>
                    <a:pt x="1076" y="718"/>
                  </a:cubicBezTo>
                  <a:cubicBezTo>
                    <a:pt x="1145" y="649"/>
                    <a:pt x="1145" y="649"/>
                    <a:pt x="1145" y="649"/>
                  </a:cubicBezTo>
                  <a:cubicBezTo>
                    <a:pt x="1175" y="619"/>
                    <a:pt x="1216" y="602"/>
                    <a:pt x="1259" y="602"/>
                  </a:cubicBezTo>
                  <a:cubicBezTo>
                    <a:pt x="1297" y="602"/>
                    <a:pt x="1333" y="615"/>
                    <a:pt x="1361" y="639"/>
                  </a:cubicBezTo>
                  <a:cubicBezTo>
                    <a:pt x="1369" y="557"/>
                    <a:pt x="1438" y="493"/>
                    <a:pt x="1522" y="493"/>
                  </a:cubicBezTo>
                  <a:cubicBezTo>
                    <a:pt x="1619" y="493"/>
                    <a:pt x="1619" y="493"/>
                    <a:pt x="1619" y="493"/>
                  </a:cubicBezTo>
                  <a:cubicBezTo>
                    <a:pt x="1703" y="493"/>
                    <a:pt x="1772" y="557"/>
                    <a:pt x="1779" y="639"/>
                  </a:cubicBezTo>
                  <a:cubicBezTo>
                    <a:pt x="1786" y="633"/>
                    <a:pt x="1793" y="628"/>
                    <a:pt x="1801" y="624"/>
                  </a:cubicBezTo>
                  <a:cubicBezTo>
                    <a:pt x="1801" y="510"/>
                    <a:pt x="1801" y="430"/>
                    <a:pt x="1801" y="430"/>
                  </a:cubicBezTo>
                  <a:cubicBezTo>
                    <a:pt x="1801" y="393"/>
                    <a:pt x="1783" y="341"/>
                    <a:pt x="1760" y="312"/>
                  </a:cubicBezTo>
                  <a:cubicBezTo>
                    <a:pt x="1544" y="41"/>
                    <a:pt x="1544" y="41"/>
                    <a:pt x="1544" y="41"/>
                  </a:cubicBezTo>
                  <a:cubicBezTo>
                    <a:pt x="1524" y="15"/>
                    <a:pt x="1493" y="0"/>
                    <a:pt x="146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09" y="0"/>
                    <a:pt x="278" y="15"/>
                    <a:pt x="257" y="41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18" y="341"/>
                    <a:pt x="0" y="393"/>
                    <a:pt x="0" y="430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0" y="1441"/>
                    <a:pt x="60" y="1501"/>
                    <a:pt x="135" y="1501"/>
                  </a:cubicBezTo>
                  <a:cubicBezTo>
                    <a:pt x="526" y="1501"/>
                    <a:pt x="818" y="1501"/>
                    <a:pt x="1036" y="1501"/>
                  </a:cubicBezTo>
                  <a:cubicBezTo>
                    <a:pt x="1021" y="1451"/>
                    <a:pt x="1031" y="1394"/>
                    <a:pt x="1066" y="1352"/>
                  </a:cubicBezTo>
                  <a:close/>
                  <a:moveTo>
                    <a:pt x="112" y="310"/>
                  </a:moveTo>
                  <a:cubicBezTo>
                    <a:pt x="183" y="220"/>
                    <a:pt x="183" y="220"/>
                    <a:pt x="183" y="220"/>
                  </a:cubicBezTo>
                  <a:cubicBezTo>
                    <a:pt x="672" y="220"/>
                    <a:pt x="672" y="220"/>
                    <a:pt x="672" y="220"/>
                  </a:cubicBezTo>
                  <a:cubicBezTo>
                    <a:pt x="720" y="141"/>
                    <a:pt x="720" y="141"/>
                    <a:pt x="720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310" y="62"/>
                    <a:pt x="325" y="54"/>
                    <a:pt x="342" y="54"/>
                  </a:cubicBezTo>
                  <a:cubicBezTo>
                    <a:pt x="1460" y="54"/>
                    <a:pt x="1460" y="54"/>
                    <a:pt x="1460" y="54"/>
                  </a:cubicBezTo>
                  <a:cubicBezTo>
                    <a:pt x="1476" y="54"/>
                    <a:pt x="1492" y="62"/>
                    <a:pt x="1502" y="74"/>
                  </a:cubicBezTo>
                  <a:cubicBezTo>
                    <a:pt x="1555" y="141"/>
                    <a:pt x="1555" y="141"/>
                    <a:pt x="1555" y="141"/>
                  </a:cubicBezTo>
                  <a:cubicBezTo>
                    <a:pt x="1073" y="141"/>
                    <a:pt x="1073" y="141"/>
                    <a:pt x="1073" y="141"/>
                  </a:cubicBezTo>
                  <a:cubicBezTo>
                    <a:pt x="1099" y="220"/>
                    <a:pt x="1099" y="220"/>
                    <a:pt x="1099" y="220"/>
                  </a:cubicBezTo>
                  <a:cubicBezTo>
                    <a:pt x="1618" y="220"/>
                    <a:pt x="1618" y="220"/>
                    <a:pt x="1618" y="220"/>
                  </a:cubicBezTo>
                  <a:cubicBezTo>
                    <a:pt x="1690" y="310"/>
                    <a:pt x="1690" y="310"/>
                    <a:pt x="1690" y="310"/>
                  </a:cubicBezTo>
                  <a:lnTo>
                    <a:pt x="112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55"/>
            <p:cNvSpPr>
              <a:spLocks/>
            </p:cNvSpPr>
            <p:nvPr/>
          </p:nvSpPr>
          <p:spPr bwMode="auto">
            <a:xfrm>
              <a:off x="2504" y="2391"/>
              <a:ext cx="35" cy="12"/>
            </a:xfrm>
            <a:custGeom>
              <a:avLst/>
              <a:gdLst>
                <a:gd name="T0" fmla="*/ 15 w 15"/>
                <a:gd name="T1" fmla="*/ 0 h 5"/>
                <a:gd name="T2" fmla="*/ 0 w 15"/>
                <a:gd name="T3" fmla="*/ 5 h 5"/>
                <a:gd name="T4" fmla="*/ 15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0" y="1"/>
                    <a:pt x="5" y="3"/>
                    <a:pt x="0" y="5"/>
                  </a:cubicBezTo>
                  <a:cubicBezTo>
                    <a:pt x="5" y="3"/>
                    <a:pt x="10" y="1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2412" y="2452"/>
              <a:ext cx="14" cy="17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7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4" y="2"/>
                    <a:pt x="2" y="5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>
              <a:off x="2379" y="2933"/>
              <a:ext cx="9" cy="21"/>
            </a:xfrm>
            <a:custGeom>
              <a:avLst/>
              <a:gdLst>
                <a:gd name="T0" fmla="*/ 0 w 4"/>
                <a:gd name="T1" fmla="*/ 0 h 9"/>
                <a:gd name="T2" fmla="*/ 4 w 4"/>
                <a:gd name="T3" fmla="*/ 9 h 9"/>
                <a:gd name="T4" fmla="*/ 0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cubicBezTo>
                    <a:pt x="1" y="3"/>
                    <a:pt x="2" y="6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6" name="Freeform 58"/>
            <p:cNvSpPr>
              <a:spLocks/>
            </p:cNvSpPr>
            <p:nvPr/>
          </p:nvSpPr>
          <p:spPr bwMode="auto">
            <a:xfrm>
              <a:off x="2426" y="3006"/>
              <a:ext cx="16" cy="14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0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3" y="2"/>
                    <a:pt x="5" y="4"/>
                    <a:pt x="7" y="6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7" name="Freeform 59"/>
            <p:cNvSpPr>
              <a:spLocks/>
            </p:cNvSpPr>
            <p:nvPr/>
          </p:nvSpPr>
          <p:spPr bwMode="auto">
            <a:xfrm>
              <a:off x="2369" y="2526"/>
              <a:ext cx="10" cy="21"/>
            </a:xfrm>
            <a:custGeom>
              <a:avLst/>
              <a:gdLst>
                <a:gd name="T0" fmla="*/ 0 w 4"/>
                <a:gd name="T1" fmla="*/ 9 h 9"/>
                <a:gd name="T2" fmla="*/ 4 w 4"/>
                <a:gd name="T3" fmla="*/ 0 h 9"/>
                <a:gd name="T4" fmla="*/ 0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1" y="6"/>
                    <a:pt x="2" y="3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8" name="Freeform 60"/>
            <p:cNvSpPr>
              <a:spLocks/>
            </p:cNvSpPr>
            <p:nvPr/>
          </p:nvSpPr>
          <p:spPr bwMode="auto">
            <a:xfrm>
              <a:off x="2388" y="2954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5 w 5"/>
                <a:gd name="T3" fmla="*/ 8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1" y="3"/>
                    <a:pt x="3" y="5"/>
                    <a:pt x="5" y="8"/>
                  </a:cubicBezTo>
                  <a:cubicBezTo>
                    <a:pt x="3" y="5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9" name="Freeform 61"/>
            <p:cNvSpPr>
              <a:spLocks/>
            </p:cNvSpPr>
            <p:nvPr/>
          </p:nvSpPr>
          <p:spPr bwMode="auto">
            <a:xfrm>
              <a:off x="2393" y="2478"/>
              <a:ext cx="12" cy="17"/>
            </a:xfrm>
            <a:custGeom>
              <a:avLst/>
              <a:gdLst>
                <a:gd name="T0" fmla="*/ 0 w 5"/>
                <a:gd name="T1" fmla="*/ 7 h 7"/>
                <a:gd name="T2" fmla="*/ 5 w 5"/>
                <a:gd name="T3" fmla="*/ 0 h 7"/>
                <a:gd name="T4" fmla="*/ 0 w 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cubicBezTo>
                    <a:pt x="2" y="5"/>
                    <a:pt x="3" y="2"/>
                    <a:pt x="5" y="0"/>
                  </a:cubicBezTo>
                  <a:cubicBezTo>
                    <a:pt x="3" y="2"/>
                    <a:pt x="2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2360" y="2547"/>
              <a:ext cx="9" cy="69"/>
            </a:xfrm>
            <a:custGeom>
              <a:avLst/>
              <a:gdLst>
                <a:gd name="T0" fmla="*/ 0 w 4"/>
                <a:gd name="T1" fmla="*/ 29 h 29"/>
                <a:gd name="T2" fmla="*/ 4 w 4"/>
                <a:gd name="T3" fmla="*/ 0 h 29"/>
                <a:gd name="T4" fmla="*/ 0 w 4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cubicBezTo>
                    <a:pt x="0" y="19"/>
                    <a:pt x="2" y="9"/>
                    <a:pt x="4" y="0"/>
                  </a:cubicBezTo>
                  <a:cubicBezTo>
                    <a:pt x="2" y="9"/>
                    <a:pt x="0" y="1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1" name="Freeform 63"/>
            <p:cNvSpPr>
              <a:spLocks/>
            </p:cNvSpPr>
            <p:nvPr/>
          </p:nvSpPr>
          <p:spPr bwMode="auto">
            <a:xfrm>
              <a:off x="5699" y="962"/>
              <a:ext cx="28" cy="35"/>
            </a:xfrm>
            <a:custGeom>
              <a:avLst/>
              <a:gdLst>
                <a:gd name="T0" fmla="*/ 12 w 12"/>
                <a:gd name="T1" fmla="*/ 15 h 15"/>
                <a:gd name="T2" fmla="*/ 0 w 12"/>
                <a:gd name="T3" fmla="*/ 0 h 15"/>
                <a:gd name="T4" fmla="*/ 12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cubicBezTo>
                    <a:pt x="8" y="10"/>
                    <a:pt x="4" y="5"/>
                    <a:pt x="0" y="0"/>
                  </a:cubicBezTo>
                  <a:cubicBezTo>
                    <a:pt x="4" y="5"/>
                    <a:pt x="8" y="10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2" name="Freeform 64"/>
            <p:cNvSpPr>
              <a:spLocks noEditPoints="1"/>
            </p:cNvSpPr>
            <p:nvPr/>
          </p:nvSpPr>
          <p:spPr bwMode="auto">
            <a:xfrm>
              <a:off x="2360" y="1354"/>
              <a:ext cx="2719" cy="2773"/>
            </a:xfrm>
            <a:custGeom>
              <a:avLst/>
              <a:gdLst>
                <a:gd name="T0" fmla="*/ 933 w 1150"/>
                <a:gd name="T1" fmla="*/ 727 h 1172"/>
                <a:gd name="T2" fmla="*/ 968 w 1150"/>
                <a:gd name="T3" fmla="*/ 579 h 1172"/>
                <a:gd name="T4" fmla="*/ 969 w 1150"/>
                <a:gd name="T5" fmla="*/ 577 h 1172"/>
                <a:gd name="T6" fmla="*/ 1042 w 1150"/>
                <a:gd name="T7" fmla="*/ 504 h 1172"/>
                <a:gd name="T8" fmla="*/ 1150 w 1150"/>
                <a:gd name="T9" fmla="*/ 475 h 1172"/>
                <a:gd name="T10" fmla="*/ 1076 w 1150"/>
                <a:gd name="T11" fmla="*/ 440 h 1172"/>
                <a:gd name="T12" fmla="*/ 1044 w 1150"/>
                <a:gd name="T13" fmla="*/ 440 h 1172"/>
                <a:gd name="T14" fmla="*/ 1013 w 1150"/>
                <a:gd name="T15" fmla="*/ 366 h 1172"/>
                <a:gd name="T16" fmla="*/ 1035 w 1150"/>
                <a:gd name="T17" fmla="*/ 343 h 1172"/>
                <a:gd name="T18" fmla="*/ 1035 w 1150"/>
                <a:gd name="T19" fmla="*/ 206 h 1172"/>
                <a:gd name="T20" fmla="*/ 967 w 1150"/>
                <a:gd name="T21" fmla="*/ 137 h 1172"/>
                <a:gd name="T22" fmla="*/ 898 w 1150"/>
                <a:gd name="T23" fmla="*/ 109 h 1172"/>
                <a:gd name="T24" fmla="*/ 830 w 1150"/>
                <a:gd name="T25" fmla="*/ 137 h 1172"/>
                <a:gd name="T26" fmla="*/ 807 w 1150"/>
                <a:gd name="T27" fmla="*/ 160 h 1172"/>
                <a:gd name="T28" fmla="*/ 732 w 1150"/>
                <a:gd name="T29" fmla="*/ 129 h 1172"/>
                <a:gd name="T30" fmla="*/ 732 w 1150"/>
                <a:gd name="T31" fmla="*/ 97 h 1172"/>
                <a:gd name="T32" fmla="*/ 635 w 1150"/>
                <a:gd name="T33" fmla="*/ 0 h 1172"/>
                <a:gd name="T34" fmla="*/ 538 w 1150"/>
                <a:gd name="T35" fmla="*/ 0 h 1172"/>
                <a:gd name="T36" fmla="*/ 441 w 1150"/>
                <a:gd name="T37" fmla="*/ 97 h 1172"/>
                <a:gd name="T38" fmla="*/ 441 w 1150"/>
                <a:gd name="T39" fmla="*/ 129 h 1172"/>
                <a:gd name="T40" fmla="*/ 366 w 1150"/>
                <a:gd name="T41" fmla="*/ 160 h 1172"/>
                <a:gd name="T42" fmla="*/ 343 w 1150"/>
                <a:gd name="T43" fmla="*/ 137 h 1172"/>
                <a:gd name="T44" fmla="*/ 275 w 1150"/>
                <a:gd name="T45" fmla="*/ 109 h 1172"/>
                <a:gd name="T46" fmla="*/ 206 w 1150"/>
                <a:gd name="T47" fmla="*/ 137 h 1172"/>
                <a:gd name="T48" fmla="*/ 137 w 1150"/>
                <a:gd name="T49" fmla="*/ 206 h 1172"/>
                <a:gd name="T50" fmla="*/ 137 w 1150"/>
                <a:gd name="T51" fmla="*/ 343 h 1172"/>
                <a:gd name="T52" fmla="*/ 160 w 1150"/>
                <a:gd name="T53" fmla="*/ 366 h 1172"/>
                <a:gd name="T54" fmla="*/ 129 w 1150"/>
                <a:gd name="T55" fmla="*/ 440 h 1172"/>
                <a:gd name="T56" fmla="*/ 97 w 1150"/>
                <a:gd name="T57" fmla="*/ 440 h 1172"/>
                <a:gd name="T58" fmla="*/ 0 w 1150"/>
                <a:gd name="T59" fmla="*/ 538 h 1172"/>
                <a:gd name="T60" fmla="*/ 0 w 1150"/>
                <a:gd name="T61" fmla="*/ 635 h 1172"/>
                <a:gd name="T62" fmla="*/ 97 w 1150"/>
                <a:gd name="T63" fmla="*/ 732 h 1172"/>
                <a:gd name="T64" fmla="*/ 129 w 1150"/>
                <a:gd name="T65" fmla="*/ 732 h 1172"/>
                <a:gd name="T66" fmla="*/ 160 w 1150"/>
                <a:gd name="T67" fmla="*/ 806 h 1172"/>
                <a:gd name="T68" fmla="*/ 137 w 1150"/>
                <a:gd name="T69" fmla="*/ 829 h 1172"/>
                <a:gd name="T70" fmla="*/ 137 w 1150"/>
                <a:gd name="T71" fmla="*/ 966 h 1172"/>
                <a:gd name="T72" fmla="*/ 206 w 1150"/>
                <a:gd name="T73" fmla="*/ 1035 h 1172"/>
                <a:gd name="T74" fmla="*/ 275 w 1150"/>
                <a:gd name="T75" fmla="*/ 1063 h 1172"/>
                <a:gd name="T76" fmla="*/ 343 w 1150"/>
                <a:gd name="T77" fmla="*/ 1035 h 1172"/>
                <a:gd name="T78" fmla="*/ 366 w 1150"/>
                <a:gd name="T79" fmla="*/ 1012 h 1172"/>
                <a:gd name="T80" fmla="*/ 441 w 1150"/>
                <a:gd name="T81" fmla="*/ 1043 h 1172"/>
                <a:gd name="T82" fmla="*/ 441 w 1150"/>
                <a:gd name="T83" fmla="*/ 1075 h 1172"/>
                <a:gd name="T84" fmla="*/ 538 w 1150"/>
                <a:gd name="T85" fmla="*/ 1172 h 1172"/>
                <a:gd name="T86" fmla="*/ 622 w 1150"/>
                <a:gd name="T87" fmla="*/ 1172 h 1172"/>
                <a:gd name="T88" fmla="*/ 610 w 1150"/>
                <a:gd name="T89" fmla="*/ 1113 h 1172"/>
                <a:gd name="T90" fmla="*/ 655 w 1150"/>
                <a:gd name="T91" fmla="*/ 1005 h 1172"/>
                <a:gd name="T92" fmla="*/ 933 w 1150"/>
                <a:gd name="T93" fmla="*/ 727 h 1172"/>
                <a:gd name="T94" fmla="*/ 586 w 1150"/>
                <a:gd name="T95" fmla="*/ 847 h 1172"/>
                <a:gd name="T96" fmla="*/ 326 w 1150"/>
                <a:gd name="T97" fmla="*/ 586 h 1172"/>
                <a:gd name="T98" fmla="*/ 586 w 1150"/>
                <a:gd name="T99" fmla="*/ 325 h 1172"/>
                <a:gd name="T100" fmla="*/ 847 w 1150"/>
                <a:gd name="T101" fmla="*/ 586 h 1172"/>
                <a:gd name="T102" fmla="*/ 586 w 1150"/>
                <a:gd name="T103" fmla="*/ 847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172">
                  <a:moveTo>
                    <a:pt x="933" y="727"/>
                  </a:moveTo>
                  <a:cubicBezTo>
                    <a:pt x="968" y="579"/>
                    <a:pt x="968" y="579"/>
                    <a:pt x="968" y="579"/>
                  </a:cubicBezTo>
                  <a:cubicBezTo>
                    <a:pt x="969" y="578"/>
                    <a:pt x="969" y="578"/>
                    <a:pt x="969" y="577"/>
                  </a:cubicBezTo>
                  <a:cubicBezTo>
                    <a:pt x="978" y="542"/>
                    <a:pt x="1006" y="514"/>
                    <a:pt x="1042" y="504"/>
                  </a:cubicBezTo>
                  <a:cubicBezTo>
                    <a:pt x="1150" y="475"/>
                    <a:pt x="1150" y="475"/>
                    <a:pt x="1150" y="475"/>
                  </a:cubicBezTo>
                  <a:cubicBezTo>
                    <a:pt x="1132" y="454"/>
                    <a:pt x="1106" y="440"/>
                    <a:pt x="1076" y="440"/>
                  </a:cubicBezTo>
                  <a:cubicBezTo>
                    <a:pt x="1044" y="440"/>
                    <a:pt x="1044" y="440"/>
                    <a:pt x="1044" y="440"/>
                  </a:cubicBezTo>
                  <a:cubicBezTo>
                    <a:pt x="1036" y="415"/>
                    <a:pt x="1025" y="390"/>
                    <a:pt x="1013" y="366"/>
                  </a:cubicBezTo>
                  <a:cubicBezTo>
                    <a:pt x="1035" y="343"/>
                    <a:pt x="1035" y="343"/>
                    <a:pt x="1035" y="343"/>
                  </a:cubicBezTo>
                  <a:cubicBezTo>
                    <a:pt x="1073" y="305"/>
                    <a:pt x="1073" y="243"/>
                    <a:pt x="1035" y="206"/>
                  </a:cubicBezTo>
                  <a:cubicBezTo>
                    <a:pt x="967" y="137"/>
                    <a:pt x="967" y="137"/>
                    <a:pt x="967" y="137"/>
                  </a:cubicBezTo>
                  <a:cubicBezTo>
                    <a:pt x="949" y="119"/>
                    <a:pt x="924" y="109"/>
                    <a:pt x="898" y="109"/>
                  </a:cubicBezTo>
                  <a:cubicBezTo>
                    <a:pt x="872" y="109"/>
                    <a:pt x="848" y="119"/>
                    <a:pt x="830" y="137"/>
                  </a:cubicBezTo>
                  <a:cubicBezTo>
                    <a:pt x="807" y="160"/>
                    <a:pt x="807" y="160"/>
                    <a:pt x="807" y="160"/>
                  </a:cubicBezTo>
                  <a:cubicBezTo>
                    <a:pt x="783" y="147"/>
                    <a:pt x="758" y="137"/>
                    <a:pt x="732" y="129"/>
                  </a:cubicBezTo>
                  <a:cubicBezTo>
                    <a:pt x="732" y="97"/>
                    <a:pt x="732" y="97"/>
                    <a:pt x="732" y="97"/>
                  </a:cubicBezTo>
                  <a:cubicBezTo>
                    <a:pt x="732" y="43"/>
                    <a:pt x="688" y="0"/>
                    <a:pt x="635" y="0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484" y="0"/>
                    <a:pt x="441" y="43"/>
                    <a:pt x="441" y="97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15" y="137"/>
                    <a:pt x="390" y="147"/>
                    <a:pt x="366" y="160"/>
                  </a:cubicBezTo>
                  <a:cubicBezTo>
                    <a:pt x="343" y="137"/>
                    <a:pt x="343" y="137"/>
                    <a:pt x="343" y="137"/>
                  </a:cubicBezTo>
                  <a:cubicBezTo>
                    <a:pt x="325" y="119"/>
                    <a:pt x="301" y="109"/>
                    <a:pt x="275" y="109"/>
                  </a:cubicBezTo>
                  <a:cubicBezTo>
                    <a:pt x="249" y="109"/>
                    <a:pt x="224" y="119"/>
                    <a:pt x="206" y="137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00" y="243"/>
                    <a:pt x="100" y="305"/>
                    <a:pt x="137" y="343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48" y="390"/>
                    <a:pt x="137" y="415"/>
                    <a:pt x="129" y="440"/>
                  </a:cubicBezTo>
                  <a:cubicBezTo>
                    <a:pt x="97" y="440"/>
                    <a:pt x="97" y="440"/>
                    <a:pt x="97" y="440"/>
                  </a:cubicBezTo>
                  <a:cubicBezTo>
                    <a:pt x="44" y="440"/>
                    <a:pt x="0" y="484"/>
                    <a:pt x="0" y="538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88"/>
                    <a:pt x="44" y="732"/>
                    <a:pt x="97" y="732"/>
                  </a:cubicBezTo>
                  <a:cubicBezTo>
                    <a:pt x="129" y="732"/>
                    <a:pt x="129" y="732"/>
                    <a:pt x="129" y="732"/>
                  </a:cubicBezTo>
                  <a:cubicBezTo>
                    <a:pt x="137" y="757"/>
                    <a:pt x="148" y="782"/>
                    <a:pt x="160" y="806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00" y="867"/>
                    <a:pt x="100" y="929"/>
                    <a:pt x="137" y="966"/>
                  </a:cubicBezTo>
                  <a:cubicBezTo>
                    <a:pt x="206" y="1035"/>
                    <a:pt x="206" y="1035"/>
                    <a:pt x="206" y="1035"/>
                  </a:cubicBezTo>
                  <a:cubicBezTo>
                    <a:pt x="224" y="1053"/>
                    <a:pt x="249" y="1063"/>
                    <a:pt x="275" y="1063"/>
                  </a:cubicBezTo>
                  <a:cubicBezTo>
                    <a:pt x="301" y="1063"/>
                    <a:pt x="325" y="1053"/>
                    <a:pt x="343" y="1035"/>
                  </a:cubicBezTo>
                  <a:cubicBezTo>
                    <a:pt x="366" y="1012"/>
                    <a:pt x="366" y="1012"/>
                    <a:pt x="366" y="1012"/>
                  </a:cubicBezTo>
                  <a:cubicBezTo>
                    <a:pt x="390" y="1025"/>
                    <a:pt x="415" y="1035"/>
                    <a:pt x="441" y="1043"/>
                  </a:cubicBezTo>
                  <a:cubicBezTo>
                    <a:pt x="441" y="1075"/>
                    <a:pt x="441" y="1075"/>
                    <a:pt x="441" y="1075"/>
                  </a:cubicBezTo>
                  <a:cubicBezTo>
                    <a:pt x="441" y="1129"/>
                    <a:pt x="484" y="1172"/>
                    <a:pt x="538" y="1172"/>
                  </a:cubicBezTo>
                  <a:cubicBezTo>
                    <a:pt x="622" y="1172"/>
                    <a:pt x="622" y="1172"/>
                    <a:pt x="622" y="1172"/>
                  </a:cubicBezTo>
                  <a:cubicBezTo>
                    <a:pt x="614" y="1154"/>
                    <a:pt x="610" y="1134"/>
                    <a:pt x="610" y="1113"/>
                  </a:cubicBezTo>
                  <a:cubicBezTo>
                    <a:pt x="610" y="1072"/>
                    <a:pt x="626" y="1034"/>
                    <a:pt x="655" y="1005"/>
                  </a:cubicBezTo>
                  <a:lnTo>
                    <a:pt x="933" y="727"/>
                  </a:lnTo>
                  <a:close/>
                  <a:moveTo>
                    <a:pt x="586" y="847"/>
                  </a:moveTo>
                  <a:cubicBezTo>
                    <a:pt x="443" y="847"/>
                    <a:pt x="326" y="730"/>
                    <a:pt x="326" y="586"/>
                  </a:cubicBezTo>
                  <a:cubicBezTo>
                    <a:pt x="326" y="442"/>
                    <a:pt x="443" y="325"/>
                    <a:pt x="586" y="325"/>
                  </a:cubicBezTo>
                  <a:cubicBezTo>
                    <a:pt x="730" y="325"/>
                    <a:pt x="847" y="442"/>
                    <a:pt x="847" y="586"/>
                  </a:cubicBezTo>
                  <a:cubicBezTo>
                    <a:pt x="847" y="730"/>
                    <a:pt x="730" y="847"/>
                    <a:pt x="586" y="8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3944" y="2563"/>
              <a:ext cx="1734" cy="1728"/>
            </a:xfrm>
            <a:custGeom>
              <a:avLst/>
              <a:gdLst>
                <a:gd name="T0" fmla="*/ 712 w 733"/>
                <a:gd name="T1" fmla="*/ 124 h 730"/>
                <a:gd name="T2" fmla="*/ 711 w 733"/>
                <a:gd name="T3" fmla="*/ 123 h 730"/>
                <a:gd name="T4" fmla="*/ 699 w 733"/>
                <a:gd name="T5" fmla="*/ 118 h 730"/>
                <a:gd name="T6" fmla="*/ 687 w 733"/>
                <a:gd name="T7" fmla="*/ 123 h 730"/>
                <a:gd name="T8" fmla="*/ 617 w 733"/>
                <a:gd name="T9" fmla="*/ 193 h 730"/>
                <a:gd name="T10" fmla="*/ 577 w 733"/>
                <a:gd name="T11" fmla="*/ 210 h 730"/>
                <a:gd name="T12" fmla="*/ 536 w 733"/>
                <a:gd name="T13" fmla="*/ 193 h 730"/>
                <a:gd name="T14" fmla="*/ 520 w 733"/>
                <a:gd name="T15" fmla="*/ 153 h 730"/>
                <a:gd name="T16" fmla="*/ 536 w 733"/>
                <a:gd name="T17" fmla="*/ 113 h 730"/>
                <a:gd name="T18" fmla="*/ 607 w 733"/>
                <a:gd name="T19" fmla="*/ 42 h 730"/>
                <a:gd name="T20" fmla="*/ 612 w 733"/>
                <a:gd name="T21" fmla="*/ 31 h 730"/>
                <a:gd name="T22" fmla="*/ 607 w 733"/>
                <a:gd name="T23" fmla="*/ 19 h 730"/>
                <a:gd name="T24" fmla="*/ 606 w 733"/>
                <a:gd name="T25" fmla="*/ 18 h 730"/>
                <a:gd name="T26" fmla="*/ 562 w 733"/>
                <a:gd name="T27" fmla="*/ 0 h 730"/>
                <a:gd name="T28" fmla="*/ 546 w 733"/>
                <a:gd name="T29" fmla="*/ 2 h 730"/>
                <a:gd name="T30" fmla="*/ 401 w 733"/>
                <a:gd name="T31" fmla="*/ 41 h 730"/>
                <a:gd name="T32" fmla="*/ 357 w 733"/>
                <a:gd name="T33" fmla="*/ 85 h 730"/>
                <a:gd name="T34" fmla="*/ 357 w 733"/>
                <a:gd name="T35" fmla="*/ 85 h 730"/>
                <a:gd name="T36" fmla="*/ 319 w 733"/>
                <a:gd name="T37" fmla="*/ 245 h 730"/>
                <a:gd name="T38" fmla="*/ 33 w 733"/>
                <a:gd name="T39" fmla="*/ 531 h 730"/>
                <a:gd name="T40" fmla="*/ 0 w 733"/>
                <a:gd name="T41" fmla="*/ 610 h 730"/>
                <a:gd name="T42" fmla="*/ 33 w 733"/>
                <a:gd name="T43" fmla="*/ 690 h 730"/>
                <a:gd name="T44" fmla="*/ 40 w 733"/>
                <a:gd name="T45" fmla="*/ 697 h 730"/>
                <a:gd name="T46" fmla="*/ 119 w 733"/>
                <a:gd name="T47" fmla="*/ 730 h 730"/>
                <a:gd name="T48" fmla="*/ 119 w 733"/>
                <a:gd name="T49" fmla="*/ 730 h 730"/>
                <a:gd name="T50" fmla="*/ 199 w 733"/>
                <a:gd name="T51" fmla="*/ 697 h 730"/>
                <a:gd name="T52" fmla="*/ 485 w 733"/>
                <a:gd name="T53" fmla="*/ 411 h 730"/>
                <a:gd name="T54" fmla="*/ 645 w 733"/>
                <a:gd name="T55" fmla="*/ 372 h 730"/>
                <a:gd name="T56" fmla="*/ 645 w 733"/>
                <a:gd name="T57" fmla="*/ 372 h 730"/>
                <a:gd name="T58" fmla="*/ 689 w 733"/>
                <a:gd name="T59" fmla="*/ 328 h 730"/>
                <a:gd name="T60" fmla="*/ 728 w 733"/>
                <a:gd name="T61" fmla="*/ 184 h 730"/>
                <a:gd name="T62" fmla="*/ 712 w 733"/>
                <a:gd name="T63" fmla="*/ 124 h 730"/>
                <a:gd name="T64" fmla="*/ 164 w 733"/>
                <a:gd name="T65" fmla="*/ 612 h 730"/>
                <a:gd name="T66" fmla="*/ 141 w 733"/>
                <a:gd name="T67" fmla="*/ 621 h 730"/>
                <a:gd name="T68" fmla="*/ 118 w 733"/>
                <a:gd name="T69" fmla="*/ 612 h 730"/>
                <a:gd name="T70" fmla="*/ 109 w 733"/>
                <a:gd name="T71" fmla="*/ 588 h 730"/>
                <a:gd name="T72" fmla="*/ 118 w 733"/>
                <a:gd name="T73" fmla="*/ 565 h 730"/>
                <a:gd name="T74" fmla="*/ 141 w 733"/>
                <a:gd name="T75" fmla="*/ 556 h 730"/>
                <a:gd name="T76" fmla="*/ 164 w 733"/>
                <a:gd name="T77" fmla="*/ 565 h 730"/>
                <a:gd name="T78" fmla="*/ 174 w 733"/>
                <a:gd name="T79" fmla="*/ 588 h 730"/>
                <a:gd name="T80" fmla="*/ 164 w 733"/>
                <a:gd name="T81" fmla="*/ 612 h 730"/>
                <a:gd name="T82" fmla="*/ 356 w 733"/>
                <a:gd name="T83" fmla="*/ 408 h 730"/>
                <a:gd name="T84" fmla="*/ 221 w 733"/>
                <a:gd name="T85" fmla="*/ 543 h 730"/>
                <a:gd name="T86" fmla="*/ 204 w 733"/>
                <a:gd name="T87" fmla="*/ 550 h 730"/>
                <a:gd name="T88" fmla="*/ 187 w 733"/>
                <a:gd name="T89" fmla="*/ 543 h 730"/>
                <a:gd name="T90" fmla="*/ 180 w 733"/>
                <a:gd name="T91" fmla="*/ 525 h 730"/>
                <a:gd name="T92" fmla="*/ 187 w 733"/>
                <a:gd name="T93" fmla="*/ 508 h 730"/>
                <a:gd name="T94" fmla="*/ 322 w 733"/>
                <a:gd name="T95" fmla="*/ 373 h 730"/>
                <a:gd name="T96" fmla="*/ 339 w 733"/>
                <a:gd name="T97" fmla="*/ 366 h 730"/>
                <a:gd name="T98" fmla="*/ 356 w 733"/>
                <a:gd name="T99" fmla="*/ 373 h 730"/>
                <a:gd name="T100" fmla="*/ 363 w 733"/>
                <a:gd name="T101" fmla="*/ 391 h 730"/>
                <a:gd name="T102" fmla="*/ 356 w 733"/>
                <a:gd name="T103" fmla="*/ 40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3" h="730">
                  <a:moveTo>
                    <a:pt x="712" y="124"/>
                  </a:moveTo>
                  <a:cubicBezTo>
                    <a:pt x="711" y="123"/>
                    <a:pt x="711" y="123"/>
                    <a:pt x="711" y="123"/>
                  </a:cubicBezTo>
                  <a:cubicBezTo>
                    <a:pt x="707" y="120"/>
                    <a:pt x="703" y="118"/>
                    <a:pt x="699" y="118"/>
                  </a:cubicBezTo>
                  <a:cubicBezTo>
                    <a:pt x="695" y="118"/>
                    <a:pt x="691" y="120"/>
                    <a:pt x="687" y="123"/>
                  </a:cubicBezTo>
                  <a:cubicBezTo>
                    <a:pt x="617" y="193"/>
                    <a:pt x="617" y="193"/>
                    <a:pt x="617" y="193"/>
                  </a:cubicBezTo>
                  <a:cubicBezTo>
                    <a:pt x="606" y="204"/>
                    <a:pt x="592" y="210"/>
                    <a:pt x="577" y="210"/>
                  </a:cubicBezTo>
                  <a:cubicBezTo>
                    <a:pt x="562" y="210"/>
                    <a:pt x="547" y="204"/>
                    <a:pt x="536" y="193"/>
                  </a:cubicBezTo>
                  <a:cubicBezTo>
                    <a:pt x="526" y="182"/>
                    <a:pt x="520" y="168"/>
                    <a:pt x="520" y="153"/>
                  </a:cubicBezTo>
                  <a:cubicBezTo>
                    <a:pt x="520" y="138"/>
                    <a:pt x="526" y="123"/>
                    <a:pt x="536" y="113"/>
                  </a:cubicBezTo>
                  <a:cubicBezTo>
                    <a:pt x="607" y="42"/>
                    <a:pt x="607" y="42"/>
                    <a:pt x="607" y="42"/>
                  </a:cubicBezTo>
                  <a:cubicBezTo>
                    <a:pt x="610" y="39"/>
                    <a:pt x="612" y="35"/>
                    <a:pt x="612" y="31"/>
                  </a:cubicBezTo>
                  <a:cubicBezTo>
                    <a:pt x="612" y="26"/>
                    <a:pt x="610" y="22"/>
                    <a:pt x="607" y="19"/>
                  </a:cubicBezTo>
                  <a:cubicBezTo>
                    <a:pt x="606" y="18"/>
                    <a:pt x="606" y="18"/>
                    <a:pt x="606" y="18"/>
                  </a:cubicBezTo>
                  <a:cubicBezTo>
                    <a:pt x="594" y="6"/>
                    <a:pt x="578" y="0"/>
                    <a:pt x="562" y="0"/>
                  </a:cubicBezTo>
                  <a:cubicBezTo>
                    <a:pt x="556" y="0"/>
                    <a:pt x="551" y="1"/>
                    <a:pt x="546" y="2"/>
                  </a:cubicBezTo>
                  <a:cubicBezTo>
                    <a:pt x="401" y="41"/>
                    <a:pt x="401" y="41"/>
                    <a:pt x="401" y="41"/>
                  </a:cubicBezTo>
                  <a:cubicBezTo>
                    <a:pt x="380" y="46"/>
                    <a:pt x="363" y="63"/>
                    <a:pt x="357" y="85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19" y="245"/>
                    <a:pt x="319" y="245"/>
                    <a:pt x="319" y="245"/>
                  </a:cubicBezTo>
                  <a:cubicBezTo>
                    <a:pt x="33" y="531"/>
                    <a:pt x="33" y="531"/>
                    <a:pt x="33" y="531"/>
                  </a:cubicBezTo>
                  <a:cubicBezTo>
                    <a:pt x="12" y="552"/>
                    <a:pt x="0" y="580"/>
                    <a:pt x="0" y="610"/>
                  </a:cubicBezTo>
                  <a:cubicBezTo>
                    <a:pt x="0" y="640"/>
                    <a:pt x="12" y="669"/>
                    <a:pt x="33" y="690"/>
                  </a:cubicBezTo>
                  <a:cubicBezTo>
                    <a:pt x="40" y="697"/>
                    <a:pt x="40" y="697"/>
                    <a:pt x="40" y="697"/>
                  </a:cubicBezTo>
                  <a:cubicBezTo>
                    <a:pt x="61" y="718"/>
                    <a:pt x="89" y="730"/>
                    <a:pt x="119" y="730"/>
                  </a:cubicBezTo>
                  <a:cubicBezTo>
                    <a:pt x="119" y="730"/>
                    <a:pt x="119" y="730"/>
                    <a:pt x="119" y="730"/>
                  </a:cubicBezTo>
                  <a:cubicBezTo>
                    <a:pt x="150" y="730"/>
                    <a:pt x="178" y="718"/>
                    <a:pt x="199" y="697"/>
                  </a:cubicBezTo>
                  <a:cubicBezTo>
                    <a:pt x="485" y="411"/>
                    <a:pt x="485" y="411"/>
                    <a:pt x="485" y="411"/>
                  </a:cubicBezTo>
                  <a:cubicBezTo>
                    <a:pt x="645" y="372"/>
                    <a:pt x="645" y="372"/>
                    <a:pt x="645" y="372"/>
                  </a:cubicBezTo>
                  <a:cubicBezTo>
                    <a:pt x="645" y="372"/>
                    <a:pt x="645" y="372"/>
                    <a:pt x="645" y="372"/>
                  </a:cubicBezTo>
                  <a:cubicBezTo>
                    <a:pt x="666" y="367"/>
                    <a:pt x="683" y="350"/>
                    <a:pt x="689" y="328"/>
                  </a:cubicBezTo>
                  <a:cubicBezTo>
                    <a:pt x="728" y="184"/>
                    <a:pt x="728" y="184"/>
                    <a:pt x="728" y="184"/>
                  </a:cubicBezTo>
                  <a:cubicBezTo>
                    <a:pt x="733" y="163"/>
                    <a:pt x="727" y="140"/>
                    <a:pt x="712" y="124"/>
                  </a:cubicBezTo>
                  <a:close/>
                  <a:moveTo>
                    <a:pt x="164" y="612"/>
                  </a:moveTo>
                  <a:cubicBezTo>
                    <a:pt x="158" y="618"/>
                    <a:pt x="150" y="621"/>
                    <a:pt x="141" y="621"/>
                  </a:cubicBezTo>
                  <a:cubicBezTo>
                    <a:pt x="132" y="621"/>
                    <a:pt x="124" y="618"/>
                    <a:pt x="118" y="612"/>
                  </a:cubicBezTo>
                  <a:cubicBezTo>
                    <a:pt x="112" y="605"/>
                    <a:pt x="109" y="597"/>
                    <a:pt x="109" y="588"/>
                  </a:cubicBezTo>
                  <a:cubicBezTo>
                    <a:pt x="109" y="580"/>
                    <a:pt x="112" y="572"/>
                    <a:pt x="118" y="565"/>
                  </a:cubicBezTo>
                  <a:cubicBezTo>
                    <a:pt x="124" y="559"/>
                    <a:pt x="132" y="556"/>
                    <a:pt x="141" y="556"/>
                  </a:cubicBezTo>
                  <a:cubicBezTo>
                    <a:pt x="150" y="556"/>
                    <a:pt x="158" y="559"/>
                    <a:pt x="164" y="565"/>
                  </a:cubicBezTo>
                  <a:cubicBezTo>
                    <a:pt x="170" y="572"/>
                    <a:pt x="174" y="580"/>
                    <a:pt x="174" y="588"/>
                  </a:cubicBezTo>
                  <a:cubicBezTo>
                    <a:pt x="174" y="597"/>
                    <a:pt x="170" y="605"/>
                    <a:pt x="164" y="612"/>
                  </a:cubicBezTo>
                  <a:close/>
                  <a:moveTo>
                    <a:pt x="356" y="408"/>
                  </a:moveTo>
                  <a:cubicBezTo>
                    <a:pt x="221" y="543"/>
                    <a:pt x="221" y="543"/>
                    <a:pt x="221" y="543"/>
                  </a:cubicBezTo>
                  <a:cubicBezTo>
                    <a:pt x="217" y="547"/>
                    <a:pt x="211" y="550"/>
                    <a:pt x="204" y="550"/>
                  </a:cubicBezTo>
                  <a:cubicBezTo>
                    <a:pt x="198" y="550"/>
                    <a:pt x="191" y="547"/>
                    <a:pt x="187" y="543"/>
                  </a:cubicBezTo>
                  <a:cubicBezTo>
                    <a:pt x="182" y="538"/>
                    <a:pt x="180" y="532"/>
                    <a:pt x="180" y="525"/>
                  </a:cubicBezTo>
                  <a:cubicBezTo>
                    <a:pt x="180" y="519"/>
                    <a:pt x="182" y="513"/>
                    <a:pt x="187" y="508"/>
                  </a:cubicBezTo>
                  <a:cubicBezTo>
                    <a:pt x="322" y="373"/>
                    <a:pt x="322" y="373"/>
                    <a:pt x="322" y="373"/>
                  </a:cubicBezTo>
                  <a:cubicBezTo>
                    <a:pt x="326" y="369"/>
                    <a:pt x="332" y="366"/>
                    <a:pt x="339" y="366"/>
                  </a:cubicBezTo>
                  <a:cubicBezTo>
                    <a:pt x="345" y="366"/>
                    <a:pt x="352" y="369"/>
                    <a:pt x="356" y="373"/>
                  </a:cubicBezTo>
                  <a:cubicBezTo>
                    <a:pt x="361" y="378"/>
                    <a:pt x="363" y="384"/>
                    <a:pt x="363" y="391"/>
                  </a:cubicBezTo>
                  <a:cubicBezTo>
                    <a:pt x="363" y="397"/>
                    <a:pt x="361" y="403"/>
                    <a:pt x="356" y="4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34" name="Oval 23"/>
          <p:cNvSpPr>
            <a:spLocks noChangeAspect="1"/>
          </p:cNvSpPr>
          <p:nvPr/>
        </p:nvSpPr>
        <p:spPr>
          <a:xfrm>
            <a:off x="4548853" y="5106650"/>
            <a:ext cx="355380" cy="359999"/>
          </a:xfrm>
          <a:prstGeom prst="ellipse">
            <a:avLst/>
          </a:prstGeom>
          <a:solidFill>
            <a:srgbClr val="E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35" name="Straight Connector 30"/>
          <p:cNvCxnSpPr/>
          <p:nvPr/>
        </p:nvCxnSpPr>
        <p:spPr>
          <a:xfrm flipV="1">
            <a:off x="4725178" y="4606713"/>
            <a:ext cx="0" cy="462582"/>
          </a:xfrm>
          <a:prstGeom prst="line">
            <a:avLst/>
          </a:prstGeom>
          <a:ln cap="rnd">
            <a:solidFill>
              <a:srgbClr val="A6A6A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1"/>
          <p:cNvSpPr>
            <a:spLocks noChangeAspect="1"/>
          </p:cNvSpPr>
          <p:nvPr/>
        </p:nvSpPr>
        <p:spPr>
          <a:xfrm>
            <a:off x="4636396" y="4435822"/>
            <a:ext cx="177689" cy="179999"/>
          </a:xfrm>
          <a:prstGeom prst="ellipse">
            <a:avLst/>
          </a:prstGeom>
          <a:solidFill>
            <a:srgbClr val="E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7" name="Oval 32"/>
          <p:cNvSpPr>
            <a:spLocks noChangeAspect="1"/>
          </p:cNvSpPr>
          <p:nvPr/>
        </p:nvSpPr>
        <p:spPr>
          <a:xfrm>
            <a:off x="4654158" y="5214614"/>
            <a:ext cx="142149" cy="143999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4843739" y="4435822"/>
            <a:ext cx="733246" cy="177689"/>
            <a:chOff x="4690561" y="1290205"/>
            <a:chExt cx="733246" cy="177689"/>
          </a:xfrm>
        </p:grpSpPr>
        <p:cxnSp>
          <p:nvCxnSpPr>
            <p:cNvPr id="39" name="Straight Connector 12"/>
            <p:cNvCxnSpPr>
              <a:endCxn id="40" idx="4"/>
            </p:cNvCxnSpPr>
            <p:nvPr/>
          </p:nvCxnSpPr>
          <p:spPr>
            <a:xfrm flipV="1">
              <a:off x="4690561" y="1379050"/>
              <a:ext cx="553247" cy="1"/>
            </a:xfrm>
            <a:prstGeom prst="line">
              <a:avLst/>
            </a:prstGeom>
            <a:ln cap="rnd">
              <a:solidFill>
                <a:srgbClr val="A6A6A6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13"/>
            <p:cNvSpPr>
              <a:spLocks noChangeAspect="1"/>
            </p:cNvSpPr>
            <p:nvPr/>
          </p:nvSpPr>
          <p:spPr>
            <a:xfrm rot="5400000">
              <a:off x="5244963" y="1289050"/>
              <a:ext cx="177689" cy="179999"/>
            </a:xfrm>
            <a:prstGeom prst="ellipse">
              <a:avLst/>
            </a:prstGeom>
            <a:solidFill>
              <a:srgbClr val="E60000"/>
            </a:solidFill>
            <a:ln cap="rnd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1" name="Rechteck 40"/>
          <p:cNvSpPr/>
          <p:nvPr/>
        </p:nvSpPr>
        <p:spPr>
          <a:xfrm>
            <a:off x="2492930" y="1634728"/>
            <a:ext cx="137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44500">
              <a:lnSpc>
                <a:spcPct val="90000"/>
              </a:lnSpc>
              <a:spcAft>
                <a:spcPct val="35000"/>
              </a:spcAft>
            </a:pPr>
            <a:r>
              <a:rPr lang="en-US" sz="1000" dirty="0" smtClean="0">
                <a:solidFill>
                  <a:srgbClr val="F8F8F8"/>
                </a:solidFill>
                <a:latin typeface="Vodafone Rg" pitchFamily="34" charset="0"/>
              </a:rPr>
              <a:t>Product Development</a:t>
            </a:r>
            <a:endParaRPr lang="en-US" sz="1000" dirty="0">
              <a:solidFill>
                <a:srgbClr val="F8F8F8"/>
              </a:solidFill>
              <a:latin typeface="Vodafone Rg" pitchFamily="34" charset="0"/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4061661" y="6207717"/>
            <a:ext cx="1368668" cy="46164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60000"/>
                </a:solidFill>
                <a:latin typeface="Arial"/>
              </a:rPr>
              <a:t>Innovative Products</a:t>
            </a:r>
            <a:br>
              <a:rPr lang="en-US" sz="1200" dirty="0" smtClean="0">
                <a:solidFill>
                  <a:srgbClr val="E60000"/>
                </a:solidFill>
                <a:latin typeface="Arial"/>
              </a:rPr>
            </a:br>
            <a:r>
              <a:rPr lang="en-US" sz="1200" dirty="0" smtClean="0">
                <a:solidFill>
                  <a:srgbClr val="E60000"/>
                </a:solidFill>
                <a:latin typeface="Arial"/>
              </a:rPr>
              <a:t>&amp; Business Models</a:t>
            </a:r>
            <a:endParaRPr lang="en-US" sz="1200" dirty="0">
              <a:solidFill>
                <a:srgbClr val="E60000"/>
              </a:solidFill>
              <a:latin typeface="Arial"/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6230669" y="4373109"/>
            <a:ext cx="2610763" cy="659976"/>
          </a:xfrm>
          <a:prstGeom prst="rect">
            <a:avLst/>
          </a:prstGeom>
        </p:spPr>
        <p:txBody>
          <a:bodyPr lIns="91420" tIns="45709" rIns="91420" bIns="4570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E60000"/>
                </a:solidFill>
                <a:latin typeface="Arial"/>
              </a:rPr>
              <a:t>Development Cluster</a:t>
            </a:r>
            <a:endParaRPr lang="en-US" dirty="0">
              <a:solidFill>
                <a:srgbClr val="E60000"/>
              </a:solidFill>
              <a:latin typeface="Arial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492930" y="4409250"/>
            <a:ext cx="1376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44500">
              <a:lnSpc>
                <a:spcPct val="90000"/>
              </a:lnSpc>
              <a:spcAft>
                <a:spcPct val="3500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Vodafone Rg" pitchFamily="34" charset="0"/>
              </a:rPr>
              <a:t>Product Development</a:t>
            </a:r>
            <a:endParaRPr lang="en-US" sz="1000" dirty="0">
              <a:solidFill>
                <a:sysClr val="windowText" lastClr="000000"/>
              </a:solidFill>
              <a:latin typeface="Vodafone Rg" pitchFamily="34" charset="0"/>
            </a:endParaRPr>
          </a:p>
        </p:txBody>
      </p:sp>
      <p:grpSp>
        <p:nvGrpSpPr>
          <p:cNvPr id="45" name="Group 21"/>
          <p:cNvGrpSpPr>
            <a:grpSpLocks noChangeAspect="1"/>
          </p:cNvGrpSpPr>
          <p:nvPr/>
        </p:nvGrpSpPr>
        <p:grpSpPr bwMode="auto">
          <a:xfrm>
            <a:off x="5724647" y="4317736"/>
            <a:ext cx="454139" cy="416169"/>
            <a:chOff x="1817" y="651"/>
            <a:chExt cx="2117" cy="19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 22"/>
            <p:cNvSpPr>
              <a:spLocks noEditPoints="1"/>
            </p:cNvSpPr>
            <p:nvPr/>
          </p:nvSpPr>
          <p:spPr bwMode="auto">
            <a:xfrm>
              <a:off x="1817" y="751"/>
              <a:ext cx="2117" cy="1840"/>
            </a:xfrm>
            <a:custGeom>
              <a:avLst/>
              <a:gdLst>
                <a:gd name="T0" fmla="*/ 650 w 893"/>
                <a:gd name="T1" fmla="*/ 56 h 776"/>
                <a:gd name="T2" fmla="*/ 631 w 893"/>
                <a:gd name="T3" fmla="*/ 0 h 776"/>
                <a:gd name="T4" fmla="*/ 613 w 893"/>
                <a:gd name="T5" fmla="*/ 56 h 776"/>
                <a:gd name="T6" fmla="*/ 369 w 893"/>
                <a:gd name="T7" fmla="*/ 106 h 776"/>
                <a:gd name="T8" fmla="*/ 343 w 893"/>
                <a:gd name="T9" fmla="*/ 163 h 776"/>
                <a:gd name="T10" fmla="*/ 213 w 893"/>
                <a:gd name="T11" fmla="*/ 152 h 776"/>
                <a:gd name="T12" fmla="*/ 234 w 893"/>
                <a:gd name="T13" fmla="*/ 315 h 776"/>
                <a:gd name="T14" fmla="*/ 184 w 893"/>
                <a:gd name="T15" fmla="*/ 315 h 776"/>
                <a:gd name="T16" fmla="*/ 205 w 893"/>
                <a:gd name="T17" fmla="*/ 152 h 776"/>
                <a:gd name="T18" fmla="*/ 73 w 893"/>
                <a:gd name="T19" fmla="*/ 164 h 776"/>
                <a:gd name="T20" fmla="*/ 65 w 893"/>
                <a:gd name="T21" fmla="*/ 169 h 776"/>
                <a:gd name="T22" fmla="*/ 58 w 893"/>
                <a:gd name="T23" fmla="*/ 177 h 776"/>
                <a:gd name="T24" fmla="*/ 54 w 893"/>
                <a:gd name="T25" fmla="*/ 186 h 776"/>
                <a:gd name="T26" fmla="*/ 27 w 893"/>
                <a:gd name="T27" fmla="*/ 448 h 776"/>
                <a:gd name="T28" fmla="*/ 65 w 893"/>
                <a:gd name="T29" fmla="*/ 424 h 776"/>
                <a:gd name="T30" fmla="*/ 121 w 893"/>
                <a:gd name="T31" fmla="*/ 214 h 776"/>
                <a:gd name="T32" fmla="*/ 97 w 893"/>
                <a:gd name="T33" fmla="*/ 735 h 776"/>
                <a:gd name="T34" fmla="*/ 134 w 893"/>
                <a:gd name="T35" fmla="*/ 776 h 776"/>
                <a:gd name="T36" fmla="*/ 194 w 893"/>
                <a:gd name="T37" fmla="*/ 462 h 776"/>
                <a:gd name="T38" fmla="*/ 224 w 893"/>
                <a:gd name="T39" fmla="*/ 462 h 776"/>
                <a:gd name="T40" fmla="*/ 284 w 893"/>
                <a:gd name="T41" fmla="*/ 776 h 776"/>
                <a:gd name="T42" fmla="*/ 321 w 893"/>
                <a:gd name="T43" fmla="*/ 735 h 776"/>
                <a:gd name="T44" fmla="*/ 296 w 893"/>
                <a:gd name="T45" fmla="*/ 214 h 776"/>
                <a:gd name="T46" fmla="*/ 323 w 893"/>
                <a:gd name="T47" fmla="*/ 222 h 776"/>
                <a:gd name="T48" fmla="*/ 369 w 893"/>
                <a:gd name="T49" fmla="*/ 238 h 776"/>
                <a:gd name="T50" fmla="*/ 419 w 893"/>
                <a:gd name="T51" fmla="*/ 456 h 776"/>
                <a:gd name="T52" fmla="*/ 430 w 893"/>
                <a:gd name="T53" fmla="*/ 753 h 776"/>
                <a:gd name="T54" fmla="*/ 448 w 893"/>
                <a:gd name="T55" fmla="*/ 776 h 776"/>
                <a:gd name="T56" fmla="*/ 549 w 893"/>
                <a:gd name="T57" fmla="*/ 455 h 776"/>
                <a:gd name="T58" fmla="*/ 613 w 893"/>
                <a:gd name="T59" fmla="*/ 673 h 776"/>
                <a:gd name="T60" fmla="*/ 650 w 893"/>
                <a:gd name="T61" fmla="*/ 673 h 776"/>
                <a:gd name="T62" fmla="*/ 714 w 893"/>
                <a:gd name="T63" fmla="*/ 455 h 776"/>
                <a:gd name="T64" fmla="*/ 814 w 893"/>
                <a:gd name="T65" fmla="*/ 776 h 776"/>
                <a:gd name="T66" fmla="*/ 832 w 893"/>
                <a:gd name="T67" fmla="*/ 753 h 776"/>
                <a:gd name="T68" fmla="*/ 843 w 893"/>
                <a:gd name="T69" fmla="*/ 456 h 776"/>
                <a:gd name="T70" fmla="*/ 893 w 893"/>
                <a:gd name="T71" fmla="*/ 106 h 776"/>
                <a:gd name="T72" fmla="*/ 868 w 893"/>
                <a:gd name="T73" fmla="*/ 406 h 776"/>
                <a:gd name="T74" fmla="*/ 419 w 893"/>
                <a:gd name="T75" fmla="*/ 431 h 776"/>
                <a:gd name="T76" fmla="*/ 394 w 893"/>
                <a:gd name="T77" fmla="*/ 246 h 776"/>
                <a:gd name="T78" fmla="*/ 483 w 893"/>
                <a:gd name="T79" fmla="*/ 274 h 776"/>
                <a:gd name="T80" fmla="*/ 514 w 893"/>
                <a:gd name="T81" fmla="*/ 246 h 776"/>
                <a:gd name="T82" fmla="*/ 704 w 893"/>
                <a:gd name="T83" fmla="*/ 151 h 776"/>
                <a:gd name="T84" fmla="*/ 512 w 893"/>
                <a:gd name="T85" fmla="*/ 233 h 776"/>
                <a:gd name="T86" fmla="*/ 394 w 893"/>
                <a:gd name="T87" fmla="*/ 180 h 776"/>
                <a:gd name="T88" fmla="*/ 419 w 893"/>
                <a:gd name="T89" fmla="*/ 81 h 776"/>
                <a:gd name="T90" fmla="*/ 868 w 893"/>
                <a:gd name="T91" fmla="*/ 106 h 776"/>
                <a:gd name="T92" fmla="*/ 868 w 893"/>
                <a:gd name="T93" fmla="*/ 40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3" h="776">
                  <a:moveTo>
                    <a:pt x="843" y="56"/>
                  </a:moveTo>
                  <a:cubicBezTo>
                    <a:pt x="650" y="56"/>
                    <a:pt x="650" y="56"/>
                    <a:pt x="650" y="56"/>
                  </a:cubicBezTo>
                  <a:cubicBezTo>
                    <a:pt x="650" y="19"/>
                    <a:pt x="650" y="19"/>
                    <a:pt x="650" y="19"/>
                  </a:cubicBezTo>
                  <a:cubicBezTo>
                    <a:pt x="650" y="9"/>
                    <a:pt x="642" y="0"/>
                    <a:pt x="631" y="0"/>
                  </a:cubicBezTo>
                  <a:cubicBezTo>
                    <a:pt x="621" y="0"/>
                    <a:pt x="613" y="9"/>
                    <a:pt x="613" y="19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419" y="56"/>
                    <a:pt x="419" y="56"/>
                    <a:pt x="419" y="56"/>
                  </a:cubicBezTo>
                  <a:cubicBezTo>
                    <a:pt x="392" y="56"/>
                    <a:pt x="369" y="79"/>
                    <a:pt x="369" y="106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43" y="163"/>
                    <a:pt x="343" y="163"/>
                    <a:pt x="343" y="163"/>
                  </a:cubicBezTo>
                  <a:cubicBezTo>
                    <a:pt x="337" y="161"/>
                    <a:pt x="276" y="140"/>
                    <a:pt x="220" y="137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09" y="359"/>
                    <a:pt x="209" y="359"/>
                    <a:pt x="209" y="359"/>
                  </a:cubicBezTo>
                  <a:cubicBezTo>
                    <a:pt x="184" y="315"/>
                    <a:pt x="184" y="315"/>
                    <a:pt x="184" y="315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39" y="140"/>
                    <a:pt x="76" y="163"/>
                    <a:pt x="73" y="164"/>
                  </a:cubicBezTo>
                  <a:cubicBezTo>
                    <a:pt x="72" y="164"/>
                    <a:pt x="72" y="165"/>
                    <a:pt x="71" y="165"/>
                  </a:cubicBezTo>
                  <a:cubicBezTo>
                    <a:pt x="69" y="166"/>
                    <a:pt x="67" y="167"/>
                    <a:pt x="65" y="169"/>
                  </a:cubicBezTo>
                  <a:cubicBezTo>
                    <a:pt x="64" y="170"/>
                    <a:pt x="62" y="171"/>
                    <a:pt x="61" y="173"/>
                  </a:cubicBezTo>
                  <a:cubicBezTo>
                    <a:pt x="60" y="174"/>
                    <a:pt x="59" y="176"/>
                    <a:pt x="58" y="177"/>
                  </a:cubicBezTo>
                  <a:cubicBezTo>
                    <a:pt x="56" y="179"/>
                    <a:pt x="56" y="181"/>
                    <a:pt x="55" y="183"/>
                  </a:cubicBezTo>
                  <a:cubicBezTo>
                    <a:pt x="55" y="184"/>
                    <a:pt x="54" y="185"/>
                    <a:pt x="54" y="186"/>
                  </a:cubicBezTo>
                  <a:cubicBezTo>
                    <a:pt x="4" y="411"/>
                    <a:pt x="4" y="411"/>
                    <a:pt x="4" y="411"/>
                  </a:cubicBezTo>
                  <a:cubicBezTo>
                    <a:pt x="0" y="427"/>
                    <a:pt x="11" y="444"/>
                    <a:pt x="27" y="448"/>
                  </a:cubicBezTo>
                  <a:cubicBezTo>
                    <a:pt x="30" y="448"/>
                    <a:pt x="32" y="449"/>
                    <a:pt x="34" y="449"/>
                  </a:cubicBezTo>
                  <a:cubicBezTo>
                    <a:pt x="48" y="449"/>
                    <a:pt x="61" y="439"/>
                    <a:pt x="65" y="424"/>
                  </a:cubicBezTo>
                  <a:cubicBezTo>
                    <a:pt x="111" y="217"/>
                    <a:pt x="111" y="217"/>
                    <a:pt x="111" y="217"/>
                  </a:cubicBezTo>
                  <a:cubicBezTo>
                    <a:pt x="114" y="216"/>
                    <a:pt x="118" y="215"/>
                    <a:pt x="121" y="214"/>
                  </a:cubicBezTo>
                  <a:cubicBezTo>
                    <a:pt x="121" y="427"/>
                    <a:pt x="121" y="427"/>
                    <a:pt x="121" y="427"/>
                  </a:cubicBezTo>
                  <a:cubicBezTo>
                    <a:pt x="97" y="735"/>
                    <a:pt x="97" y="735"/>
                    <a:pt x="97" y="735"/>
                  </a:cubicBezTo>
                  <a:cubicBezTo>
                    <a:pt x="95" y="756"/>
                    <a:pt x="110" y="774"/>
                    <a:pt x="131" y="775"/>
                  </a:cubicBezTo>
                  <a:cubicBezTo>
                    <a:pt x="132" y="776"/>
                    <a:pt x="133" y="776"/>
                    <a:pt x="134" y="776"/>
                  </a:cubicBezTo>
                  <a:cubicBezTo>
                    <a:pt x="153" y="776"/>
                    <a:pt x="170" y="761"/>
                    <a:pt x="171" y="741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8" y="464"/>
                    <a:pt x="203" y="466"/>
                    <a:pt x="209" y="466"/>
                  </a:cubicBezTo>
                  <a:cubicBezTo>
                    <a:pt x="214" y="466"/>
                    <a:pt x="219" y="464"/>
                    <a:pt x="224" y="462"/>
                  </a:cubicBezTo>
                  <a:cubicBezTo>
                    <a:pt x="246" y="741"/>
                    <a:pt x="246" y="741"/>
                    <a:pt x="246" y="741"/>
                  </a:cubicBezTo>
                  <a:cubicBezTo>
                    <a:pt x="248" y="761"/>
                    <a:pt x="264" y="776"/>
                    <a:pt x="284" y="776"/>
                  </a:cubicBezTo>
                  <a:cubicBezTo>
                    <a:pt x="285" y="776"/>
                    <a:pt x="286" y="776"/>
                    <a:pt x="287" y="775"/>
                  </a:cubicBezTo>
                  <a:cubicBezTo>
                    <a:pt x="307" y="774"/>
                    <a:pt x="322" y="756"/>
                    <a:pt x="321" y="735"/>
                  </a:cubicBezTo>
                  <a:cubicBezTo>
                    <a:pt x="296" y="427"/>
                    <a:pt x="296" y="427"/>
                    <a:pt x="296" y="427"/>
                  </a:cubicBezTo>
                  <a:cubicBezTo>
                    <a:pt x="296" y="214"/>
                    <a:pt x="296" y="214"/>
                    <a:pt x="296" y="214"/>
                  </a:cubicBezTo>
                  <a:cubicBezTo>
                    <a:pt x="312" y="218"/>
                    <a:pt x="323" y="222"/>
                    <a:pt x="323" y="222"/>
                  </a:cubicBezTo>
                  <a:cubicBezTo>
                    <a:pt x="323" y="222"/>
                    <a:pt x="323" y="222"/>
                    <a:pt x="323" y="222"/>
                  </a:cubicBezTo>
                  <a:cubicBezTo>
                    <a:pt x="323" y="222"/>
                    <a:pt x="323" y="222"/>
                    <a:pt x="324" y="222"/>
                  </a:cubicBezTo>
                  <a:cubicBezTo>
                    <a:pt x="369" y="238"/>
                    <a:pt x="369" y="238"/>
                    <a:pt x="369" y="238"/>
                  </a:cubicBezTo>
                  <a:cubicBezTo>
                    <a:pt x="369" y="406"/>
                    <a:pt x="369" y="406"/>
                    <a:pt x="369" y="406"/>
                  </a:cubicBezTo>
                  <a:cubicBezTo>
                    <a:pt x="369" y="433"/>
                    <a:pt x="392" y="456"/>
                    <a:pt x="419" y="456"/>
                  </a:cubicBezTo>
                  <a:cubicBezTo>
                    <a:pt x="510" y="456"/>
                    <a:pt x="510" y="456"/>
                    <a:pt x="510" y="456"/>
                  </a:cubicBezTo>
                  <a:cubicBezTo>
                    <a:pt x="430" y="753"/>
                    <a:pt x="430" y="753"/>
                    <a:pt x="430" y="753"/>
                  </a:cubicBezTo>
                  <a:cubicBezTo>
                    <a:pt x="428" y="763"/>
                    <a:pt x="434" y="773"/>
                    <a:pt x="444" y="776"/>
                  </a:cubicBezTo>
                  <a:cubicBezTo>
                    <a:pt x="445" y="776"/>
                    <a:pt x="447" y="776"/>
                    <a:pt x="448" y="776"/>
                  </a:cubicBezTo>
                  <a:cubicBezTo>
                    <a:pt x="457" y="776"/>
                    <a:pt x="464" y="771"/>
                    <a:pt x="466" y="762"/>
                  </a:cubicBezTo>
                  <a:cubicBezTo>
                    <a:pt x="549" y="455"/>
                    <a:pt x="549" y="455"/>
                    <a:pt x="549" y="455"/>
                  </a:cubicBezTo>
                  <a:cubicBezTo>
                    <a:pt x="613" y="455"/>
                    <a:pt x="613" y="455"/>
                    <a:pt x="613" y="455"/>
                  </a:cubicBezTo>
                  <a:cubicBezTo>
                    <a:pt x="613" y="673"/>
                    <a:pt x="613" y="673"/>
                    <a:pt x="613" y="673"/>
                  </a:cubicBezTo>
                  <a:cubicBezTo>
                    <a:pt x="613" y="683"/>
                    <a:pt x="621" y="692"/>
                    <a:pt x="631" y="692"/>
                  </a:cubicBezTo>
                  <a:cubicBezTo>
                    <a:pt x="642" y="692"/>
                    <a:pt x="650" y="683"/>
                    <a:pt x="650" y="673"/>
                  </a:cubicBezTo>
                  <a:cubicBezTo>
                    <a:pt x="650" y="455"/>
                    <a:pt x="650" y="455"/>
                    <a:pt x="650" y="455"/>
                  </a:cubicBezTo>
                  <a:cubicBezTo>
                    <a:pt x="714" y="455"/>
                    <a:pt x="714" y="455"/>
                    <a:pt x="714" y="455"/>
                  </a:cubicBezTo>
                  <a:cubicBezTo>
                    <a:pt x="796" y="762"/>
                    <a:pt x="796" y="762"/>
                    <a:pt x="796" y="762"/>
                  </a:cubicBezTo>
                  <a:cubicBezTo>
                    <a:pt x="798" y="771"/>
                    <a:pt x="806" y="776"/>
                    <a:pt x="814" y="776"/>
                  </a:cubicBezTo>
                  <a:cubicBezTo>
                    <a:pt x="816" y="776"/>
                    <a:pt x="817" y="776"/>
                    <a:pt x="819" y="776"/>
                  </a:cubicBezTo>
                  <a:cubicBezTo>
                    <a:pt x="829" y="773"/>
                    <a:pt x="835" y="763"/>
                    <a:pt x="832" y="753"/>
                  </a:cubicBezTo>
                  <a:cubicBezTo>
                    <a:pt x="752" y="456"/>
                    <a:pt x="752" y="456"/>
                    <a:pt x="752" y="456"/>
                  </a:cubicBezTo>
                  <a:cubicBezTo>
                    <a:pt x="843" y="456"/>
                    <a:pt x="843" y="456"/>
                    <a:pt x="843" y="456"/>
                  </a:cubicBezTo>
                  <a:cubicBezTo>
                    <a:pt x="871" y="456"/>
                    <a:pt x="893" y="433"/>
                    <a:pt x="893" y="406"/>
                  </a:cubicBezTo>
                  <a:cubicBezTo>
                    <a:pt x="893" y="106"/>
                    <a:pt x="893" y="106"/>
                    <a:pt x="893" y="106"/>
                  </a:cubicBezTo>
                  <a:cubicBezTo>
                    <a:pt x="893" y="79"/>
                    <a:pt x="871" y="56"/>
                    <a:pt x="843" y="56"/>
                  </a:cubicBezTo>
                  <a:close/>
                  <a:moveTo>
                    <a:pt x="868" y="406"/>
                  </a:moveTo>
                  <a:cubicBezTo>
                    <a:pt x="868" y="419"/>
                    <a:pt x="857" y="431"/>
                    <a:pt x="843" y="431"/>
                  </a:cubicBezTo>
                  <a:cubicBezTo>
                    <a:pt x="419" y="431"/>
                    <a:pt x="419" y="431"/>
                    <a:pt x="419" y="431"/>
                  </a:cubicBezTo>
                  <a:cubicBezTo>
                    <a:pt x="405" y="431"/>
                    <a:pt x="394" y="419"/>
                    <a:pt x="394" y="406"/>
                  </a:cubicBezTo>
                  <a:cubicBezTo>
                    <a:pt x="394" y="246"/>
                    <a:pt x="394" y="246"/>
                    <a:pt x="394" y="246"/>
                  </a:cubicBezTo>
                  <a:cubicBezTo>
                    <a:pt x="473" y="272"/>
                    <a:pt x="473" y="272"/>
                    <a:pt x="473" y="272"/>
                  </a:cubicBezTo>
                  <a:cubicBezTo>
                    <a:pt x="477" y="273"/>
                    <a:pt x="480" y="274"/>
                    <a:pt x="483" y="274"/>
                  </a:cubicBezTo>
                  <a:cubicBezTo>
                    <a:pt x="496" y="274"/>
                    <a:pt x="508" y="266"/>
                    <a:pt x="513" y="253"/>
                  </a:cubicBezTo>
                  <a:cubicBezTo>
                    <a:pt x="513" y="250"/>
                    <a:pt x="513" y="248"/>
                    <a:pt x="514" y="246"/>
                  </a:cubicBezTo>
                  <a:cubicBezTo>
                    <a:pt x="701" y="159"/>
                    <a:pt x="701" y="159"/>
                    <a:pt x="701" y="159"/>
                  </a:cubicBezTo>
                  <a:cubicBezTo>
                    <a:pt x="704" y="158"/>
                    <a:pt x="705" y="154"/>
                    <a:pt x="704" y="151"/>
                  </a:cubicBezTo>
                  <a:cubicBezTo>
                    <a:pt x="703" y="148"/>
                    <a:pt x="699" y="147"/>
                    <a:pt x="696" y="148"/>
                  </a:cubicBezTo>
                  <a:cubicBezTo>
                    <a:pt x="512" y="233"/>
                    <a:pt x="512" y="233"/>
                    <a:pt x="512" y="233"/>
                  </a:cubicBezTo>
                  <a:cubicBezTo>
                    <a:pt x="509" y="224"/>
                    <a:pt x="503" y="216"/>
                    <a:pt x="493" y="213"/>
                  </a:cubicBezTo>
                  <a:cubicBezTo>
                    <a:pt x="394" y="180"/>
                    <a:pt x="394" y="180"/>
                    <a:pt x="394" y="180"/>
                  </a:cubicBezTo>
                  <a:cubicBezTo>
                    <a:pt x="394" y="106"/>
                    <a:pt x="394" y="106"/>
                    <a:pt x="394" y="106"/>
                  </a:cubicBezTo>
                  <a:cubicBezTo>
                    <a:pt x="394" y="93"/>
                    <a:pt x="406" y="81"/>
                    <a:pt x="419" y="81"/>
                  </a:cubicBezTo>
                  <a:cubicBezTo>
                    <a:pt x="843" y="81"/>
                    <a:pt x="843" y="81"/>
                    <a:pt x="843" y="81"/>
                  </a:cubicBezTo>
                  <a:cubicBezTo>
                    <a:pt x="857" y="81"/>
                    <a:pt x="868" y="93"/>
                    <a:pt x="868" y="106"/>
                  </a:cubicBezTo>
                  <a:cubicBezTo>
                    <a:pt x="868" y="406"/>
                    <a:pt x="868" y="406"/>
                    <a:pt x="868" y="406"/>
                  </a:cubicBezTo>
                  <a:cubicBezTo>
                    <a:pt x="868" y="406"/>
                    <a:pt x="868" y="406"/>
                    <a:pt x="868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2125" y="651"/>
              <a:ext cx="375" cy="40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3078" y="1280"/>
              <a:ext cx="367" cy="367"/>
            </a:xfrm>
            <a:custGeom>
              <a:avLst/>
              <a:gdLst>
                <a:gd name="T0" fmla="*/ 136 w 155"/>
                <a:gd name="T1" fmla="*/ 55 h 155"/>
                <a:gd name="T2" fmla="*/ 149 w 155"/>
                <a:gd name="T3" fmla="*/ 47 h 155"/>
                <a:gd name="T4" fmla="*/ 137 w 155"/>
                <a:gd name="T5" fmla="*/ 27 h 155"/>
                <a:gd name="T6" fmla="*/ 124 w 155"/>
                <a:gd name="T7" fmla="*/ 35 h 155"/>
                <a:gd name="T8" fmla="*/ 103 w 155"/>
                <a:gd name="T9" fmla="*/ 20 h 155"/>
                <a:gd name="T10" fmla="*/ 107 w 155"/>
                <a:gd name="T11" fmla="*/ 6 h 155"/>
                <a:gd name="T12" fmla="*/ 83 w 155"/>
                <a:gd name="T13" fmla="*/ 0 h 155"/>
                <a:gd name="T14" fmla="*/ 80 w 155"/>
                <a:gd name="T15" fmla="*/ 15 h 155"/>
                <a:gd name="T16" fmla="*/ 55 w 155"/>
                <a:gd name="T17" fmla="*/ 19 h 155"/>
                <a:gd name="T18" fmla="*/ 47 w 155"/>
                <a:gd name="T19" fmla="*/ 6 h 155"/>
                <a:gd name="T20" fmla="*/ 27 w 155"/>
                <a:gd name="T21" fmla="*/ 19 h 155"/>
                <a:gd name="T22" fmla="*/ 35 w 155"/>
                <a:gd name="T23" fmla="*/ 32 h 155"/>
                <a:gd name="T24" fmla="*/ 20 w 155"/>
                <a:gd name="T25" fmla="*/ 52 h 155"/>
                <a:gd name="T26" fmla="*/ 5 w 155"/>
                <a:gd name="T27" fmla="*/ 49 h 155"/>
                <a:gd name="T28" fmla="*/ 0 w 155"/>
                <a:gd name="T29" fmla="*/ 72 h 155"/>
                <a:gd name="T30" fmla="*/ 15 w 155"/>
                <a:gd name="T31" fmla="*/ 76 h 155"/>
                <a:gd name="T32" fmla="*/ 19 w 155"/>
                <a:gd name="T33" fmla="*/ 100 h 155"/>
                <a:gd name="T34" fmla="*/ 6 w 155"/>
                <a:gd name="T35" fmla="*/ 108 h 155"/>
                <a:gd name="T36" fmla="*/ 19 w 155"/>
                <a:gd name="T37" fmla="*/ 129 h 155"/>
                <a:gd name="T38" fmla="*/ 32 w 155"/>
                <a:gd name="T39" fmla="*/ 121 h 155"/>
                <a:gd name="T40" fmla="*/ 52 w 155"/>
                <a:gd name="T41" fmla="*/ 135 h 155"/>
                <a:gd name="T42" fmla="*/ 49 w 155"/>
                <a:gd name="T43" fmla="*/ 150 h 155"/>
                <a:gd name="T44" fmla="*/ 72 w 155"/>
                <a:gd name="T45" fmla="*/ 155 h 155"/>
                <a:gd name="T46" fmla="*/ 76 w 155"/>
                <a:gd name="T47" fmla="*/ 141 h 155"/>
                <a:gd name="T48" fmla="*/ 100 w 155"/>
                <a:gd name="T49" fmla="*/ 136 h 155"/>
                <a:gd name="T50" fmla="*/ 108 w 155"/>
                <a:gd name="T51" fmla="*/ 149 h 155"/>
                <a:gd name="T52" fmla="*/ 129 w 155"/>
                <a:gd name="T53" fmla="*/ 137 h 155"/>
                <a:gd name="T54" fmla="*/ 121 w 155"/>
                <a:gd name="T55" fmla="*/ 124 h 155"/>
                <a:gd name="T56" fmla="*/ 135 w 155"/>
                <a:gd name="T57" fmla="*/ 103 h 155"/>
                <a:gd name="T58" fmla="*/ 150 w 155"/>
                <a:gd name="T59" fmla="*/ 107 h 155"/>
                <a:gd name="T60" fmla="*/ 155 w 155"/>
                <a:gd name="T61" fmla="*/ 84 h 155"/>
                <a:gd name="T62" fmla="*/ 141 w 155"/>
                <a:gd name="T63" fmla="*/ 80 h 155"/>
                <a:gd name="T64" fmla="*/ 136 w 155"/>
                <a:gd name="T65" fmla="*/ 55 h 155"/>
                <a:gd name="T66" fmla="*/ 100 w 155"/>
                <a:gd name="T67" fmla="*/ 114 h 155"/>
                <a:gd name="T68" fmla="*/ 41 w 155"/>
                <a:gd name="T69" fmla="*/ 101 h 155"/>
                <a:gd name="T70" fmla="*/ 55 w 155"/>
                <a:gd name="T71" fmla="*/ 42 h 155"/>
                <a:gd name="T72" fmla="*/ 114 w 155"/>
                <a:gd name="T73" fmla="*/ 55 h 155"/>
                <a:gd name="T74" fmla="*/ 100 w 155"/>
                <a:gd name="T75" fmla="*/ 11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55">
                  <a:moveTo>
                    <a:pt x="136" y="55"/>
                  </a:moveTo>
                  <a:cubicBezTo>
                    <a:pt x="149" y="47"/>
                    <a:pt x="149" y="47"/>
                    <a:pt x="149" y="4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8" y="29"/>
                    <a:pt x="111" y="24"/>
                    <a:pt x="103" y="20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2" y="15"/>
                    <a:pt x="63" y="16"/>
                    <a:pt x="55" y="19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29" y="38"/>
                    <a:pt x="24" y="45"/>
                    <a:pt x="20" y="52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84"/>
                    <a:pt x="16" y="92"/>
                    <a:pt x="19" y="100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8" y="127"/>
                    <a:pt x="45" y="132"/>
                    <a:pt x="52" y="135"/>
                  </a:cubicBezTo>
                  <a:cubicBezTo>
                    <a:pt x="49" y="150"/>
                    <a:pt x="49" y="150"/>
                    <a:pt x="49" y="150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84" y="141"/>
                    <a:pt x="92" y="140"/>
                    <a:pt x="100" y="136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7" y="118"/>
                    <a:pt x="132" y="111"/>
                    <a:pt x="135" y="103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2"/>
                    <a:pt x="139" y="63"/>
                    <a:pt x="136" y="55"/>
                  </a:cubicBezTo>
                  <a:close/>
                  <a:moveTo>
                    <a:pt x="100" y="114"/>
                  </a:moveTo>
                  <a:cubicBezTo>
                    <a:pt x="80" y="127"/>
                    <a:pt x="54" y="121"/>
                    <a:pt x="41" y="101"/>
                  </a:cubicBezTo>
                  <a:cubicBezTo>
                    <a:pt x="29" y="81"/>
                    <a:pt x="35" y="54"/>
                    <a:pt x="55" y="42"/>
                  </a:cubicBezTo>
                  <a:cubicBezTo>
                    <a:pt x="75" y="29"/>
                    <a:pt x="101" y="35"/>
                    <a:pt x="114" y="55"/>
                  </a:cubicBezTo>
                  <a:cubicBezTo>
                    <a:pt x="127" y="75"/>
                    <a:pt x="120" y="102"/>
                    <a:pt x="10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3431" y="1244"/>
              <a:ext cx="292" cy="289"/>
            </a:xfrm>
            <a:custGeom>
              <a:avLst/>
              <a:gdLst>
                <a:gd name="T0" fmla="*/ 117 w 123"/>
                <a:gd name="T1" fmla="*/ 32 h 122"/>
                <a:gd name="T2" fmla="*/ 105 w 123"/>
                <a:gd name="T3" fmla="*/ 36 h 122"/>
                <a:gd name="T4" fmla="*/ 92 w 123"/>
                <a:gd name="T5" fmla="*/ 21 h 122"/>
                <a:gd name="T6" fmla="*/ 97 w 123"/>
                <a:gd name="T7" fmla="*/ 10 h 122"/>
                <a:gd name="T8" fmla="*/ 80 w 123"/>
                <a:gd name="T9" fmla="*/ 2 h 122"/>
                <a:gd name="T10" fmla="*/ 75 w 123"/>
                <a:gd name="T11" fmla="*/ 13 h 122"/>
                <a:gd name="T12" fmla="*/ 55 w 123"/>
                <a:gd name="T13" fmla="*/ 11 h 122"/>
                <a:gd name="T14" fmla="*/ 51 w 123"/>
                <a:gd name="T15" fmla="*/ 0 h 122"/>
                <a:gd name="T16" fmla="*/ 33 w 123"/>
                <a:gd name="T17" fmla="*/ 6 h 122"/>
                <a:gd name="T18" fmla="*/ 37 w 123"/>
                <a:gd name="T19" fmla="*/ 18 h 122"/>
                <a:gd name="T20" fmla="*/ 22 w 123"/>
                <a:gd name="T21" fmla="*/ 31 h 122"/>
                <a:gd name="T22" fmla="*/ 11 w 123"/>
                <a:gd name="T23" fmla="*/ 25 h 122"/>
                <a:gd name="T24" fmla="*/ 2 w 123"/>
                <a:gd name="T25" fmla="*/ 42 h 122"/>
                <a:gd name="T26" fmla="*/ 13 w 123"/>
                <a:gd name="T27" fmla="*/ 48 h 122"/>
                <a:gd name="T28" fmla="*/ 12 w 123"/>
                <a:gd name="T29" fmla="*/ 68 h 122"/>
                <a:gd name="T30" fmla="*/ 0 w 123"/>
                <a:gd name="T31" fmla="*/ 72 h 122"/>
                <a:gd name="T32" fmla="*/ 7 w 123"/>
                <a:gd name="T33" fmla="*/ 90 h 122"/>
                <a:gd name="T34" fmla="*/ 18 w 123"/>
                <a:gd name="T35" fmla="*/ 86 h 122"/>
                <a:gd name="T36" fmla="*/ 31 w 123"/>
                <a:gd name="T37" fmla="*/ 101 h 122"/>
                <a:gd name="T38" fmla="*/ 26 w 123"/>
                <a:gd name="T39" fmla="*/ 112 h 122"/>
                <a:gd name="T40" fmla="*/ 43 w 123"/>
                <a:gd name="T41" fmla="*/ 120 h 122"/>
                <a:gd name="T42" fmla="*/ 48 w 123"/>
                <a:gd name="T43" fmla="*/ 109 h 122"/>
                <a:gd name="T44" fmla="*/ 68 w 123"/>
                <a:gd name="T45" fmla="*/ 111 h 122"/>
                <a:gd name="T46" fmla="*/ 72 w 123"/>
                <a:gd name="T47" fmla="*/ 122 h 122"/>
                <a:gd name="T48" fmla="*/ 90 w 123"/>
                <a:gd name="T49" fmla="*/ 116 h 122"/>
                <a:gd name="T50" fmla="*/ 86 w 123"/>
                <a:gd name="T51" fmla="*/ 105 h 122"/>
                <a:gd name="T52" fmla="*/ 101 w 123"/>
                <a:gd name="T53" fmla="*/ 91 h 122"/>
                <a:gd name="T54" fmla="*/ 112 w 123"/>
                <a:gd name="T55" fmla="*/ 97 h 122"/>
                <a:gd name="T56" fmla="*/ 121 w 123"/>
                <a:gd name="T57" fmla="*/ 80 h 122"/>
                <a:gd name="T58" fmla="*/ 110 w 123"/>
                <a:gd name="T59" fmla="*/ 74 h 122"/>
                <a:gd name="T60" fmla="*/ 111 w 123"/>
                <a:gd name="T61" fmla="*/ 54 h 122"/>
                <a:gd name="T62" fmla="*/ 123 w 123"/>
                <a:gd name="T63" fmla="*/ 50 h 122"/>
                <a:gd name="T64" fmla="*/ 117 w 123"/>
                <a:gd name="T65" fmla="*/ 32 h 122"/>
                <a:gd name="T66" fmla="*/ 73 w 123"/>
                <a:gd name="T67" fmla="*/ 93 h 122"/>
                <a:gd name="T68" fmla="*/ 29 w 123"/>
                <a:gd name="T69" fmla="*/ 72 h 122"/>
                <a:gd name="T70" fmla="*/ 51 w 123"/>
                <a:gd name="T71" fmla="*/ 29 h 122"/>
                <a:gd name="T72" fmla="*/ 94 w 123"/>
                <a:gd name="T73" fmla="*/ 50 h 122"/>
                <a:gd name="T74" fmla="*/ 73 w 123"/>
                <a:gd name="T75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2">
                  <a:moveTo>
                    <a:pt x="117" y="32"/>
                  </a:moveTo>
                  <a:cubicBezTo>
                    <a:pt x="105" y="36"/>
                    <a:pt x="105" y="36"/>
                    <a:pt x="105" y="36"/>
                  </a:cubicBezTo>
                  <a:cubicBezTo>
                    <a:pt x="102" y="30"/>
                    <a:pt x="97" y="25"/>
                    <a:pt x="92" y="21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68" y="11"/>
                    <a:pt x="62" y="10"/>
                    <a:pt x="55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1" y="21"/>
                    <a:pt x="26" y="25"/>
                    <a:pt x="22" y="31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1" y="54"/>
                    <a:pt x="11" y="61"/>
                    <a:pt x="12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1" y="92"/>
                    <a:pt x="26" y="97"/>
                    <a:pt x="31" y="10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5" y="111"/>
                    <a:pt x="62" y="112"/>
                    <a:pt x="68" y="11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2" y="101"/>
                    <a:pt x="97" y="97"/>
                    <a:pt x="101" y="91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10" y="74"/>
                    <a:pt x="110" y="74"/>
                    <a:pt x="110" y="74"/>
                  </a:cubicBezTo>
                  <a:cubicBezTo>
                    <a:pt x="112" y="68"/>
                    <a:pt x="112" y="61"/>
                    <a:pt x="111" y="54"/>
                  </a:cubicBezTo>
                  <a:cubicBezTo>
                    <a:pt x="123" y="50"/>
                    <a:pt x="123" y="50"/>
                    <a:pt x="123" y="50"/>
                  </a:cubicBezTo>
                  <a:lnTo>
                    <a:pt x="117" y="32"/>
                  </a:lnTo>
                  <a:close/>
                  <a:moveTo>
                    <a:pt x="73" y="93"/>
                  </a:moveTo>
                  <a:cubicBezTo>
                    <a:pt x="55" y="99"/>
                    <a:pt x="35" y="90"/>
                    <a:pt x="29" y="72"/>
                  </a:cubicBezTo>
                  <a:cubicBezTo>
                    <a:pt x="23" y="54"/>
                    <a:pt x="33" y="35"/>
                    <a:pt x="51" y="29"/>
                  </a:cubicBezTo>
                  <a:cubicBezTo>
                    <a:pt x="68" y="23"/>
                    <a:pt x="88" y="32"/>
                    <a:pt x="94" y="50"/>
                  </a:cubicBezTo>
                  <a:cubicBezTo>
                    <a:pt x="100" y="68"/>
                    <a:pt x="90" y="87"/>
                    <a:pt x="73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Group 4"/>
          <p:cNvGrpSpPr>
            <a:grpSpLocks noChangeAspect="1"/>
          </p:cNvGrpSpPr>
          <p:nvPr/>
        </p:nvGrpSpPr>
        <p:grpSpPr bwMode="auto">
          <a:xfrm>
            <a:off x="4501501" y="5636776"/>
            <a:ext cx="538787" cy="432571"/>
            <a:chOff x="1937" y="864"/>
            <a:chExt cx="1887" cy="151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2760" y="1865"/>
              <a:ext cx="0" cy="4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2856" y="1568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2856" y="1563"/>
              <a:ext cx="2" cy="5"/>
            </a:xfrm>
            <a:custGeom>
              <a:avLst/>
              <a:gdLst>
                <a:gd name="T0" fmla="*/ 0 w 2"/>
                <a:gd name="T1" fmla="*/ 7 h 7"/>
                <a:gd name="T2" fmla="*/ 2 w 2"/>
                <a:gd name="T3" fmla="*/ 0 h 7"/>
                <a:gd name="T4" fmla="*/ 0 w 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1" y="4"/>
                    <a:pt x="1" y="2"/>
                    <a:pt x="2" y="0"/>
                  </a:cubicBezTo>
                  <a:cubicBezTo>
                    <a:pt x="1" y="2"/>
                    <a:pt x="1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3159" y="1361"/>
              <a:ext cx="3" cy="1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3155" y="1359"/>
              <a:ext cx="3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3151" y="1357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1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3143" y="1356"/>
              <a:ext cx="3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2"/>
            <p:cNvSpPr>
              <a:spLocks noEditPoints="1"/>
            </p:cNvSpPr>
            <p:nvPr/>
          </p:nvSpPr>
          <p:spPr bwMode="auto">
            <a:xfrm>
              <a:off x="1937" y="864"/>
              <a:ext cx="1490" cy="1242"/>
            </a:xfrm>
            <a:custGeom>
              <a:avLst/>
              <a:gdLst>
                <a:gd name="T0" fmla="*/ 1119 w 1801"/>
                <a:gd name="T1" fmla="*/ 1385 h 1501"/>
                <a:gd name="T2" fmla="*/ 985 w 1801"/>
                <a:gd name="T3" fmla="*/ 1283 h 1501"/>
                <a:gd name="T4" fmla="*/ 951 w 1801"/>
                <a:gd name="T5" fmla="*/ 1214 h 1501"/>
                <a:gd name="T6" fmla="*/ 985 w 1801"/>
                <a:gd name="T7" fmla="*/ 1145 h 1501"/>
                <a:gd name="T8" fmla="*/ 1119 w 1801"/>
                <a:gd name="T9" fmla="*/ 1044 h 1501"/>
                <a:gd name="T10" fmla="*/ 1070 w 1801"/>
                <a:gd name="T11" fmla="*/ 883 h 1501"/>
                <a:gd name="T12" fmla="*/ 1083 w 1801"/>
                <a:gd name="T13" fmla="*/ 807 h 1501"/>
                <a:gd name="T14" fmla="*/ 1151 w 1801"/>
                <a:gd name="T15" fmla="*/ 771 h 1501"/>
                <a:gd name="T16" fmla="*/ 1320 w 1801"/>
                <a:gd name="T17" fmla="*/ 768 h 1501"/>
                <a:gd name="T18" fmla="*/ 1375 w 1801"/>
                <a:gd name="T19" fmla="*/ 609 h 1501"/>
                <a:gd name="T20" fmla="*/ 1430 w 1801"/>
                <a:gd name="T21" fmla="*/ 555 h 1501"/>
                <a:gd name="T22" fmla="*/ 1456 w 1801"/>
                <a:gd name="T23" fmla="*/ 551 h 1501"/>
                <a:gd name="T24" fmla="*/ 1456 w 1801"/>
                <a:gd name="T25" fmla="*/ 551 h 1501"/>
                <a:gd name="T26" fmla="*/ 1456 w 1801"/>
                <a:gd name="T27" fmla="*/ 551 h 1501"/>
                <a:gd name="T28" fmla="*/ 1506 w 1801"/>
                <a:gd name="T29" fmla="*/ 566 h 1501"/>
                <a:gd name="T30" fmla="*/ 1644 w 1801"/>
                <a:gd name="T31" fmla="*/ 663 h 1501"/>
                <a:gd name="T32" fmla="*/ 1782 w 1801"/>
                <a:gd name="T33" fmla="*/ 566 h 1501"/>
                <a:gd name="T34" fmla="*/ 1801 w 1801"/>
                <a:gd name="T35" fmla="*/ 556 h 1501"/>
                <a:gd name="T36" fmla="*/ 1801 w 1801"/>
                <a:gd name="T37" fmla="*/ 430 h 1501"/>
                <a:gd name="T38" fmla="*/ 1760 w 1801"/>
                <a:gd name="T39" fmla="*/ 312 h 1501"/>
                <a:gd name="T40" fmla="*/ 1544 w 1801"/>
                <a:gd name="T41" fmla="*/ 41 h 1501"/>
                <a:gd name="T42" fmla="*/ 1460 w 1801"/>
                <a:gd name="T43" fmla="*/ 0 h 1501"/>
                <a:gd name="T44" fmla="*/ 342 w 1801"/>
                <a:gd name="T45" fmla="*/ 0 h 1501"/>
                <a:gd name="T46" fmla="*/ 257 w 1801"/>
                <a:gd name="T47" fmla="*/ 41 h 1501"/>
                <a:gd name="T48" fmla="*/ 41 w 1801"/>
                <a:gd name="T49" fmla="*/ 312 h 1501"/>
                <a:gd name="T50" fmla="*/ 0 w 1801"/>
                <a:gd name="T51" fmla="*/ 430 h 1501"/>
                <a:gd name="T52" fmla="*/ 0 w 1801"/>
                <a:gd name="T53" fmla="*/ 1366 h 1501"/>
                <a:gd name="T54" fmla="*/ 135 w 1801"/>
                <a:gd name="T55" fmla="*/ 1501 h 1501"/>
                <a:gd name="T56" fmla="*/ 1084 w 1801"/>
                <a:gd name="T57" fmla="*/ 1501 h 1501"/>
                <a:gd name="T58" fmla="*/ 1119 w 1801"/>
                <a:gd name="T59" fmla="*/ 1385 h 1501"/>
                <a:gd name="T60" fmla="*/ 112 w 1801"/>
                <a:gd name="T61" fmla="*/ 310 h 1501"/>
                <a:gd name="T62" fmla="*/ 183 w 1801"/>
                <a:gd name="T63" fmla="*/ 220 h 1501"/>
                <a:gd name="T64" fmla="*/ 672 w 1801"/>
                <a:gd name="T65" fmla="*/ 220 h 1501"/>
                <a:gd name="T66" fmla="*/ 720 w 1801"/>
                <a:gd name="T67" fmla="*/ 141 h 1501"/>
                <a:gd name="T68" fmla="*/ 247 w 1801"/>
                <a:gd name="T69" fmla="*/ 141 h 1501"/>
                <a:gd name="T70" fmla="*/ 300 w 1801"/>
                <a:gd name="T71" fmla="*/ 74 h 1501"/>
                <a:gd name="T72" fmla="*/ 342 w 1801"/>
                <a:gd name="T73" fmla="*/ 54 h 1501"/>
                <a:gd name="T74" fmla="*/ 1460 w 1801"/>
                <a:gd name="T75" fmla="*/ 54 h 1501"/>
                <a:gd name="T76" fmla="*/ 1502 w 1801"/>
                <a:gd name="T77" fmla="*/ 74 h 1501"/>
                <a:gd name="T78" fmla="*/ 1555 w 1801"/>
                <a:gd name="T79" fmla="*/ 141 h 1501"/>
                <a:gd name="T80" fmla="*/ 1073 w 1801"/>
                <a:gd name="T81" fmla="*/ 141 h 1501"/>
                <a:gd name="T82" fmla="*/ 1099 w 1801"/>
                <a:gd name="T83" fmla="*/ 220 h 1501"/>
                <a:gd name="T84" fmla="*/ 1618 w 1801"/>
                <a:gd name="T85" fmla="*/ 220 h 1501"/>
                <a:gd name="T86" fmla="*/ 1690 w 1801"/>
                <a:gd name="T87" fmla="*/ 310 h 1501"/>
                <a:gd name="T88" fmla="*/ 112 w 1801"/>
                <a:gd name="T89" fmla="*/ 31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1" h="1501">
                  <a:moveTo>
                    <a:pt x="1119" y="1385"/>
                  </a:moveTo>
                  <a:cubicBezTo>
                    <a:pt x="985" y="1283"/>
                    <a:pt x="985" y="1283"/>
                    <a:pt x="985" y="1283"/>
                  </a:cubicBezTo>
                  <a:cubicBezTo>
                    <a:pt x="964" y="1267"/>
                    <a:pt x="951" y="1241"/>
                    <a:pt x="951" y="1214"/>
                  </a:cubicBezTo>
                  <a:cubicBezTo>
                    <a:pt x="951" y="1187"/>
                    <a:pt x="964" y="1162"/>
                    <a:pt x="985" y="1145"/>
                  </a:cubicBezTo>
                  <a:cubicBezTo>
                    <a:pt x="1119" y="1044"/>
                    <a:pt x="1119" y="1044"/>
                    <a:pt x="1119" y="1044"/>
                  </a:cubicBezTo>
                  <a:cubicBezTo>
                    <a:pt x="1070" y="883"/>
                    <a:pt x="1070" y="883"/>
                    <a:pt x="1070" y="883"/>
                  </a:cubicBezTo>
                  <a:cubicBezTo>
                    <a:pt x="1063" y="857"/>
                    <a:pt x="1067" y="829"/>
                    <a:pt x="1083" y="807"/>
                  </a:cubicBezTo>
                  <a:cubicBezTo>
                    <a:pt x="1099" y="785"/>
                    <a:pt x="1125" y="772"/>
                    <a:pt x="1151" y="771"/>
                  </a:cubicBezTo>
                  <a:cubicBezTo>
                    <a:pt x="1320" y="768"/>
                    <a:pt x="1320" y="768"/>
                    <a:pt x="1320" y="768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83" y="583"/>
                    <a:pt x="1404" y="563"/>
                    <a:pt x="1430" y="555"/>
                  </a:cubicBezTo>
                  <a:cubicBezTo>
                    <a:pt x="1438" y="552"/>
                    <a:pt x="1447" y="551"/>
                    <a:pt x="1456" y="551"/>
                  </a:cubicBezTo>
                  <a:cubicBezTo>
                    <a:pt x="1456" y="551"/>
                    <a:pt x="1456" y="551"/>
                    <a:pt x="1456" y="551"/>
                  </a:cubicBezTo>
                  <a:cubicBezTo>
                    <a:pt x="1456" y="551"/>
                    <a:pt x="1456" y="551"/>
                    <a:pt x="1456" y="551"/>
                  </a:cubicBezTo>
                  <a:cubicBezTo>
                    <a:pt x="1474" y="551"/>
                    <a:pt x="1491" y="556"/>
                    <a:pt x="1506" y="566"/>
                  </a:cubicBezTo>
                  <a:cubicBezTo>
                    <a:pt x="1644" y="663"/>
                    <a:pt x="1644" y="663"/>
                    <a:pt x="1644" y="663"/>
                  </a:cubicBezTo>
                  <a:cubicBezTo>
                    <a:pt x="1782" y="566"/>
                    <a:pt x="1782" y="566"/>
                    <a:pt x="1782" y="566"/>
                  </a:cubicBezTo>
                  <a:cubicBezTo>
                    <a:pt x="1788" y="562"/>
                    <a:pt x="1795" y="559"/>
                    <a:pt x="1801" y="556"/>
                  </a:cubicBezTo>
                  <a:cubicBezTo>
                    <a:pt x="1801" y="430"/>
                    <a:pt x="1801" y="430"/>
                    <a:pt x="1801" y="430"/>
                  </a:cubicBezTo>
                  <a:cubicBezTo>
                    <a:pt x="1801" y="393"/>
                    <a:pt x="1783" y="341"/>
                    <a:pt x="1760" y="312"/>
                  </a:cubicBezTo>
                  <a:cubicBezTo>
                    <a:pt x="1544" y="41"/>
                    <a:pt x="1544" y="41"/>
                    <a:pt x="1544" y="41"/>
                  </a:cubicBezTo>
                  <a:cubicBezTo>
                    <a:pt x="1524" y="15"/>
                    <a:pt x="1493" y="0"/>
                    <a:pt x="146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09" y="0"/>
                    <a:pt x="278" y="15"/>
                    <a:pt x="257" y="41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18" y="341"/>
                    <a:pt x="0" y="393"/>
                    <a:pt x="0" y="430"/>
                  </a:cubicBezTo>
                  <a:cubicBezTo>
                    <a:pt x="0" y="1366"/>
                    <a:pt x="0" y="1366"/>
                    <a:pt x="0" y="1366"/>
                  </a:cubicBezTo>
                  <a:cubicBezTo>
                    <a:pt x="0" y="1441"/>
                    <a:pt x="60" y="1501"/>
                    <a:pt x="135" y="1501"/>
                  </a:cubicBezTo>
                  <a:cubicBezTo>
                    <a:pt x="1084" y="1501"/>
                    <a:pt x="1084" y="1501"/>
                    <a:pt x="1084" y="1501"/>
                  </a:cubicBezTo>
                  <a:lnTo>
                    <a:pt x="1119" y="1385"/>
                  </a:lnTo>
                  <a:close/>
                  <a:moveTo>
                    <a:pt x="112" y="310"/>
                  </a:moveTo>
                  <a:cubicBezTo>
                    <a:pt x="183" y="220"/>
                    <a:pt x="183" y="220"/>
                    <a:pt x="183" y="220"/>
                  </a:cubicBezTo>
                  <a:cubicBezTo>
                    <a:pt x="672" y="220"/>
                    <a:pt x="672" y="220"/>
                    <a:pt x="672" y="220"/>
                  </a:cubicBezTo>
                  <a:cubicBezTo>
                    <a:pt x="720" y="141"/>
                    <a:pt x="720" y="141"/>
                    <a:pt x="720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310" y="62"/>
                    <a:pt x="325" y="54"/>
                    <a:pt x="342" y="54"/>
                  </a:cubicBezTo>
                  <a:cubicBezTo>
                    <a:pt x="1460" y="54"/>
                    <a:pt x="1460" y="54"/>
                    <a:pt x="1460" y="54"/>
                  </a:cubicBezTo>
                  <a:cubicBezTo>
                    <a:pt x="1476" y="54"/>
                    <a:pt x="1492" y="62"/>
                    <a:pt x="1502" y="74"/>
                  </a:cubicBezTo>
                  <a:cubicBezTo>
                    <a:pt x="1555" y="141"/>
                    <a:pt x="1555" y="141"/>
                    <a:pt x="1555" y="141"/>
                  </a:cubicBezTo>
                  <a:cubicBezTo>
                    <a:pt x="1073" y="141"/>
                    <a:pt x="1073" y="141"/>
                    <a:pt x="1073" y="141"/>
                  </a:cubicBezTo>
                  <a:cubicBezTo>
                    <a:pt x="1099" y="220"/>
                    <a:pt x="1099" y="220"/>
                    <a:pt x="1099" y="220"/>
                  </a:cubicBezTo>
                  <a:cubicBezTo>
                    <a:pt x="1618" y="220"/>
                    <a:pt x="1618" y="220"/>
                    <a:pt x="1618" y="220"/>
                  </a:cubicBezTo>
                  <a:cubicBezTo>
                    <a:pt x="1690" y="310"/>
                    <a:pt x="1690" y="310"/>
                    <a:pt x="1690" y="310"/>
                  </a:cubicBezTo>
                  <a:lnTo>
                    <a:pt x="112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3147" y="1356"/>
              <a:ext cx="3" cy="1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3136" y="1356"/>
              <a:ext cx="3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3139" y="1356"/>
              <a:ext cx="3" cy="0"/>
            </a:xfrm>
            <a:custGeom>
              <a:avLst/>
              <a:gdLst>
                <a:gd name="T0" fmla="*/ 0 w 4"/>
                <a:gd name="T1" fmla="*/ 4 w 4"/>
                <a:gd name="T2" fmla="*/ 3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2878" y="1357"/>
              <a:ext cx="257" cy="184"/>
            </a:xfrm>
            <a:custGeom>
              <a:avLst/>
              <a:gdLst>
                <a:gd name="T0" fmla="*/ 278 w 310"/>
                <a:gd name="T1" fmla="*/ 27 h 222"/>
                <a:gd name="T2" fmla="*/ 213 w 310"/>
                <a:gd name="T3" fmla="*/ 216 h 222"/>
                <a:gd name="T4" fmla="*/ 14 w 310"/>
                <a:gd name="T5" fmla="*/ 219 h 222"/>
                <a:gd name="T6" fmla="*/ 0 w 310"/>
                <a:gd name="T7" fmla="*/ 222 h 222"/>
                <a:gd name="T8" fmla="*/ 14 w 310"/>
                <a:gd name="T9" fmla="*/ 219 h 222"/>
                <a:gd name="T10" fmla="*/ 213 w 310"/>
                <a:gd name="T11" fmla="*/ 216 h 222"/>
                <a:gd name="T12" fmla="*/ 278 w 310"/>
                <a:gd name="T13" fmla="*/ 27 h 222"/>
                <a:gd name="T14" fmla="*/ 305 w 310"/>
                <a:gd name="T15" fmla="*/ 1 h 222"/>
                <a:gd name="T16" fmla="*/ 310 w 310"/>
                <a:gd name="T17" fmla="*/ 0 h 222"/>
                <a:gd name="T18" fmla="*/ 305 w 310"/>
                <a:gd name="T19" fmla="*/ 1 h 222"/>
                <a:gd name="T20" fmla="*/ 278 w 310"/>
                <a:gd name="T21" fmla="*/ 2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222">
                  <a:moveTo>
                    <a:pt x="278" y="27"/>
                  </a:moveTo>
                  <a:cubicBezTo>
                    <a:pt x="213" y="216"/>
                    <a:pt x="213" y="216"/>
                    <a:pt x="213" y="216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9" y="219"/>
                    <a:pt x="4" y="220"/>
                    <a:pt x="0" y="222"/>
                  </a:cubicBezTo>
                  <a:cubicBezTo>
                    <a:pt x="4" y="220"/>
                    <a:pt x="9" y="219"/>
                    <a:pt x="14" y="219"/>
                  </a:cubicBezTo>
                  <a:cubicBezTo>
                    <a:pt x="213" y="216"/>
                    <a:pt x="213" y="216"/>
                    <a:pt x="213" y="21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83" y="15"/>
                    <a:pt x="293" y="5"/>
                    <a:pt x="305" y="1"/>
                  </a:cubicBezTo>
                  <a:cubicBezTo>
                    <a:pt x="307" y="0"/>
                    <a:pt x="308" y="0"/>
                    <a:pt x="310" y="0"/>
                  </a:cubicBezTo>
                  <a:cubicBezTo>
                    <a:pt x="308" y="0"/>
                    <a:pt x="307" y="0"/>
                    <a:pt x="305" y="1"/>
                  </a:cubicBezTo>
                  <a:cubicBezTo>
                    <a:pt x="293" y="5"/>
                    <a:pt x="283" y="15"/>
                    <a:pt x="27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2750" y="1350"/>
              <a:ext cx="1074" cy="1029"/>
            </a:xfrm>
            <a:custGeom>
              <a:avLst/>
              <a:gdLst>
                <a:gd name="T0" fmla="*/ 1122 w 1298"/>
                <a:gd name="T1" fmla="*/ 468 h 1243"/>
                <a:gd name="T2" fmla="*/ 1174 w 1298"/>
                <a:gd name="T3" fmla="*/ 240 h 1243"/>
                <a:gd name="T4" fmla="*/ 942 w 1298"/>
                <a:gd name="T5" fmla="*/ 219 h 1243"/>
                <a:gd name="T6" fmla="*/ 850 w 1298"/>
                <a:gd name="T7" fmla="*/ 4 h 1243"/>
                <a:gd name="T8" fmla="*/ 649 w 1298"/>
                <a:gd name="T9" fmla="*/ 124 h 1243"/>
                <a:gd name="T10" fmla="*/ 449 w 1298"/>
                <a:gd name="T11" fmla="*/ 4 h 1243"/>
                <a:gd name="T12" fmla="*/ 357 w 1298"/>
                <a:gd name="T13" fmla="*/ 219 h 1243"/>
                <a:gd name="T14" fmla="*/ 124 w 1298"/>
                <a:gd name="T15" fmla="*/ 240 h 1243"/>
                <a:gd name="T16" fmla="*/ 176 w 1298"/>
                <a:gd name="T17" fmla="*/ 468 h 1243"/>
                <a:gd name="T18" fmla="*/ 0 w 1298"/>
                <a:gd name="T19" fmla="*/ 621 h 1243"/>
                <a:gd name="T20" fmla="*/ 176 w 1298"/>
                <a:gd name="T21" fmla="*/ 775 h 1243"/>
                <a:gd name="T22" fmla="*/ 124 w 1298"/>
                <a:gd name="T23" fmla="*/ 1003 h 1243"/>
                <a:gd name="T24" fmla="*/ 357 w 1298"/>
                <a:gd name="T25" fmla="*/ 1024 h 1243"/>
                <a:gd name="T26" fmla="*/ 449 w 1298"/>
                <a:gd name="T27" fmla="*/ 1239 h 1243"/>
                <a:gd name="T28" fmla="*/ 649 w 1298"/>
                <a:gd name="T29" fmla="*/ 1119 h 1243"/>
                <a:gd name="T30" fmla="*/ 837 w 1298"/>
                <a:gd name="T31" fmla="*/ 1241 h 1243"/>
                <a:gd name="T32" fmla="*/ 877 w 1298"/>
                <a:gd name="T33" fmla="*/ 1212 h 1243"/>
                <a:gd name="T34" fmla="*/ 1141 w 1298"/>
                <a:gd name="T35" fmla="*/ 1020 h 1243"/>
                <a:gd name="T36" fmla="*/ 1180 w 1298"/>
                <a:gd name="T37" fmla="*/ 966 h 1243"/>
                <a:gd name="T38" fmla="*/ 1281 w 1298"/>
                <a:gd name="T39" fmla="*/ 655 h 1243"/>
                <a:gd name="T40" fmla="*/ 1281 w 1298"/>
                <a:gd name="T41" fmla="*/ 588 h 1243"/>
                <a:gd name="T42" fmla="*/ 432 w 1298"/>
                <a:gd name="T43" fmla="*/ 734 h 1243"/>
                <a:gd name="T44" fmla="*/ 397 w 1298"/>
                <a:gd name="T45" fmla="*/ 718 h 1243"/>
                <a:gd name="T46" fmla="*/ 384 w 1298"/>
                <a:gd name="T47" fmla="*/ 564 h 1243"/>
                <a:gd name="T48" fmla="*/ 312 w 1298"/>
                <a:gd name="T49" fmla="*/ 564 h 1243"/>
                <a:gd name="T50" fmla="*/ 299 w 1298"/>
                <a:gd name="T51" fmla="*/ 718 h 1243"/>
                <a:gd name="T52" fmla="*/ 265 w 1298"/>
                <a:gd name="T53" fmla="*/ 734 h 1243"/>
                <a:gd name="T54" fmla="*/ 248 w 1298"/>
                <a:gd name="T55" fmla="*/ 596 h 1243"/>
                <a:gd name="T56" fmla="*/ 348 w 1298"/>
                <a:gd name="T57" fmla="*/ 503 h 1243"/>
                <a:gd name="T58" fmla="*/ 448 w 1298"/>
                <a:gd name="T59" fmla="*/ 596 h 1243"/>
                <a:gd name="T60" fmla="*/ 700 w 1298"/>
                <a:gd name="T61" fmla="*/ 657 h 1243"/>
                <a:gd name="T62" fmla="*/ 589 w 1298"/>
                <a:gd name="T63" fmla="*/ 737 h 1243"/>
                <a:gd name="T64" fmla="*/ 472 w 1298"/>
                <a:gd name="T65" fmla="*/ 620 h 1243"/>
                <a:gd name="T66" fmla="*/ 589 w 1298"/>
                <a:gd name="T67" fmla="*/ 503 h 1243"/>
                <a:gd name="T68" fmla="*/ 690 w 1298"/>
                <a:gd name="T69" fmla="*/ 559 h 1243"/>
                <a:gd name="T70" fmla="*/ 684 w 1298"/>
                <a:gd name="T71" fmla="*/ 582 h 1243"/>
                <a:gd name="T72" fmla="*/ 542 w 1298"/>
                <a:gd name="T73" fmla="*/ 667 h 1243"/>
                <a:gd name="T74" fmla="*/ 635 w 1298"/>
                <a:gd name="T75" fmla="*/ 667 h 1243"/>
                <a:gd name="T76" fmla="*/ 668 w 1298"/>
                <a:gd name="T77" fmla="*/ 633 h 1243"/>
                <a:gd name="T78" fmla="*/ 699 w 1298"/>
                <a:gd name="T79" fmla="*/ 643 h 1243"/>
                <a:gd name="T80" fmla="*/ 1050 w 1298"/>
                <a:gd name="T81" fmla="*/ 645 h 1243"/>
                <a:gd name="T82" fmla="*/ 956 w 1298"/>
                <a:gd name="T83" fmla="*/ 740 h 1243"/>
                <a:gd name="T84" fmla="*/ 821 w 1298"/>
                <a:gd name="T85" fmla="*/ 740 h 1243"/>
                <a:gd name="T86" fmla="*/ 727 w 1298"/>
                <a:gd name="T87" fmla="*/ 645 h 1243"/>
                <a:gd name="T88" fmla="*/ 743 w 1298"/>
                <a:gd name="T89" fmla="*/ 504 h 1243"/>
                <a:gd name="T90" fmla="*/ 779 w 1298"/>
                <a:gd name="T91" fmla="*/ 521 h 1243"/>
                <a:gd name="T92" fmla="*/ 790 w 1298"/>
                <a:gd name="T93" fmla="*/ 675 h 1243"/>
                <a:gd name="T94" fmla="*/ 851 w 1298"/>
                <a:gd name="T95" fmla="*/ 675 h 1243"/>
                <a:gd name="T96" fmla="*/ 862 w 1298"/>
                <a:gd name="T97" fmla="*/ 521 h 1243"/>
                <a:gd name="T98" fmla="*/ 898 w 1298"/>
                <a:gd name="T99" fmla="*/ 504 h 1243"/>
                <a:gd name="T100" fmla="*/ 915 w 1298"/>
                <a:gd name="T101" fmla="*/ 645 h 1243"/>
                <a:gd name="T102" fmla="*/ 956 w 1298"/>
                <a:gd name="T103" fmla="*/ 686 h 1243"/>
                <a:gd name="T104" fmla="*/ 999 w 1298"/>
                <a:gd name="T105" fmla="*/ 645 h 1243"/>
                <a:gd name="T106" fmla="*/ 1015 w 1298"/>
                <a:gd name="T107" fmla="*/ 504 h 1243"/>
                <a:gd name="T108" fmla="*/ 1050 w 1298"/>
                <a:gd name="T109" fmla="*/ 521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8" h="1243">
                  <a:moveTo>
                    <a:pt x="1281" y="588"/>
                  </a:moveTo>
                  <a:cubicBezTo>
                    <a:pt x="1122" y="468"/>
                    <a:pt x="1122" y="468"/>
                    <a:pt x="1122" y="468"/>
                  </a:cubicBezTo>
                  <a:cubicBezTo>
                    <a:pt x="1180" y="277"/>
                    <a:pt x="1180" y="277"/>
                    <a:pt x="1180" y="277"/>
                  </a:cubicBezTo>
                  <a:cubicBezTo>
                    <a:pt x="1184" y="264"/>
                    <a:pt x="1182" y="251"/>
                    <a:pt x="1174" y="240"/>
                  </a:cubicBezTo>
                  <a:cubicBezTo>
                    <a:pt x="1166" y="229"/>
                    <a:pt x="1154" y="223"/>
                    <a:pt x="1141" y="222"/>
                  </a:cubicBezTo>
                  <a:cubicBezTo>
                    <a:pt x="942" y="219"/>
                    <a:pt x="942" y="219"/>
                    <a:pt x="942" y="219"/>
                  </a:cubicBezTo>
                  <a:cubicBezTo>
                    <a:pt x="877" y="30"/>
                    <a:pt x="877" y="30"/>
                    <a:pt x="877" y="30"/>
                  </a:cubicBezTo>
                  <a:cubicBezTo>
                    <a:pt x="872" y="18"/>
                    <a:pt x="862" y="8"/>
                    <a:pt x="850" y="4"/>
                  </a:cubicBezTo>
                  <a:cubicBezTo>
                    <a:pt x="837" y="0"/>
                    <a:pt x="823" y="2"/>
                    <a:pt x="812" y="10"/>
                  </a:cubicBezTo>
                  <a:cubicBezTo>
                    <a:pt x="649" y="124"/>
                    <a:pt x="649" y="124"/>
                    <a:pt x="649" y="124"/>
                  </a:cubicBezTo>
                  <a:cubicBezTo>
                    <a:pt x="486" y="9"/>
                    <a:pt x="486" y="9"/>
                    <a:pt x="486" y="9"/>
                  </a:cubicBezTo>
                  <a:cubicBezTo>
                    <a:pt x="475" y="2"/>
                    <a:pt x="461" y="0"/>
                    <a:pt x="449" y="4"/>
                  </a:cubicBezTo>
                  <a:cubicBezTo>
                    <a:pt x="436" y="8"/>
                    <a:pt x="426" y="18"/>
                    <a:pt x="422" y="30"/>
                  </a:cubicBezTo>
                  <a:cubicBezTo>
                    <a:pt x="357" y="219"/>
                    <a:pt x="357" y="219"/>
                    <a:pt x="357" y="219"/>
                  </a:cubicBezTo>
                  <a:cubicBezTo>
                    <a:pt x="157" y="222"/>
                    <a:pt x="157" y="222"/>
                    <a:pt x="157" y="222"/>
                  </a:cubicBezTo>
                  <a:cubicBezTo>
                    <a:pt x="144" y="223"/>
                    <a:pt x="132" y="229"/>
                    <a:pt x="124" y="240"/>
                  </a:cubicBezTo>
                  <a:cubicBezTo>
                    <a:pt x="116" y="251"/>
                    <a:pt x="114" y="264"/>
                    <a:pt x="118" y="277"/>
                  </a:cubicBezTo>
                  <a:cubicBezTo>
                    <a:pt x="176" y="468"/>
                    <a:pt x="176" y="468"/>
                    <a:pt x="176" y="468"/>
                  </a:cubicBezTo>
                  <a:cubicBezTo>
                    <a:pt x="17" y="588"/>
                    <a:pt x="17" y="588"/>
                    <a:pt x="17" y="588"/>
                  </a:cubicBezTo>
                  <a:cubicBezTo>
                    <a:pt x="6" y="596"/>
                    <a:pt x="0" y="608"/>
                    <a:pt x="0" y="621"/>
                  </a:cubicBezTo>
                  <a:cubicBezTo>
                    <a:pt x="0" y="635"/>
                    <a:pt x="6" y="647"/>
                    <a:pt x="17" y="655"/>
                  </a:cubicBezTo>
                  <a:cubicBezTo>
                    <a:pt x="176" y="775"/>
                    <a:pt x="176" y="775"/>
                    <a:pt x="176" y="775"/>
                  </a:cubicBezTo>
                  <a:cubicBezTo>
                    <a:pt x="118" y="966"/>
                    <a:pt x="118" y="966"/>
                    <a:pt x="118" y="966"/>
                  </a:cubicBezTo>
                  <a:cubicBezTo>
                    <a:pt x="114" y="978"/>
                    <a:pt x="116" y="992"/>
                    <a:pt x="124" y="1003"/>
                  </a:cubicBezTo>
                  <a:cubicBezTo>
                    <a:pt x="132" y="1014"/>
                    <a:pt x="144" y="1020"/>
                    <a:pt x="158" y="1020"/>
                  </a:cubicBezTo>
                  <a:cubicBezTo>
                    <a:pt x="357" y="1024"/>
                    <a:pt x="357" y="1024"/>
                    <a:pt x="357" y="1024"/>
                  </a:cubicBezTo>
                  <a:cubicBezTo>
                    <a:pt x="422" y="1212"/>
                    <a:pt x="422" y="1212"/>
                    <a:pt x="422" y="1212"/>
                  </a:cubicBezTo>
                  <a:cubicBezTo>
                    <a:pt x="426" y="1225"/>
                    <a:pt x="436" y="1235"/>
                    <a:pt x="449" y="1239"/>
                  </a:cubicBezTo>
                  <a:cubicBezTo>
                    <a:pt x="461" y="1243"/>
                    <a:pt x="475" y="1241"/>
                    <a:pt x="486" y="1233"/>
                  </a:cubicBezTo>
                  <a:cubicBezTo>
                    <a:pt x="649" y="1119"/>
                    <a:pt x="649" y="1119"/>
                    <a:pt x="649" y="1119"/>
                  </a:cubicBezTo>
                  <a:cubicBezTo>
                    <a:pt x="812" y="1233"/>
                    <a:pt x="812" y="1233"/>
                    <a:pt x="812" y="1233"/>
                  </a:cubicBezTo>
                  <a:cubicBezTo>
                    <a:pt x="820" y="1238"/>
                    <a:pt x="828" y="1241"/>
                    <a:pt x="837" y="1241"/>
                  </a:cubicBezTo>
                  <a:cubicBezTo>
                    <a:pt x="841" y="1241"/>
                    <a:pt x="845" y="1240"/>
                    <a:pt x="850" y="1239"/>
                  </a:cubicBezTo>
                  <a:cubicBezTo>
                    <a:pt x="862" y="1235"/>
                    <a:pt x="872" y="1225"/>
                    <a:pt x="877" y="1212"/>
                  </a:cubicBezTo>
                  <a:cubicBezTo>
                    <a:pt x="942" y="1024"/>
                    <a:pt x="942" y="1024"/>
                    <a:pt x="942" y="1024"/>
                  </a:cubicBezTo>
                  <a:cubicBezTo>
                    <a:pt x="1141" y="1020"/>
                    <a:pt x="1141" y="1020"/>
                    <a:pt x="1141" y="1020"/>
                  </a:cubicBezTo>
                  <a:cubicBezTo>
                    <a:pt x="1154" y="1020"/>
                    <a:pt x="1166" y="1014"/>
                    <a:pt x="1174" y="1003"/>
                  </a:cubicBezTo>
                  <a:cubicBezTo>
                    <a:pt x="1182" y="992"/>
                    <a:pt x="1184" y="978"/>
                    <a:pt x="1180" y="966"/>
                  </a:cubicBezTo>
                  <a:cubicBezTo>
                    <a:pt x="1122" y="775"/>
                    <a:pt x="1122" y="775"/>
                    <a:pt x="1122" y="775"/>
                  </a:cubicBezTo>
                  <a:cubicBezTo>
                    <a:pt x="1281" y="655"/>
                    <a:pt x="1281" y="655"/>
                    <a:pt x="1281" y="655"/>
                  </a:cubicBezTo>
                  <a:cubicBezTo>
                    <a:pt x="1292" y="647"/>
                    <a:pt x="1298" y="635"/>
                    <a:pt x="1298" y="621"/>
                  </a:cubicBezTo>
                  <a:cubicBezTo>
                    <a:pt x="1298" y="608"/>
                    <a:pt x="1292" y="596"/>
                    <a:pt x="1281" y="588"/>
                  </a:cubicBezTo>
                  <a:close/>
                  <a:moveTo>
                    <a:pt x="448" y="718"/>
                  </a:moveTo>
                  <a:cubicBezTo>
                    <a:pt x="448" y="727"/>
                    <a:pt x="441" y="734"/>
                    <a:pt x="432" y="734"/>
                  </a:cubicBezTo>
                  <a:cubicBezTo>
                    <a:pt x="414" y="734"/>
                    <a:pt x="414" y="734"/>
                    <a:pt x="414" y="734"/>
                  </a:cubicBezTo>
                  <a:cubicBezTo>
                    <a:pt x="405" y="734"/>
                    <a:pt x="397" y="727"/>
                    <a:pt x="397" y="718"/>
                  </a:cubicBezTo>
                  <a:cubicBezTo>
                    <a:pt x="397" y="596"/>
                    <a:pt x="397" y="596"/>
                    <a:pt x="397" y="596"/>
                  </a:cubicBezTo>
                  <a:cubicBezTo>
                    <a:pt x="397" y="582"/>
                    <a:pt x="393" y="572"/>
                    <a:pt x="384" y="564"/>
                  </a:cubicBezTo>
                  <a:cubicBezTo>
                    <a:pt x="376" y="556"/>
                    <a:pt x="363" y="553"/>
                    <a:pt x="348" y="553"/>
                  </a:cubicBezTo>
                  <a:cubicBezTo>
                    <a:pt x="333" y="553"/>
                    <a:pt x="321" y="556"/>
                    <a:pt x="312" y="564"/>
                  </a:cubicBezTo>
                  <a:cubicBezTo>
                    <a:pt x="303" y="572"/>
                    <a:pt x="299" y="582"/>
                    <a:pt x="299" y="596"/>
                  </a:cubicBezTo>
                  <a:cubicBezTo>
                    <a:pt x="299" y="718"/>
                    <a:pt x="299" y="718"/>
                    <a:pt x="299" y="718"/>
                  </a:cubicBezTo>
                  <a:cubicBezTo>
                    <a:pt x="299" y="727"/>
                    <a:pt x="292" y="734"/>
                    <a:pt x="283" y="734"/>
                  </a:cubicBezTo>
                  <a:cubicBezTo>
                    <a:pt x="265" y="734"/>
                    <a:pt x="265" y="734"/>
                    <a:pt x="265" y="734"/>
                  </a:cubicBezTo>
                  <a:cubicBezTo>
                    <a:pt x="255" y="734"/>
                    <a:pt x="248" y="727"/>
                    <a:pt x="248" y="718"/>
                  </a:cubicBezTo>
                  <a:cubicBezTo>
                    <a:pt x="248" y="596"/>
                    <a:pt x="248" y="596"/>
                    <a:pt x="248" y="596"/>
                  </a:cubicBezTo>
                  <a:cubicBezTo>
                    <a:pt x="248" y="570"/>
                    <a:pt x="258" y="548"/>
                    <a:pt x="277" y="530"/>
                  </a:cubicBezTo>
                  <a:cubicBezTo>
                    <a:pt x="297" y="512"/>
                    <a:pt x="321" y="503"/>
                    <a:pt x="348" y="503"/>
                  </a:cubicBezTo>
                  <a:cubicBezTo>
                    <a:pt x="376" y="503"/>
                    <a:pt x="399" y="512"/>
                    <a:pt x="419" y="530"/>
                  </a:cubicBezTo>
                  <a:cubicBezTo>
                    <a:pt x="438" y="548"/>
                    <a:pt x="448" y="570"/>
                    <a:pt x="448" y="596"/>
                  </a:cubicBezTo>
                  <a:cubicBezTo>
                    <a:pt x="448" y="718"/>
                    <a:pt x="448" y="718"/>
                    <a:pt x="448" y="718"/>
                  </a:cubicBezTo>
                  <a:close/>
                  <a:moveTo>
                    <a:pt x="700" y="657"/>
                  </a:moveTo>
                  <a:cubicBezTo>
                    <a:pt x="695" y="674"/>
                    <a:pt x="686" y="689"/>
                    <a:pt x="671" y="703"/>
                  </a:cubicBezTo>
                  <a:cubicBezTo>
                    <a:pt x="648" y="726"/>
                    <a:pt x="621" y="737"/>
                    <a:pt x="589" y="737"/>
                  </a:cubicBezTo>
                  <a:cubicBezTo>
                    <a:pt x="556" y="737"/>
                    <a:pt x="529" y="726"/>
                    <a:pt x="506" y="703"/>
                  </a:cubicBezTo>
                  <a:cubicBezTo>
                    <a:pt x="483" y="680"/>
                    <a:pt x="472" y="653"/>
                    <a:pt x="472" y="620"/>
                  </a:cubicBezTo>
                  <a:cubicBezTo>
                    <a:pt x="472" y="588"/>
                    <a:pt x="483" y="561"/>
                    <a:pt x="506" y="538"/>
                  </a:cubicBezTo>
                  <a:cubicBezTo>
                    <a:pt x="529" y="514"/>
                    <a:pt x="556" y="503"/>
                    <a:pt x="589" y="503"/>
                  </a:cubicBezTo>
                  <a:cubicBezTo>
                    <a:pt x="619" y="503"/>
                    <a:pt x="644" y="511"/>
                    <a:pt x="663" y="528"/>
                  </a:cubicBezTo>
                  <a:cubicBezTo>
                    <a:pt x="676" y="539"/>
                    <a:pt x="685" y="550"/>
                    <a:pt x="690" y="559"/>
                  </a:cubicBezTo>
                  <a:cubicBezTo>
                    <a:pt x="693" y="563"/>
                    <a:pt x="693" y="567"/>
                    <a:pt x="692" y="572"/>
                  </a:cubicBezTo>
                  <a:cubicBezTo>
                    <a:pt x="691" y="576"/>
                    <a:pt x="688" y="580"/>
                    <a:pt x="684" y="582"/>
                  </a:cubicBezTo>
                  <a:cubicBezTo>
                    <a:pt x="537" y="661"/>
                    <a:pt x="537" y="661"/>
                    <a:pt x="537" y="661"/>
                  </a:cubicBezTo>
                  <a:cubicBezTo>
                    <a:pt x="538" y="663"/>
                    <a:pt x="540" y="665"/>
                    <a:pt x="542" y="667"/>
                  </a:cubicBezTo>
                  <a:cubicBezTo>
                    <a:pt x="555" y="680"/>
                    <a:pt x="570" y="686"/>
                    <a:pt x="589" y="686"/>
                  </a:cubicBezTo>
                  <a:cubicBezTo>
                    <a:pt x="607" y="686"/>
                    <a:pt x="622" y="680"/>
                    <a:pt x="635" y="667"/>
                  </a:cubicBezTo>
                  <a:cubicBezTo>
                    <a:pt x="642" y="660"/>
                    <a:pt x="647" y="652"/>
                    <a:pt x="651" y="643"/>
                  </a:cubicBezTo>
                  <a:cubicBezTo>
                    <a:pt x="653" y="636"/>
                    <a:pt x="661" y="631"/>
                    <a:pt x="668" y="633"/>
                  </a:cubicBezTo>
                  <a:cubicBezTo>
                    <a:pt x="687" y="635"/>
                    <a:pt x="687" y="635"/>
                    <a:pt x="687" y="635"/>
                  </a:cubicBezTo>
                  <a:cubicBezTo>
                    <a:pt x="692" y="636"/>
                    <a:pt x="696" y="639"/>
                    <a:pt x="699" y="643"/>
                  </a:cubicBezTo>
                  <a:cubicBezTo>
                    <a:pt x="701" y="647"/>
                    <a:pt x="702" y="652"/>
                    <a:pt x="700" y="657"/>
                  </a:cubicBezTo>
                  <a:close/>
                  <a:moveTo>
                    <a:pt x="1050" y="645"/>
                  </a:moveTo>
                  <a:cubicBezTo>
                    <a:pt x="1050" y="671"/>
                    <a:pt x="1041" y="693"/>
                    <a:pt x="1023" y="712"/>
                  </a:cubicBezTo>
                  <a:cubicBezTo>
                    <a:pt x="1005" y="730"/>
                    <a:pt x="982" y="740"/>
                    <a:pt x="956" y="740"/>
                  </a:cubicBezTo>
                  <a:cubicBezTo>
                    <a:pt x="930" y="740"/>
                    <a:pt x="908" y="730"/>
                    <a:pt x="889" y="710"/>
                  </a:cubicBezTo>
                  <a:cubicBezTo>
                    <a:pt x="869" y="730"/>
                    <a:pt x="847" y="740"/>
                    <a:pt x="821" y="740"/>
                  </a:cubicBezTo>
                  <a:cubicBezTo>
                    <a:pt x="795" y="740"/>
                    <a:pt x="772" y="730"/>
                    <a:pt x="754" y="712"/>
                  </a:cubicBezTo>
                  <a:cubicBezTo>
                    <a:pt x="736" y="693"/>
                    <a:pt x="727" y="671"/>
                    <a:pt x="727" y="645"/>
                  </a:cubicBezTo>
                  <a:cubicBezTo>
                    <a:pt x="727" y="521"/>
                    <a:pt x="727" y="521"/>
                    <a:pt x="727" y="521"/>
                  </a:cubicBezTo>
                  <a:cubicBezTo>
                    <a:pt x="727" y="512"/>
                    <a:pt x="734" y="504"/>
                    <a:pt x="743" y="504"/>
                  </a:cubicBezTo>
                  <a:cubicBezTo>
                    <a:pt x="762" y="504"/>
                    <a:pt x="762" y="504"/>
                    <a:pt x="762" y="504"/>
                  </a:cubicBezTo>
                  <a:cubicBezTo>
                    <a:pt x="771" y="504"/>
                    <a:pt x="779" y="512"/>
                    <a:pt x="779" y="521"/>
                  </a:cubicBezTo>
                  <a:cubicBezTo>
                    <a:pt x="779" y="645"/>
                    <a:pt x="779" y="645"/>
                    <a:pt x="779" y="645"/>
                  </a:cubicBezTo>
                  <a:cubicBezTo>
                    <a:pt x="779" y="658"/>
                    <a:pt x="782" y="668"/>
                    <a:pt x="790" y="675"/>
                  </a:cubicBezTo>
                  <a:cubicBezTo>
                    <a:pt x="797" y="682"/>
                    <a:pt x="807" y="686"/>
                    <a:pt x="821" y="686"/>
                  </a:cubicBezTo>
                  <a:cubicBezTo>
                    <a:pt x="834" y="686"/>
                    <a:pt x="844" y="682"/>
                    <a:pt x="851" y="675"/>
                  </a:cubicBezTo>
                  <a:cubicBezTo>
                    <a:pt x="859" y="668"/>
                    <a:pt x="862" y="658"/>
                    <a:pt x="862" y="645"/>
                  </a:cubicBezTo>
                  <a:cubicBezTo>
                    <a:pt x="862" y="521"/>
                    <a:pt x="862" y="521"/>
                    <a:pt x="862" y="521"/>
                  </a:cubicBezTo>
                  <a:cubicBezTo>
                    <a:pt x="862" y="512"/>
                    <a:pt x="870" y="504"/>
                    <a:pt x="879" y="504"/>
                  </a:cubicBezTo>
                  <a:cubicBezTo>
                    <a:pt x="898" y="504"/>
                    <a:pt x="898" y="504"/>
                    <a:pt x="898" y="504"/>
                  </a:cubicBezTo>
                  <a:cubicBezTo>
                    <a:pt x="907" y="504"/>
                    <a:pt x="915" y="512"/>
                    <a:pt x="915" y="521"/>
                  </a:cubicBezTo>
                  <a:cubicBezTo>
                    <a:pt x="915" y="645"/>
                    <a:pt x="915" y="645"/>
                    <a:pt x="915" y="645"/>
                  </a:cubicBezTo>
                  <a:cubicBezTo>
                    <a:pt x="915" y="658"/>
                    <a:pt x="918" y="668"/>
                    <a:pt x="926" y="675"/>
                  </a:cubicBezTo>
                  <a:cubicBezTo>
                    <a:pt x="933" y="682"/>
                    <a:pt x="943" y="686"/>
                    <a:pt x="956" y="686"/>
                  </a:cubicBezTo>
                  <a:cubicBezTo>
                    <a:pt x="970" y="686"/>
                    <a:pt x="980" y="682"/>
                    <a:pt x="987" y="675"/>
                  </a:cubicBezTo>
                  <a:cubicBezTo>
                    <a:pt x="995" y="668"/>
                    <a:pt x="999" y="658"/>
                    <a:pt x="999" y="645"/>
                  </a:cubicBezTo>
                  <a:cubicBezTo>
                    <a:pt x="999" y="521"/>
                    <a:pt x="999" y="521"/>
                    <a:pt x="999" y="521"/>
                  </a:cubicBezTo>
                  <a:cubicBezTo>
                    <a:pt x="999" y="512"/>
                    <a:pt x="1006" y="504"/>
                    <a:pt x="1015" y="504"/>
                  </a:cubicBezTo>
                  <a:cubicBezTo>
                    <a:pt x="1034" y="504"/>
                    <a:pt x="1034" y="504"/>
                    <a:pt x="1034" y="504"/>
                  </a:cubicBezTo>
                  <a:cubicBezTo>
                    <a:pt x="1043" y="504"/>
                    <a:pt x="1050" y="512"/>
                    <a:pt x="1050" y="521"/>
                  </a:cubicBezTo>
                  <a:cubicBezTo>
                    <a:pt x="1050" y="645"/>
                    <a:pt x="1050" y="645"/>
                    <a:pt x="1050" y="6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183" y="1809"/>
              <a:ext cx="82" cy="51"/>
            </a:xfrm>
            <a:custGeom>
              <a:avLst/>
              <a:gdLst>
                <a:gd name="T0" fmla="*/ 66 w 99"/>
                <a:gd name="T1" fmla="*/ 0 h 61"/>
                <a:gd name="T2" fmla="*/ 19 w 99"/>
                <a:gd name="T3" fmla="*/ 19 h 61"/>
                <a:gd name="T4" fmla="*/ 0 w 99"/>
                <a:gd name="T5" fmla="*/ 61 h 61"/>
                <a:gd name="T6" fmla="*/ 99 w 99"/>
                <a:gd name="T7" fmla="*/ 9 h 61"/>
                <a:gd name="T8" fmla="*/ 66 w 99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1">
                  <a:moveTo>
                    <a:pt x="66" y="0"/>
                  </a:moveTo>
                  <a:cubicBezTo>
                    <a:pt x="47" y="0"/>
                    <a:pt x="32" y="6"/>
                    <a:pt x="19" y="19"/>
                  </a:cubicBezTo>
                  <a:cubicBezTo>
                    <a:pt x="7" y="31"/>
                    <a:pt x="1" y="45"/>
                    <a:pt x="0" y="61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89" y="3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5" name="Straight Connector 17"/>
          <p:cNvCxnSpPr/>
          <p:nvPr/>
        </p:nvCxnSpPr>
        <p:spPr>
          <a:xfrm flipH="1" flipV="1">
            <a:off x="4714217" y="3145617"/>
            <a:ext cx="10962" cy="1270948"/>
          </a:xfrm>
          <a:prstGeom prst="line">
            <a:avLst/>
          </a:prstGeom>
          <a:ln cap="rnd">
            <a:solidFill>
              <a:srgbClr val="A6A6A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7"/>
          <p:cNvCxnSpPr>
            <a:stCxn id="77" idx="2"/>
            <a:endCxn id="72" idx="6"/>
          </p:cNvCxnSpPr>
          <p:nvPr/>
        </p:nvCxnSpPr>
        <p:spPr>
          <a:xfrm flipV="1">
            <a:off x="4726159" y="2426224"/>
            <a:ext cx="3" cy="734343"/>
          </a:xfrm>
          <a:prstGeom prst="line">
            <a:avLst/>
          </a:prstGeom>
          <a:ln cap="rnd">
            <a:solidFill>
              <a:srgbClr val="A6A6A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/>
          <p:cNvGrpSpPr/>
          <p:nvPr/>
        </p:nvGrpSpPr>
        <p:grpSpPr>
          <a:xfrm>
            <a:off x="4790763" y="2266304"/>
            <a:ext cx="786227" cy="177689"/>
            <a:chOff x="4637585" y="1523917"/>
            <a:chExt cx="786227" cy="177689"/>
          </a:xfrm>
        </p:grpSpPr>
        <p:cxnSp>
          <p:nvCxnSpPr>
            <p:cNvPr id="70" name="Straight Connector 12"/>
            <p:cNvCxnSpPr/>
            <p:nvPr/>
          </p:nvCxnSpPr>
          <p:spPr>
            <a:xfrm flipV="1">
              <a:off x="4637585" y="1612762"/>
              <a:ext cx="612127" cy="1"/>
            </a:xfrm>
            <a:prstGeom prst="line">
              <a:avLst/>
            </a:prstGeom>
            <a:ln cap="rnd">
              <a:solidFill>
                <a:srgbClr val="A6A6A6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13"/>
            <p:cNvSpPr>
              <a:spLocks noChangeAspect="1"/>
            </p:cNvSpPr>
            <p:nvPr/>
          </p:nvSpPr>
          <p:spPr>
            <a:xfrm rot="5400000">
              <a:off x="5244968" y="1522762"/>
              <a:ext cx="177689" cy="179999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72" name="Oval 14"/>
          <p:cNvSpPr>
            <a:spLocks noChangeAspect="1"/>
          </p:cNvSpPr>
          <p:nvPr/>
        </p:nvSpPr>
        <p:spPr>
          <a:xfrm rot="5400000">
            <a:off x="4655087" y="2283150"/>
            <a:ext cx="142150" cy="143998"/>
          </a:xfrm>
          <a:prstGeom prst="ellipse">
            <a:avLst/>
          </a:prstGeom>
          <a:solidFill>
            <a:srgbClr val="E60000"/>
          </a:solidFill>
          <a:ln cap="rnd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u="sng">
              <a:solidFill>
                <a:prstClr val="white"/>
              </a:solidFill>
            </a:endParaRPr>
          </a:p>
        </p:txBody>
      </p:sp>
      <p:sp>
        <p:nvSpPr>
          <p:cNvPr id="73" name="Content Placeholder 1"/>
          <p:cNvSpPr txBox="1">
            <a:spLocks/>
          </p:cNvSpPr>
          <p:nvPr/>
        </p:nvSpPr>
        <p:spPr>
          <a:xfrm>
            <a:off x="5805298" y="2215919"/>
            <a:ext cx="2610763" cy="1967811"/>
          </a:xfrm>
          <a:prstGeom prst="rect">
            <a:avLst/>
          </a:prstGeom>
        </p:spPr>
        <p:txBody>
          <a:bodyPr lIns="91420" tIns="45709" rIns="91420" bIns="4570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1200" dirty="0" smtClean="0">
                <a:solidFill>
                  <a:srgbClr val="E60000"/>
                </a:solidFill>
                <a:latin typeface="Arial"/>
              </a:rPr>
              <a:t>Cross Industry Events</a:t>
            </a:r>
            <a:endParaRPr lang="en-US" sz="1200" dirty="0">
              <a:solidFill>
                <a:srgbClr val="E60000"/>
              </a:solidFill>
              <a:latin typeface="Arial"/>
            </a:endParaRPr>
          </a:p>
        </p:txBody>
      </p:sp>
      <p:grpSp>
        <p:nvGrpSpPr>
          <p:cNvPr id="74" name="Gruppieren 73"/>
          <p:cNvGrpSpPr/>
          <p:nvPr/>
        </p:nvGrpSpPr>
        <p:grpSpPr>
          <a:xfrm>
            <a:off x="3875331" y="3142797"/>
            <a:ext cx="771940" cy="177689"/>
            <a:chOff x="3722153" y="3112171"/>
            <a:chExt cx="771940" cy="177689"/>
          </a:xfrm>
        </p:grpSpPr>
        <p:cxnSp>
          <p:nvCxnSpPr>
            <p:cNvPr id="75" name="Straight Connector 22"/>
            <p:cNvCxnSpPr/>
            <p:nvPr/>
          </p:nvCxnSpPr>
          <p:spPr>
            <a:xfrm flipH="1" flipV="1">
              <a:off x="3896253" y="3201016"/>
              <a:ext cx="597840" cy="1"/>
            </a:xfrm>
            <a:prstGeom prst="line">
              <a:avLst/>
            </a:prstGeom>
            <a:ln cap="rnd">
              <a:solidFill>
                <a:srgbClr val="A6A6A6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24"/>
            <p:cNvSpPr>
              <a:spLocks noChangeAspect="1"/>
            </p:cNvSpPr>
            <p:nvPr/>
          </p:nvSpPr>
          <p:spPr>
            <a:xfrm rot="16200000" flipH="1">
              <a:off x="3723308" y="3111016"/>
              <a:ext cx="177689" cy="179999"/>
            </a:xfrm>
            <a:prstGeom prst="ellipse">
              <a:avLst/>
            </a:prstGeom>
            <a:solidFill>
              <a:srgbClr val="E60000"/>
            </a:solidFill>
            <a:ln cap="rnd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u="sng">
                <a:solidFill>
                  <a:prstClr val="white"/>
                </a:solidFill>
              </a:endParaRPr>
            </a:p>
          </p:txBody>
        </p:sp>
      </p:grpSp>
      <p:sp>
        <p:nvSpPr>
          <p:cNvPr id="77" name="Oval 26"/>
          <p:cNvSpPr>
            <a:spLocks noChangeAspect="1"/>
          </p:cNvSpPr>
          <p:nvPr/>
        </p:nvSpPr>
        <p:spPr>
          <a:xfrm rot="16200000" flipH="1">
            <a:off x="4655084" y="3159643"/>
            <a:ext cx="142150" cy="143998"/>
          </a:xfrm>
          <a:prstGeom prst="ellipse">
            <a:avLst/>
          </a:prstGeom>
          <a:solidFill>
            <a:srgbClr val="E60000"/>
          </a:solidFill>
          <a:ln cap="rnd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u="sng">
              <a:solidFill>
                <a:prstClr val="white"/>
              </a:solidFill>
            </a:endParaRPr>
          </a:p>
        </p:txBody>
      </p:sp>
      <p:sp>
        <p:nvSpPr>
          <p:cNvPr id="78" name="Content Placeholder 1"/>
          <p:cNvSpPr txBox="1">
            <a:spLocks/>
          </p:cNvSpPr>
          <p:nvPr/>
        </p:nvSpPr>
        <p:spPr>
          <a:xfrm>
            <a:off x="1124778" y="3080015"/>
            <a:ext cx="2534563" cy="391807"/>
          </a:xfrm>
          <a:prstGeom prst="rect">
            <a:avLst/>
          </a:prstGeom>
        </p:spPr>
        <p:txBody>
          <a:bodyPr lIns="91420" tIns="45709" rIns="91420" bIns="4570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200" dirty="0" smtClean="0">
                <a:solidFill>
                  <a:srgbClr val="E60000"/>
                </a:solidFill>
                <a:latin typeface="Arial"/>
              </a:rPr>
              <a:t>Innovation Camp</a:t>
            </a:r>
            <a:endParaRPr lang="en-US" sz="1200" dirty="0">
              <a:solidFill>
                <a:srgbClr val="E60000"/>
              </a:solidFill>
              <a:latin typeface="Arial"/>
            </a:endParaRPr>
          </a:p>
        </p:txBody>
      </p:sp>
      <p:grpSp>
        <p:nvGrpSpPr>
          <p:cNvPr id="79" name="Group 29"/>
          <p:cNvGrpSpPr>
            <a:grpSpLocks noChangeAspect="1"/>
          </p:cNvGrpSpPr>
          <p:nvPr/>
        </p:nvGrpSpPr>
        <p:grpSpPr bwMode="auto">
          <a:xfrm>
            <a:off x="4923793" y="2719975"/>
            <a:ext cx="261048" cy="311006"/>
            <a:chOff x="3241" y="-21"/>
            <a:chExt cx="371" cy="44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3376" y="340"/>
              <a:ext cx="100" cy="22"/>
            </a:xfrm>
            <a:custGeom>
              <a:avLst/>
              <a:gdLst>
                <a:gd name="T0" fmla="*/ 400 w 449"/>
                <a:gd name="T1" fmla="*/ 0 h 98"/>
                <a:gd name="T2" fmla="*/ 49 w 449"/>
                <a:gd name="T3" fmla="*/ 0 h 98"/>
                <a:gd name="T4" fmla="*/ 0 w 449"/>
                <a:gd name="T5" fmla="*/ 49 h 98"/>
                <a:gd name="T6" fmla="*/ 49 w 449"/>
                <a:gd name="T7" fmla="*/ 98 h 98"/>
                <a:gd name="T8" fmla="*/ 400 w 449"/>
                <a:gd name="T9" fmla="*/ 98 h 98"/>
                <a:gd name="T10" fmla="*/ 449 w 449"/>
                <a:gd name="T11" fmla="*/ 49 h 98"/>
                <a:gd name="T12" fmla="*/ 400 w 449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98">
                  <a:moveTo>
                    <a:pt x="40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8"/>
                    <a:pt x="49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27" y="98"/>
                    <a:pt x="449" y="76"/>
                    <a:pt x="449" y="49"/>
                  </a:cubicBezTo>
                  <a:cubicBezTo>
                    <a:pt x="449" y="22"/>
                    <a:pt x="42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3382" y="378"/>
              <a:ext cx="89" cy="43"/>
            </a:xfrm>
            <a:custGeom>
              <a:avLst/>
              <a:gdLst>
                <a:gd name="T0" fmla="*/ 108 w 397"/>
                <a:gd name="T1" fmla="*/ 114 h 192"/>
                <a:gd name="T2" fmla="*/ 199 w 397"/>
                <a:gd name="T3" fmla="*/ 192 h 192"/>
                <a:gd name="T4" fmla="*/ 289 w 397"/>
                <a:gd name="T5" fmla="*/ 114 h 192"/>
                <a:gd name="T6" fmla="*/ 397 w 397"/>
                <a:gd name="T7" fmla="*/ 0 h 192"/>
                <a:gd name="T8" fmla="*/ 0 w 397"/>
                <a:gd name="T9" fmla="*/ 0 h 192"/>
                <a:gd name="T10" fmla="*/ 108 w 397"/>
                <a:gd name="T11" fmla="*/ 11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192">
                  <a:moveTo>
                    <a:pt x="108" y="114"/>
                  </a:moveTo>
                  <a:cubicBezTo>
                    <a:pt x="115" y="158"/>
                    <a:pt x="153" y="192"/>
                    <a:pt x="199" y="192"/>
                  </a:cubicBezTo>
                  <a:cubicBezTo>
                    <a:pt x="244" y="192"/>
                    <a:pt x="282" y="158"/>
                    <a:pt x="289" y="114"/>
                  </a:cubicBezTo>
                  <a:cubicBezTo>
                    <a:pt x="349" y="110"/>
                    <a:pt x="397" y="61"/>
                    <a:pt x="3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"/>
                    <a:pt x="48" y="110"/>
                    <a:pt x="108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3412" y="-21"/>
              <a:ext cx="29" cy="63"/>
            </a:xfrm>
            <a:custGeom>
              <a:avLst/>
              <a:gdLst>
                <a:gd name="T0" fmla="*/ 66 w 131"/>
                <a:gd name="T1" fmla="*/ 283 h 283"/>
                <a:gd name="T2" fmla="*/ 131 w 131"/>
                <a:gd name="T3" fmla="*/ 218 h 283"/>
                <a:gd name="T4" fmla="*/ 131 w 131"/>
                <a:gd name="T5" fmla="*/ 65 h 283"/>
                <a:gd name="T6" fmla="*/ 66 w 131"/>
                <a:gd name="T7" fmla="*/ 0 h 283"/>
                <a:gd name="T8" fmla="*/ 0 w 131"/>
                <a:gd name="T9" fmla="*/ 65 h 283"/>
                <a:gd name="T10" fmla="*/ 0 w 131"/>
                <a:gd name="T11" fmla="*/ 218 h 283"/>
                <a:gd name="T12" fmla="*/ 66 w 131"/>
                <a:gd name="T1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83">
                  <a:moveTo>
                    <a:pt x="66" y="283"/>
                  </a:moveTo>
                  <a:cubicBezTo>
                    <a:pt x="102" y="283"/>
                    <a:pt x="131" y="254"/>
                    <a:pt x="131" y="218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2" y="0"/>
                    <a:pt x="66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54"/>
                    <a:pt x="29" y="283"/>
                    <a:pt x="66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3305" y="11"/>
              <a:ext cx="54" cy="59"/>
            </a:xfrm>
            <a:custGeom>
              <a:avLst/>
              <a:gdLst>
                <a:gd name="T0" fmla="*/ 111 w 238"/>
                <a:gd name="T1" fmla="*/ 236 h 263"/>
                <a:gd name="T2" fmla="*/ 164 w 238"/>
                <a:gd name="T3" fmla="*/ 263 h 263"/>
                <a:gd name="T4" fmla="*/ 202 w 238"/>
                <a:gd name="T5" fmla="*/ 250 h 263"/>
                <a:gd name="T6" fmla="*/ 217 w 238"/>
                <a:gd name="T7" fmla="*/ 159 h 263"/>
                <a:gd name="T8" fmla="*/ 127 w 238"/>
                <a:gd name="T9" fmla="*/ 36 h 263"/>
                <a:gd name="T10" fmla="*/ 36 w 238"/>
                <a:gd name="T11" fmla="*/ 21 h 263"/>
                <a:gd name="T12" fmla="*/ 21 w 238"/>
                <a:gd name="T13" fmla="*/ 113 h 263"/>
                <a:gd name="T14" fmla="*/ 111 w 238"/>
                <a:gd name="T15" fmla="*/ 23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263">
                  <a:moveTo>
                    <a:pt x="111" y="236"/>
                  </a:moveTo>
                  <a:cubicBezTo>
                    <a:pt x="123" y="254"/>
                    <a:pt x="143" y="263"/>
                    <a:pt x="164" y="263"/>
                  </a:cubicBezTo>
                  <a:cubicBezTo>
                    <a:pt x="177" y="263"/>
                    <a:pt x="190" y="259"/>
                    <a:pt x="202" y="250"/>
                  </a:cubicBezTo>
                  <a:cubicBezTo>
                    <a:pt x="231" y="229"/>
                    <a:pt x="238" y="188"/>
                    <a:pt x="217" y="159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06" y="6"/>
                    <a:pt x="65" y="0"/>
                    <a:pt x="36" y="21"/>
                  </a:cubicBezTo>
                  <a:cubicBezTo>
                    <a:pt x="6" y="42"/>
                    <a:pt x="0" y="83"/>
                    <a:pt x="21" y="113"/>
                  </a:cubicBezTo>
                  <a:lnTo>
                    <a:pt x="111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3494" y="271"/>
              <a:ext cx="53" cy="59"/>
            </a:xfrm>
            <a:custGeom>
              <a:avLst/>
              <a:gdLst>
                <a:gd name="T0" fmla="*/ 127 w 238"/>
                <a:gd name="T1" fmla="*/ 35 h 263"/>
                <a:gd name="T2" fmla="*/ 36 w 238"/>
                <a:gd name="T3" fmla="*/ 21 h 263"/>
                <a:gd name="T4" fmla="*/ 21 w 238"/>
                <a:gd name="T5" fmla="*/ 112 h 263"/>
                <a:gd name="T6" fmla="*/ 111 w 238"/>
                <a:gd name="T7" fmla="*/ 236 h 263"/>
                <a:gd name="T8" fmla="*/ 164 w 238"/>
                <a:gd name="T9" fmla="*/ 263 h 263"/>
                <a:gd name="T10" fmla="*/ 203 w 238"/>
                <a:gd name="T11" fmla="*/ 250 h 263"/>
                <a:gd name="T12" fmla="*/ 217 w 238"/>
                <a:gd name="T13" fmla="*/ 159 h 263"/>
                <a:gd name="T14" fmla="*/ 127 w 238"/>
                <a:gd name="T15" fmla="*/ 3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263">
                  <a:moveTo>
                    <a:pt x="127" y="35"/>
                  </a:moveTo>
                  <a:cubicBezTo>
                    <a:pt x="106" y="6"/>
                    <a:pt x="65" y="0"/>
                    <a:pt x="36" y="21"/>
                  </a:cubicBezTo>
                  <a:cubicBezTo>
                    <a:pt x="7" y="42"/>
                    <a:pt x="0" y="83"/>
                    <a:pt x="21" y="112"/>
                  </a:cubicBezTo>
                  <a:cubicBezTo>
                    <a:pt x="111" y="236"/>
                    <a:pt x="111" y="236"/>
                    <a:pt x="111" y="236"/>
                  </a:cubicBezTo>
                  <a:cubicBezTo>
                    <a:pt x="124" y="253"/>
                    <a:pt x="144" y="263"/>
                    <a:pt x="164" y="263"/>
                  </a:cubicBezTo>
                  <a:cubicBezTo>
                    <a:pt x="178" y="263"/>
                    <a:pt x="191" y="259"/>
                    <a:pt x="203" y="250"/>
                  </a:cubicBezTo>
                  <a:cubicBezTo>
                    <a:pt x="232" y="229"/>
                    <a:pt x="238" y="188"/>
                    <a:pt x="217" y="159"/>
                  </a:cubicBezTo>
                  <a:lnTo>
                    <a:pt x="12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3241" y="100"/>
              <a:ext cx="65" cy="42"/>
            </a:xfrm>
            <a:custGeom>
              <a:avLst/>
              <a:gdLst>
                <a:gd name="T0" fmla="*/ 239 w 292"/>
                <a:gd name="T1" fmla="*/ 59 h 187"/>
                <a:gd name="T2" fmla="*/ 94 w 292"/>
                <a:gd name="T3" fmla="*/ 12 h 187"/>
                <a:gd name="T4" fmla="*/ 11 w 292"/>
                <a:gd name="T5" fmla="*/ 54 h 187"/>
                <a:gd name="T6" fmla="*/ 53 w 292"/>
                <a:gd name="T7" fmla="*/ 136 h 187"/>
                <a:gd name="T8" fmla="*/ 198 w 292"/>
                <a:gd name="T9" fmla="*/ 183 h 187"/>
                <a:gd name="T10" fmla="*/ 219 w 292"/>
                <a:gd name="T11" fmla="*/ 187 h 187"/>
                <a:gd name="T12" fmla="*/ 281 w 292"/>
                <a:gd name="T13" fmla="*/ 141 h 187"/>
                <a:gd name="T14" fmla="*/ 239 w 292"/>
                <a:gd name="T15" fmla="*/ 5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187">
                  <a:moveTo>
                    <a:pt x="239" y="59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59" y="0"/>
                    <a:pt x="23" y="19"/>
                    <a:pt x="11" y="54"/>
                  </a:cubicBezTo>
                  <a:cubicBezTo>
                    <a:pt x="0" y="88"/>
                    <a:pt x="19" y="125"/>
                    <a:pt x="53" y="136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5" y="186"/>
                    <a:pt x="212" y="187"/>
                    <a:pt x="219" y="187"/>
                  </a:cubicBezTo>
                  <a:cubicBezTo>
                    <a:pt x="246" y="187"/>
                    <a:pt x="272" y="169"/>
                    <a:pt x="281" y="141"/>
                  </a:cubicBezTo>
                  <a:cubicBezTo>
                    <a:pt x="292" y="107"/>
                    <a:pt x="273" y="70"/>
                    <a:pt x="23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3546" y="199"/>
              <a:ext cx="66" cy="42"/>
            </a:xfrm>
            <a:custGeom>
              <a:avLst/>
              <a:gdLst>
                <a:gd name="T0" fmla="*/ 239 w 292"/>
                <a:gd name="T1" fmla="*/ 58 h 186"/>
                <a:gd name="T2" fmla="*/ 94 w 292"/>
                <a:gd name="T3" fmla="*/ 11 h 186"/>
                <a:gd name="T4" fmla="*/ 11 w 292"/>
                <a:gd name="T5" fmla="*/ 53 h 186"/>
                <a:gd name="T6" fmla="*/ 53 w 292"/>
                <a:gd name="T7" fmla="*/ 136 h 186"/>
                <a:gd name="T8" fmla="*/ 198 w 292"/>
                <a:gd name="T9" fmla="*/ 183 h 186"/>
                <a:gd name="T10" fmla="*/ 218 w 292"/>
                <a:gd name="T11" fmla="*/ 186 h 186"/>
                <a:gd name="T12" fmla="*/ 281 w 292"/>
                <a:gd name="T13" fmla="*/ 141 h 186"/>
                <a:gd name="T14" fmla="*/ 239 w 292"/>
                <a:gd name="T15" fmla="*/ 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186">
                  <a:moveTo>
                    <a:pt x="239" y="58"/>
                  </a:moveTo>
                  <a:cubicBezTo>
                    <a:pt x="94" y="11"/>
                    <a:pt x="94" y="11"/>
                    <a:pt x="94" y="11"/>
                  </a:cubicBezTo>
                  <a:cubicBezTo>
                    <a:pt x="59" y="0"/>
                    <a:pt x="22" y="19"/>
                    <a:pt x="11" y="53"/>
                  </a:cubicBezTo>
                  <a:cubicBezTo>
                    <a:pt x="0" y="87"/>
                    <a:pt x="19" y="124"/>
                    <a:pt x="53" y="136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5" y="185"/>
                    <a:pt x="212" y="186"/>
                    <a:pt x="218" y="186"/>
                  </a:cubicBezTo>
                  <a:cubicBezTo>
                    <a:pt x="246" y="186"/>
                    <a:pt x="272" y="168"/>
                    <a:pt x="281" y="141"/>
                  </a:cubicBezTo>
                  <a:cubicBezTo>
                    <a:pt x="292" y="106"/>
                    <a:pt x="273" y="69"/>
                    <a:pt x="23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37"/>
            <p:cNvSpPr>
              <a:spLocks/>
            </p:cNvSpPr>
            <p:nvPr/>
          </p:nvSpPr>
          <p:spPr bwMode="auto">
            <a:xfrm>
              <a:off x="3241" y="199"/>
              <a:ext cx="65" cy="42"/>
            </a:xfrm>
            <a:custGeom>
              <a:avLst/>
              <a:gdLst>
                <a:gd name="T0" fmla="*/ 199 w 292"/>
                <a:gd name="T1" fmla="*/ 11 h 186"/>
                <a:gd name="T2" fmla="*/ 53 w 292"/>
                <a:gd name="T3" fmla="*/ 58 h 186"/>
                <a:gd name="T4" fmla="*/ 11 w 292"/>
                <a:gd name="T5" fmla="*/ 141 h 186"/>
                <a:gd name="T6" fmla="*/ 74 w 292"/>
                <a:gd name="T7" fmla="*/ 186 h 186"/>
                <a:gd name="T8" fmla="*/ 94 w 292"/>
                <a:gd name="T9" fmla="*/ 183 h 186"/>
                <a:gd name="T10" fmla="*/ 239 w 292"/>
                <a:gd name="T11" fmla="*/ 136 h 186"/>
                <a:gd name="T12" fmla="*/ 281 w 292"/>
                <a:gd name="T13" fmla="*/ 53 h 186"/>
                <a:gd name="T14" fmla="*/ 199 w 292"/>
                <a:gd name="T1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186">
                  <a:moveTo>
                    <a:pt x="199" y="11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19" y="69"/>
                    <a:pt x="0" y="106"/>
                    <a:pt x="11" y="141"/>
                  </a:cubicBezTo>
                  <a:cubicBezTo>
                    <a:pt x="20" y="168"/>
                    <a:pt x="46" y="186"/>
                    <a:pt x="74" y="186"/>
                  </a:cubicBezTo>
                  <a:cubicBezTo>
                    <a:pt x="80" y="186"/>
                    <a:pt x="87" y="185"/>
                    <a:pt x="94" y="183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73" y="124"/>
                    <a:pt x="292" y="88"/>
                    <a:pt x="281" y="53"/>
                  </a:cubicBezTo>
                  <a:cubicBezTo>
                    <a:pt x="270" y="19"/>
                    <a:pt x="233" y="0"/>
                    <a:pt x="19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3546" y="100"/>
              <a:ext cx="66" cy="42"/>
            </a:xfrm>
            <a:custGeom>
              <a:avLst/>
              <a:gdLst>
                <a:gd name="T0" fmla="*/ 73 w 292"/>
                <a:gd name="T1" fmla="*/ 187 h 187"/>
                <a:gd name="T2" fmla="*/ 94 w 292"/>
                <a:gd name="T3" fmla="*/ 183 h 187"/>
                <a:gd name="T4" fmla="*/ 239 w 292"/>
                <a:gd name="T5" fmla="*/ 136 h 187"/>
                <a:gd name="T6" fmla="*/ 281 w 292"/>
                <a:gd name="T7" fmla="*/ 54 h 187"/>
                <a:gd name="T8" fmla="*/ 198 w 292"/>
                <a:gd name="T9" fmla="*/ 12 h 187"/>
                <a:gd name="T10" fmla="*/ 53 w 292"/>
                <a:gd name="T11" fmla="*/ 59 h 187"/>
                <a:gd name="T12" fmla="*/ 11 w 292"/>
                <a:gd name="T13" fmla="*/ 141 h 187"/>
                <a:gd name="T14" fmla="*/ 73 w 292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187">
                  <a:moveTo>
                    <a:pt x="73" y="187"/>
                  </a:moveTo>
                  <a:cubicBezTo>
                    <a:pt x="80" y="187"/>
                    <a:pt x="87" y="186"/>
                    <a:pt x="94" y="183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73" y="125"/>
                    <a:pt x="292" y="88"/>
                    <a:pt x="281" y="54"/>
                  </a:cubicBezTo>
                  <a:cubicBezTo>
                    <a:pt x="269" y="19"/>
                    <a:pt x="232" y="0"/>
                    <a:pt x="198" y="12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19" y="70"/>
                    <a:pt x="0" y="107"/>
                    <a:pt x="11" y="141"/>
                  </a:cubicBezTo>
                  <a:cubicBezTo>
                    <a:pt x="20" y="169"/>
                    <a:pt x="46" y="187"/>
                    <a:pt x="73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3305" y="271"/>
              <a:ext cx="54" cy="59"/>
            </a:xfrm>
            <a:custGeom>
              <a:avLst/>
              <a:gdLst>
                <a:gd name="T0" fmla="*/ 111 w 238"/>
                <a:gd name="T1" fmla="*/ 35 h 263"/>
                <a:gd name="T2" fmla="*/ 21 w 238"/>
                <a:gd name="T3" fmla="*/ 159 h 263"/>
                <a:gd name="T4" fmla="*/ 35 w 238"/>
                <a:gd name="T5" fmla="*/ 250 h 263"/>
                <a:gd name="T6" fmla="*/ 74 w 238"/>
                <a:gd name="T7" fmla="*/ 263 h 263"/>
                <a:gd name="T8" fmla="*/ 127 w 238"/>
                <a:gd name="T9" fmla="*/ 236 h 263"/>
                <a:gd name="T10" fmla="*/ 217 w 238"/>
                <a:gd name="T11" fmla="*/ 112 h 263"/>
                <a:gd name="T12" fmla="*/ 202 w 238"/>
                <a:gd name="T13" fmla="*/ 21 h 263"/>
                <a:gd name="T14" fmla="*/ 111 w 238"/>
                <a:gd name="T15" fmla="*/ 3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263">
                  <a:moveTo>
                    <a:pt x="111" y="35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0" y="188"/>
                    <a:pt x="6" y="229"/>
                    <a:pt x="35" y="250"/>
                  </a:cubicBezTo>
                  <a:cubicBezTo>
                    <a:pt x="47" y="259"/>
                    <a:pt x="60" y="263"/>
                    <a:pt x="74" y="263"/>
                  </a:cubicBezTo>
                  <a:cubicBezTo>
                    <a:pt x="94" y="263"/>
                    <a:pt x="114" y="253"/>
                    <a:pt x="127" y="236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38" y="83"/>
                    <a:pt x="231" y="42"/>
                    <a:pt x="202" y="21"/>
                  </a:cubicBezTo>
                  <a:cubicBezTo>
                    <a:pt x="173" y="0"/>
                    <a:pt x="132" y="6"/>
                    <a:pt x="1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3494" y="11"/>
              <a:ext cx="53" cy="59"/>
            </a:xfrm>
            <a:custGeom>
              <a:avLst/>
              <a:gdLst>
                <a:gd name="T0" fmla="*/ 111 w 238"/>
                <a:gd name="T1" fmla="*/ 36 h 263"/>
                <a:gd name="T2" fmla="*/ 21 w 238"/>
                <a:gd name="T3" fmla="*/ 159 h 263"/>
                <a:gd name="T4" fmla="*/ 36 w 238"/>
                <a:gd name="T5" fmla="*/ 250 h 263"/>
                <a:gd name="T6" fmla="*/ 74 w 238"/>
                <a:gd name="T7" fmla="*/ 263 h 263"/>
                <a:gd name="T8" fmla="*/ 128 w 238"/>
                <a:gd name="T9" fmla="*/ 236 h 263"/>
                <a:gd name="T10" fmla="*/ 217 w 238"/>
                <a:gd name="T11" fmla="*/ 113 h 263"/>
                <a:gd name="T12" fmla="*/ 203 w 238"/>
                <a:gd name="T13" fmla="*/ 21 h 263"/>
                <a:gd name="T14" fmla="*/ 111 w 238"/>
                <a:gd name="T15" fmla="*/ 3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263">
                  <a:moveTo>
                    <a:pt x="111" y="36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0" y="188"/>
                    <a:pt x="7" y="229"/>
                    <a:pt x="36" y="250"/>
                  </a:cubicBezTo>
                  <a:cubicBezTo>
                    <a:pt x="48" y="259"/>
                    <a:pt x="61" y="263"/>
                    <a:pt x="74" y="263"/>
                  </a:cubicBezTo>
                  <a:cubicBezTo>
                    <a:pt x="95" y="263"/>
                    <a:pt x="115" y="254"/>
                    <a:pt x="128" y="236"/>
                  </a:cubicBezTo>
                  <a:cubicBezTo>
                    <a:pt x="217" y="113"/>
                    <a:pt x="217" y="113"/>
                    <a:pt x="217" y="113"/>
                  </a:cubicBezTo>
                  <a:cubicBezTo>
                    <a:pt x="238" y="83"/>
                    <a:pt x="232" y="42"/>
                    <a:pt x="203" y="21"/>
                  </a:cubicBezTo>
                  <a:cubicBezTo>
                    <a:pt x="173" y="0"/>
                    <a:pt x="132" y="6"/>
                    <a:pt x="1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41"/>
            <p:cNvSpPr>
              <a:spLocks/>
            </p:cNvSpPr>
            <p:nvPr/>
          </p:nvSpPr>
          <p:spPr bwMode="auto">
            <a:xfrm>
              <a:off x="3320" y="66"/>
              <a:ext cx="212" cy="257"/>
            </a:xfrm>
            <a:custGeom>
              <a:avLst/>
              <a:gdLst>
                <a:gd name="T0" fmla="*/ 947 w 947"/>
                <a:gd name="T1" fmla="*/ 474 h 1147"/>
                <a:gd name="T2" fmla="*/ 473 w 947"/>
                <a:gd name="T3" fmla="*/ 0 h 1147"/>
                <a:gd name="T4" fmla="*/ 0 w 947"/>
                <a:gd name="T5" fmla="*/ 474 h 1147"/>
                <a:gd name="T6" fmla="*/ 101 w 947"/>
                <a:gd name="T7" fmla="*/ 765 h 1147"/>
                <a:gd name="T8" fmla="*/ 255 w 947"/>
                <a:gd name="T9" fmla="*/ 990 h 1147"/>
                <a:gd name="T10" fmla="*/ 255 w 947"/>
                <a:gd name="T11" fmla="*/ 1147 h 1147"/>
                <a:gd name="T12" fmla="*/ 689 w 947"/>
                <a:gd name="T13" fmla="*/ 1147 h 1147"/>
                <a:gd name="T14" fmla="*/ 689 w 947"/>
                <a:gd name="T15" fmla="*/ 994 h 1147"/>
                <a:gd name="T16" fmla="*/ 845 w 947"/>
                <a:gd name="T17" fmla="*/ 766 h 1147"/>
                <a:gd name="T18" fmla="*/ 947 w 947"/>
                <a:gd name="T19" fmla="*/ 474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1147">
                  <a:moveTo>
                    <a:pt x="947" y="474"/>
                  </a:moveTo>
                  <a:cubicBezTo>
                    <a:pt x="947" y="212"/>
                    <a:pt x="735" y="0"/>
                    <a:pt x="473" y="0"/>
                  </a:cubicBezTo>
                  <a:cubicBezTo>
                    <a:pt x="212" y="0"/>
                    <a:pt x="0" y="212"/>
                    <a:pt x="0" y="474"/>
                  </a:cubicBezTo>
                  <a:cubicBezTo>
                    <a:pt x="0" y="584"/>
                    <a:pt x="38" y="685"/>
                    <a:pt x="101" y="765"/>
                  </a:cubicBezTo>
                  <a:cubicBezTo>
                    <a:pt x="157" y="836"/>
                    <a:pt x="210" y="913"/>
                    <a:pt x="255" y="990"/>
                  </a:cubicBezTo>
                  <a:cubicBezTo>
                    <a:pt x="255" y="1147"/>
                    <a:pt x="255" y="1147"/>
                    <a:pt x="255" y="1147"/>
                  </a:cubicBezTo>
                  <a:cubicBezTo>
                    <a:pt x="689" y="1147"/>
                    <a:pt x="689" y="1147"/>
                    <a:pt x="689" y="1147"/>
                  </a:cubicBezTo>
                  <a:cubicBezTo>
                    <a:pt x="689" y="994"/>
                    <a:pt x="689" y="994"/>
                    <a:pt x="689" y="994"/>
                  </a:cubicBezTo>
                  <a:cubicBezTo>
                    <a:pt x="734" y="919"/>
                    <a:pt x="793" y="832"/>
                    <a:pt x="845" y="766"/>
                  </a:cubicBezTo>
                  <a:cubicBezTo>
                    <a:pt x="909" y="685"/>
                    <a:pt x="947" y="584"/>
                    <a:pt x="947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2" name="Group 48"/>
          <p:cNvGrpSpPr>
            <a:grpSpLocks noChangeAspect="1"/>
          </p:cNvGrpSpPr>
          <p:nvPr/>
        </p:nvGrpSpPr>
        <p:grpSpPr bwMode="auto">
          <a:xfrm>
            <a:off x="4880992" y="3656892"/>
            <a:ext cx="334853" cy="287219"/>
            <a:chOff x="672" y="1987"/>
            <a:chExt cx="471" cy="4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978" y="2044"/>
              <a:ext cx="63" cy="128"/>
            </a:xfrm>
            <a:custGeom>
              <a:avLst/>
              <a:gdLst>
                <a:gd name="T0" fmla="*/ 117 w 196"/>
                <a:gd name="T1" fmla="*/ 170 h 398"/>
                <a:gd name="T2" fmla="*/ 62 w 196"/>
                <a:gd name="T3" fmla="*/ 124 h 398"/>
                <a:gd name="T4" fmla="*/ 105 w 196"/>
                <a:gd name="T5" fmla="*/ 92 h 398"/>
                <a:gd name="T6" fmla="*/ 155 w 196"/>
                <a:gd name="T7" fmla="*/ 103 h 398"/>
                <a:gd name="T8" fmla="*/ 162 w 196"/>
                <a:gd name="T9" fmla="*/ 105 h 398"/>
                <a:gd name="T10" fmla="*/ 176 w 196"/>
                <a:gd name="T11" fmla="*/ 96 h 398"/>
                <a:gd name="T12" fmla="*/ 184 w 196"/>
                <a:gd name="T13" fmla="*/ 76 h 398"/>
                <a:gd name="T14" fmla="*/ 177 w 196"/>
                <a:gd name="T15" fmla="*/ 60 h 398"/>
                <a:gd name="T16" fmla="*/ 126 w 196"/>
                <a:gd name="T17" fmla="*/ 47 h 398"/>
                <a:gd name="T18" fmla="*/ 123 w 196"/>
                <a:gd name="T19" fmla="*/ 44 h 398"/>
                <a:gd name="T20" fmla="*/ 123 w 196"/>
                <a:gd name="T21" fmla="*/ 16 h 398"/>
                <a:gd name="T22" fmla="*/ 107 w 196"/>
                <a:gd name="T23" fmla="*/ 0 h 398"/>
                <a:gd name="T24" fmla="*/ 93 w 196"/>
                <a:gd name="T25" fmla="*/ 0 h 398"/>
                <a:gd name="T26" fmla="*/ 77 w 196"/>
                <a:gd name="T27" fmla="*/ 16 h 398"/>
                <a:gd name="T28" fmla="*/ 77 w 196"/>
                <a:gd name="T29" fmla="*/ 46 h 398"/>
                <a:gd name="T30" fmla="*/ 74 w 196"/>
                <a:gd name="T31" fmla="*/ 49 h 398"/>
                <a:gd name="T32" fmla="*/ 5 w 196"/>
                <a:gd name="T33" fmla="*/ 130 h 398"/>
                <a:gd name="T34" fmla="*/ 89 w 196"/>
                <a:gd name="T35" fmla="*/ 218 h 398"/>
                <a:gd name="T36" fmla="*/ 138 w 196"/>
                <a:gd name="T37" fmla="*/ 266 h 398"/>
                <a:gd name="T38" fmla="*/ 89 w 196"/>
                <a:gd name="T39" fmla="*/ 304 h 398"/>
                <a:gd name="T40" fmla="*/ 31 w 196"/>
                <a:gd name="T41" fmla="*/ 288 h 398"/>
                <a:gd name="T42" fmla="*/ 24 w 196"/>
                <a:gd name="T43" fmla="*/ 286 h 398"/>
                <a:gd name="T44" fmla="*/ 10 w 196"/>
                <a:gd name="T45" fmla="*/ 296 h 398"/>
                <a:gd name="T46" fmla="*/ 2 w 196"/>
                <a:gd name="T47" fmla="*/ 316 h 398"/>
                <a:gd name="T48" fmla="*/ 9 w 196"/>
                <a:gd name="T49" fmla="*/ 332 h 398"/>
                <a:gd name="T50" fmla="*/ 71 w 196"/>
                <a:gd name="T51" fmla="*/ 350 h 398"/>
                <a:gd name="T52" fmla="*/ 74 w 196"/>
                <a:gd name="T53" fmla="*/ 353 h 398"/>
                <a:gd name="T54" fmla="*/ 74 w 196"/>
                <a:gd name="T55" fmla="*/ 383 h 398"/>
                <a:gd name="T56" fmla="*/ 90 w 196"/>
                <a:gd name="T57" fmla="*/ 398 h 398"/>
                <a:gd name="T58" fmla="*/ 104 w 196"/>
                <a:gd name="T59" fmla="*/ 398 h 398"/>
                <a:gd name="T60" fmla="*/ 120 w 196"/>
                <a:gd name="T61" fmla="*/ 383 h 398"/>
                <a:gd name="T62" fmla="*/ 120 w 196"/>
                <a:gd name="T63" fmla="*/ 351 h 398"/>
                <a:gd name="T64" fmla="*/ 123 w 196"/>
                <a:gd name="T65" fmla="*/ 348 h 398"/>
                <a:gd name="T66" fmla="*/ 196 w 196"/>
                <a:gd name="T67" fmla="*/ 263 h 398"/>
                <a:gd name="T68" fmla="*/ 117 w 196"/>
                <a:gd name="T69" fmla="*/ 17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" h="398">
                  <a:moveTo>
                    <a:pt x="117" y="170"/>
                  </a:moveTo>
                  <a:cubicBezTo>
                    <a:pt x="74" y="153"/>
                    <a:pt x="62" y="143"/>
                    <a:pt x="62" y="124"/>
                  </a:cubicBezTo>
                  <a:cubicBezTo>
                    <a:pt x="62" y="109"/>
                    <a:pt x="73" y="92"/>
                    <a:pt x="105" y="92"/>
                  </a:cubicBezTo>
                  <a:cubicBezTo>
                    <a:pt x="133" y="92"/>
                    <a:pt x="155" y="103"/>
                    <a:pt x="155" y="103"/>
                  </a:cubicBezTo>
                  <a:cubicBezTo>
                    <a:pt x="157" y="104"/>
                    <a:pt x="160" y="105"/>
                    <a:pt x="162" y="105"/>
                  </a:cubicBezTo>
                  <a:cubicBezTo>
                    <a:pt x="168" y="105"/>
                    <a:pt x="174" y="101"/>
                    <a:pt x="176" y="9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86" y="69"/>
                    <a:pt x="182" y="63"/>
                    <a:pt x="177" y="60"/>
                  </a:cubicBezTo>
                  <a:cubicBezTo>
                    <a:pt x="160" y="53"/>
                    <a:pt x="126" y="47"/>
                    <a:pt x="126" y="47"/>
                  </a:cubicBezTo>
                  <a:cubicBezTo>
                    <a:pt x="125" y="47"/>
                    <a:pt x="123" y="46"/>
                    <a:pt x="123" y="44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7"/>
                    <a:pt x="116" y="0"/>
                    <a:pt x="10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5" y="0"/>
                    <a:pt x="77" y="7"/>
                    <a:pt x="77" y="1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8"/>
                    <a:pt x="75" y="49"/>
                    <a:pt x="74" y="49"/>
                  </a:cubicBezTo>
                  <a:cubicBezTo>
                    <a:pt x="31" y="59"/>
                    <a:pt x="5" y="91"/>
                    <a:pt x="5" y="130"/>
                  </a:cubicBezTo>
                  <a:cubicBezTo>
                    <a:pt x="5" y="179"/>
                    <a:pt x="45" y="201"/>
                    <a:pt x="89" y="218"/>
                  </a:cubicBezTo>
                  <a:cubicBezTo>
                    <a:pt x="124" y="232"/>
                    <a:pt x="138" y="246"/>
                    <a:pt x="138" y="266"/>
                  </a:cubicBezTo>
                  <a:cubicBezTo>
                    <a:pt x="138" y="288"/>
                    <a:pt x="118" y="304"/>
                    <a:pt x="89" y="304"/>
                  </a:cubicBezTo>
                  <a:cubicBezTo>
                    <a:pt x="64" y="304"/>
                    <a:pt x="31" y="288"/>
                    <a:pt x="31" y="288"/>
                  </a:cubicBezTo>
                  <a:cubicBezTo>
                    <a:pt x="28" y="287"/>
                    <a:pt x="26" y="286"/>
                    <a:pt x="24" y="286"/>
                  </a:cubicBezTo>
                  <a:cubicBezTo>
                    <a:pt x="17" y="286"/>
                    <a:pt x="12" y="290"/>
                    <a:pt x="10" y="296"/>
                  </a:cubicBezTo>
                  <a:cubicBezTo>
                    <a:pt x="2" y="316"/>
                    <a:pt x="2" y="316"/>
                    <a:pt x="2" y="316"/>
                  </a:cubicBezTo>
                  <a:cubicBezTo>
                    <a:pt x="0" y="324"/>
                    <a:pt x="4" y="330"/>
                    <a:pt x="9" y="332"/>
                  </a:cubicBezTo>
                  <a:cubicBezTo>
                    <a:pt x="30" y="343"/>
                    <a:pt x="69" y="349"/>
                    <a:pt x="71" y="350"/>
                  </a:cubicBezTo>
                  <a:cubicBezTo>
                    <a:pt x="72" y="350"/>
                    <a:pt x="74" y="351"/>
                    <a:pt x="74" y="353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391"/>
                    <a:pt x="81" y="398"/>
                    <a:pt x="90" y="398"/>
                  </a:cubicBezTo>
                  <a:cubicBezTo>
                    <a:pt x="104" y="398"/>
                    <a:pt x="104" y="398"/>
                    <a:pt x="104" y="398"/>
                  </a:cubicBezTo>
                  <a:cubicBezTo>
                    <a:pt x="113" y="398"/>
                    <a:pt x="120" y="391"/>
                    <a:pt x="120" y="383"/>
                  </a:cubicBezTo>
                  <a:cubicBezTo>
                    <a:pt x="120" y="351"/>
                    <a:pt x="120" y="351"/>
                    <a:pt x="120" y="351"/>
                  </a:cubicBezTo>
                  <a:cubicBezTo>
                    <a:pt x="120" y="348"/>
                    <a:pt x="122" y="348"/>
                    <a:pt x="123" y="348"/>
                  </a:cubicBezTo>
                  <a:cubicBezTo>
                    <a:pt x="168" y="338"/>
                    <a:pt x="196" y="304"/>
                    <a:pt x="196" y="263"/>
                  </a:cubicBezTo>
                  <a:cubicBezTo>
                    <a:pt x="196" y="220"/>
                    <a:pt x="173" y="192"/>
                    <a:pt x="11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889" y="1987"/>
              <a:ext cx="242" cy="242"/>
            </a:xfrm>
            <a:custGeom>
              <a:avLst/>
              <a:gdLst>
                <a:gd name="T0" fmla="*/ 375 w 750"/>
                <a:gd name="T1" fmla="*/ 0 h 750"/>
                <a:gd name="T2" fmla="*/ 0 w 750"/>
                <a:gd name="T3" fmla="*/ 375 h 750"/>
                <a:gd name="T4" fmla="*/ 375 w 750"/>
                <a:gd name="T5" fmla="*/ 750 h 750"/>
                <a:gd name="T6" fmla="*/ 750 w 750"/>
                <a:gd name="T7" fmla="*/ 375 h 750"/>
                <a:gd name="T8" fmla="*/ 375 w 750"/>
                <a:gd name="T9" fmla="*/ 0 h 750"/>
                <a:gd name="T10" fmla="*/ 375 w 750"/>
                <a:gd name="T11" fmla="*/ 663 h 750"/>
                <a:gd name="T12" fmla="*/ 87 w 750"/>
                <a:gd name="T13" fmla="*/ 375 h 750"/>
                <a:gd name="T14" fmla="*/ 375 w 750"/>
                <a:gd name="T15" fmla="*/ 87 h 750"/>
                <a:gd name="T16" fmla="*/ 663 w 750"/>
                <a:gd name="T17" fmla="*/ 375 h 750"/>
                <a:gd name="T18" fmla="*/ 375 w 750"/>
                <a:gd name="T19" fmla="*/ 66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750">
                  <a:moveTo>
                    <a:pt x="375" y="0"/>
                  </a:moveTo>
                  <a:cubicBezTo>
                    <a:pt x="168" y="0"/>
                    <a:pt x="0" y="168"/>
                    <a:pt x="0" y="375"/>
                  </a:cubicBezTo>
                  <a:cubicBezTo>
                    <a:pt x="0" y="582"/>
                    <a:pt x="168" y="750"/>
                    <a:pt x="375" y="750"/>
                  </a:cubicBezTo>
                  <a:cubicBezTo>
                    <a:pt x="582" y="750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lose/>
                  <a:moveTo>
                    <a:pt x="375" y="663"/>
                  </a:moveTo>
                  <a:cubicBezTo>
                    <a:pt x="216" y="663"/>
                    <a:pt x="87" y="534"/>
                    <a:pt x="87" y="375"/>
                  </a:cubicBezTo>
                  <a:cubicBezTo>
                    <a:pt x="87" y="216"/>
                    <a:pt x="216" y="87"/>
                    <a:pt x="375" y="87"/>
                  </a:cubicBezTo>
                  <a:cubicBezTo>
                    <a:pt x="534" y="87"/>
                    <a:pt x="663" y="216"/>
                    <a:pt x="663" y="375"/>
                  </a:cubicBezTo>
                  <a:cubicBezTo>
                    <a:pt x="663" y="534"/>
                    <a:pt x="534" y="663"/>
                    <a:pt x="375" y="6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51"/>
            <p:cNvSpPr>
              <a:spLocks/>
            </p:cNvSpPr>
            <p:nvPr/>
          </p:nvSpPr>
          <p:spPr bwMode="auto">
            <a:xfrm>
              <a:off x="799" y="2240"/>
              <a:ext cx="344" cy="151"/>
            </a:xfrm>
            <a:custGeom>
              <a:avLst/>
              <a:gdLst>
                <a:gd name="T0" fmla="*/ 953 w 1065"/>
                <a:gd name="T1" fmla="*/ 147 h 466"/>
                <a:gd name="T2" fmla="*/ 654 w 1065"/>
                <a:gd name="T3" fmla="*/ 249 h 466"/>
                <a:gd name="T4" fmla="*/ 373 w 1065"/>
                <a:gd name="T5" fmla="*/ 184 h 466"/>
                <a:gd name="T6" fmla="*/ 631 w 1065"/>
                <a:gd name="T7" fmla="*/ 199 h 466"/>
                <a:gd name="T8" fmla="*/ 655 w 1065"/>
                <a:gd name="T9" fmla="*/ 100 h 466"/>
                <a:gd name="T10" fmla="*/ 277 w 1065"/>
                <a:gd name="T11" fmla="*/ 1 h 466"/>
                <a:gd name="T12" fmla="*/ 56 w 1065"/>
                <a:gd name="T13" fmla="*/ 27 h 466"/>
                <a:gd name="T14" fmla="*/ 23 w 1065"/>
                <a:gd name="T15" fmla="*/ 49 h 466"/>
                <a:gd name="T16" fmla="*/ 0 w 1065"/>
                <a:gd name="T17" fmla="*/ 404 h 466"/>
                <a:gd name="T18" fmla="*/ 24 w 1065"/>
                <a:gd name="T19" fmla="*/ 414 h 466"/>
                <a:gd name="T20" fmla="*/ 112 w 1065"/>
                <a:gd name="T21" fmla="*/ 378 h 466"/>
                <a:gd name="T22" fmla="*/ 635 w 1065"/>
                <a:gd name="T23" fmla="*/ 452 h 466"/>
                <a:gd name="T24" fmla="*/ 996 w 1065"/>
                <a:gd name="T25" fmla="*/ 252 h 466"/>
                <a:gd name="T26" fmla="*/ 953 w 1065"/>
                <a:gd name="T27" fmla="*/ 14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466">
                  <a:moveTo>
                    <a:pt x="953" y="147"/>
                  </a:moveTo>
                  <a:cubicBezTo>
                    <a:pt x="873" y="191"/>
                    <a:pt x="763" y="232"/>
                    <a:pt x="654" y="249"/>
                  </a:cubicBezTo>
                  <a:cubicBezTo>
                    <a:pt x="557" y="264"/>
                    <a:pt x="373" y="228"/>
                    <a:pt x="373" y="184"/>
                  </a:cubicBezTo>
                  <a:cubicBezTo>
                    <a:pt x="373" y="168"/>
                    <a:pt x="534" y="225"/>
                    <a:pt x="631" y="199"/>
                  </a:cubicBezTo>
                  <a:cubicBezTo>
                    <a:pt x="706" y="179"/>
                    <a:pt x="695" y="109"/>
                    <a:pt x="655" y="100"/>
                  </a:cubicBezTo>
                  <a:cubicBezTo>
                    <a:pt x="614" y="91"/>
                    <a:pt x="378" y="4"/>
                    <a:pt x="277" y="1"/>
                  </a:cubicBezTo>
                  <a:cubicBezTo>
                    <a:pt x="230" y="0"/>
                    <a:pt x="113" y="18"/>
                    <a:pt x="56" y="27"/>
                  </a:cubicBezTo>
                  <a:cubicBezTo>
                    <a:pt x="36" y="30"/>
                    <a:pt x="24" y="30"/>
                    <a:pt x="23" y="49"/>
                  </a:cubicBezTo>
                  <a:cubicBezTo>
                    <a:pt x="17" y="135"/>
                    <a:pt x="6" y="312"/>
                    <a:pt x="0" y="404"/>
                  </a:cubicBezTo>
                  <a:cubicBezTo>
                    <a:pt x="0" y="406"/>
                    <a:pt x="3" y="432"/>
                    <a:pt x="24" y="414"/>
                  </a:cubicBezTo>
                  <a:cubicBezTo>
                    <a:pt x="48" y="394"/>
                    <a:pt x="81" y="371"/>
                    <a:pt x="112" y="378"/>
                  </a:cubicBezTo>
                  <a:cubicBezTo>
                    <a:pt x="160" y="389"/>
                    <a:pt x="578" y="466"/>
                    <a:pt x="635" y="452"/>
                  </a:cubicBezTo>
                  <a:cubicBezTo>
                    <a:pt x="718" y="433"/>
                    <a:pt x="951" y="295"/>
                    <a:pt x="996" y="252"/>
                  </a:cubicBezTo>
                  <a:cubicBezTo>
                    <a:pt x="1065" y="186"/>
                    <a:pt x="1011" y="115"/>
                    <a:pt x="953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672" y="2244"/>
              <a:ext cx="107" cy="137"/>
            </a:xfrm>
            <a:custGeom>
              <a:avLst/>
              <a:gdLst>
                <a:gd name="T0" fmla="*/ 301 w 330"/>
                <a:gd name="T1" fmla="*/ 12 h 422"/>
                <a:gd name="T2" fmla="*/ 82 w 330"/>
                <a:gd name="T3" fmla="*/ 1 h 422"/>
                <a:gd name="T4" fmla="*/ 44 w 330"/>
                <a:gd name="T5" fmla="*/ 29 h 422"/>
                <a:gd name="T6" fmla="*/ 4 w 330"/>
                <a:gd name="T7" fmla="*/ 390 h 422"/>
                <a:gd name="T8" fmla="*/ 27 w 330"/>
                <a:gd name="T9" fmla="*/ 421 h 422"/>
                <a:gd name="T10" fmla="*/ 269 w 330"/>
                <a:gd name="T11" fmla="*/ 421 h 422"/>
                <a:gd name="T12" fmla="*/ 302 w 330"/>
                <a:gd name="T13" fmla="*/ 392 h 422"/>
                <a:gd name="T14" fmla="*/ 329 w 330"/>
                <a:gd name="T15" fmla="*/ 44 h 422"/>
                <a:gd name="T16" fmla="*/ 301 w 330"/>
                <a:gd name="T17" fmla="*/ 12 h 422"/>
                <a:gd name="T18" fmla="*/ 172 w 330"/>
                <a:gd name="T19" fmla="*/ 373 h 422"/>
                <a:gd name="T20" fmla="*/ 111 w 330"/>
                <a:gd name="T21" fmla="*/ 313 h 422"/>
                <a:gd name="T22" fmla="*/ 172 w 330"/>
                <a:gd name="T23" fmla="*/ 252 h 422"/>
                <a:gd name="T24" fmla="*/ 232 w 330"/>
                <a:gd name="T25" fmla="*/ 313 h 422"/>
                <a:gd name="T26" fmla="*/ 172 w 330"/>
                <a:gd name="T27" fmla="*/ 37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422">
                  <a:moveTo>
                    <a:pt x="301" y="12"/>
                  </a:moveTo>
                  <a:cubicBezTo>
                    <a:pt x="82" y="1"/>
                    <a:pt x="82" y="1"/>
                    <a:pt x="82" y="1"/>
                  </a:cubicBezTo>
                  <a:cubicBezTo>
                    <a:pt x="65" y="0"/>
                    <a:pt x="48" y="13"/>
                    <a:pt x="44" y="29"/>
                  </a:cubicBezTo>
                  <a:cubicBezTo>
                    <a:pt x="4" y="390"/>
                    <a:pt x="4" y="390"/>
                    <a:pt x="4" y="390"/>
                  </a:cubicBezTo>
                  <a:cubicBezTo>
                    <a:pt x="0" y="407"/>
                    <a:pt x="10" y="421"/>
                    <a:pt x="27" y="421"/>
                  </a:cubicBezTo>
                  <a:cubicBezTo>
                    <a:pt x="269" y="421"/>
                    <a:pt x="269" y="421"/>
                    <a:pt x="269" y="421"/>
                  </a:cubicBezTo>
                  <a:cubicBezTo>
                    <a:pt x="286" y="422"/>
                    <a:pt x="301" y="409"/>
                    <a:pt x="302" y="392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30" y="27"/>
                    <a:pt x="318" y="13"/>
                    <a:pt x="301" y="12"/>
                  </a:cubicBezTo>
                  <a:close/>
                  <a:moveTo>
                    <a:pt x="172" y="373"/>
                  </a:moveTo>
                  <a:cubicBezTo>
                    <a:pt x="139" y="373"/>
                    <a:pt x="111" y="346"/>
                    <a:pt x="111" y="313"/>
                  </a:cubicBezTo>
                  <a:cubicBezTo>
                    <a:pt x="111" y="280"/>
                    <a:pt x="139" y="252"/>
                    <a:pt x="172" y="252"/>
                  </a:cubicBezTo>
                  <a:cubicBezTo>
                    <a:pt x="205" y="252"/>
                    <a:pt x="232" y="280"/>
                    <a:pt x="232" y="313"/>
                  </a:cubicBezTo>
                  <a:cubicBezTo>
                    <a:pt x="232" y="346"/>
                    <a:pt x="205" y="373"/>
                    <a:pt x="172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Rechteck 96"/>
          <p:cNvSpPr/>
          <p:nvPr/>
        </p:nvSpPr>
        <p:spPr>
          <a:xfrm>
            <a:off x="5229234" y="2776006"/>
            <a:ext cx="137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4500">
              <a:lnSpc>
                <a:spcPct val="90000"/>
              </a:lnSpc>
              <a:spcAft>
                <a:spcPct val="3500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Vodafone Rg" pitchFamily="34" charset="0"/>
              </a:rPr>
              <a:t>Ideas</a:t>
            </a:r>
            <a:endParaRPr lang="en-US" sz="1000" dirty="0">
              <a:solidFill>
                <a:sysClr val="windowText" lastClr="000000"/>
              </a:solidFill>
              <a:latin typeface="Vodafone Rg" pitchFamily="34" charset="0"/>
            </a:endParaRPr>
          </a:p>
        </p:txBody>
      </p:sp>
      <p:sp>
        <p:nvSpPr>
          <p:cNvPr id="98" name="Freeform 56"/>
          <p:cNvSpPr>
            <a:spLocks noEditPoints="1"/>
          </p:cNvSpPr>
          <p:nvPr/>
        </p:nvSpPr>
        <p:spPr bwMode="auto">
          <a:xfrm>
            <a:off x="4916201" y="3152023"/>
            <a:ext cx="311626" cy="319799"/>
          </a:xfrm>
          <a:custGeom>
            <a:avLst/>
            <a:gdLst>
              <a:gd name="T0" fmla="*/ 100 w 127"/>
              <a:gd name="T1" fmla="*/ 66 h 128"/>
              <a:gd name="T2" fmla="*/ 114 w 127"/>
              <a:gd name="T3" fmla="*/ 41 h 128"/>
              <a:gd name="T4" fmla="*/ 96 w 127"/>
              <a:gd name="T5" fmla="*/ 16 h 128"/>
              <a:gd name="T6" fmla="*/ 90 w 127"/>
              <a:gd name="T7" fmla="*/ 16 h 128"/>
              <a:gd name="T8" fmla="*/ 88 w 127"/>
              <a:gd name="T9" fmla="*/ 45 h 128"/>
              <a:gd name="T10" fmla="*/ 84 w 127"/>
              <a:gd name="T11" fmla="*/ 50 h 128"/>
              <a:gd name="T12" fmla="*/ 91 w 127"/>
              <a:gd name="T13" fmla="*/ 4 h 128"/>
              <a:gd name="T14" fmla="*/ 126 w 127"/>
              <a:gd name="T15" fmla="*/ 35 h 128"/>
              <a:gd name="T16" fmla="*/ 37 w 127"/>
              <a:gd name="T17" fmla="*/ 115 h 128"/>
              <a:gd name="T18" fmla="*/ 30 w 127"/>
              <a:gd name="T19" fmla="*/ 115 h 128"/>
              <a:gd name="T20" fmla="*/ 13 w 127"/>
              <a:gd name="T21" fmla="*/ 90 h 128"/>
              <a:gd name="T22" fmla="*/ 25 w 127"/>
              <a:gd name="T23" fmla="*/ 99 h 128"/>
              <a:gd name="T24" fmla="*/ 17 w 127"/>
              <a:gd name="T25" fmla="*/ 86 h 128"/>
              <a:gd name="T26" fmla="*/ 27 w 127"/>
              <a:gd name="T27" fmla="*/ 92 h 128"/>
              <a:gd name="T28" fmla="*/ 31 w 127"/>
              <a:gd name="T29" fmla="*/ 88 h 128"/>
              <a:gd name="T30" fmla="*/ 26 w 127"/>
              <a:gd name="T31" fmla="*/ 78 h 128"/>
              <a:gd name="T32" fmla="*/ 38 w 127"/>
              <a:gd name="T33" fmla="*/ 86 h 128"/>
              <a:gd name="T34" fmla="*/ 30 w 127"/>
              <a:gd name="T35" fmla="*/ 74 h 128"/>
              <a:gd name="T36" fmla="*/ 40 w 127"/>
              <a:gd name="T37" fmla="*/ 80 h 128"/>
              <a:gd name="T38" fmla="*/ 45 w 127"/>
              <a:gd name="T39" fmla="*/ 79 h 128"/>
              <a:gd name="T40" fmla="*/ 1 w 127"/>
              <a:gd name="T41" fmla="*/ 91 h 128"/>
              <a:gd name="T42" fmla="*/ 31 w 127"/>
              <a:gd name="T43" fmla="*/ 127 h 128"/>
              <a:gd name="T44" fmla="*/ 65 w 127"/>
              <a:gd name="T45" fmla="*/ 100 h 128"/>
              <a:gd name="T46" fmla="*/ 37 w 127"/>
              <a:gd name="T47" fmla="*/ 115 h 128"/>
              <a:gd name="T48" fmla="*/ 89 w 127"/>
              <a:gd name="T49" fmla="*/ 26 h 128"/>
              <a:gd name="T50" fmla="*/ 103 w 127"/>
              <a:gd name="T51" fmla="*/ 40 h 128"/>
              <a:gd name="T52" fmla="*/ 93 w 127"/>
              <a:gd name="T53" fmla="*/ 36 h 128"/>
              <a:gd name="T54" fmla="*/ 99 w 127"/>
              <a:gd name="T55" fmla="*/ 30 h 128"/>
              <a:gd name="T56" fmla="*/ 93 w 127"/>
              <a:gd name="T57" fmla="*/ 36 h 128"/>
              <a:gd name="T58" fmla="*/ 83 w 127"/>
              <a:gd name="T59" fmla="*/ 110 h 128"/>
              <a:gd name="T60" fmla="*/ 52 w 127"/>
              <a:gd name="T61" fmla="*/ 25 h 128"/>
              <a:gd name="T62" fmla="*/ 56 w 127"/>
              <a:gd name="T63" fmla="*/ 42 h 128"/>
              <a:gd name="T64" fmla="*/ 53 w 127"/>
              <a:gd name="T65" fmla="*/ 38 h 128"/>
              <a:gd name="T66" fmla="*/ 48 w 127"/>
              <a:gd name="T67" fmla="*/ 39 h 128"/>
              <a:gd name="T68" fmla="*/ 51 w 127"/>
              <a:gd name="T69" fmla="*/ 45 h 128"/>
              <a:gd name="T70" fmla="*/ 56 w 127"/>
              <a:gd name="T71" fmla="*/ 44 h 128"/>
              <a:gd name="T72" fmla="*/ 96 w 127"/>
              <a:gd name="T73" fmla="*/ 86 h 128"/>
              <a:gd name="T74" fmla="*/ 64 w 127"/>
              <a:gd name="T75" fmla="*/ 49 h 128"/>
              <a:gd name="T76" fmla="*/ 61 w 127"/>
              <a:gd name="T77" fmla="*/ 49 h 128"/>
              <a:gd name="T78" fmla="*/ 59 w 127"/>
              <a:gd name="T79" fmla="*/ 54 h 128"/>
              <a:gd name="T80" fmla="*/ 93 w 127"/>
              <a:gd name="T81" fmla="*/ 88 h 128"/>
              <a:gd name="T82" fmla="*/ 96 w 127"/>
              <a:gd name="T83" fmla="*/ 86 h 128"/>
              <a:gd name="T84" fmla="*/ 49 w 127"/>
              <a:gd name="T85" fmla="*/ 23 h 128"/>
              <a:gd name="T86" fmla="*/ 17 w 127"/>
              <a:gd name="T87" fmla="*/ 40 h 128"/>
              <a:gd name="T88" fmla="*/ 6 w 127"/>
              <a:gd name="T89" fmla="*/ 28 h 128"/>
              <a:gd name="T90" fmla="*/ 6 w 127"/>
              <a:gd name="T91" fmla="*/ 17 h 128"/>
              <a:gd name="T92" fmla="*/ 31 w 127"/>
              <a:gd name="T93" fmla="*/ 4 h 128"/>
              <a:gd name="T94" fmla="*/ 15 w 127"/>
              <a:gd name="T95" fmla="*/ 37 h 128"/>
              <a:gd name="T96" fmla="*/ 11 w 127"/>
              <a:gd name="T97" fmla="*/ 22 h 128"/>
              <a:gd name="T98" fmla="*/ 31 w 127"/>
              <a:gd name="T99" fmla="*/ 13 h 128"/>
              <a:gd name="T100" fmla="*/ 11 w 127"/>
              <a:gd name="T101" fmla="*/ 22 h 128"/>
              <a:gd name="T102" fmla="*/ 121 w 127"/>
              <a:gd name="T103" fmla="*/ 124 h 128"/>
              <a:gd name="T104" fmla="*/ 87 w 127"/>
              <a:gd name="T105" fmla="*/ 113 h 128"/>
              <a:gd name="T106" fmla="*/ 122 w 127"/>
              <a:gd name="T107" fmla="*/ 120 h 128"/>
              <a:gd name="T108" fmla="*/ 110 w 127"/>
              <a:gd name="T109" fmla="*/ 97 h 128"/>
              <a:gd name="T110" fmla="*/ 107 w 127"/>
              <a:gd name="T111" fmla="*/ 11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7" h="128">
                <a:moveTo>
                  <a:pt x="126" y="41"/>
                </a:moveTo>
                <a:cubicBezTo>
                  <a:pt x="100" y="66"/>
                  <a:pt x="100" y="66"/>
                  <a:pt x="100" y="66"/>
                </a:cubicBezTo>
                <a:cubicBezTo>
                  <a:pt x="94" y="60"/>
                  <a:pt x="94" y="60"/>
                  <a:pt x="94" y="60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6" y="39"/>
                  <a:pt x="116" y="36"/>
                  <a:pt x="114" y="34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5"/>
                  <a:pt x="94" y="15"/>
                  <a:pt x="93" y="15"/>
                </a:cubicBezTo>
                <a:cubicBezTo>
                  <a:pt x="92" y="15"/>
                  <a:pt x="91" y="15"/>
                  <a:pt x="90" y="16"/>
                </a:cubicBezTo>
                <a:cubicBezTo>
                  <a:pt x="74" y="31"/>
                  <a:pt x="74" y="31"/>
                  <a:pt x="74" y="31"/>
                </a:cubicBezTo>
                <a:cubicBezTo>
                  <a:pt x="88" y="45"/>
                  <a:pt x="88" y="45"/>
                  <a:pt x="88" y="45"/>
                </a:cubicBezTo>
                <a:cubicBezTo>
                  <a:pt x="89" y="46"/>
                  <a:pt x="89" y="48"/>
                  <a:pt x="88" y="49"/>
                </a:cubicBezTo>
                <a:cubicBezTo>
                  <a:pt x="87" y="50"/>
                  <a:pt x="86" y="50"/>
                  <a:pt x="84" y="50"/>
                </a:cubicBezTo>
                <a:cubicBezTo>
                  <a:pt x="65" y="29"/>
                  <a:pt x="65" y="29"/>
                  <a:pt x="65" y="29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3"/>
                  <a:pt x="95" y="3"/>
                  <a:pt x="96" y="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7" y="37"/>
                  <a:pt x="127" y="39"/>
                  <a:pt x="126" y="41"/>
                </a:cubicBezTo>
                <a:close/>
                <a:moveTo>
                  <a:pt x="37" y="115"/>
                </a:moveTo>
                <a:cubicBezTo>
                  <a:pt x="36" y="116"/>
                  <a:pt x="35" y="117"/>
                  <a:pt x="34" y="117"/>
                </a:cubicBezTo>
                <a:cubicBezTo>
                  <a:pt x="32" y="117"/>
                  <a:pt x="31" y="116"/>
                  <a:pt x="30" y="115"/>
                </a:cubicBezTo>
                <a:cubicBezTo>
                  <a:pt x="13" y="97"/>
                  <a:pt x="13" y="97"/>
                  <a:pt x="13" y="97"/>
                </a:cubicBezTo>
                <a:cubicBezTo>
                  <a:pt x="11" y="95"/>
                  <a:pt x="11" y="92"/>
                  <a:pt x="13" y="90"/>
                </a:cubicBezTo>
                <a:cubicBezTo>
                  <a:pt x="21" y="99"/>
                  <a:pt x="21" y="99"/>
                  <a:pt x="21" y="99"/>
                </a:cubicBezTo>
                <a:cubicBezTo>
                  <a:pt x="22" y="100"/>
                  <a:pt x="24" y="100"/>
                  <a:pt x="25" y="99"/>
                </a:cubicBezTo>
                <a:cubicBezTo>
                  <a:pt x="26" y="97"/>
                  <a:pt x="26" y="96"/>
                  <a:pt x="25" y="95"/>
                </a:cubicBezTo>
                <a:cubicBezTo>
                  <a:pt x="17" y="86"/>
                  <a:pt x="17" y="86"/>
                  <a:pt x="17" y="86"/>
                </a:cubicBezTo>
                <a:cubicBezTo>
                  <a:pt x="19" y="84"/>
                  <a:pt x="19" y="84"/>
                  <a:pt x="19" y="84"/>
                </a:cubicBezTo>
                <a:cubicBezTo>
                  <a:pt x="27" y="92"/>
                  <a:pt x="27" y="92"/>
                  <a:pt x="27" y="92"/>
                </a:cubicBezTo>
                <a:cubicBezTo>
                  <a:pt x="28" y="94"/>
                  <a:pt x="30" y="94"/>
                  <a:pt x="31" y="92"/>
                </a:cubicBezTo>
                <a:cubicBezTo>
                  <a:pt x="33" y="91"/>
                  <a:pt x="33" y="90"/>
                  <a:pt x="31" y="88"/>
                </a:cubicBezTo>
                <a:cubicBezTo>
                  <a:pt x="23" y="80"/>
                  <a:pt x="23" y="80"/>
                  <a:pt x="23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87"/>
                  <a:pt x="37" y="87"/>
                  <a:pt x="38" y="86"/>
                </a:cubicBezTo>
                <a:cubicBezTo>
                  <a:pt x="39" y="85"/>
                  <a:pt x="39" y="83"/>
                  <a:pt x="38" y="82"/>
                </a:cubicBezTo>
                <a:cubicBezTo>
                  <a:pt x="30" y="74"/>
                  <a:pt x="30" y="74"/>
                  <a:pt x="30" y="74"/>
                </a:cubicBezTo>
                <a:cubicBezTo>
                  <a:pt x="32" y="72"/>
                  <a:pt x="32" y="72"/>
                  <a:pt x="32" y="72"/>
                </a:cubicBezTo>
                <a:cubicBezTo>
                  <a:pt x="40" y="80"/>
                  <a:pt x="40" y="80"/>
                  <a:pt x="40" y="80"/>
                </a:cubicBezTo>
                <a:cubicBezTo>
                  <a:pt x="41" y="81"/>
                  <a:pt x="43" y="81"/>
                  <a:pt x="44" y="80"/>
                </a:cubicBezTo>
                <a:cubicBezTo>
                  <a:pt x="44" y="80"/>
                  <a:pt x="45" y="79"/>
                  <a:pt x="45" y="79"/>
                </a:cubicBezTo>
                <a:cubicBezTo>
                  <a:pt x="30" y="63"/>
                  <a:pt x="30" y="63"/>
                  <a:pt x="30" y="6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2"/>
                  <a:pt x="0" y="95"/>
                  <a:pt x="1" y="96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32" y="128"/>
                  <a:pt x="35" y="128"/>
                  <a:pt x="36" y="127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59" y="94"/>
                  <a:pt x="59" y="94"/>
                  <a:pt x="59" y="94"/>
                </a:cubicBezTo>
                <a:lnTo>
                  <a:pt x="37" y="115"/>
                </a:lnTo>
                <a:close/>
                <a:moveTo>
                  <a:pt x="89" y="40"/>
                </a:moveTo>
                <a:cubicBezTo>
                  <a:pt x="85" y="36"/>
                  <a:pt x="85" y="30"/>
                  <a:pt x="89" y="26"/>
                </a:cubicBezTo>
                <a:cubicBezTo>
                  <a:pt x="93" y="22"/>
                  <a:pt x="99" y="22"/>
                  <a:pt x="103" y="26"/>
                </a:cubicBezTo>
                <a:cubicBezTo>
                  <a:pt x="107" y="30"/>
                  <a:pt x="107" y="36"/>
                  <a:pt x="103" y="40"/>
                </a:cubicBezTo>
                <a:cubicBezTo>
                  <a:pt x="99" y="44"/>
                  <a:pt x="93" y="44"/>
                  <a:pt x="89" y="40"/>
                </a:cubicBezTo>
                <a:close/>
                <a:moveTo>
                  <a:pt x="93" y="36"/>
                </a:moveTo>
                <a:cubicBezTo>
                  <a:pt x="95" y="37"/>
                  <a:pt x="97" y="37"/>
                  <a:pt x="99" y="36"/>
                </a:cubicBezTo>
                <a:cubicBezTo>
                  <a:pt x="100" y="34"/>
                  <a:pt x="100" y="32"/>
                  <a:pt x="99" y="30"/>
                </a:cubicBezTo>
                <a:cubicBezTo>
                  <a:pt x="97" y="29"/>
                  <a:pt x="95" y="29"/>
                  <a:pt x="93" y="30"/>
                </a:cubicBezTo>
                <a:cubicBezTo>
                  <a:pt x="92" y="32"/>
                  <a:pt x="92" y="34"/>
                  <a:pt x="93" y="36"/>
                </a:cubicBezTo>
                <a:close/>
                <a:moveTo>
                  <a:pt x="109" y="86"/>
                </a:moveTo>
                <a:cubicBezTo>
                  <a:pt x="83" y="110"/>
                  <a:pt x="83" y="110"/>
                  <a:pt x="83" y="110"/>
                </a:cubicBezTo>
                <a:cubicBezTo>
                  <a:pt x="27" y="49"/>
                  <a:pt x="27" y="49"/>
                  <a:pt x="27" y="49"/>
                </a:cubicBezTo>
                <a:cubicBezTo>
                  <a:pt x="52" y="25"/>
                  <a:pt x="52" y="25"/>
                  <a:pt x="52" y="25"/>
                </a:cubicBezTo>
                <a:lnTo>
                  <a:pt x="109" y="86"/>
                </a:lnTo>
                <a:close/>
                <a:moveTo>
                  <a:pt x="56" y="42"/>
                </a:moveTo>
                <a:cubicBezTo>
                  <a:pt x="56" y="42"/>
                  <a:pt x="56" y="41"/>
                  <a:pt x="56" y="41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37"/>
                  <a:pt x="51" y="37"/>
                  <a:pt x="50" y="38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1"/>
                  <a:pt x="48" y="42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2" y="46"/>
                  <a:pt x="53" y="46"/>
                </a:cubicBezTo>
                <a:cubicBezTo>
                  <a:pt x="53" y="46"/>
                  <a:pt x="56" y="44"/>
                  <a:pt x="56" y="44"/>
                </a:cubicBezTo>
                <a:cubicBezTo>
                  <a:pt x="56" y="43"/>
                  <a:pt x="56" y="43"/>
                  <a:pt x="56" y="42"/>
                </a:cubicBezTo>
                <a:close/>
                <a:moveTo>
                  <a:pt x="96" y="86"/>
                </a:moveTo>
                <a:cubicBezTo>
                  <a:pt x="97" y="85"/>
                  <a:pt x="97" y="84"/>
                  <a:pt x="96" y="83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3" y="49"/>
                  <a:pt x="62" y="49"/>
                </a:cubicBezTo>
                <a:cubicBezTo>
                  <a:pt x="62" y="49"/>
                  <a:pt x="61" y="49"/>
                  <a:pt x="61" y="49"/>
                </a:cubicBezTo>
                <a:cubicBezTo>
                  <a:pt x="59" y="51"/>
                  <a:pt x="59" y="51"/>
                  <a:pt x="59" y="51"/>
                </a:cubicBezTo>
                <a:cubicBezTo>
                  <a:pt x="58" y="51"/>
                  <a:pt x="58" y="53"/>
                  <a:pt x="59" y="54"/>
                </a:cubicBezTo>
                <a:cubicBezTo>
                  <a:pt x="91" y="88"/>
                  <a:pt x="91" y="88"/>
                  <a:pt x="91" y="88"/>
                </a:cubicBezTo>
                <a:cubicBezTo>
                  <a:pt x="92" y="88"/>
                  <a:pt x="92" y="88"/>
                  <a:pt x="93" y="88"/>
                </a:cubicBezTo>
                <a:cubicBezTo>
                  <a:pt x="93" y="88"/>
                  <a:pt x="94" y="88"/>
                  <a:pt x="94" y="88"/>
                </a:cubicBezTo>
                <a:lnTo>
                  <a:pt x="96" y="86"/>
                </a:lnTo>
                <a:close/>
                <a:moveTo>
                  <a:pt x="24" y="47"/>
                </a:moveTo>
                <a:cubicBezTo>
                  <a:pt x="49" y="23"/>
                  <a:pt x="49" y="23"/>
                  <a:pt x="49" y="23"/>
                </a:cubicBezTo>
                <a:cubicBezTo>
                  <a:pt x="43" y="16"/>
                  <a:pt x="43" y="16"/>
                  <a:pt x="43" y="16"/>
                </a:cubicBezTo>
                <a:cubicBezTo>
                  <a:pt x="17" y="40"/>
                  <a:pt x="17" y="40"/>
                  <a:pt x="17" y="40"/>
                </a:cubicBezTo>
                <a:lnTo>
                  <a:pt x="24" y="47"/>
                </a:lnTo>
                <a:close/>
                <a:moveTo>
                  <a:pt x="6" y="28"/>
                </a:moveTo>
                <a:cubicBezTo>
                  <a:pt x="5" y="26"/>
                  <a:pt x="4" y="24"/>
                  <a:pt x="4" y="22"/>
                </a:cubicBezTo>
                <a:cubicBezTo>
                  <a:pt x="4" y="20"/>
                  <a:pt x="5" y="18"/>
                  <a:pt x="6" y="17"/>
                </a:cubicBezTo>
                <a:cubicBezTo>
                  <a:pt x="21" y="3"/>
                  <a:pt x="21" y="3"/>
                  <a:pt x="21" y="3"/>
                </a:cubicBezTo>
                <a:cubicBezTo>
                  <a:pt x="24" y="0"/>
                  <a:pt x="29" y="0"/>
                  <a:pt x="31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15" y="37"/>
                  <a:pt x="15" y="37"/>
                  <a:pt x="15" y="37"/>
                </a:cubicBezTo>
                <a:lnTo>
                  <a:pt x="6" y="28"/>
                </a:lnTo>
                <a:close/>
                <a:moveTo>
                  <a:pt x="11" y="22"/>
                </a:moveTo>
                <a:cubicBezTo>
                  <a:pt x="15" y="27"/>
                  <a:pt x="15" y="27"/>
                  <a:pt x="15" y="27"/>
                </a:cubicBezTo>
                <a:cubicBezTo>
                  <a:pt x="31" y="13"/>
                  <a:pt x="31" y="13"/>
                  <a:pt x="31" y="13"/>
                </a:cubicBezTo>
                <a:cubicBezTo>
                  <a:pt x="26" y="8"/>
                  <a:pt x="26" y="8"/>
                  <a:pt x="26" y="8"/>
                </a:cubicBezTo>
                <a:lnTo>
                  <a:pt x="11" y="22"/>
                </a:lnTo>
                <a:close/>
                <a:moveTo>
                  <a:pt x="122" y="120"/>
                </a:moveTo>
                <a:cubicBezTo>
                  <a:pt x="122" y="121"/>
                  <a:pt x="122" y="123"/>
                  <a:pt x="121" y="124"/>
                </a:cubicBezTo>
                <a:cubicBezTo>
                  <a:pt x="120" y="125"/>
                  <a:pt x="118" y="125"/>
                  <a:pt x="117" y="125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112" y="89"/>
                  <a:pt x="112" y="89"/>
                  <a:pt x="112" y="89"/>
                </a:cubicBezTo>
                <a:lnTo>
                  <a:pt x="122" y="120"/>
                </a:lnTo>
                <a:close/>
                <a:moveTo>
                  <a:pt x="114" y="110"/>
                </a:moveTo>
                <a:cubicBezTo>
                  <a:pt x="110" y="97"/>
                  <a:pt x="110" y="97"/>
                  <a:pt x="110" y="9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107" y="116"/>
                  <a:pt x="107" y="116"/>
                  <a:pt x="107" y="116"/>
                </a:cubicBezTo>
                <a:lnTo>
                  <a:pt x="114" y="1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ysClr val="windowText" lastClr="000000"/>
              </a:solidFill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5229234" y="3244643"/>
            <a:ext cx="137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4500">
              <a:lnSpc>
                <a:spcPct val="90000"/>
              </a:lnSpc>
              <a:spcAft>
                <a:spcPct val="3500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Vodafone Rg" pitchFamily="34" charset="0"/>
              </a:rPr>
              <a:t>Business Models</a:t>
            </a:r>
            <a:endParaRPr lang="en-US" sz="1000" dirty="0">
              <a:solidFill>
                <a:sysClr val="windowText" lastClr="000000"/>
              </a:solidFill>
              <a:latin typeface="Vodafone Rg" pitchFamily="34" charset="0"/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5241032" y="3713279"/>
            <a:ext cx="137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4500">
              <a:lnSpc>
                <a:spcPct val="90000"/>
              </a:lnSpc>
              <a:spcAft>
                <a:spcPct val="3500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Vodafone Rg" pitchFamily="34" charset="0"/>
              </a:rPr>
              <a:t>Prototypes</a:t>
            </a:r>
            <a:endParaRPr lang="en-US" sz="1000" dirty="0">
              <a:solidFill>
                <a:sysClr val="windowText" lastClr="000000"/>
              </a:solidFill>
              <a:latin typeface="Vodafone Rg" pitchFamily="34" charset="0"/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2648029" y="2155832"/>
            <a:ext cx="137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44500">
              <a:lnSpc>
                <a:spcPct val="90000"/>
              </a:lnSpc>
              <a:spcAft>
                <a:spcPct val="35000"/>
              </a:spcAft>
            </a:pPr>
            <a:r>
              <a:rPr lang="en-US" sz="1000" dirty="0" smtClean="0">
                <a:solidFill>
                  <a:srgbClr val="F8F8F8"/>
                </a:solidFill>
                <a:latin typeface="Vodafone Rg" pitchFamily="34" charset="0"/>
              </a:rPr>
              <a:t>Networking</a:t>
            </a:r>
            <a:endParaRPr lang="en-US" sz="1000" dirty="0">
              <a:solidFill>
                <a:srgbClr val="F8F8F8"/>
              </a:solidFill>
              <a:latin typeface="Vodafone Rg" pitchFamily="34" charset="0"/>
            </a:endParaRPr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4016401" y="2091497"/>
            <a:ext cx="337497" cy="323278"/>
            <a:chOff x="1338" y="1045"/>
            <a:chExt cx="451" cy="432"/>
          </a:xfrm>
          <a:solidFill>
            <a:schemeClr val="bg2"/>
          </a:solidFill>
        </p:grpSpPr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1403" y="1102"/>
              <a:ext cx="103" cy="101"/>
            </a:xfrm>
            <a:custGeom>
              <a:avLst/>
              <a:gdLst>
                <a:gd name="T0" fmla="*/ 43 w 43"/>
                <a:gd name="T1" fmla="*/ 36 h 42"/>
                <a:gd name="T2" fmla="*/ 32 w 43"/>
                <a:gd name="T3" fmla="*/ 25 h 42"/>
                <a:gd name="T4" fmla="*/ 34 w 43"/>
                <a:gd name="T5" fmla="*/ 17 h 42"/>
                <a:gd name="T6" fmla="*/ 17 w 43"/>
                <a:gd name="T7" fmla="*/ 0 h 42"/>
                <a:gd name="T8" fmla="*/ 0 w 43"/>
                <a:gd name="T9" fmla="*/ 17 h 42"/>
                <a:gd name="T10" fmla="*/ 17 w 43"/>
                <a:gd name="T11" fmla="*/ 34 h 42"/>
                <a:gd name="T12" fmla="*/ 26 w 43"/>
                <a:gd name="T13" fmla="*/ 31 h 42"/>
                <a:gd name="T14" fmla="*/ 37 w 43"/>
                <a:gd name="T15" fmla="*/ 42 h 42"/>
                <a:gd name="T16" fmla="*/ 43 w 43"/>
                <a:gd name="T1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43" y="36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3" y="23"/>
                    <a:pt x="34" y="20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0" y="34"/>
                    <a:pt x="23" y="33"/>
                    <a:pt x="26" y="3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0"/>
                    <a:pt x="41" y="38"/>
                    <a:pt x="4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1604" y="1045"/>
              <a:ext cx="105" cy="139"/>
            </a:xfrm>
            <a:custGeom>
              <a:avLst/>
              <a:gdLst>
                <a:gd name="T0" fmla="*/ 8 w 44"/>
                <a:gd name="T1" fmla="*/ 58 h 58"/>
                <a:gd name="T2" fmla="*/ 23 w 44"/>
                <a:gd name="T3" fmla="*/ 33 h 58"/>
                <a:gd name="T4" fmla="*/ 28 w 44"/>
                <a:gd name="T5" fmla="*/ 34 h 58"/>
                <a:gd name="T6" fmla="*/ 44 w 44"/>
                <a:gd name="T7" fmla="*/ 17 h 58"/>
                <a:gd name="T8" fmla="*/ 28 w 44"/>
                <a:gd name="T9" fmla="*/ 0 h 58"/>
                <a:gd name="T10" fmla="*/ 11 w 44"/>
                <a:gd name="T11" fmla="*/ 17 h 58"/>
                <a:gd name="T12" fmla="*/ 15 w 44"/>
                <a:gd name="T13" fmla="*/ 29 h 58"/>
                <a:gd name="T14" fmla="*/ 0 w 44"/>
                <a:gd name="T15" fmla="*/ 54 h 58"/>
                <a:gd name="T16" fmla="*/ 8 w 44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8">
                  <a:moveTo>
                    <a:pt x="8" y="58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6" y="34"/>
                    <a:pt x="28" y="34"/>
                  </a:cubicBezTo>
                  <a:cubicBezTo>
                    <a:pt x="37" y="34"/>
                    <a:pt x="44" y="26"/>
                    <a:pt x="44" y="17"/>
                  </a:cubicBezTo>
                  <a:cubicBezTo>
                    <a:pt x="44" y="7"/>
                    <a:pt x="37" y="0"/>
                    <a:pt x="28" y="0"/>
                  </a:cubicBezTo>
                  <a:cubicBezTo>
                    <a:pt x="18" y="0"/>
                    <a:pt x="11" y="7"/>
                    <a:pt x="11" y="17"/>
                  </a:cubicBezTo>
                  <a:cubicBezTo>
                    <a:pt x="11" y="21"/>
                    <a:pt x="12" y="25"/>
                    <a:pt x="15" y="2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5"/>
                    <a:pt x="5" y="57"/>
                    <a:pt x="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1657" y="1237"/>
              <a:ext cx="132" cy="81"/>
            </a:xfrm>
            <a:custGeom>
              <a:avLst/>
              <a:gdLst>
                <a:gd name="T0" fmla="*/ 38 w 55"/>
                <a:gd name="T1" fmla="*/ 0 h 34"/>
                <a:gd name="T2" fmla="*/ 22 w 55"/>
                <a:gd name="T3" fmla="*/ 11 h 34"/>
                <a:gd name="T4" fmla="*/ 1 w 55"/>
                <a:gd name="T5" fmla="*/ 9 h 34"/>
                <a:gd name="T6" fmla="*/ 1 w 55"/>
                <a:gd name="T7" fmla="*/ 9 h 34"/>
                <a:gd name="T8" fmla="*/ 0 w 55"/>
                <a:gd name="T9" fmla="*/ 17 h 34"/>
                <a:gd name="T10" fmla="*/ 21 w 55"/>
                <a:gd name="T11" fmla="*/ 19 h 34"/>
                <a:gd name="T12" fmla="*/ 38 w 55"/>
                <a:gd name="T13" fmla="*/ 34 h 34"/>
                <a:gd name="T14" fmla="*/ 55 w 55"/>
                <a:gd name="T15" fmla="*/ 17 h 34"/>
                <a:gd name="T16" fmla="*/ 38 w 55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4">
                  <a:moveTo>
                    <a:pt x="38" y="0"/>
                  </a:moveTo>
                  <a:cubicBezTo>
                    <a:pt x="31" y="0"/>
                    <a:pt x="25" y="4"/>
                    <a:pt x="22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5"/>
                    <a:pt x="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28"/>
                    <a:pt x="30" y="34"/>
                    <a:pt x="38" y="34"/>
                  </a:cubicBezTo>
                  <a:cubicBezTo>
                    <a:pt x="47" y="34"/>
                    <a:pt x="55" y="26"/>
                    <a:pt x="55" y="17"/>
                  </a:cubicBezTo>
                  <a:cubicBezTo>
                    <a:pt x="55" y="7"/>
                    <a:pt x="47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1566" y="1347"/>
              <a:ext cx="81" cy="130"/>
            </a:xfrm>
            <a:custGeom>
              <a:avLst/>
              <a:gdLst>
                <a:gd name="T0" fmla="*/ 18 w 34"/>
                <a:gd name="T1" fmla="*/ 20 h 54"/>
                <a:gd name="T2" fmla="*/ 13 w 34"/>
                <a:gd name="T3" fmla="*/ 0 h 54"/>
                <a:gd name="T4" fmla="*/ 5 w 34"/>
                <a:gd name="T5" fmla="*/ 2 h 54"/>
                <a:gd name="T6" fmla="*/ 9 w 34"/>
                <a:gd name="T7" fmla="*/ 22 h 54"/>
                <a:gd name="T8" fmla="*/ 0 w 34"/>
                <a:gd name="T9" fmla="*/ 37 h 54"/>
                <a:gd name="T10" fmla="*/ 17 w 34"/>
                <a:gd name="T11" fmla="*/ 54 h 54"/>
                <a:gd name="T12" fmla="*/ 34 w 34"/>
                <a:gd name="T13" fmla="*/ 37 h 54"/>
                <a:gd name="T14" fmla="*/ 18 w 34"/>
                <a:gd name="T15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8" y="2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8" y="1"/>
                    <a:pt x="5" y="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" y="25"/>
                    <a:pt x="0" y="31"/>
                    <a:pt x="0" y="37"/>
                  </a:cubicBezTo>
                  <a:cubicBezTo>
                    <a:pt x="0" y="47"/>
                    <a:pt x="8" y="54"/>
                    <a:pt x="17" y="54"/>
                  </a:cubicBezTo>
                  <a:cubicBezTo>
                    <a:pt x="27" y="54"/>
                    <a:pt x="34" y="47"/>
                    <a:pt x="34" y="37"/>
                  </a:cubicBezTo>
                  <a:cubicBezTo>
                    <a:pt x="34" y="28"/>
                    <a:pt x="27" y="21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1338" y="1277"/>
              <a:ext cx="144" cy="87"/>
            </a:xfrm>
            <a:custGeom>
              <a:avLst/>
              <a:gdLst>
                <a:gd name="T0" fmla="*/ 57 w 60"/>
                <a:gd name="T1" fmla="*/ 0 h 36"/>
                <a:gd name="T2" fmla="*/ 31 w 60"/>
                <a:gd name="T3" fmla="*/ 9 h 36"/>
                <a:gd name="T4" fmla="*/ 17 w 60"/>
                <a:gd name="T5" fmla="*/ 2 h 36"/>
                <a:gd name="T6" fmla="*/ 0 w 60"/>
                <a:gd name="T7" fmla="*/ 19 h 36"/>
                <a:gd name="T8" fmla="*/ 17 w 60"/>
                <a:gd name="T9" fmla="*/ 36 h 36"/>
                <a:gd name="T10" fmla="*/ 34 w 60"/>
                <a:gd name="T11" fmla="*/ 19 h 36"/>
                <a:gd name="T12" fmla="*/ 34 w 60"/>
                <a:gd name="T13" fmla="*/ 17 h 36"/>
                <a:gd name="T14" fmla="*/ 60 w 60"/>
                <a:gd name="T15" fmla="*/ 9 h 36"/>
                <a:gd name="T16" fmla="*/ 57 w 6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6">
                  <a:moveTo>
                    <a:pt x="57" y="0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28" y="5"/>
                    <a:pt x="23" y="2"/>
                    <a:pt x="17" y="2"/>
                  </a:cubicBezTo>
                  <a:cubicBezTo>
                    <a:pt x="8" y="2"/>
                    <a:pt x="0" y="9"/>
                    <a:pt x="0" y="19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6" y="36"/>
                    <a:pt x="34" y="28"/>
                    <a:pt x="34" y="19"/>
                  </a:cubicBezTo>
                  <a:cubicBezTo>
                    <a:pt x="34" y="18"/>
                    <a:pt x="34" y="18"/>
                    <a:pt x="34" y="1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6"/>
                    <a:pt x="58" y="3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1496" y="1189"/>
              <a:ext cx="139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11" name="Oval 23"/>
          <p:cNvSpPr>
            <a:spLocks noChangeAspect="1"/>
          </p:cNvSpPr>
          <p:nvPr/>
        </p:nvSpPr>
        <p:spPr>
          <a:xfrm>
            <a:off x="4548853" y="1406102"/>
            <a:ext cx="355380" cy="359999"/>
          </a:xfrm>
          <a:prstGeom prst="ellipse">
            <a:avLst/>
          </a:prstGeom>
          <a:solidFill>
            <a:srgbClr val="E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12" name="Straight Connector 30"/>
          <p:cNvCxnSpPr>
            <a:stCxn id="111" idx="0"/>
          </p:cNvCxnSpPr>
          <p:nvPr/>
        </p:nvCxnSpPr>
        <p:spPr>
          <a:xfrm flipH="1" flipV="1">
            <a:off x="4725178" y="966547"/>
            <a:ext cx="1365" cy="439555"/>
          </a:xfrm>
          <a:prstGeom prst="line">
            <a:avLst/>
          </a:prstGeom>
          <a:ln cap="rnd">
            <a:solidFill>
              <a:srgbClr val="A6A6A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31"/>
          <p:cNvSpPr>
            <a:spLocks noChangeAspect="1"/>
          </p:cNvSpPr>
          <p:nvPr/>
        </p:nvSpPr>
        <p:spPr>
          <a:xfrm>
            <a:off x="4636396" y="908720"/>
            <a:ext cx="177689" cy="179999"/>
          </a:xfrm>
          <a:prstGeom prst="ellipse">
            <a:avLst/>
          </a:prstGeom>
          <a:solidFill>
            <a:srgbClr val="E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4" name="Oval 32"/>
          <p:cNvSpPr>
            <a:spLocks noChangeAspect="1"/>
          </p:cNvSpPr>
          <p:nvPr/>
        </p:nvSpPr>
        <p:spPr>
          <a:xfrm>
            <a:off x="4654158" y="1514066"/>
            <a:ext cx="142149" cy="143999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5" name="TextBox 35"/>
          <p:cNvSpPr txBox="1"/>
          <p:nvPr/>
        </p:nvSpPr>
        <p:spPr>
          <a:xfrm>
            <a:off x="3525107" y="332656"/>
            <a:ext cx="2424207" cy="461643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60000"/>
                </a:solidFill>
                <a:latin typeface="Arial"/>
              </a:rPr>
              <a:t>Vodafone Open Innovation Program</a:t>
            </a:r>
            <a:endParaRPr lang="en-US" sz="1200" dirty="0">
              <a:solidFill>
                <a:srgbClr val="E60000"/>
              </a:solidFill>
              <a:latin typeface="Arial"/>
            </a:endParaRPr>
          </a:p>
        </p:txBody>
      </p:sp>
      <p:cxnSp>
        <p:nvCxnSpPr>
          <p:cNvPr id="116" name="Straight Connector 17"/>
          <p:cNvCxnSpPr>
            <a:stCxn id="72" idx="2"/>
            <a:endCxn id="111" idx="4"/>
          </p:cNvCxnSpPr>
          <p:nvPr/>
        </p:nvCxnSpPr>
        <p:spPr>
          <a:xfrm flipV="1">
            <a:off x="4726162" y="1766101"/>
            <a:ext cx="381" cy="517973"/>
          </a:xfrm>
          <a:prstGeom prst="line">
            <a:avLst/>
          </a:prstGeom>
          <a:ln cap="rnd">
            <a:solidFill>
              <a:srgbClr val="A6A6A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" name="Gruppieren 116"/>
          <p:cNvGrpSpPr/>
          <p:nvPr/>
        </p:nvGrpSpPr>
        <p:grpSpPr>
          <a:xfrm>
            <a:off x="5301518" y="1124745"/>
            <a:ext cx="447104" cy="826538"/>
            <a:chOff x="5148340" y="3502127"/>
            <a:chExt cx="503780" cy="931313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118" name="Skupina 15"/>
            <p:cNvGrpSpPr/>
            <p:nvPr/>
          </p:nvGrpSpPr>
          <p:grpSpPr>
            <a:xfrm>
              <a:off x="5148340" y="3679134"/>
              <a:ext cx="230188" cy="249239"/>
              <a:chOff x="6375400" y="3705225"/>
              <a:chExt cx="230188" cy="249238"/>
            </a:xfrm>
            <a:grpFill/>
          </p:grpSpPr>
          <p:sp>
            <p:nvSpPr>
              <p:cNvPr id="131" name="Freeform 13"/>
              <p:cNvSpPr>
                <a:spLocks noEditPoints="1"/>
              </p:cNvSpPr>
              <p:nvPr/>
            </p:nvSpPr>
            <p:spPr bwMode="auto">
              <a:xfrm>
                <a:off x="6375400" y="3859213"/>
                <a:ext cx="230188" cy="95250"/>
              </a:xfrm>
              <a:custGeom>
                <a:avLst/>
                <a:gdLst>
                  <a:gd name="T0" fmla="*/ 7678 w 7686"/>
                  <a:gd name="T1" fmla="*/ 2469 h 3196"/>
                  <a:gd name="T2" fmla="*/ 7678 w 7686"/>
                  <a:gd name="T3" fmla="*/ 2469 h 3196"/>
                  <a:gd name="T4" fmla="*/ 7678 w 7686"/>
                  <a:gd name="T5" fmla="*/ 2469 h 3196"/>
                  <a:gd name="T6" fmla="*/ 7653 w 7686"/>
                  <a:gd name="T7" fmla="*/ 2366 h 3196"/>
                  <a:gd name="T8" fmla="*/ 7288 w 7686"/>
                  <a:gd name="T9" fmla="*/ 1186 h 3196"/>
                  <a:gd name="T10" fmla="*/ 7244 w 7686"/>
                  <a:gd name="T11" fmla="*/ 1054 h 3196"/>
                  <a:gd name="T12" fmla="*/ 7244 w 7686"/>
                  <a:gd name="T13" fmla="*/ 1053 h 3196"/>
                  <a:gd name="T14" fmla="*/ 6996 w 7686"/>
                  <a:gd name="T15" fmla="*/ 778 h 3196"/>
                  <a:gd name="T16" fmla="*/ 6957 w 7686"/>
                  <a:gd name="T17" fmla="*/ 756 h 3196"/>
                  <a:gd name="T18" fmla="*/ 6935 w 7686"/>
                  <a:gd name="T19" fmla="*/ 746 h 3196"/>
                  <a:gd name="T20" fmla="*/ 6071 w 7686"/>
                  <a:gd name="T21" fmla="*/ 385 h 3196"/>
                  <a:gd name="T22" fmla="*/ 5063 w 7686"/>
                  <a:gd name="T23" fmla="*/ 1 h 3196"/>
                  <a:gd name="T24" fmla="*/ 4325 w 7686"/>
                  <a:gd name="T25" fmla="*/ 2192 h 3196"/>
                  <a:gd name="T26" fmla="*/ 4251 w 7686"/>
                  <a:gd name="T27" fmla="*/ 613 h 3196"/>
                  <a:gd name="T28" fmla="*/ 4312 w 7686"/>
                  <a:gd name="T29" fmla="*/ 493 h 3196"/>
                  <a:gd name="T30" fmla="*/ 4555 w 7686"/>
                  <a:gd name="T31" fmla="*/ 12 h 3196"/>
                  <a:gd name="T32" fmla="*/ 3839 w 7686"/>
                  <a:gd name="T33" fmla="*/ 245 h 3196"/>
                  <a:gd name="T34" fmla="*/ 3135 w 7686"/>
                  <a:gd name="T35" fmla="*/ 21 h 3196"/>
                  <a:gd name="T36" fmla="*/ 3374 w 7686"/>
                  <a:gd name="T37" fmla="*/ 493 h 3196"/>
                  <a:gd name="T38" fmla="*/ 3435 w 7686"/>
                  <a:gd name="T39" fmla="*/ 613 h 3196"/>
                  <a:gd name="T40" fmla="*/ 3362 w 7686"/>
                  <a:gd name="T41" fmla="*/ 2192 h 3196"/>
                  <a:gd name="T42" fmla="*/ 2622 w 7686"/>
                  <a:gd name="T43" fmla="*/ 0 h 3196"/>
                  <a:gd name="T44" fmla="*/ 1614 w 7686"/>
                  <a:gd name="T45" fmla="*/ 384 h 3196"/>
                  <a:gd name="T46" fmla="*/ 750 w 7686"/>
                  <a:gd name="T47" fmla="*/ 745 h 3196"/>
                  <a:gd name="T48" fmla="*/ 728 w 7686"/>
                  <a:gd name="T49" fmla="*/ 755 h 3196"/>
                  <a:gd name="T50" fmla="*/ 690 w 7686"/>
                  <a:gd name="T51" fmla="*/ 777 h 3196"/>
                  <a:gd name="T52" fmla="*/ 441 w 7686"/>
                  <a:gd name="T53" fmla="*/ 1053 h 3196"/>
                  <a:gd name="T54" fmla="*/ 441 w 7686"/>
                  <a:gd name="T55" fmla="*/ 1054 h 3196"/>
                  <a:gd name="T56" fmla="*/ 397 w 7686"/>
                  <a:gd name="T57" fmla="*/ 1186 h 3196"/>
                  <a:gd name="T58" fmla="*/ 33 w 7686"/>
                  <a:gd name="T59" fmla="*/ 2366 h 3196"/>
                  <a:gd name="T60" fmla="*/ 7 w 7686"/>
                  <a:gd name="T61" fmla="*/ 2469 h 3196"/>
                  <a:gd name="T62" fmla="*/ 0 w 7686"/>
                  <a:gd name="T63" fmla="*/ 2565 h 3196"/>
                  <a:gd name="T64" fmla="*/ 629 w 7686"/>
                  <a:gd name="T65" fmla="*/ 3195 h 3196"/>
                  <a:gd name="T66" fmla="*/ 1229 w 7686"/>
                  <a:gd name="T67" fmla="*/ 3195 h 3196"/>
                  <a:gd name="T68" fmla="*/ 3809 w 7686"/>
                  <a:gd name="T69" fmla="*/ 3195 h 3196"/>
                  <a:gd name="T70" fmla="*/ 7057 w 7686"/>
                  <a:gd name="T71" fmla="*/ 3195 h 3196"/>
                  <a:gd name="T72" fmla="*/ 7686 w 7686"/>
                  <a:gd name="T73" fmla="*/ 2565 h 3196"/>
                  <a:gd name="T74" fmla="*/ 7678 w 7686"/>
                  <a:gd name="T75" fmla="*/ 2469 h 3196"/>
                  <a:gd name="T76" fmla="*/ 7678 w 7686"/>
                  <a:gd name="T77" fmla="*/ 2469 h 3196"/>
                  <a:gd name="T78" fmla="*/ 7678 w 7686"/>
                  <a:gd name="T79" fmla="*/ 2469 h 3196"/>
                  <a:gd name="T80" fmla="*/ 7678 w 7686"/>
                  <a:gd name="T81" fmla="*/ 2469 h 3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86" h="3196">
                    <a:moveTo>
                      <a:pt x="7678" y="2469"/>
                    </a:moveTo>
                    <a:lnTo>
                      <a:pt x="7678" y="2469"/>
                    </a:lnTo>
                    <a:lnTo>
                      <a:pt x="7678" y="2469"/>
                    </a:lnTo>
                    <a:cubicBezTo>
                      <a:pt x="7673" y="2433"/>
                      <a:pt x="7665" y="2399"/>
                      <a:pt x="7653" y="2366"/>
                    </a:cubicBezTo>
                    <a:cubicBezTo>
                      <a:pt x="7569" y="2042"/>
                      <a:pt x="7375" y="1451"/>
                      <a:pt x="7288" y="1186"/>
                    </a:cubicBezTo>
                    <a:cubicBezTo>
                      <a:pt x="7278" y="1140"/>
                      <a:pt x="7264" y="1096"/>
                      <a:pt x="7244" y="1054"/>
                    </a:cubicBezTo>
                    <a:lnTo>
                      <a:pt x="7244" y="1053"/>
                    </a:lnTo>
                    <a:cubicBezTo>
                      <a:pt x="7191" y="938"/>
                      <a:pt x="7104" y="842"/>
                      <a:pt x="6996" y="778"/>
                    </a:cubicBezTo>
                    <a:cubicBezTo>
                      <a:pt x="6989" y="773"/>
                      <a:pt x="6975" y="766"/>
                      <a:pt x="6957" y="756"/>
                    </a:cubicBezTo>
                    <a:cubicBezTo>
                      <a:pt x="6950" y="753"/>
                      <a:pt x="6942" y="749"/>
                      <a:pt x="6935" y="746"/>
                    </a:cubicBezTo>
                    <a:cubicBezTo>
                      <a:pt x="6723" y="645"/>
                      <a:pt x="6071" y="385"/>
                      <a:pt x="6071" y="385"/>
                    </a:cubicBezTo>
                    <a:cubicBezTo>
                      <a:pt x="5745" y="244"/>
                      <a:pt x="5408" y="124"/>
                      <a:pt x="5063" y="1"/>
                    </a:cubicBezTo>
                    <a:cubicBezTo>
                      <a:pt x="5001" y="257"/>
                      <a:pt x="4418" y="1956"/>
                      <a:pt x="4325" y="2192"/>
                    </a:cubicBezTo>
                    <a:lnTo>
                      <a:pt x="4251" y="613"/>
                    </a:lnTo>
                    <a:cubicBezTo>
                      <a:pt x="4276" y="576"/>
                      <a:pt x="4293" y="533"/>
                      <a:pt x="4312" y="493"/>
                    </a:cubicBezTo>
                    <a:lnTo>
                      <a:pt x="4555" y="12"/>
                    </a:lnTo>
                    <a:cubicBezTo>
                      <a:pt x="4384" y="155"/>
                      <a:pt x="4126" y="245"/>
                      <a:pt x="3839" y="245"/>
                    </a:cubicBezTo>
                    <a:cubicBezTo>
                      <a:pt x="3559" y="245"/>
                      <a:pt x="3307" y="159"/>
                      <a:pt x="3135" y="21"/>
                    </a:cubicBezTo>
                    <a:lnTo>
                      <a:pt x="3374" y="493"/>
                    </a:lnTo>
                    <a:cubicBezTo>
                      <a:pt x="3394" y="533"/>
                      <a:pt x="3411" y="576"/>
                      <a:pt x="3435" y="613"/>
                    </a:cubicBezTo>
                    <a:lnTo>
                      <a:pt x="3362" y="2192"/>
                    </a:lnTo>
                    <a:cubicBezTo>
                      <a:pt x="3268" y="1956"/>
                      <a:pt x="2683" y="256"/>
                      <a:pt x="2622" y="0"/>
                    </a:cubicBezTo>
                    <a:cubicBezTo>
                      <a:pt x="2278" y="123"/>
                      <a:pt x="1941" y="243"/>
                      <a:pt x="1614" y="384"/>
                    </a:cubicBezTo>
                    <a:cubicBezTo>
                      <a:pt x="1614" y="384"/>
                      <a:pt x="963" y="645"/>
                      <a:pt x="750" y="745"/>
                    </a:cubicBezTo>
                    <a:cubicBezTo>
                      <a:pt x="743" y="748"/>
                      <a:pt x="735" y="751"/>
                      <a:pt x="728" y="755"/>
                    </a:cubicBezTo>
                    <a:cubicBezTo>
                      <a:pt x="710" y="764"/>
                      <a:pt x="696" y="771"/>
                      <a:pt x="690" y="777"/>
                    </a:cubicBezTo>
                    <a:cubicBezTo>
                      <a:pt x="582" y="842"/>
                      <a:pt x="494" y="938"/>
                      <a:pt x="441" y="1053"/>
                    </a:cubicBezTo>
                    <a:lnTo>
                      <a:pt x="441" y="1054"/>
                    </a:lnTo>
                    <a:cubicBezTo>
                      <a:pt x="422" y="1096"/>
                      <a:pt x="407" y="1140"/>
                      <a:pt x="397" y="1186"/>
                    </a:cubicBezTo>
                    <a:cubicBezTo>
                      <a:pt x="310" y="1451"/>
                      <a:pt x="117" y="2041"/>
                      <a:pt x="33" y="2366"/>
                    </a:cubicBezTo>
                    <a:cubicBezTo>
                      <a:pt x="21" y="2399"/>
                      <a:pt x="12" y="2434"/>
                      <a:pt x="7" y="2469"/>
                    </a:cubicBezTo>
                    <a:cubicBezTo>
                      <a:pt x="2" y="2500"/>
                      <a:pt x="0" y="2533"/>
                      <a:pt x="0" y="2565"/>
                    </a:cubicBezTo>
                    <a:cubicBezTo>
                      <a:pt x="0" y="2913"/>
                      <a:pt x="281" y="3195"/>
                      <a:pt x="629" y="3195"/>
                    </a:cubicBezTo>
                    <a:lnTo>
                      <a:pt x="1229" y="3195"/>
                    </a:lnTo>
                    <a:cubicBezTo>
                      <a:pt x="2089" y="3195"/>
                      <a:pt x="2949" y="3196"/>
                      <a:pt x="3809" y="3195"/>
                    </a:cubicBezTo>
                    <a:lnTo>
                      <a:pt x="7057" y="3195"/>
                    </a:lnTo>
                    <a:cubicBezTo>
                      <a:pt x="7404" y="3195"/>
                      <a:pt x="7686" y="2913"/>
                      <a:pt x="7686" y="2565"/>
                    </a:cubicBezTo>
                    <a:cubicBezTo>
                      <a:pt x="7686" y="2533"/>
                      <a:pt x="7683" y="2500"/>
                      <a:pt x="7678" y="2469"/>
                    </a:cubicBezTo>
                    <a:lnTo>
                      <a:pt x="7678" y="2469"/>
                    </a:lnTo>
                    <a:close/>
                    <a:moveTo>
                      <a:pt x="7678" y="2469"/>
                    </a:moveTo>
                    <a:lnTo>
                      <a:pt x="7678" y="246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4"/>
              <p:cNvSpPr>
                <a:spLocks noEditPoints="1"/>
              </p:cNvSpPr>
              <p:nvPr/>
            </p:nvSpPr>
            <p:spPr bwMode="auto">
              <a:xfrm>
                <a:off x="6429375" y="3705225"/>
                <a:ext cx="122238" cy="144463"/>
              </a:xfrm>
              <a:custGeom>
                <a:avLst/>
                <a:gdLst>
                  <a:gd name="T0" fmla="*/ 3692 w 4097"/>
                  <a:gd name="T1" fmla="*/ 2234 h 4868"/>
                  <a:gd name="T2" fmla="*/ 3692 w 4097"/>
                  <a:gd name="T3" fmla="*/ 2234 h 4868"/>
                  <a:gd name="T4" fmla="*/ 3714 w 4097"/>
                  <a:gd name="T5" fmla="*/ 1627 h 4868"/>
                  <a:gd name="T6" fmla="*/ 2086 w 4097"/>
                  <a:gd name="T7" fmla="*/ 0 h 4868"/>
                  <a:gd name="T8" fmla="*/ 2011 w 4097"/>
                  <a:gd name="T9" fmla="*/ 0 h 4868"/>
                  <a:gd name="T10" fmla="*/ 382 w 4097"/>
                  <a:gd name="T11" fmla="*/ 1629 h 4868"/>
                  <a:gd name="T12" fmla="*/ 404 w 4097"/>
                  <a:gd name="T13" fmla="*/ 2235 h 4868"/>
                  <a:gd name="T14" fmla="*/ 39 w 4097"/>
                  <a:gd name="T15" fmla="*/ 2586 h 4868"/>
                  <a:gd name="T16" fmla="*/ 486 w 4097"/>
                  <a:gd name="T17" fmla="*/ 3333 h 4868"/>
                  <a:gd name="T18" fmla="*/ 1194 w 4097"/>
                  <a:gd name="T19" fmla="*/ 4474 h 4868"/>
                  <a:gd name="T20" fmla="*/ 2015 w 4097"/>
                  <a:gd name="T21" fmla="*/ 4867 h 4868"/>
                  <a:gd name="T22" fmla="*/ 2049 w 4097"/>
                  <a:gd name="T23" fmla="*/ 4868 h 4868"/>
                  <a:gd name="T24" fmla="*/ 2083 w 4097"/>
                  <a:gd name="T25" fmla="*/ 4867 h 4868"/>
                  <a:gd name="T26" fmla="*/ 2898 w 4097"/>
                  <a:gd name="T27" fmla="*/ 4479 h 4868"/>
                  <a:gd name="T28" fmla="*/ 3610 w 4097"/>
                  <a:gd name="T29" fmla="*/ 3333 h 4868"/>
                  <a:gd name="T30" fmla="*/ 4057 w 4097"/>
                  <a:gd name="T31" fmla="*/ 2586 h 4868"/>
                  <a:gd name="T32" fmla="*/ 3692 w 4097"/>
                  <a:gd name="T33" fmla="*/ 2234 h 4868"/>
                  <a:gd name="T34" fmla="*/ 3692 w 4097"/>
                  <a:gd name="T35" fmla="*/ 2234 h 4868"/>
                  <a:gd name="T36" fmla="*/ 3692 w 4097"/>
                  <a:gd name="T37" fmla="*/ 2234 h 4868"/>
                  <a:gd name="T38" fmla="*/ 3692 w 4097"/>
                  <a:gd name="T39" fmla="*/ 2234 h 4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97" h="4868">
                    <a:moveTo>
                      <a:pt x="3692" y="2234"/>
                    </a:moveTo>
                    <a:lnTo>
                      <a:pt x="3692" y="2234"/>
                    </a:lnTo>
                    <a:cubicBezTo>
                      <a:pt x="3692" y="2123"/>
                      <a:pt x="3714" y="1720"/>
                      <a:pt x="3714" y="1627"/>
                    </a:cubicBezTo>
                    <a:cubicBezTo>
                      <a:pt x="3715" y="728"/>
                      <a:pt x="2985" y="0"/>
                      <a:pt x="2086" y="0"/>
                    </a:cubicBezTo>
                    <a:lnTo>
                      <a:pt x="2011" y="0"/>
                    </a:lnTo>
                    <a:cubicBezTo>
                      <a:pt x="1112" y="0"/>
                      <a:pt x="382" y="729"/>
                      <a:pt x="382" y="1629"/>
                    </a:cubicBezTo>
                    <a:cubicBezTo>
                      <a:pt x="382" y="1721"/>
                      <a:pt x="404" y="2123"/>
                      <a:pt x="404" y="2235"/>
                    </a:cubicBezTo>
                    <a:cubicBezTo>
                      <a:pt x="364" y="2238"/>
                      <a:pt x="0" y="2150"/>
                      <a:pt x="39" y="2586"/>
                    </a:cubicBezTo>
                    <a:cubicBezTo>
                      <a:pt x="122" y="3512"/>
                      <a:pt x="475" y="3333"/>
                      <a:pt x="486" y="3333"/>
                    </a:cubicBezTo>
                    <a:cubicBezTo>
                      <a:pt x="660" y="3891"/>
                      <a:pt x="930" y="4247"/>
                      <a:pt x="1194" y="4474"/>
                    </a:cubicBezTo>
                    <a:cubicBezTo>
                      <a:pt x="1607" y="4829"/>
                      <a:pt x="2007" y="4867"/>
                      <a:pt x="2015" y="4867"/>
                    </a:cubicBezTo>
                    <a:cubicBezTo>
                      <a:pt x="2026" y="4867"/>
                      <a:pt x="2037" y="4868"/>
                      <a:pt x="2049" y="4868"/>
                    </a:cubicBezTo>
                    <a:cubicBezTo>
                      <a:pt x="2059" y="4868"/>
                      <a:pt x="2071" y="4868"/>
                      <a:pt x="2083" y="4867"/>
                    </a:cubicBezTo>
                    <a:cubicBezTo>
                      <a:pt x="2089" y="4867"/>
                      <a:pt x="2487" y="4829"/>
                      <a:pt x="2898" y="4479"/>
                    </a:cubicBezTo>
                    <a:cubicBezTo>
                      <a:pt x="3163" y="4253"/>
                      <a:pt x="3435" y="3895"/>
                      <a:pt x="3610" y="3333"/>
                    </a:cubicBezTo>
                    <a:cubicBezTo>
                      <a:pt x="3621" y="3333"/>
                      <a:pt x="3974" y="3512"/>
                      <a:pt x="4057" y="2586"/>
                    </a:cubicBezTo>
                    <a:cubicBezTo>
                      <a:pt x="4097" y="2149"/>
                      <a:pt x="3732" y="2237"/>
                      <a:pt x="3692" y="2234"/>
                    </a:cubicBezTo>
                    <a:lnTo>
                      <a:pt x="3692" y="2234"/>
                    </a:lnTo>
                    <a:close/>
                    <a:moveTo>
                      <a:pt x="3692" y="2234"/>
                    </a:moveTo>
                    <a:lnTo>
                      <a:pt x="3692" y="22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9" name="Skupina 15"/>
            <p:cNvGrpSpPr/>
            <p:nvPr/>
          </p:nvGrpSpPr>
          <p:grpSpPr>
            <a:xfrm>
              <a:off x="5421932" y="3843164"/>
              <a:ext cx="230188" cy="249239"/>
              <a:chOff x="6375400" y="3705225"/>
              <a:chExt cx="230188" cy="249238"/>
            </a:xfrm>
            <a:grpFill/>
          </p:grpSpPr>
          <p:sp>
            <p:nvSpPr>
              <p:cNvPr id="129" name="Freeform 13"/>
              <p:cNvSpPr>
                <a:spLocks noEditPoints="1"/>
              </p:cNvSpPr>
              <p:nvPr/>
            </p:nvSpPr>
            <p:spPr bwMode="auto">
              <a:xfrm>
                <a:off x="6375400" y="3859213"/>
                <a:ext cx="230188" cy="95250"/>
              </a:xfrm>
              <a:custGeom>
                <a:avLst/>
                <a:gdLst>
                  <a:gd name="T0" fmla="*/ 7678 w 7686"/>
                  <a:gd name="T1" fmla="*/ 2469 h 3196"/>
                  <a:gd name="T2" fmla="*/ 7678 w 7686"/>
                  <a:gd name="T3" fmla="*/ 2469 h 3196"/>
                  <a:gd name="T4" fmla="*/ 7678 w 7686"/>
                  <a:gd name="T5" fmla="*/ 2469 h 3196"/>
                  <a:gd name="T6" fmla="*/ 7653 w 7686"/>
                  <a:gd name="T7" fmla="*/ 2366 h 3196"/>
                  <a:gd name="T8" fmla="*/ 7288 w 7686"/>
                  <a:gd name="T9" fmla="*/ 1186 h 3196"/>
                  <a:gd name="T10" fmla="*/ 7244 w 7686"/>
                  <a:gd name="T11" fmla="*/ 1054 h 3196"/>
                  <a:gd name="T12" fmla="*/ 7244 w 7686"/>
                  <a:gd name="T13" fmla="*/ 1053 h 3196"/>
                  <a:gd name="T14" fmla="*/ 6996 w 7686"/>
                  <a:gd name="T15" fmla="*/ 778 h 3196"/>
                  <a:gd name="T16" fmla="*/ 6957 w 7686"/>
                  <a:gd name="T17" fmla="*/ 756 h 3196"/>
                  <a:gd name="T18" fmla="*/ 6935 w 7686"/>
                  <a:gd name="T19" fmla="*/ 746 h 3196"/>
                  <a:gd name="T20" fmla="*/ 6071 w 7686"/>
                  <a:gd name="T21" fmla="*/ 385 h 3196"/>
                  <a:gd name="T22" fmla="*/ 5063 w 7686"/>
                  <a:gd name="T23" fmla="*/ 1 h 3196"/>
                  <a:gd name="T24" fmla="*/ 4325 w 7686"/>
                  <a:gd name="T25" fmla="*/ 2192 h 3196"/>
                  <a:gd name="T26" fmla="*/ 4251 w 7686"/>
                  <a:gd name="T27" fmla="*/ 613 h 3196"/>
                  <a:gd name="T28" fmla="*/ 4312 w 7686"/>
                  <a:gd name="T29" fmla="*/ 493 h 3196"/>
                  <a:gd name="T30" fmla="*/ 4555 w 7686"/>
                  <a:gd name="T31" fmla="*/ 12 h 3196"/>
                  <a:gd name="T32" fmla="*/ 3839 w 7686"/>
                  <a:gd name="T33" fmla="*/ 245 h 3196"/>
                  <a:gd name="T34" fmla="*/ 3135 w 7686"/>
                  <a:gd name="T35" fmla="*/ 21 h 3196"/>
                  <a:gd name="T36" fmla="*/ 3374 w 7686"/>
                  <a:gd name="T37" fmla="*/ 493 h 3196"/>
                  <a:gd name="T38" fmla="*/ 3435 w 7686"/>
                  <a:gd name="T39" fmla="*/ 613 h 3196"/>
                  <a:gd name="T40" fmla="*/ 3362 w 7686"/>
                  <a:gd name="T41" fmla="*/ 2192 h 3196"/>
                  <a:gd name="T42" fmla="*/ 2622 w 7686"/>
                  <a:gd name="T43" fmla="*/ 0 h 3196"/>
                  <a:gd name="T44" fmla="*/ 1614 w 7686"/>
                  <a:gd name="T45" fmla="*/ 384 h 3196"/>
                  <a:gd name="T46" fmla="*/ 750 w 7686"/>
                  <a:gd name="T47" fmla="*/ 745 h 3196"/>
                  <a:gd name="T48" fmla="*/ 728 w 7686"/>
                  <a:gd name="T49" fmla="*/ 755 h 3196"/>
                  <a:gd name="T50" fmla="*/ 690 w 7686"/>
                  <a:gd name="T51" fmla="*/ 777 h 3196"/>
                  <a:gd name="T52" fmla="*/ 441 w 7686"/>
                  <a:gd name="T53" fmla="*/ 1053 h 3196"/>
                  <a:gd name="T54" fmla="*/ 441 w 7686"/>
                  <a:gd name="T55" fmla="*/ 1054 h 3196"/>
                  <a:gd name="T56" fmla="*/ 397 w 7686"/>
                  <a:gd name="T57" fmla="*/ 1186 h 3196"/>
                  <a:gd name="T58" fmla="*/ 33 w 7686"/>
                  <a:gd name="T59" fmla="*/ 2366 h 3196"/>
                  <a:gd name="T60" fmla="*/ 7 w 7686"/>
                  <a:gd name="T61" fmla="*/ 2469 h 3196"/>
                  <a:gd name="T62" fmla="*/ 0 w 7686"/>
                  <a:gd name="T63" fmla="*/ 2565 h 3196"/>
                  <a:gd name="T64" fmla="*/ 629 w 7686"/>
                  <a:gd name="T65" fmla="*/ 3195 h 3196"/>
                  <a:gd name="T66" fmla="*/ 1229 w 7686"/>
                  <a:gd name="T67" fmla="*/ 3195 h 3196"/>
                  <a:gd name="T68" fmla="*/ 3809 w 7686"/>
                  <a:gd name="T69" fmla="*/ 3195 h 3196"/>
                  <a:gd name="T70" fmla="*/ 7057 w 7686"/>
                  <a:gd name="T71" fmla="*/ 3195 h 3196"/>
                  <a:gd name="T72" fmla="*/ 7686 w 7686"/>
                  <a:gd name="T73" fmla="*/ 2565 h 3196"/>
                  <a:gd name="T74" fmla="*/ 7678 w 7686"/>
                  <a:gd name="T75" fmla="*/ 2469 h 3196"/>
                  <a:gd name="T76" fmla="*/ 7678 w 7686"/>
                  <a:gd name="T77" fmla="*/ 2469 h 3196"/>
                  <a:gd name="T78" fmla="*/ 7678 w 7686"/>
                  <a:gd name="T79" fmla="*/ 2469 h 3196"/>
                  <a:gd name="T80" fmla="*/ 7678 w 7686"/>
                  <a:gd name="T81" fmla="*/ 2469 h 3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86" h="3196">
                    <a:moveTo>
                      <a:pt x="7678" y="2469"/>
                    </a:moveTo>
                    <a:lnTo>
                      <a:pt x="7678" y="2469"/>
                    </a:lnTo>
                    <a:lnTo>
                      <a:pt x="7678" y="2469"/>
                    </a:lnTo>
                    <a:cubicBezTo>
                      <a:pt x="7673" y="2433"/>
                      <a:pt x="7665" y="2399"/>
                      <a:pt x="7653" y="2366"/>
                    </a:cubicBezTo>
                    <a:cubicBezTo>
                      <a:pt x="7569" y="2042"/>
                      <a:pt x="7375" y="1451"/>
                      <a:pt x="7288" y="1186"/>
                    </a:cubicBezTo>
                    <a:cubicBezTo>
                      <a:pt x="7278" y="1140"/>
                      <a:pt x="7264" y="1096"/>
                      <a:pt x="7244" y="1054"/>
                    </a:cubicBezTo>
                    <a:lnTo>
                      <a:pt x="7244" y="1053"/>
                    </a:lnTo>
                    <a:cubicBezTo>
                      <a:pt x="7191" y="938"/>
                      <a:pt x="7104" y="842"/>
                      <a:pt x="6996" y="778"/>
                    </a:cubicBezTo>
                    <a:cubicBezTo>
                      <a:pt x="6989" y="773"/>
                      <a:pt x="6975" y="766"/>
                      <a:pt x="6957" y="756"/>
                    </a:cubicBezTo>
                    <a:cubicBezTo>
                      <a:pt x="6950" y="753"/>
                      <a:pt x="6942" y="749"/>
                      <a:pt x="6935" y="746"/>
                    </a:cubicBezTo>
                    <a:cubicBezTo>
                      <a:pt x="6723" y="645"/>
                      <a:pt x="6071" y="385"/>
                      <a:pt x="6071" y="385"/>
                    </a:cubicBezTo>
                    <a:cubicBezTo>
                      <a:pt x="5745" y="244"/>
                      <a:pt x="5408" y="124"/>
                      <a:pt x="5063" y="1"/>
                    </a:cubicBezTo>
                    <a:cubicBezTo>
                      <a:pt x="5001" y="257"/>
                      <a:pt x="4418" y="1956"/>
                      <a:pt x="4325" y="2192"/>
                    </a:cubicBezTo>
                    <a:lnTo>
                      <a:pt x="4251" y="613"/>
                    </a:lnTo>
                    <a:cubicBezTo>
                      <a:pt x="4276" y="576"/>
                      <a:pt x="4293" y="533"/>
                      <a:pt x="4312" y="493"/>
                    </a:cubicBezTo>
                    <a:lnTo>
                      <a:pt x="4555" y="12"/>
                    </a:lnTo>
                    <a:cubicBezTo>
                      <a:pt x="4384" y="155"/>
                      <a:pt x="4126" y="245"/>
                      <a:pt x="3839" y="245"/>
                    </a:cubicBezTo>
                    <a:cubicBezTo>
                      <a:pt x="3559" y="245"/>
                      <a:pt x="3307" y="159"/>
                      <a:pt x="3135" y="21"/>
                    </a:cubicBezTo>
                    <a:lnTo>
                      <a:pt x="3374" y="493"/>
                    </a:lnTo>
                    <a:cubicBezTo>
                      <a:pt x="3394" y="533"/>
                      <a:pt x="3411" y="576"/>
                      <a:pt x="3435" y="613"/>
                    </a:cubicBezTo>
                    <a:lnTo>
                      <a:pt x="3362" y="2192"/>
                    </a:lnTo>
                    <a:cubicBezTo>
                      <a:pt x="3268" y="1956"/>
                      <a:pt x="2683" y="256"/>
                      <a:pt x="2622" y="0"/>
                    </a:cubicBezTo>
                    <a:cubicBezTo>
                      <a:pt x="2278" y="123"/>
                      <a:pt x="1941" y="243"/>
                      <a:pt x="1614" y="384"/>
                    </a:cubicBezTo>
                    <a:cubicBezTo>
                      <a:pt x="1614" y="384"/>
                      <a:pt x="963" y="645"/>
                      <a:pt x="750" y="745"/>
                    </a:cubicBezTo>
                    <a:cubicBezTo>
                      <a:pt x="743" y="748"/>
                      <a:pt x="735" y="751"/>
                      <a:pt x="728" y="755"/>
                    </a:cubicBezTo>
                    <a:cubicBezTo>
                      <a:pt x="710" y="764"/>
                      <a:pt x="696" y="771"/>
                      <a:pt x="690" y="777"/>
                    </a:cubicBezTo>
                    <a:cubicBezTo>
                      <a:pt x="582" y="842"/>
                      <a:pt x="494" y="938"/>
                      <a:pt x="441" y="1053"/>
                    </a:cubicBezTo>
                    <a:lnTo>
                      <a:pt x="441" y="1054"/>
                    </a:lnTo>
                    <a:cubicBezTo>
                      <a:pt x="422" y="1096"/>
                      <a:pt x="407" y="1140"/>
                      <a:pt x="397" y="1186"/>
                    </a:cubicBezTo>
                    <a:cubicBezTo>
                      <a:pt x="310" y="1451"/>
                      <a:pt x="117" y="2041"/>
                      <a:pt x="33" y="2366"/>
                    </a:cubicBezTo>
                    <a:cubicBezTo>
                      <a:pt x="21" y="2399"/>
                      <a:pt x="12" y="2434"/>
                      <a:pt x="7" y="2469"/>
                    </a:cubicBezTo>
                    <a:cubicBezTo>
                      <a:pt x="2" y="2500"/>
                      <a:pt x="0" y="2533"/>
                      <a:pt x="0" y="2565"/>
                    </a:cubicBezTo>
                    <a:cubicBezTo>
                      <a:pt x="0" y="2913"/>
                      <a:pt x="281" y="3195"/>
                      <a:pt x="629" y="3195"/>
                    </a:cubicBezTo>
                    <a:lnTo>
                      <a:pt x="1229" y="3195"/>
                    </a:lnTo>
                    <a:cubicBezTo>
                      <a:pt x="2089" y="3195"/>
                      <a:pt x="2949" y="3196"/>
                      <a:pt x="3809" y="3195"/>
                    </a:cubicBezTo>
                    <a:lnTo>
                      <a:pt x="7057" y="3195"/>
                    </a:lnTo>
                    <a:cubicBezTo>
                      <a:pt x="7404" y="3195"/>
                      <a:pt x="7686" y="2913"/>
                      <a:pt x="7686" y="2565"/>
                    </a:cubicBezTo>
                    <a:cubicBezTo>
                      <a:pt x="7686" y="2533"/>
                      <a:pt x="7683" y="2500"/>
                      <a:pt x="7678" y="2469"/>
                    </a:cubicBezTo>
                    <a:lnTo>
                      <a:pt x="7678" y="2469"/>
                    </a:lnTo>
                    <a:close/>
                    <a:moveTo>
                      <a:pt x="7678" y="2469"/>
                    </a:moveTo>
                    <a:lnTo>
                      <a:pt x="7678" y="246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4"/>
              <p:cNvSpPr>
                <a:spLocks noEditPoints="1"/>
              </p:cNvSpPr>
              <p:nvPr/>
            </p:nvSpPr>
            <p:spPr bwMode="auto">
              <a:xfrm>
                <a:off x="6429375" y="3705225"/>
                <a:ext cx="122238" cy="144463"/>
              </a:xfrm>
              <a:custGeom>
                <a:avLst/>
                <a:gdLst>
                  <a:gd name="T0" fmla="*/ 3692 w 4097"/>
                  <a:gd name="T1" fmla="*/ 2234 h 4868"/>
                  <a:gd name="T2" fmla="*/ 3692 w 4097"/>
                  <a:gd name="T3" fmla="*/ 2234 h 4868"/>
                  <a:gd name="T4" fmla="*/ 3714 w 4097"/>
                  <a:gd name="T5" fmla="*/ 1627 h 4868"/>
                  <a:gd name="T6" fmla="*/ 2086 w 4097"/>
                  <a:gd name="T7" fmla="*/ 0 h 4868"/>
                  <a:gd name="T8" fmla="*/ 2011 w 4097"/>
                  <a:gd name="T9" fmla="*/ 0 h 4868"/>
                  <a:gd name="T10" fmla="*/ 382 w 4097"/>
                  <a:gd name="T11" fmla="*/ 1629 h 4868"/>
                  <a:gd name="T12" fmla="*/ 404 w 4097"/>
                  <a:gd name="T13" fmla="*/ 2235 h 4868"/>
                  <a:gd name="T14" fmla="*/ 39 w 4097"/>
                  <a:gd name="T15" fmla="*/ 2586 h 4868"/>
                  <a:gd name="T16" fmla="*/ 486 w 4097"/>
                  <a:gd name="T17" fmla="*/ 3333 h 4868"/>
                  <a:gd name="T18" fmla="*/ 1194 w 4097"/>
                  <a:gd name="T19" fmla="*/ 4474 h 4868"/>
                  <a:gd name="T20" fmla="*/ 2015 w 4097"/>
                  <a:gd name="T21" fmla="*/ 4867 h 4868"/>
                  <a:gd name="T22" fmla="*/ 2049 w 4097"/>
                  <a:gd name="T23" fmla="*/ 4868 h 4868"/>
                  <a:gd name="T24" fmla="*/ 2083 w 4097"/>
                  <a:gd name="T25" fmla="*/ 4867 h 4868"/>
                  <a:gd name="T26" fmla="*/ 2898 w 4097"/>
                  <a:gd name="T27" fmla="*/ 4479 h 4868"/>
                  <a:gd name="T28" fmla="*/ 3610 w 4097"/>
                  <a:gd name="T29" fmla="*/ 3333 h 4868"/>
                  <a:gd name="T30" fmla="*/ 4057 w 4097"/>
                  <a:gd name="T31" fmla="*/ 2586 h 4868"/>
                  <a:gd name="T32" fmla="*/ 3692 w 4097"/>
                  <a:gd name="T33" fmla="*/ 2234 h 4868"/>
                  <a:gd name="T34" fmla="*/ 3692 w 4097"/>
                  <a:gd name="T35" fmla="*/ 2234 h 4868"/>
                  <a:gd name="T36" fmla="*/ 3692 w 4097"/>
                  <a:gd name="T37" fmla="*/ 2234 h 4868"/>
                  <a:gd name="T38" fmla="*/ 3692 w 4097"/>
                  <a:gd name="T39" fmla="*/ 2234 h 4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97" h="4868">
                    <a:moveTo>
                      <a:pt x="3692" y="2234"/>
                    </a:moveTo>
                    <a:lnTo>
                      <a:pt x="3692" y="2234"/>
                    </a:lnTo>
                    <a:cubicBezTo>
                      <a:pt x="3692" y="2123"/>
                      <a:pt x="3714" y="1720"/>
                      <a:pt x="3714" y="1627"/>
                    </a:cubicBezTo>
                    <a:cubicBezTo>
                      <a:pt x="3715" y="728"/>
                      <a:pt x="2985" y="0"/>
                      <a:pt x="2086" y="0"/>
                    </a:cubicBezTo>
                    <a:lnTo>
                      <a:pt x="2011" y="0"/>
                    </a:lnTo>
                    <a:cubicBezTo>
                      <a:pt x="1112" y="0"/>
                      <a:pt x="382" y="729"/>
                      <a:pt x="382" y="1629"/>
                    </a:cubicBezTo>
                    <a:cubicBezTo>
                      <a:pt x="382" y="1721"/>
                      <a:pt x="404" y="2123"/>
                      <a:pt x="404" y="2235"/>
                    </a:cubicBezTo>
                    <a:cubicBezTo>
                      <a:pt x="364" y="2238"/>
                      <a:pt x="0" y="2150"/>
                      <a:pt x="39" y="2586"/>
                    </a:cubicBezTo>
                    <a:cubicBezTo>
                      <a:pt x="122" y="3512"/>
                      <a:pt x="475" y="3333"/>
                      <a:pt x="486" y="3333"/>
                    </a:cubicBezTo>
                    <a:cubicBezTo>
                      <a:pt x="660" y="3891"/>
                      <a:pt x="930" y="4247"/>
                      <a:pt x="1194" y="4474"/>
                    </a:cubicBezTo>
                    <a:cubicBezTo>
                      <a:pt x="1607" y="4829"/>
                      <a:pt x="2007" y="4867"/>
                      <a:pt x="2015" y="4867"/>
                    </a:cubicBezTo>
                    <a:cubicBezTo>
                      <a:pt x="2026" y="4867"/>
                      <a:pt x="2037" y="4868"/>
                      <a:pt x="2049" y="4868"/>
                    </a:cubicBezTo>
                    <a:cubicBezTo>
                      <a:pt x="2059" y="4868"/>
                      <a:pt x="2071" y="4868"/>
                      <a:pt x="2083" y="4867"/>
                    </a:cubicBezTo>
                    <a:cubicBezTo>
                      <a:pt x="2089" y="4867"/>
                      <a:pt x="2487" y="4829"/>
                      <a:pt x="2898" y="4479"/>
                    </a:cubicBezTo>
                    <a:cubicBezTo>
                      <a:pt x="3163" y="4253"/>
                      <a:pt x="3435" y="3895"/>
                      <a:pt x="3610" y="3333"/>
                    </a:cubicBezTo>
                    <a:cubicBezTo>
                      <a:pt x="3621" y="3333"/>
                      <a:pt x="3974" y="3512"/>
                      <a:pt x="4057" y="2586"/>
                    </a:cubicBezTo>
                    <a:cubicBezTo>
                      <a:pt x="4097" y="2149"/>
                      <a:pt x="3732" y="2237"/>
                      <a:pt x="3692" y="2234"/>
                    </a:cubicBezTo>
                    <a:lnTo>
                      <a:pt x="3692" y="2234"/>
                    </a:lnTo>
                    <a:close/>
                    <a:moveTo>
                      <a:pt x="3692" y="2234"/>
                    </a:moveTo>
                    <a:lnTo>
                      <a:pt x="3692" y="22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0" name="Skupina 15"/>
            <p:cNvGrpSpPr/>
            <p:nvPr/>
          </p:nvGrpSpPr>
          <p:grpSpPr>
            <a:xfrm>
              <a:off x="5421932" y="3502127"/>
              <a:ext cx="230188" cy="249239"/>
              <a:chOff x="6375400" y="3705225"/>
              <a:chExt cx="230188" cy="249238"/>
            </a:xfrm>
            <a:grpFill/>
          </p:grpSpPr>
          <p:sp>
            <p:nvSpPr>
              <p:cNvPr id="127" name="Freeform 13"/>
              <p:cNvSpPr>
                <a:spLocks noEditPoints="1"/>
              </p:cNvSpPr>
              <p:nvPr/>
            </p:nvSpPr>
            <p:spPr bwMode="auto">
              <a:xfrm>
                <a:off x="6375400" y="3859213"/>
                <a:ext cx="230188" cy="95250"/>
              </a:xfrm>
              <a:custGeom>
                <a:avLst/>
                <a:gdLst>
                  <a:gd name="T0" fmla="*/ 7678 w 7686"/>
                  <a:gd name="T1" fmla="*/ 2469 h 3196"/>
                  <a:gd name="T2" fmla="*/ 7678 w 7686"/>
                  <a:gd name="T3" fmla="*/ 2469 h 3196"/>
                  <a:gd name="T4" fmla="*/ 7678 w 7686"/>
                  <a:gd name="T5" fmla="*/ 2469 h 3196"/>
                  <a:gd name="T6" fmla="*/ 7653 w 7686"/>
                  <a:gd name="T7" fmla="*/ 2366 h 3196"/>
                  <a:gd name="T8" fmla="*/ 7288 w 7686"/>
                  <a:gd name="T9" fmla="*/ 1186 h 3196"/>
                  <a:gd name="T10" fmla="*/ 7244 w 7686"/>
                  <a:gd name="T11" fmla="*/ 1054 h 3196"/>
                  <a:gd name="T12" fmla="*/ 7244 w 7686"/>
                  <a:gd name="T13" fmla="*/ 1053 h 3196"/>
                  <a:gd name="T14" fmla="*/ 6996 w 7686"/>
                  <a:gd name="T15" fmla="*/ 778 h 3196"/>
                  <a:gd name="T16" fmla="*/ 6957 w 7686"/>
                  <a:gd name="T17" fmla="*/ 756 h 3196"/>
                  <a:gd name="T18" fmla="*/ 6935 w 7686"/>
                  <a:gd name="T19" fmla="*/ 746 h 3196"/>
                  <a:gd name="T20" fmla="*/ 6071 w 7686"/>
                  <a:gd name="T21" fmla="*/ 385 h 3196"/>
                  <a:gd name="T22" fmla="*/ 5063 w 7686"/>
                  <a:gd name="T23" fmla="*/ 1 h 3196"/>
                  <a:gd name="T24" fmla="*/ 4325 w 7686"/>
                  <a:gd name="T25" fmla="*/ 2192 h 3196"/>
                  <a:gd name="T26" fmla="*/ 4251 w 7686"/>
                  <a:gd name="T27" fmla="*/ 613 h 3196"/>
                  <a:gd name="T28" fmla="*/ 4312 w 7686"/>
                  <a:gd name="T29" fmla="*/ 493 h 3196"/>
                  <a:gd name="T30" fmla="*/ 4555 w 7686"/>
                  <a:gd name="T31" fmla="*/ 12 h 3196"/>
                  <a:gd name="T32" fmla="*/ 3839 w 7686"/>
                  <a:gd name="T33" fmla="*/ 245 h 3196"/>
                  <a:gd name="T34" fmla="*/ 3135 w 7686"/>
                  <a:gd name="T35" fmla="*/ 21 h 3196"/>
                  <a:gd name="T36" fmla="*/ 3374 w 7686"/>
                  <a:gd name="T37" fmla="*/ 493 h 3196"/>
                  <a:gd name="T38" fmla="*/ 3435 w 7686"/>
                  <a:gd name="T39" fmla="*/ 613 h 3196"/>
                  <a:gd name="T40" fmla="*/ 3362 w 7686"/>
                  <a:gd name="T41" fmla="*/ 2192 h 3196"/>
                  <a:gd name="T42" fmla="*/ 2622 w 7686"/>
                  <a:gd name="T43" fmla="*/ 0 h 3196"/>
                  <a:gd name="T44" fmla="*/ 1614 w 7686"/>
                  <a:gd name="T45" fmla="*/ 384 h 3196"/>
                  <a:gd name="T46" fmla="*/ 750 w 7686"/>
                  <a:gd name="T47" fmla="*/ 745 h 3196"/>
                  <a:gd name="T48" fmla="*/ 728 w 7686"/>
                  <a:gd name="T49" fmla="*/ 755 h 3196"/>
                  <a:gd name="T50" fmla="*/ 690 w 7686"/>
                  <a:gd name="T51" fmla="*/ 777 h 3196"/>
                  <a:gd name="T52" fmla="*/ 441 w 7686"/>
                  <a:gd name="T53" fmla="*/ 1053 h 3196"/>
                  <a:gd name="T54" fmla="*/ 441 w 7686"/>
                  <a:gd name="T55" fmla="*/ 1054 h 3196"/>
                  <a:gd name="T56" fmla="*/ 397 w 7686"/>
                  <a:gd name="T57" fmla="*/ 1186 h 3196"/>
                  <a:gd name="T58" fmla="*/ 33 w 7686"/>
                  <a:gd name="T59" fmla="*/ 2366 h 3196"/>
                  <a:gd name="T60" fmla="*/ 7 w 7686"/>
                  <a:gd name="T61" fmla="*/ 2469 h 3196"/>
                  <a:gd name="T62" fmla="*/ 0 w 7686"/>
                  <a:gd name="T63" fmla="*/ 2565 h 3196"/>
                  <a:gd name="T64" fmla="*/ 629 w 7686"/>
                  <a:gd name="T65" fmla="*/ 3195 h 3196"/>
                  <a:gd name="T66" fmla="*/ 1229 w 7686"/>
                  <a:gd name="T67" fmla="*/ 3195 h 3196"/>
                  <a:gd name="T68" fmla="*/ 3809 w 7686"/>
                  <a:gd name="T69" fmla="*/ 3195 h 3196"/>
                  <a:gd name="T70" fmla="*/ 7057 w 7686"/>
                  <a:gd name="T71" fmla="*/ 3195 h 3196"/>
                  <a:gd name="T72" fmla="*/ 7686 w 7686"/>
                  <a:gd name="T73" fmla="*/ 2565 h 3196"/>
                  <a:gd name="T74" fmla="*/ 7678 w 7686"/>
                  <a:gd name="T75" fmla="*/ 2469 h 3196"/>
                  <a:gd name="T76" fmla="*/ 7678 w 7686"/>
                  <a:gd name="T77" fmla="*/ 2469 h 3196"/>
                  <a:gd name="T78" fmla="*/ 7678 w 7686"/>
                  <a:gd name="T79" fmla="*/ 2469 h 3196"/>
                  <a:gd name="T80" fmla="*/ 7678 w 7686"/>
                  <a:gd name="T81" fmla="*/ 2469 h 3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86" h="3196">
                    <a:moveTo>
                      <a:pt x="7678" y="2469"/>
                    </a:moveTo>
                    <a:lnTo>
                      <a:pt x="7678" y="2469"/>
                    </a:lnTo>
                    <a:lnTo>
                      <a:pt x="7678" y="2469"/>
                    </a:lnTo>
                    <a:cubicBezTo>
                      <a:pt x="7673" y="2433"/>
                      <a:pt x="7665" y="2399"/>
                      <a:pt x="7653" y="2366"/>
                    </a:cubicBezTo>
                    <a:cubicBezTo>
                      <a:pt x="7569" y="2042"/>
                      <a:pt x="7375" y="1451"/>
                      <a:pt x="7288" y="1186"/>
                    </a:cubicBezTo>
                    <a:cubicBezTo>
                      <a:pt x="7278" y="1140"/>
                      <a:pt x="7264" y="1096"/>
                      <a:pt x="7244" y="1054"/>
                    </a:cubicBezTo>
                    <a:lnTo>
                      <a:pt x="7244" y="1053"/>
                    </a:lnTo>
                    <a:cubicBezTo>
                      <a:pt x="7191" y="938"/>
                      <a:pt x="7104" y="842"/>
                      <a:pt x="6996" y="778"/>
                    </a:cubicBezTo>
                    <a:cubicBezTo>
                      <a:pt x="6989" y="773"/>
                      <a:pt x="6975" y="766"/>
                      <a:pt x="6957" y="756"/>
                    </a:cubicBezTo>
                    <a:cubicBezTo>
                      <a:pt x="6950" y="753"/>
                      <a:pt x="6942" y="749"/>
                      <a:pt x="6935" y="746"/>
                    </a:cubicBezTo>
                    <a:cubicBezTo>
                      <a:pt x="6723" y="645"/>
                      <a:pt x="6071" y="385"/>
                      <a:pt x="6071" y="385"/>
                    </a:cubicBezTo>
                    <a:cubicBezTo>
                      <a:pt x="5745" y="244"/>
                      <a:pt x="5408" y="124"/>
                      <a:pt x="5063" y="1"/>
                    </a:cubicBezTo>
                    <a:cubicBezTo>
                      <a:pt x="5001" y="257"/>
                      <a:pt x="4418" y="1956"/>
                      <a:pt x="4325" y="2192"/>
                    </a:cubicBezTo>
                    <a:lnTo>
                      <a:pt x="4251" y="613"/>
                    </a:lnTo>
                    <a:cubicBezTo>
                      <a:pt x="4276" y="576"/>
                      <a:pt x="4293" y="533"/>
                      <a:pt x="4312" y="493"/>
                    </a:cubicBezTo>
                    <a:lnTo>
                      <a:pt x="4555" y="12"/>
                    </a:lnTo>
                    <a:cubicBezTo>
                      <a:pt x="4384" y="155"/>
                      <a:pt x="4126" y="245"/>
                      <a:pt x="3839" y="245"/>
                    </a:cubicBezTo>
                    <a:cubicBezTo>
                      <a:pt x="3559" y="245"/>
                      <a:pt x="3307" y="159"/>
                      <a:pt x="3135" y="21"/>
                    </a:cubicBezTo>
                    <a:lnTo>
                      <a:pt x="3374" y="493"/>
                    </a:lnTo>
                    <a:cubicBezTo>
                      <a:pt x="3394" y="533"/>
                      <a:pt x="3411" y="576"/>
                      <a:pt x="3435" y="613"/>
                    </a:cubicBezTo>
                    <a:lnTo>
                      <a:pt x="3362" y="2192"/>
                    </a:lnTo>
                    <a:cubicBezTo>
                      <a:pt x="3268" y="1956"/>
                      <a:pt x="2683" y="256"/>
                      <a:pt x="2622" y="0"/>
                    </a:cubicBezTo>
                    <a:cubicBezTo>
                      <a:pt x="2278" y="123"/>
                      <a:pt x="1941" y="243"/>
                      <a:pt x="1614" y="384"/>
                    </a:cubicBezTo>
                    <a:cubicBezTo>
                      <a:pt x="1614" y="384"/>
                      <a:pt x="963" y="645"/>
                      <a:pt x="750" y="745"/>
                    </a:cubicBezTo>
                    <a:cubicBezTo>
                      <a:pt x="743" y="748"/>
                      <a:pt x="735" y="751"/>
                      <a:pt x="728" y="755"/>
                    </a:cubicBezTo>
                    <a:cubicBezTo>
                      <a:pt x="710" y="764"/>
                      <a:pt x="696" y="771"/>
                      <a:pt x="690" y="777"/>
                    </a:cubicBezTo>
                    <a:cubicBezTo>
                      <a:pt x="582" y="842"/>
                      <a:pt x="494" y="938"/>
                      <a:pt x="441" y="1053"/>
                    </a:cubicBezTo>
                    <a:lnTo>
                      <a:pt x="441" y="1054"/>
                    </a:lnTo>
                    <a:cubicBezTo>
                      <a:pt x="422" y="1096"/>
                      <a:pt x="407" y="1140"/>
                      <a:pt x="397" y="1186"/>
                    </a:cubicBezTo>
                    <a:cubicBezTo>
                      <a:pt x="310" y="1451"/>
                      <a:pt x="117" y="2041"/>
                      <a:pt x="33" y="2366"/>
                    </a:cubicBezTo>
                    <a:cubicBezTo>
                      <a:pt x="21" y="2399"/>
                      <a:pt x="12" y="2434"/>
                      <a:pt x="7" y="2469"/>
                    </a:cubicBezTo>
                    <a:cubicBezTo>
                      <a:pt x="2" y="2500"/>
                      <a:pt x="0" y="2533"/>
                      <a:pt x="0" y="2565"/>
                    </a:cubicBezTo>
                    <a:cubicBezTo>
                      <a:pt x="0" y="2913"/>
                      <a:pt x="281" y="3195"/>
                      <a:pt x="629" y="3195"/>
                    </a:cubicBezTo>
                    <a:lnTo>
                      <a:pt x="1229" y="3195"/>
                    </a:lnTo>
                    <a:cubicBezTo>
                      <a:pt x="2089" y="3195"/>
                      <a:pt x="2949" y="3196"/>
                      <a:pt x="3809" y="3195"/>
                    </a:cubicBezTo>
                    <a:lnTo>
                      <a:pt x="7057" y="3195"/>
                    </a:lnTo>
                    <a:cubicBezTo>
                      <a:pt x="7404" y="3195"/>
                      <a:pt x="7686" y="2913"/>
                      <a:pt x="7686" y="2565"/>
                    </a:cubicBezTo>
                    <a:cubicBezTo>
                      <a:pt x="7686" y="2533"/>
                      <a:pt x="7683" y="2500"/>
                      <a:pt x="7678" y="2469"/>
                    </a:cubicBezTo>
                    <a:lnTo>
                      <a:pt x="7678" y="2469"/>
                    </a:lnTo>
                    <a:close/>
                    <a:moveTo>
                      <a:pt x="7678" y="2469"/>
                    </a:moveTo>
                    <a:lnTo>
                      <a:pt x="7678" y="246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4"/>
              <p:cNvSpPr>
                <a:spLocks noEditPoints="1"/>
              </p:cNvSpPr>
              <p:nvPr/>
            </p:nvSpPr>
            <p:spPr bwMode="auto">
              <a:xfrm>
                <a:off x="6429375" y="3705225"/>
                <a:ext cx="122238" cy="144463"/>
              </a:xfrm>
              <a:custGeom>
                <a:avLst/>
                <a:gdLst>
                  <a:gd name="T0" fmla="*/ 3692 w 4097"/>
                  <a:gd name="T1" fmla="*/ 2234 h 4868"/>
                  <a:gd name="T2" fmla="*/ 3692 w 4097"/>
                  <a:gd name="T3" fmla="*/ 2234 h 4868"/>
                  <a:gd name="T4" fmla="*/ 3714 w 4097"/>
                  <a:gd name="T5" fmla="*/ 1627 h 4868"/>
                  <a:gd name="T6" fmla="*/ 2086 w 4097"/>
                  <a:gd name="T7" fmla="*/ 0 h 4868"/>
                  <a:gd name="T8" fmla="*/ 2011 w 4097"/>
                  <a:gd name="T9" fmla="*/ 0 h 4868"/>
                  <a:gd name="T10" fmla="*/ 382 w 4097"/>
                  <a:gd name="T11" fmla="*/ 1629 h 4868"/>
                  <a:gd name="T12" fmla="*/ 404 w 4097"/>
                  <a:gd name="T13" fmla="*/ 2235 h 4868"/>
                  <a:gd name="T14" fmla="*/ 39 w 4097"/>
                  <a:gd name="T15" fmla="*/ 2586 h 4868"/>
                  <a:gd name="T16" fmla="*/ 486 w 4097"/>
                  <a:gd name="T17" fmla="*/ 3333 h 4868"/>
                  <a:gd name="T18" fmla="*/ 1194 w 4097"/>
                  <a:gd name="T19" fmla="*/ 4474 h 4868"/>
                  <a:gd name="T20" fmla="*/ 2015 w 4097"/>
                  <a:gd name="T21" fmla="*/ 4867 h 4868"/>
                  <a:gd name="T22" fmla="*/ 2049 w 4097"/>
                  <a:gd name="T23" fmla="*/ 4868 h 4868"/>
                  <a:gd name="T24" fmla="*/ 2083 w 4097"/>
                  <a:gd name="T25" fmla="*/ 4867 h 4868"/>
                  <a:gd name="T26" fmla="*/ 2898 w 4097"/>
                  <a:gd name="T27" fmla="*/ 4479 h 4868"/>
                  <a:gd name="T28" fmla="*/ 3610 w 4097"/>
                  <a:gd name="T29" fmla="*/ 3333 h 4868"/>
                  <a:gd name="T30" fmla="*/ 4057 w 4097"/>
                  <a:gd name="T31" fmla="*/ 2586 h 4868"/>
                  <a:gd name="T32" fmla="*/ 3692 w 4097"/>
                  <a:gd name="T33" fmla="*/ 2234 h 4868"/>
                  <a:gd name="T34" fmla="*/ 3692 w 4097"/>
                  <a:gd name="T35" fmla="*/ 2234 h 4868"/>
                  <a:gd name="T36" fmla="*/ 3692 w 4097"/>
                  <a:gd name="T37" fmla="*/ 2234 h 4868"/>
                  <a:gd name="T38" fmla="*/ 3692 w 4097"/>
                  <a:gd name="T39" fmla="*/ 2234 h 4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97" h="4868">
                    <a:moveTo>
                      <a:pt x="3692" y="2234"/>
                    </a:moveTo>
                    <a:lnTo>
                      <a:pt x="3692" y="2234"/>
                    </a:lnTo>
                    <a:cubicBezTo>
                      <a:pt x="3692" y="2123"/>
                      <a:pt x="3714" y="1720"/>
                      <a:pt x="3714" y="1627"/>
                    </a:cubicBezTo>
                    <a:cubicBezTo>
                      <a:pt x="3715" y="728"/>
                      <a:pt x="2985" y="0"/>
                      <a:pt x="2086" y="0"/>
                    </a:cubicBezTo>
                    <a:lnTo>
                      <a:pt x="2011" y="0"/>
                    </a:lnTo>
                    <a:cubicBezTo>
                      <a:pt x="1112" y="0"/>
                      <a:pt x="382" y="729"/>
                      <a:pt x="382" y="1629"/>
                    </a:cubicBezTo>
                    <a:cubicBezTo>
                      <a:pt x="382" y="1721"/>
                      <a:pt x="404" y="2123"/>
                      <a:pt x="404" y="2235"/>
                    </a:cubicBezTo>
                    <a:cubicBezTo>
                      <a:pt x="364" y="2238"/>
                      <a:pt x="0" y="2150"/>
                      <a:pt x="39" y="2586"/>
                    </a:cubicBezTo>
                    <a:cubicBezTo>
                      <a:pt x="122" y="3512"/>
                      <a:pt x="475" y="3333"/>
                      <a:pt x="486" y="3333"/>
                    </a:cubicBezTo>
                    <a:cubicBezTo>
                      <a:pt x="660" y="3891"/>
                      <a:pt x="930" y="4247"/>
                      <a:pt x="1194" y="4474"/>
                    </a:cubicBezTo>
                    <a:cubicBezTo>
                      <a:pt x="1607" y="4829"/>
                      <a:pt x="2007" y="4867"/>
                      <a:pt x="2015" y="4867"/>
                    </a:cubicBezTo>
                    <a:cubicBezTo>
                      <a:pt x="2026" y="4867"/>
                      <a:pt x="2037" y="4868"/>
                      <a:pt x="2049" y="4868"/>
                    </a:cubicBezTo>
                    <a:cubicBezTo>
                      <a:pt x="2059" y="4868"/>
                      <a:pt x="2071" y="4868"/>
                      <a:pt x="2083" y="4867"/>
                    </a:cubicBezTo>
                    <a:cubicBezTo>
                      <a:pt x="2089" y="4867"/>
                      <a:pt x="2487" y="4829"/>
                      <a:pt x="2898" y="4479"/>
                    </a:cubicBezTo>
                    <a:cubicBezTo>
                      <a:pt x="3163" y="4253"/>
                      <a:pt x="3435" y="3895"/>
                      <a:pt x="3610" y="3333"/>
                    </a:cubicBezTo>
                    <a:cubicBezTo>
                      <a:pt x="3621" y="3333"/>
                      <a:pt x="3974" y="3512"/>
                      <a:pt x="4057" y="2586"/>
                    </a:cubicBezTo>
                    <a:cubicBezTo>
                      <a:pt x="4097" y="2149"/>
                      <a:pt x="3732" y="2237"/>
                      <a:pt x="3692" y="2234"/>
                    </a:cubicBezTo>
                    <a:lnTo>
                      <a:pt x="3692" y="2234"/>
                    </a:lnTo>
                    <a:close/>
                    <a:moveTo>
                      <a:pt x="3692" y="2234"/>
                    </a:moveTo>
                    <a:lnTo>
                      <a:pt x="3692" y="22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" name="Skupina 15"/>
            <p:cNvGrpSpPr/>
            <p:nvPr/>
          </p:nvGrpSpPr>
          <p:grpSpPr>
            <a:xfrm>
              <a:off x="5148340" y="3998892"/>
              <a:ext cx="230188" cy="249239"/>
              <a:chOff x="6375400" y="3705225"/>
              <a:chExt cx="230188" cy="249238"/>
            </a:xfrm>
            <a:grpFill/>
          </p:grpSpPr>
          <p:sp>
            <p:nvSpPr>
              <p:cNvPr id="125" name="Freeform 13"/>
              <p:cNvSpPr>
                <a:spLocks noEditPoints="1"/>
              </p:cNvSpPr>
              <p:nvPr/>
            </p:nvSpPr>
            <p:spPr bwMode="auto">
              <a:xfrm>
                <a:off x="6375400" y="3859213"/>
                <a:ext cx="230188" cy="95250"/>
              </a:xfrm>
              <a:custGeom>
                <a:avLst/>
                <a:gdLst>
                  <a:gd name="T0" fmla="*/ 7678 w 7686"/>
                  <a:gd name="T1" fmla="*/ 2469 h 3196"/>
                  <a:gd name="T2" fmla="*/ 7678 w 7686"/>
                  <a:gd name="T3" fmla="*/ 2469 h 3196"/>
                  <a:gd name="T4" fmla="*/ 7678 w 7686"/>
                  <a:gd name="T5" fmla="*/ 2469 h 3196"/>
                  <a:gd name="T6" fmla="*/ 7653 w 7686"/>
                  <a:gd name="T7" fmla="*/ 2366 h 3196"/>
                  <a:gd name="T8" fmla="*/ 7288 w 7686"/>
                  <a:gd name="T9" fmla="*/ 1186 h 3196"/>
                  <a:gd name="T10" fmla="*/ 7244 w 7686"/>
                  <a:gd name="T11" fmla="*/ 1054 h 3196"/>
                  <a:gd name="T12" fmla="*/ 7244 w 7686"/>
                  <a:gd name="T13" fmla="*/ 1053 h 3196"/>
                  <a:gd name="T14" fmla="*/ 6996 w 7686"/>
                  <a:gd name="T15" fmla="*/ 778 h 3196"/>
                  <a:gd name="T16" fmla="*/ 6957 w 7686"/>
                  <a:gd name="T17" fmla="*/ 756 h 3196"/>
                  <a:gd name="T18" fmla="*/ 6935 w 7686"/>
                  <a:gd name="T19" fmla="*/ 746 h 3196"/>
                  <a:gd name="T20" fmla="*/ 6071 w 7686"/>
                  <a:gd name="T21" fmla="*/ 385 h 3196"/>
                  <a:gd name="T22" fmla="*/ 5063 w 7686"/>
                  <a:gd name="T23" fmla="*/ 1 h 3196"/>
                  <a:gd name="T24" fmla="*/ 4325 w 7686"/>
                  <a:gd name="T25" fmla="*/ 2192 h 3196"/>
                  <a:gd name="T26" fmla="*/ 4251 w 7686"/>
                  <a:gd name="T27" fmla="*/ 613 h 3196"/>
                  <a:gd name="T28" fmla="*/ 4312 w 7686"/>
                  <a:gd name="T29" fmla="*/ 493 h 3196"/>
                  <a:gd name="T30" fmla="*/ 4555 w 7686"/>
                  <a:gd name="T31" fmla="*/ 12 h 3196"/>
                  <a:gd name="T32" fmla="*/ 3839 w 7686"/>
                  <a:gd name="T33" fmla="*/ 245 h 3196"/>
                  <a:gd name="T34" fmla="*/ 3135 w 7686"/>
                  <a:gd name="T35" fmla="*/ 21 h 3196"/>
                  <a:gd name="T36" fmla="*/ 3374 w 7686"/>
                  <a:gd name="T37" fmla="*/ 493 h 3196"/>
                  <a:gd name="T38" fmla="*/ 3435 w 7686"/>
                  <a:gd name="T39" fmla="*/ 613 h 3196"/>
                  <a:gd name="T40" fmla="*/ 3362 w 7686"/>
                  <a:gd name="T41" fmla="*/ 2192 h 3196"/>
                  <a:gd name="T42" fmla="*/ 2622 w 7686"/>
                  <a:gd name="T43" fmla="*/ 0 h 3196"/>
                  <a:gd name="T44" fmla="*/ 1614 w 7686"/>
                  <a:gd name="T45" fmla="*/ 384 h 3196"/>
                  <a:gd name="T46" fmla="*/ 750 w 7686"/>
                  <a:gd name="T47" fmla="*/ 745 h 3196"/>
                  <a:gd name="T48" fmla="*/ 728 w 7686"/>
                  <a:gd name="T49" fmla="*/ 755 h 3196"/>
                  <a:gd name="T50" fmla="*/ 690 w 7686"/>
                  <a:gd name="T51" fmla="*/ 777 h 3196"/>
                  <a:gd name="T52" fmla="*/ 441 w 7686"/>
                  <a:gd name="T53" fmla="*/ 1053 h 3196"/>
                  <a:gd name="T54" fmla="*/ 441 w 7686"/>
                  <a:gd name="T55" fmla="*/ 1054 h 3196"/>
                  <a:gd name="T56" fmla="*/ 397 w 7686"/>
                  <a:gd name="T57" fmla="*/ 1186 h 3196"/>
                  <a:gd name="T58" fmla="*/ 33 w 7686"/>
                  <a:gd name="T59" fmla="*/ 2366 h 3196"/>
                  <a:gd name="T60" fmla="*/ 7 w 7686"/>
                  <a:gd name="T61" fmla="*/ 2469 h 3196"/>
                  <a:gd name="T62" fmla="*/ 0 w 7686"/>
                  <a:gd name="T63" fmla="*/ 2565 h 3196"/>
                  <a:gd name="T64" fmla="*/ 629 w 7686"/>
                  <a:gd name="T65" fmla="*/ 3195 h 3196"/>
                  <a:gd name="T66" fmla="*/ 1229 w 7686"/>
                  <a:gd name="T67" fmla="*/ 3195 h 3196"/>
                  <a:gd name="T68" fmla="*/ 3809 w 7686"/>
                  <a:gd name="T69" fmla="*/ 3195 h 3196"/>
                  <a:gd name="T70" fmla="*/ 7057 w 7686"/>
                  <a:gd name="T71" fmla="*/ 3195 h 3196"/>
                  <a:gd name="T72" fmla="*/ 7686 w 7686"/>
                  <a:gd name="T73" fmla="*/ 2565 h 3196"/>
                  <a:gd name="T74" fmla="*/ 7678 w 7686"/>
                  <a:gd name="T75" fmla="*/ 2469 h 3196"/>
                  <a:gd name="T76" fmla="*/ 7678 w 7686"/>
                  <a:gd name="T77" fmla="*/ 2469 h 3196"/>
                  <a:gd name="T78" fmla="*/ 7678 w 7686"/>
                  <a:gd name="T79" fmla="*/ 2469 h 3196"/>
                  <a:gd name="T80" fmla="*/ 7678 w 7686"/>
                  <a:gd name="T81" fmla="*/ 2469 h 3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86" h="3196">
                    <a:moveTo>
                      <a:pt x="7678" y="2469"/>
                    </a:moveTo>
                    <a:lnTo>
                      <a:pt x="7678" y="2469"/>
                    </a:lnTo>
                    <a:lnTo>
                      <a:pt x="7678" y="2469"/>
                    </a:lnTo>
                    <a:cubicBezTo>
                      <a:pt x="7673" y="2433"/>
                      <a:pt x="7665" y="2399"/>
                      <a:pt x="7653" y="2366"/>
                    </a:cubicBezTo>
                    <a:cubicBezTo>
                      <a:pt x="7569" y="2042"/>
                      <a:pt x="7375" y="1451"/>
                      <a:pt x="7288" y="1186"/>
                    </a:cubicBezTo>
                    <a:cubicBezTo>
                      <a:pt x="7278" y="1140"/>
                      <a:pt x="7264" y="1096"/>
                      <a:pt x="7244" y="1054"/>
                    </a:cubicBezTo>
                    <a:lnTo>
                      <a:pt x="7244" y="1053"/>
                    </a:lnTo>
                    <a:cubicBezTo>
                      <a:pt x="7191" y="938"/>
                      <a:pt x="7104" y="842"/>
                      <a:pt x="6996" y="778"/>
                    </a:cubicBezTo>
                    <a:cubicBezTo>
                      <a:pt x="6989" y="773"/>
                      <a:pt x="6975" y="766"/>
                      <a:pt x="6957" y="756"/>
                    </a:cubicBezTo>
                    <a:cubicBezTo>
                      <a:pt x="6950" y="753"/>
                      <a:pt x="6942" y="749"/>
                      <a:pt x="6935" y="746"/>
                    </a:cubicBezTo>
                    <a:cubicBezTo>
                      <a:pt x="6723" y="645"/>
                      <a:pt x="6071" y="385"/>
                      <a:pt x="6071" y="385"/>
                    </a:cubicBezTo>
                    <a:cubicBezTo>
                      <a:pt x="5745" y="244"/>
                      <a:pt x="5408" y="124"/>
                      <a:pt x="5063" y="1"/>
                    </a:cubicBezTo>
                    <a:cubicBezTo>
                      <a:pt x="5001" y="257"/>
                      <a:pt x="4418" y="1956"/>
                      <a:pt x="4325" y="2192"/>
                    </a:cubicBezTo>
                    <a:lnTo>
                      <a:pt x="4251" y="613"/>
                    </a:lnTo>
                    <a:cubicBezTo>
                      <a:pt x="4276" y="576"/>
                      <a:pt x="4293" y="533"/>
                      <a:pt x="4312" y="493"/>
                    </a:cubicBezTo>
                    <a:lnTo>
                      <a:pt x="4555" y="12"/>
                    </a:lnTo>
                    <a:cubicBezTo>
                      <a:pt x="4384" y="155"/>
                      <a:pt x="4126" y="245"/>
                      <a:pt x="3839" y="245"/>
                    </a:cubicBezTo>
                    <a:cubicBezTo>
                      <a:pt x="3559" y="245"/>
                      <a:pt x="3307" y="159"/>
                      <a:pt x="3135" y="21"/>
                    </a:cubicBezTo>
                    <a:lnTo>
                      <a:pt x="3374" y="493"/>
                    </a:lnTo>
                    <a:cubicBezTo>
                      <a:pt x="3394" y="533"/>
                      <a:pt x="3411" y="576"/>
                      <a:pt x="3435" y="613"/>
                    </a:cubicBezTo>
                    <a:lnTo>
                      <a:pt x="3362" y="2192"/>
                    </a:lnTo>
                    <a:cubicBezTo>
                      <a:pt x="3268" y="1956"/>
                      <a:pt x="2683" y="256"/>
                      <a:pt x="2622" y="0"/>
                    </a:cubicBezTo>
                    <a:cubicBezTo>
                      <a:pt x="2278" y="123"/>
                      <a:pt x="1941" y="243"/>
                      <a:pt x="1614" y="384"/>
                    </a:cubicBezTo>
                    <a:cubicBezTo>
                      <a:pt x="1614" y="384"/>
                      <a:pt x="963" y="645"/>
                      <a:pt x="750" y="745"/>
                    </a:cubicBezTo>
                    <a:cubicBezTo>
                      <a:pt x="743" y="748"/>
                      <a:pt x="735" y="751"/>
                      <a:pt x="728" y="755"/>
                    </a:cubicBezTo>
                    <a:cubicBezTo>
                      <a:pt x="710" y="764"/>
                      <a:pt x="696" y="771"/>
                      <a:pt x="690" y="777"/>
                    </a:cubicBezTo>
                    <a:cubicBezTo>
                      <a:pt x="582" y="842"/>
                      <a:pt x="494" y="938"/>
                      <a:pt x="441" y="1053"/>
                    </a:cubicBezTo>
                    <a:lnTo>
                      <a:pt x="441" y="1054"/>
                    </a:lnTo>
                    <a:cubicBezTo>
                      <a:pt x="422" y="1096"/>
                      <a:pt x="407" y="1140"/>
                      <a:pt x="397" y="1186"/>
                    </a:cubicBezTo>
                    <a:cubicBezTo>
                      <a:pt x="310" y="1451"/>
                      <a:pt x="117" y="2041"/>
                      <a:pt x="33" y="2366"/>
                    </a:cubicBezTo>
                    <a:cubicBezTo>
                      <a:pt x="21" y="2399"/>
                      <a:pt x="12" y="2434"/>
                      <a:pt x="7" y="2469"/>
                    </a:cubicBezTo>
                    <a:cubicBezTo>
                      <a:pt x="2" y="2500"/>
                      <a:pt x="0" y="2533"/>
                      <a:pt x="0" y="2565"/>
                    </a:cubicBezTo>
                    <a:cubicBezTo>
                      <a:pt x="0" y="2913"/>
                      <a:pt x="281" y="3195"/>
                      <a:pt x="629" y="3195"/>
                    </a:cubicBezTo>
                    <a:lnTo>
                      <a:pt x="1229" y="3195"/>
                    </a:lnTo>
                    <a:cubicBezTo>
                      <a:pt x="2089" y="3195"/>
                      <a:pt x="2949" y="3196"/>
                      <a:pt x="3809" y="3195"/>
                    </a:cubicBezTo>
                    <a:lnTo>
                      <a:pt x="7057" y="3195"/>
                    </a:lnTo>
                    <a:cubicBezTo>
                      <a:pt x="7404" y="3195"/>
                      <a:pt x="7686" y="2913"/>
                      <a:pt x="7686" y="2565"/>
                    </a:cubicBezTo>
                    <a:cubicBezTo>
                      <a:pt x="7686" y="2533"/>
                      <a:pt x="7683" y="2500"/>
                      <a:pt x="7678" y="2469"/>
                    </a:cubicBezTo>
                    <a:lnTo>
                      <a:pt x="7678" y="2469"/>
                    </a:lnTo>
                    <a:close/>
                    <a:moveTo>
                      <a:pt x="7678" y="2469"/>
                    </a:moveTo>
                    <a:lnTo>
                      <a:pt x="7678" y="246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14"/>
              <p:cNvSpPr>
                <a:spLocks noEditPoints="1"/>
              </p:cNvSpPr>
              <p:nvPr/>
            </p:nvSpPr>
            <p:spPr bwMode="auto">
              <a:xfrm>
                <a:off x="6429375" y="3705225"/>
                <a:ext cx="122238" cy="144463"/>
              </a:xfrm>
              <a:custGeom>
                <a:avLst/>
                <a:gdLst>
                  <a:gd name="T0" fmla="*/ 3692 w 4097"/>
                  <a:gd name="T1" fmla="*/ 2234 h 4868"/>
                  <a:gd name="T2" fmla="*/ 3692 w 4097"/>
                  <a:gd name="T3" fmla="*/ 2234 h 4868"/>
                  <a:gd name="T4" fmla="*/ 3714 w 4097"/>
                  <a:gd name="T5" fmla="*/ 1627 h 4868"/>
                  <a:gd name="T6" fmla="*/ 2086 w 4097"/>
                  <a:gd name="T7" fmla="*/ 0 h 4868"/>
                  <a:gd name="T8" fmla="*/ 2011 w 4097"/>
                  <a:gd name="T9" fmla="*/ 0 h 4868"/>
                  <a:gd name="T10" fmla="*/ 382 w 4097"/>
                  <a:gd name="T11" fmla="*/ 1629 h 4868"/>
                  <a:gd name="T12" fmla="*/ 404 w 4097"/>
                  <a:gd name="T13" fmla="*/ 2235 h 4868"/>
                  <a:gd name="T14" fmla="*/ 39 w 4097"/>
                  <a:gd name="T15" fmla="*/ 2586 h 4868"/>
                  <a:gd name="T16" fmla="*/ 486 w 4097"/>
                  <a:gd name="T17" fmla="*/ 3333 h 4868"/>
                  <a:gd name="T18" fmla="*/ 1194 w 4097"/>
                  <a:gd name="T19" fmla="*/ 4474 h 4868"/>
                  <a:gd name="T20" fmla="*/ 2015 w 4097"/>
                  <a:gd name="T21" fmla="*/ 4867 h 4868"/>
                  <a:gd name="T22" fmla="*/ 2049 w 4097"/>
                  <a:gd name="T23" fmla="*/ 4868 h 4868"/>
                  <a:gd name="T24" fmla="*/ 2083 w 4097"/>
                  <a:gd name="T25" fmla="*/ 4867 h 4868"/>
                  <a:gd name="T26" fmla="*/ 2898 w 4097"/>
                  <a:gd name="T27" fmla="*/ 4479 h 4868"/>
                  <a:gd name="T28" fmla="*/ 3610 w 4097"/>
                  <a:gd name="T29" fmla="*/ 3333 h 4868"/>
                  <a:gd name="T30" fmla="*/ 4057 w 4097"/>
                  <a:gd name="T31" fmla="*/ 2586 h 4868"/>
                  <a:gd name="T32" fmla="*/ 3692 w 4097"/>
                  <a:gd name="T33" fmla="*/ 2234 h 4868"/>
                  <a:gd name="T34" fmla="*/ 3692 w 4097"/>
                  <a:gd name="T35" fmla="*/ 2234 h 4868"/>
                  <a:gd name="T36" fmla="*/ 3692 w 4097"/>
                  <a:gd name="T37" fmla="*/ 2234 h 4868"/>
                  <a:gd name="T38" fmla="*/ 3692 w 4097"/>
                  <a:gd name="T39" fmla="*/ 2234 h 4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97" h="4868">
                    <a:moveTo>
                      <a:pt x="3692" y="2234"/>
                    </a:moveTo>
                    <a:lnTo>
                      <a:pt x="3692" y="2234"/>
                    </a:lnTo>
                    <a:cubicBezTo>
                      <a:pt x="3692" y="2123"/>
                      <a:pt x="3714" y="1720"/>
                      <a:pt x="3714" y="1627"/>
                    </a:cubicBezTo>
                    <a:cubicBezTo>
                      <a:pt x="3715" y="728"/>
                      <a:pt x="2985" y="0"/>
                      <a:pt x="2086" y="0"/>
                    </a:cubicBezTo>
                    <a:lnTo>
                      <a:pt x="2011" y="0"/>
                    </a:lnTo>
                    <a:cubicBezTo>
                      <a:pt x="1112" y="0"/>
                      <a:pt x="382" y="729"/>
                      <a:pt x="382" y="1629"/>
                    </a:cubicBezTo>
                    <a:cubicBezTo>
                      <a:pt x="382" y="1721"/>
                      <a:pt x="404" y="2123"/>
                      <a:pt x="404" y="2235"/>
                    </a:cubicBezTo>
                    <a:cubicBezTo>
                      <a:pt x="364" y="2238"/>
                      <a:pt x="0" y="2150"/>
                      <a:pt x="39" y="2586"/>
                    </a:cubicBezTo>
                    <a:cubicBezTo>
                      <a:pt x="122" y="3512"/>
                      <a:pt x="475" y="3333"/>
                      <a:pt x="486" y="3333"/>
                    </a:cubicBezTo>
                    <a:cubicBezTo>
                      <a:pt x="660" y="3891"/>
                      <a:pt x="930" y="4247"/>
                      <a:pt x="1194" y="4474"/>
                    </a:cubicBezTo>
                    <a:cubicBezTo>
                      <a:pt x="1607" y="4829"/>
                      <a:pt x="2007" y="4867"/>
                      <a:pt x="2015" y="4867"/>
                    </a:cubicBezTo>
                    <a:cubicBezTo>
                      <a:pt x="2026" y="4867"/>
                      <a:pt x="2037" y="4868"/>
                      <a:pt x="2049" y="4868"/>
                    </a:cubicBezTo>
                    <a:cubicBezTo>
                      <a:pt x="2059" y="4868"/>
                      <a:pt x="2071" y="4868"/>
                      <a:pt x="2083" y="4867"/>
                    </a:cubicBezTo>
                    <a:cubicBezTo>
                      <a:pt x="2089" y="4867"/>
                      <a:pt x="2487" y="4829"/>
                      <a:pt x="2898" y="4479"/>
                    </a:cubicBezTo>
                    <a:cubicBezTo>
                      <a:pt x="3163" y="4253"/>
                      <a:pt x="3435" y="3895"/>
                      <a:pt x="3610" y="3333"/>
                    </a:cubicBezTo>
                    <a:cubicBezTo>
                      <a:pt x="3621" y="3333"/>
                      <a:pt x="3974" y="3512"/>
                      <a:pt x="4057" y="2586"/>
                    </a:cubicBezTo>
                    <a:cubicBezTo>
                      <a:pt x="4097" y="2149"/>
                      <a:pt x="3732" y="2237"/>
                      <a:pt x="3692" y="2234"/>
                    </a:cubicBezTo>
                    <a:lnTo>
                      <a:pt x="3692" y="2234"/>
                    </a:lnTo>
                    <a:close/>
                    <a:moveTo>
                      <a:pt x="3692" y="2234"/>
                    </a:moveTo>
                    <a:lnTo>
                      <a:pt x="3692" y="22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2" name="Skupina 15"/>
            <p:cNvGrpSpPr/>
            <p:nvPr/>
          </p:nvGrpSpPr>
          <p:grpSpPr>
            <a:xfrm>
              <a:off x="5421932" y="4184201"/>
              <a:ext cx="230188" cy="249239"/>
              <a:chOff x="6375400" y="3705225"/>
              <a:chExt cx="230188" cy="249238"/>
            </a:xfrm>
            <a:grpFill/>
          </p:grpSpPr>
          <p:sp>
            <p:nvSpPr>
              <p:cNvPr id="123" name="Freeform 13"/>
              <p:cNvSpPr>
                <a:spLocks noEditPoints="1"/>
              </p:cNvSpPr>
              <p:nvPr/>
            </p:nvSpPr>
            <p:spPr bwMode="auto">
              <a:xfrm>
                <a:off x="6375400" y="3859213"/>
                <a:ext cx="230188" cy="95250"/>
              </a:xfrm>
              <a:custGeom>
                <a:avLst/>
                <a:gdLst>
                  <a:gd name="T0" fmla="*/ 7678 w 7686"/>
                  <a:gd name="T1" fmla="*/ 2469 h 3196"/>
                  <a:gd name="T2" fmla="*/ 7678 w 7686"/>
                  <a:gd name="T3" fmla="*/ 2469 h 3196"/>
                  <a:gd name="T4" fmla="*/ 7678 w 7686"/>
                  <a:gd name="T5" fmla="*/ 2469 h 3196"/>
                  <a:gd name="T6" fmla="*/ 7653 w 7686"/>
                  <a:gd name="T7" fmla="*/ 2366 h 3196"/>
                  <a:gd name="T8" fmla="*/ 7288 w 7686"/>
                  <a:gd name="T9" fmla="*/ 1186 h 3196"/>
                  <a:gd name="T10" fmla="*/ 7244 w 7686"/>
                  <a:gd name="T11" fmla="*/ 1054 h 3196"/>
                  <a:gd name="T12" fmla="*/ 7244 w 7686"/>
                  <a:gd name="T13" fmla="*/ 1053 h 3196"/>
                  <a:gd name="T14" fmla="*/ 6996 w 7686"/>
                  <a:gd name="T15" fmla="*/ 778 h 3196"/>
                  <a:gd name="T16" fmla="*/ 6957 w 7686"/>
                  <a:gd name="T17" fmla="*/ 756 h 3196"/>
                  <a:gd name="T18" fmla="*/ 6935 w 7686"/>
                  <a:gd name="T19" fmla="*/ 746 h 3196"/>
                  <a:gd name="T20" fmla="*/ 6071 w 7686"/>
                  <a:gd name="T21" fmla="*/ 385 h 3196"/>
                  <a:gd name="T22" fmla="*/ 5063 w 7686"/>
                  <a:gd name="T23" fmla="*/ 1 h 3196"/>
                  <a:gd name="T24" fmla="*/ 4325 w 7686"/>
                  <a:gd name="T25" fmla="*/ 2192 h 3196"/>
                  <a:gd name="T26" fmla="*/ 4251 w 7686"/>
                  <a:gd name="T27" fmla="*/ 613 h 3196"/>
                  <a:gd name="T28" fmla="*/ 4312 w 7686"/>
                  <a:gd name="T29" fmla="*/ 493 h 3196"/>
                  <a:gd name="T30" fmla="*/ 4555 w 7686"/>
                  <a:gd name="T31" fmla="*/ 12 h 3196"/>
                  <a:gd name="T32" fmla="*/ 3839 w 7686"/>
                  <a:gd name="T33" fmla="*/ 245 h 3196"/>
                  <a:gd name="T34" fmla="*/ 3135 w 7686"/>
                  <a:gd name="T35" fmla="*/ 21 h 3196"/>
                  <a:gd name="T36" fmla="*/ 3374 w 7686"/>
                  <a:gd name="T37" fmla="*/ 493 h 3196"/>
                  <a:gd name="T38" fmla="*/ 3435 w 7686"/>
                  <a:gd name="T39" fmla="*/ 613 h 3196"/>
                  <a:gd name="T40" fmla="*/ 3362 w 7686"/>
                  <a:gd name="T41" fmla="*/ 2192 h 3196"/>
                  <a:gd name="T42" fmla="*/ 2622 w 7686"/>
                  <a:gd name="T43" fmla="*/ 0 h 3196"/>
                  <a:gd name="T44" fmla="*/ 1614 w 7686"/>
                  <a:gd name="T45" fmla="*/ 384 h 3196"/>
                  <a:gd name="T46" fmla="*/ 750 w 7686"/>
                  <a:gd name="T47" fmla="*/ 745 h 3196"/>
                  <a:gd name="T48" fmla="*/ 728 w 7686"/>
                  <a:gd name="T49" fmla="*/ 755 h 3196"/>
                  <a:gd name="T50" fmla="*/ 690 w 7686"/>
                  <a:gd name="T51" fmla="*/ 777 h 3196"/>
                  <a:gd name="T52" fmla="*/ 441 w 7686"/>
                  <a:gd name="T53" fmla="*/ 1053 h 3196"/>
                  <a:gd name="T54" fmla="*/ 441 w 7686"/>
                  <a:gd name="T55" fmla="*/ 1054 h 3196"/>
                  <a:gd name="T56" fmla="*/ 397 w 7686"/>
                  <a:gd name="T57" fmla="*/ 1186 h 3196"/>
                  <a:gd name="T58" fmla="*/ 33 w 7686"/>
                  <a:gd name="T59" fmla="*/ 2366 h 3196"/>
                  <a:gd name="T60" fmla="*/ 7 w 7686"/>
                  <a:gd name="T61" fmla="*/ 2469 h 3196"/>
                  <a:gd name="T62" fmla="*/ 0 w 7686"/>
                  <a:gd name="T63" fmla="*/ 2565 h 3196"/>
                  <a:gd name="T64" fmla="*/ 629 w 7686"/>
                  <a:gd name="T65" fmla="*/ 3195 h 3196"/>
                  <a:gd name="T66" fmla="*/ 1229 w 7686"/>
                  <a:gd name="T67" fmla="*/ 3195 h 3196"/>
                  <a:gd name="T68" fmla="*/ 3809 w 7686"/>
                  <a:gd name="T69" fmla="*/ 3195 h 3196"/>
                  <a:gd name="T70" fmla="*/ 7057 w 7686"/>
                  <a:gd name="T71" fmla="*/ 3195 h 3196"/>
                  <a:gd name="T72" fmla="*/ 7686 w 7686"/>
                  <a:gd name="T73" fmla="*/ 2565 h 3196"/>
                  <a:gd name="T74" fmla="*/ 7678 w 7686"/>
                  <a:gd name="T75" fmla="*/ 2469 h 3196"/>
                  <a:gd name="T76" fmla="*/ 7678 w 7686"/>
                  <a:gd name="T77" fmla="*/ 2469 h 3196"/>
                  <a:gd name="T78" fmla="*/ 7678 w 7686"/>
                  <a:gd name="T79" fmla="*/ 2469 h 3196"/>
                  <a:gd name="T80" fmla="*/ 7678 w 7686"/>
                  <a:gd name="T81" fmla="*/ 2469 h 3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86" h="3196">
                    <a:moveTo>
                      <a:pt x="7678" y="2469"/>
                    </a:moveTo>
                    <a:lnTo>
                      <a:pt x="7678" y="2469"/>
                    </a:lnTo>
                    <a:lnTo>
                      <a:pt x="7678" y="2469"/>
                    </a:lnTo>
                    <a:cubicBezTo>
                      <a:pt x="7673" y="2433"/>
                      <a:pt x="7665" y="2399"/>
                      <a:pt x="7653" y="2366"/>
                    </a:cubicBezTo>
                    <a:cubicBezTo>
                      <a:pt x="7569" y="2042"/>
                      <a:pt x="7375" y="1451"/>
                      <a:pt x="7288" y="1186"/>
                    </a:cubicBezTo>
                    <a:cubicBezTo>
                      <a:pt x="7278" y="1140"/>
                      <a:pt x="7264" y="1096"/>
                      <a:pt x="7244" y="1054"/>
                    </a:cubicBezTo>
                    <a:lnTo>
                      <a:pt x="7244" y="1053"/>
                    </a:lnTo>
                    <a:cubicBezTo>
                      <a:pt x="7191" y="938"/>
                      <a:pt x="7104" y="842"/>
                      <a:pt x="6996" y="778"/>
                    </a:cubicBezTo>
                    <a:cubicBezTo>
                      <a:pt x="6989" y="773"/>
                      <a:pt x="6975" y="766"/>
                      <a:pt x="6957" y="756"/>
                    </a:cubicBezTo>
                    <a:cubicBezTo>
                      <a:pt x="6950" y="753"/>
                      <a:pt x="6942" y="749"/>
                      <a:pt x="6935" y="746"/>
                    </a:cubicBezTo>
                    <a:cubicBezTo>
                      <a:pt x="6723" y="645"/>
                      <a:pt x="6071" y="385"/>
                      <a:pt x="6071" y="385"/>
                    </a:cubicBezTo>
                    <a:cubicBezTo>
                      <a:pt x="5745" y="244"/>
                      <a:pt x="5408" y="124"/>
                      <a:pt x="5063" y="1"/>
                    </a:cubicBezTo>
                    <a:cubicBezTo>
                      <a:pt x="5001" y="257"/>
                      <a:pt x="4418" y="1956"/>
                      <a:pt x="4325" y="2192"/>
                    </a:cubicBezTo>
                    <a:lnTo>
                      <a:pt x="4251" y="613"/>
                    </a:lnTo>
                    <a:cubicBezTo>
                      <a:pt x="4276" y="576"/>
                      <a:pt x="4293" y="533"/>
                      <a:pt x="4312" y="493"/>
                    </a:cubicBezTo>
                    <a:lnTo>
                      <a:pt x="4555" y="12"/>
                    </a:lnTo>
                    <a:cubicBezTo>
                      <a:pt x="4384" y="155"/>
                      <a:pt x="4126" y="245"/>
                      <a:pt x="3839" y="245"/>
                    </a:cubicBezTo>
                    <a:cubicBezTo>
                      <a:pt x="3559" y="245"/>
                      <a:pt x="3307" y="159"/>
                      <a:pt x="3135" y="21"/>
                    </a:cubicBezTo>
                    <a:lnTo>
                      <a:pt x="3374" y="493"/>
                    </a:lnTo>
                    <a:cubicBezTo>
                      <a:pt x="3394" y="533"/>
                      <a:pt x="3411" y="576"/>
                      <a:pt x="3435" y="613"/>
                    </a:cubicBezTo>
                    <a:lnTo>
                      <a:pt x="3362" y="2192"/>
                    </a:lnTo>
                    <a:cubicBezTo>
                      <a:pt x="3268" y="1956"/>
                      <a:pt x="2683" y="256"/>
                      <a:pt x="2622" y="0"/>
                    </a:cubicBezTo>
                    <a:cubicBezTo>
                      <a:pt x="2278" y="123"/>
                      <a:pt x="1941" y="243"/>
                      <a:pt x="1614" y="384"/>
                    </a:cubicBezTo>
                    <a:cubicBezTo>
                      <a:pt x="1614" y="384"/>
                      <a:pt x="963" y="645"/>
                      <a:pt x="750" y="745"/>
                    </a:cubicBezTo>
                    <a:cubicBezTo>
                      <a:pt x="743" y="748"/>
                      <a:pt x="735" y="751"/>
                      <a:pt x="728" y="755"/>
                    </a:cubicBezTo>
                    <a:cubicBezTo>
                      <a:pt x="710" y="764"/>
                      <a:pt x="696" y="771"/>
                      <a:pt x="690" y="777"/>
                    </a:cubicBezTo>
                    <a:cubicBezTo>
                      <a:pt x="582" y="842"/>
                      <a:pt x="494" y="938"/>
                      <a:pt x="441" y="1053"/>
                    </a:cubicBezTo>
                    <a:lnTo>
                      <a:pt x="441" y="1054"/>
                    </a:lnTo>
                    <a:cubicBezTo>
                      <a:pt x="422" y="1096"/>
                      <a:pt x="407" y="1140"/>
                      <a:pt x="397" y="1186"/>
                    </a:cubicBezTo>
                    <a:cubicBezTo>
                      <a:pt x="310" y="1451"/>
                      <a:pt x="117" y="2041"/>
                      <a:pt x="33" y="2366"/>
                    </a:cubicBezTo>
                    <a:cubicBezTo>
                      <a:pt x="21" y="2399"/>
                      <a:pt x="12" y="2434"/>
                      <a:pt x="7" y="2469"/>
                    </a:cubicBezTo>
                    <a:cubicBezTo>
                      <a:pt x="2" y="2500"/>
                      <a:pt x="0" y="2533"/>
                      <a:pt x="0" y="2565"/>
                    </a:cubicBezTo>
                    <a:cubicBezTo>
                      <a:pt x="0" y="2913"/>
                      <a:pt x="281" y="3195"/>
                      <a:pt x="629" y="3195"/>
                    </a:cubicBezTo>
                    <a:lnTo>
                      <a:pt x="1229" y="3195"/>
                    </a:lnTo>
                    <a:cubicBezTo>
                      <a:pt x="2089" y="3195"/>
                      <a:pt x="2949" y="3196"/>
                      <a:pt x="3809" y="3195"/>
                    </a:cubicBezTo>
                    <a:lnTo>
                      <a:pt x="7057" y="3195"/>
                    </a:lnTo>
                    <a:cubicBezTo>
                      <a:pt x="7404" y="3195"/>
                      <a:pt x="7686" y="2913"/>
                      <a:pt x="7686" y="2565"/>
                    </a:cubicBezTo>
                    <a:cubicBezTo>
                      <a:pt x="7686" y="2533"/>
                      <a:pt x="7683" y="2500"/>
                      <a:pt x="7678" y="2469"/>
                    </a:cubicBezTo>
                    <a:lnTo>
                      <a:pt x="7678" y="2469"/>
                    </a:lnTo>
                    <a:close/>
                    <a:moveTo>
                      <a:pt x="7678" y="2469"/>
                    </a:moveTo>
                    <a:lnTo>
                      <a:pt x="7678" y="246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14"/>
              <p:cNvSpPr>
                <a:spLocks noEditPoints="1"/>
              </p:cNvSpPr>
              <p:nvPr/>
            </p:nvSpPr>
            <p:spPr bwMode="auto">
              <a:xfrm>
                <a:off x="6429375" y="3705225"/>
                <a:ext cx="122238" cy="144463"/>
              </a:xfrm>
              <a:custGeom>
                <a:avLst/>
                <a:gdLst>
                  <a:gd name="T0" fmla="*/ 3692 w 4097"/>
                  <a:gd name="T1" fmla="*/ 2234 h 4868"/>
                  <a:gd name="T2" fmla="*/ 3692 w 4097"/>
                  <a:gd name="T3" fmla="*/ 2234 h 4868"/>
                  <a:gd name="T4" fmla="*/ 3714 w 4097"/>
                  <a:gd name="T5" fmla="*/ 1627 h 4868"/>
                  <a:gd name="T6" fmla="*/ 2086 w 4097"/>
                  <a:gd name="T7" fmla="*/ 0 h 4868"/>
                  <a:gd name="T8" fmla="*/ 2011 w 4097"/>
                  <a:gd name="T9" fmla="*/ 0 h 4868"/>
                  <a:gd name="T10" fmla="*/ 382 w 4097"/>
                  <a:gd name="T11" fmla="*/ 1629 h 4868"/>
                  <a:gd name="T12" fmla="*/ 404 w 4097"/>
                  <a:gd name="T13" fmla="*/ 2235 h 4868"/>
                  <a:gd name="T14" fmla="*/ 39 w 4097"/>
                  <a:gd name="T15" fmla="*/ 2586 h 4868"/>
                  <a:gd name="T16" fmla="*/ 486 w 4097"/>
                  <a:gd name="T17" fmla="*/ 3333 h 4868"/>
                  <a:gd name="T18" fmla="*/ 1194 w 4097"/>
                  <a:gd name="T19" fmla="*/ 4474 h 4868"/>
                  <a:gd name="T20" fmla="*/ 2015 w 4097"/>
                  <a:gd name="T21" fmla="*/ 4867 h 4868"/>
                  <a:gd name="T22" fmla="*/ 2049 w 4097"/>
                  <a:gd name="T23" fmla="*/ 4868 h 4868"/>
                  <a:gd name="T24" fmla="*/ 2083 w 4097"/>
                  <a:gd name="T25" fmla="*/ 4867 h 4868"/>
                  <a:gd name="T26" fmla="*/ 2898 w 4097"/>
                  <a:gd name="T27" fmla="*/ 4479 h 4868"/>
                  <a:gd name="T28" fmla="*/ 3610 w 4097"/>
                  <a:gd name="T29" fmla="*/ 3333 h 4868"/>
                  <a:gd name="T30" fmla="*/ 4057 w 4097"/>
                  <a:gd name="T31" fmla="*/ 2586 h 4868"/>
                  <a:gd name="T32" fmla="*/ 3692 w 4097"/>
                  <a:gd name="T33" fmla="*/ 2234 h 4868"/>
                  <a:gd name="T34" fmla="*/ 3692 w 4097"/>
                  <a:gd name="T35" fmla="*/ 2234 h 4868"/>
                  <a:gd name="T36" fmla="*/ 3692 w 4097"/>
                  <a:gd name="T37" fmla="*/ 2234 h 4868"/>
                  <a:gd name="T38" fmla="*/ 3692 w 4097"/>
                  <a:gd name="T39" fmla="*/ 2234 h 4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97" h="4868">
                    <a:moveTo>
                      <a:pt x="3692" y="2234"/>
                    </a:moveTo>
                    <a:lnTo>
                      <a:pt x="3692" y="2234"/>
                    </a:lnTo>
                    <a:cubicBezTo>
                      <a:pt x="3692" y="2123"/>
                      <a:pt x="3714" y="1720"/>
                      <a:pt x="3714" y="1627"/>
                    </a:cubicBezTo>
                    <a:cubicBezTo>
                      <a:pt x="3715" y="728"/>
                      <a:pt x="2985" y="0"/>
                      <a:pt x="2086" y="0"/>
                    </a:cubicBezTo>
                    <a:lnTo>
                      <a:pt x="2011" y="0"/>
                    </a:lnTo>
                    <a:cubicBezTo>
                      <a:pt x="1112" y="0"/>
                      <a:pt x="382" y="729"/>
                      <a:pt x="382" y="1629"/>
                    </a:cubicBezTo>
                    <a:cubicBezTo>
                      <a:pt x="382" y="1721"/>
                      <a:pt x="404" y="2123"/>
                      <a:pt x="404" y="2235"/>
                    </a:cubicBezTo>
                    <a:cubicBezTo>
                      <a:pt x="364" y="2238"/>
                      <a:pt x="0" y="2150"/>
                      <a:pt x="39" y="2586"/>
                    </a:cubicBezTo>
                    <a:cubicBezTo>
                      <a:pt x="122" y="3512"/>
                      <a:pt x="475" y="3333"/>
                      <a:pt x="486" y="3333"/>
                    </a:cubicBezTo>
                    <a:cubicBezTo>
                      <a:pt x="660" y="3891"/>
                      <a:pt x="930" y="4247"/>
                      <a:pt x="1194" y="4474"/>
                    </a:cubicBezTo>
                    <a:cubicBezTo>
                      <a:pt x="1607" y="4829"/>
                      <a:pt x="2007" y="4867"/>
                      <a:pt x="2015" y="4867"/>
                    </a:cubicBezTo>
                    <a:cubicBezTo>
                      <a:pt x="2026" y="4867"/>
                      <a:pt x="2037" y="4868"/>
                      <a:pt x="2049" y="4868"/>
                    </a:cubicBezTo>
                    <a:cubicBezTo>
                      <a:pt x="2059" y="4868"/>
                      <a:pt x="2071" y="4868"/>
                      <a:pt x="2083" y="4867"/>
                    </a:cubicBezTo>
                    <a:cubicBezTo>
                      <a:pt x="2089" y="4867"/>
                      <a:pt x="2487" y="4829"/>
                      <a:pt x="2898" y="4479"/>
                    </a:cubicBezTo>
                    <a:cubicBezTo>
                      <a:pt x="3163" y="4253"/>
                      <a:pt x="3435" y="3895"/>
                      <a:pt x="3610" y="3333"/>
                    </a:cubicBezTo>
                    <a:cubicBezTo>
                      <a:pt x="3621" y="3333"/>
                      <a:pt x="3974" y="3512"/>
                      <a:pt x="4057" y="2586"/>
                    </a:cubicBezTo>
                    <a:cubicBezTo>
                      <a:pt x="4097" y="2149"/>
                      <a:pt x="3732" y="2237"/>
                      <a:pt x="3692" y="2234"/>
                    </a:cubicBezTo>
                    <a:lnTo>
                      <a:pt x="3692" y="2234"/>
                    </a:lnTo>
                    <a:close/>
                    <a:moveTo>
                      <a:pt x="3692" y="2234"/>
                    </a:moveTo>
                    <a:lnTo>
                      <a:pt x="3692" y="223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3" name="Freeform 5"/>
          <p:cNvSpPr>
            <a:spLocks noEditPoints="1"/>
          </p:cNvSpPr>
          <p:nvPr/>
        </p:nvSpPr>
        <p:spPr bwMode="auto">
          <a:xfrm>
            <a:off x="3916005" y="1387586"/>
            <a:ext cx="278192" cy="362679"/>
          </a:xfrm>
          <a:custGeom>
            <a:avLst/>
            <a:gdLst>
              <a:gd name="T0" fmla="*/ 103 w 191"/>
              <a:gd name="T1" fmla="*/ 223 h 243"/>
              <a:gd name="T2" fmla="*/ 96 w 191"/>
              <a:gd name="T3" fmla="*/ 213 h 243"/>
              <a:gd name="T4" fmla="*/ 92 w 191"/>
              <a:gd name="T5" fmla="*/ 197 h 243"/>
              <a:gd name="T6" fmla="*/ 13 w 191"/>
              <a:gd name="T7" fmla="*/ 30 h 243"/>
              <a:gd name="T8" fmla="*/ 124 w 191"/>
              <a:gd name="T9" fmla="*/ 155 h 243"/>
              <a:gd name="T10" fmla="*/ 130 w 191"/>
              <a:gd name="T11" fmla="*/ 168 h 243"/>
              <a:gd name="T12" fmla="*/ 137 w 191"/>
              <a:gd name="T13" fmla="*/ 165 h 243"/>
              <a:gd name="T14" fmla="*/ 119 w 191"/>
              <a:gd name="T15" fmla="*/ 0 h 243"/>
              <a:gd name="T16" fmla="*/ 0 w 191"/>
              <a:gd name="T17" fmla="*/ 18 h 243"/>
              <a:gd name="T18" fmla="*/ 17 w 191"/>
              <a:gd name="T19" fmla="*/ 243 h 243"/>
              <a:gd name="T20" fmla="*/ 129 w 191"/>
              <a:gd name="T21" fmla="*/ 240 h 243"/>
              <a:gd name="T22" fmla="*/ 103 w 191"/>
              <a:gd name="T23" fmla="*/ 223 h 243"/>
              <a:gd name="T24" fmla="*/ 108 w 191"/>
              <a:gd name="T25" fmla="*/ 11 h 243"/>
              <a:gd name="T26" fmla="*/ 112 w 191"/>
              <a:gd name="T27" fmla="*/ 16 h 243"/>
              <a:gd name="T28" fmla="*/ 103 w 191"/>
              <a:gd name="T29" fmla="*/ 16 h 243"/>
              <a:gd name="T30" fmla="*/ 108 w 191"/>
              <a:gd name="T31" fmla="*/ 11 h 243"/>
              <a:gd name="T32" fmla="*/ 45 w 191"/>
              <a:gd name="T33" fmla="*/ 13 h 243"/>
              <a:gd name="T34" fmla="*/ 92 w 191"/>
              <a:gd name="T35" fmla="*/ 18 h 243"/>
              <a:gd name="T36" fmla="*/ 45 w 191"/>
              <a:gd name="T37" fmla="*/ 13 h 243"/>
              <a:gd name="T38" fmla="*/ 90 w 191"/>
              <a:gd name="T39" fmla="*/ 224 h 243"/>
              <a:gd name="T40" fmla="*/ 47 w 191"/>
              <a:gd name="T41" fmla="*/ 211 h 243"/>
              <a:gd name="T42" fmla="*/ 90 w 191"/>
              <a:gd name="T43" fmla="*/ 224 h 243"/>
              <a:gd name="T44" fmla="*/ 29 w 191"/>
              <a:gd name="T45" fmla="*/ 50 h 243"/>
              <a:gd name="T46" fmla="*/ 60 w 191"/>
              <a:gd name="T47" fmla="*/ 50 h 243"/>
              <a:gd name="T48" fmla="*/ 29 w 191"/>
              <a:gd name="T49" fmla="*/ 83 h 243"/>
              <a:gd name="T50" fmla="*/ 62 w 191"/>
              <a:gd name="T51" fmla="*/ 87 h 243"/>
              <a:gd name="T52" fmla="*/ 64 w 191"/>
              <a:gd name="T53" fmla="*/ 85 h 243"/>
              <a:gd name="T54" fmla="*/ 62 w 191"/>
              <a:gd name="T55" fmla="*/ 45 h 243"/>
              <a:gd name="T56" fmla="*/ 25 w 191"/>
              <a:gd name="T57" fmla="*/ 48 h 243"/>
              <a:gd name="T58" fmla="*/ 27 w 191"/>
              <a:gd name="T59" fmla="*/ 87 h 243"/>
              <a:gd name="T60" fmla="*/ 62 w 191"/>
              <a:gd name="T61" fmla="*/ 87 h 243"/>
              <a:gd name="T62" fmla="*/ 27 w 191"/>
              <a:gd name="T63" fmla="*/ 48 h 243"/>
              <a:gd name="T64" fmla="*/ 62 w 191"/>
              <a:gd name="T65" fmla="*/ 85 h 243"/>
              <a:gd name="T66" fmla="*/ 27 w 191"/>
              <a:gd name="T67" fmla="*/ 48 h 243"/>
              <a:gd name="T68" fmla="*/ 115 w 191"/>
              <a:gd name="T69" fmla="*/ 105 h 243"/>
              <a:gd name="T70" fmla="*/ 28 w 191"/>
              <a:gd name="T71" fmla="*/ 110 h 243"/>
              <a:gd name="T72" fmla="*/ 28 w 191"/>
              <a:gd name="T73" fmla="*/ 99 h 243"/>
              <a:gd name="T74" fmla="*/ 115 w 191"/>
              <a:gd name="T75" fmla="*/ 105 h 243"/>
              <a:gd name="T76" fmla="*/ 100 w 191"/>
              <a:gd name="T77" fmla="*/ 132 h 243"/>
              <a:gd name="T78" fmla="*/ 27 w 191"/>
              <a:gd name="T79" fmla="*/ 132 h 243"/>
              <a:gd name="T80" fmla="*/ 27 w 191"/>
              <a:gd name="T81" fmla="*/ 122 h 243"/>
              <a:gd name="T82" fmla="*/ 115 w 191"/>
              <a:gd name="T83" fmla="*/ 127 h 243"/>
              <a:gd name="T84" fmla="*/ 108 w 191"/>
              <a:gd name="T85" fmla="*/ 132 h 243"/>
              <a:gd name="T86" fmla="*/ 100 w 191"/>
              <a:gd name="T87" fmla="*/ 132 h 243"/>
              <a:gd name="T88" fmla="*/ 84 w 191"/>
              <a:gd name="T89" fmla="*/ 145 h 243"/>
              <a:gd name="T90" fmla="*/ 85 w 191"/>
              <a:gd name="T91" fmla="*/ 149 h 243"/>
              <a:gd name="T92" fmla="*/ 27 w 191"/>
              <a:gd name="T93" fmla="*/ 155 h 243"/>
              <a:gd name="T94" fmla="*/ 27 w 191"/>
              <a:gd name="T95" fmla="*/ 145 h 243"/>
              <a:gd name="T96" fmla="*/ 155 w 191"/>
              <a:gd name="T97" fmla="*/ 242 h 243"/>
              <a:gd name="T98" fmla="*/ 149 w 191"/>
              <a:gd name="T99" fmla="*/ 237 h 243"/>
              <a:gd name="T100" fmla="*/ 111 w 191"/>
              <a:gd name="T101" fmla="*/ 223 h 243"/>
              <a:gd name="T102" fmla="*/ 107 w 191"/>
              <a:gd name="T103" fmla="*/ 201 h 243"/>
              <a:gd name="T104" fmla="*/ 126 w 191"/>
              <a:gd name="T105" fmla="*/ 214 h 243"/>
              <a:gd name="T106" fmla="*/ 97 w 191"/>
              <a:gd name="T107" fmla="*/ 150 h 243"/>
              <a:gd name="T108" fmla="*/ 128 w 191"/>
              <a:gd name="T109" fmla="*/ 176 h 243"/>
              <a:gd name="T110" fmla="*/ 159 w 191"/>
              <a:gd name="T111" fmla="*/ 171 h 243"/>
              <a:gd name="T112" fmla="*/ 190 w 191"/>
              <a:gd name="T113" fmla="*/ 217 h 243"/>
              <a:gd name="T114" fmla="*/ 155 w 191"/>
              <a:gd name="T115" fmla="*/ 242 h 243"/>
              <a:gd name="T116" fmla="*/ 155 w 191"/>
              <a:gd name="T117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1" h="243">
                <a:moveTo>
                  <a:pt x="103" y="223"/>
                </a:moveTo>
                <a:lnTo>
                  <a:pt x="103" y="223"/>
                </a:lnTo>
                <a:cubicBezTo>
                  <a:pt x="100" y="218"/>
                  <a:pt x="98" y="216"/>
                  <a:pt x="98" y="215"/>
                </a:cubicBezTo>
                <a:cubicBezTo>
                  <a:pt x="97" y="215"/>
                  <a:pt x="97" y="214"/>
                  <a:pt x="96" y="213"/>
                </a:cubicBezTo>
                <a:cubicBezTo>
                  <a:pt x="92" y="210"/>
                  <a:pt x="91" y="205"/>
                  <a:pt x="91" y="201"/>
                </a:cubicBezTo>
                <a:cubicBezTo>
                  <a:pt x="91" y="199"/>
                  <a:pt x="91" y="198"/>
                  <a:pt x="92" y="197"/>
                </a:cubicBezTo>
                <a:lnTo>
                  <a:pt x="13" y="197"/>
                </a:lnTo>
                <a:lnTo>
                  <a:pt x="13" y="30"/>
                </a:lnTo>
                <a:lnTo>
                  <a:pt x="124" y="30"/>
                </a:lnTo>
                <a:lnTo>
                  <a:pt x="124" y="155"/>
                </a:lnTo>
                <a:cubicBezTo>
                  <a:pt x="124" y="155"/>
                  <a:pt x="124" y="155"/>
                  <a:pt x="124" y="155"/>
                </a:cubicBezTo>
                <a:cubicBezTo>
                  <a:pt x="126" y="159"/>
                  <a:pt x="128" y="164"/>
                  <a:pt x="130" y="168"/>
                </a:cubicBezTo>
                <a:cubicBezTo>
                  <a:pt x="131" y="167"/>
                  <a:pt x="132" y="167"/>
                  <a:pt x="133" y="166"/>
                </a:cubicBezTo>
                <a:cubicBezTo>
                  <a:pt x="134" y="166"/>
                  <a:pt x="135" y="165"/>
                  <a:pt x="137" y="165"/>
                </a:cubicBezTo>
                <a:lnTo>
                  <a:pt x="137" y="18"/>
                </a:lnTo>
                <a:cubicBezTo>
                  <a:pt x="137" y="8"/>
                  <a:pt x="129" y="0"/>
                  <a:pt x="119" y="0"/>
                </a:cubicBezTo>
                <a:lnTo>
                  <a:pt x="17" y="0"/>
                </a:lnTo>
                <a:cubicBezTo>
                  <a:pt x="7" y="0"/>
                  <a:pt x="0" y="8"/>
                  <a:pt x="0" y="18"/>
                </a:cubicBezTo>
                <a:lnTo>
                  <a:pt x="0" y="225"/>
                </a:lnTo>
                <a:cubicBezTo>
                  <a:pt x="0" y="235"/>
                  <a:pt x="7" y="243"/>
                  <a:pt x="17" y="243"/>
                </a:cubicBezTo>
                <a:lnTo>
                  <a:pt x="119" y="243"/>
                </a:lnTo>
                <a:cubicBezTo>
                  <a:pt x="123" y="243"/>
                  <a:pt x="127" y="242"/>
                  <a:pt x="129" y="240"/>
                </a:cubicBezTo>
                <a:cubicBezTo>
                  <a:pt x="125" y="238"/>
                  <a:pt x="120" y="236"/>
                  <a:pt x="115" y="232"/>
                </a:cubicBezTo>
                <a:cubicBezTo>
                  <a:pt x="106" y="228"/>
                  <a:pt x="104" y="225"/>
                  <a:pt x="103" y="223"/>
                </a:cubicBezTo>
                <a:lnTo>
                  <a:pt x="103" y="223"/>
                </a:lnTo>
                <a:close/>
                <a:moveTo>
                  <a:pt x="108" y="11"/>
                </a:moveTo>
                <a:lnTo>
                  <a:pt x="108" y="11"/>
                </a:lnTo>
                <a:cubicBezTo>
                  <a:pt x="110" y="11"/>
                  <a:pt x="112" y="13"/>
                  <a:pt x="112" y="16"/>
                </a:cubicBezTo>
                <a:cubicBezTo>
                  <a:pt x="112" y="18"/>
                  <a:pt x="110" y="20"/>
                  <a:pt x="108" y="20"/>
                </a:cubicBezTo>
                <a:cubicBezTo>
                  <a:pt x="105" y="20"/>
                  <a:pt x="103" y="18"/>
                  <a:pt x="103" y="16"/>
                </a:cubicBezTo>
                <a:cubicBezTo>
                  <a:pt x="103" y="13"/>
                  <a:pt x="105" y="11"/>
                  <a:pt x="108" y="11"/>
                </a:cubicBezTo>
                <a:lnTo>
                  <a:pt x="108" y="11"/>
                </a:lnTo>
                <a:close/>
                <a:moveTo>
                  <a:pt x="45" y="13"/>
                </a:moveTo>
                <a:lnTo>
                  <a:pt x="45" y="13"/>
                </a:lnTo>
                <a:lnTo>
                  <a:pt x="92" y="13"/>
                </a:lnTo>
                <a:lnTo>
                  <a:pt x="92" y="18"/>
                </a:lnTo>
                <a:lnTo>
                  <a:pt x="45" y="18"/>
                </a:lnTo>
                <a:lnTo>
                  <a:pt x="45" y="13"/>
                </a:lnTo>
                <a:close/>
                <a:moveTo>
                  <a:pt x="90" y="224"/>
                </a:moveTo>
                <a:lnTo>
                  <a:pt x="90" y="224"/>
                </a:lnTo>
                <a:lnTo>
                  <a:pt x="47" y="224"/>
                </a:lnTo>
                <a:lnTo>
                  <a:pt x="47" y="211"/>
                </a:lnTo>
                <a:lnTo>
                  <a:pt x="90" y="211"/>
                </a:lnTo>
                <a:lnTo>
                  <a:pt x="90" y="224"/>
                </a:lnTo>
                <a:lnTo>
                  <a:pt x="90" y="224"/>
                </a:lnTo>
                <a:close/>
                <a:moveTo>
                  <a:pt x="29" y="50"/>
                </a:moveTo>
                <a:lnTo>
                  <a:pt x="29" y="50"/>
                </a:lnTo>
                <a:lnTo>
                  <a:pt x="60" y="50"/>
                </a:lnTo>
                <a:lnTo>
                  <a:pt x="60" y="83"/>
                </a:lnTo>
                <a:lnTo>
                  <a:pt x="29" y="83"/>
                </a:lnTo>
                <a:lnTo>
                  <a:pt x="29" y="50"/>
                </a:lnTo>
                <a:close/>
                <a:moveTo>
                  <a:pt x="62" y="87"/>
                </a:moveTo>
                <a:lnTo>
                  <a:pt x="62" y="87"/>
                </a:lnTo>
                <a:cubicBezTo>
                  <a:pt x="63" y="87"/>
                  <a:pt x="64" y="86"/>
                  <a:pt x="64" y="85"/>
                </a:cubicBezTo>
                <a:lnTo>
                  <a:pt x="64" y="48"/>
                </a:lnTo>
                <a:cubicBezTo>
                  <a:pt x="64" y="46"/>
                  <a:pt x="63" y="45"/>
                  <a:pt x="62" y="45"/>
                </a:cubicBezTo>
                <a:lnTo>
                  <a:pt x="27" y="45"/>
                </a:lnTo>
                <a:cubicBezTo>
                  <a:pt x="26" y="45"/>
                  <a:pt x="25" y="46"/>
                  <a:pt x="25" y="48"/>
                </a:cubicBezTo>
                <a:lnTo>
                  <a:pt x="25" y="85"/>
                </a:lnTo>
                <a:cubicBezTo>
                  <a:pt x="25" y="86"/>
                  <a:pt x="26" y="87"/>
                  <a:pt x="27" y="87"/>
                </a:cubicBezTo>
                <a:lnTo>
                  <a:pt x="62" y="87"/>
                </a:lnTo>
                <a:lnTo>
                  <a:pt x="62" y="87"/>
                </a:lnTo>
                <a:close/>
                <a:moveTo>
                  <a:pt x="27" y="48"/>
                </a:moveTo>
                <a:lnTo>
                  <a:pt x="27" y="48"/>
                </a:lnTo>
                <a:lnTo>
                  <a:pt x="62" y="48"/>
                </a:lnTo>
                <a:lnTo>
                  <a:pt x="62" y="85"/>
                </a:lnTo>
                <a:lnTo>
                  <a:pt x="27" y="85"/>
                </a:lnTo>
                <a:lnTo>
                  <a:pt x="27" y="48"/>
                </a:lnTo>
                <a:close/>
                <a:moveTo>
                  <a:pt x="115" y="105"/>
                </a:moveTo>
                <a:lnTo>
                  <a:pt x="115" y="105"/>
                </a:lnTo>
                <a:cubicBezTo>
                  <a:pt x="115" y="108"/>
                  <a:pt x="113" y="110"/>
                  <a:pt x="110" y="110"/>
                </a:cubicBezTo>
                <a:lnTo>
                  <a:pt x="28" y="110"/>
                </a:lnTo>
                <a:cubicBezTo>
                  <a:pt x="25" y="110"/>
                  <a:pt x="22" y="108"/>
                  <a:pt x="22" y="105"/>
                </a:cubicBezTo>
                <a:cubicBezTo>
                  <a:pt x="22" y="102"/>
                  <a:pt x="25" y="99"/>
                  <a:pt x="28" y="99"/>
                </a:cubicBezTo>
                <a:lnTo>
                  <a:pt x="110" y="99"/>
                </a:lnTo>
                <a:cubicBezTo>
                  <a:pt x="113" y="99"/>
                  <a:pt x="115" y="102"/>
                  <a:pt x="115" y="105"/>
                </a:cubicBezTo>
                <a:lnTo>
                  <a:pt x="115" y="105"/>
                </a:lnTo>
                <a:close/>
                <a:moveTo>
                  <a:pt x="100" y="132"/>
                </a:moveTo>
                <a:lnTo>
                  <a:pt x="100" y="132"/>
                </a:lnTo>
                <a:lnTo>
                  <a:pt x="27" y="132"/>
                </a:lnTo>
                <a:cubicBezTo>
                  <a:pt x="24" y="132"/>
                  <a:pt x="22" y="130"/>
                  <a:pt x="22" y="127"/>
                </a:cubicBezTo>
                <a:cubicBezTo>
                  <a:pt x="22" y="124"/>
                  <a:pt x="24" y="122"/>
                  <a:pt x="27" y="122"/>
                </a:cubicBezTo>
                <a:lnTo>
                  <a:pt x="109" y="122"/>
                </a:lnTo>
                <a:cubicBezTo>
                  <a:pt x="112" y="122"/>
                  <a:pt x="115" y="124"/>
                  <a:pt x="115" y="127"/>
                </a:cubicBezTo>
                <a:cubicBezTo>
                  <a:pt x="115" y="130"/>
                  <a:pt x="112" y="132"/>
                  <a:pt x="109" y="132"/>
                </a:cubicBezTo>
                <a:lnTo>
                  <a:pt x="108" y="132"/>
                </a:lnTo>
                <a:cubicBezTo>
                  <a:pt x="106" y="131"/>
                  <a:pt x="103" y="131"/>
                  <a:pt x="100" y="132"/>
                </a:cubicBezTo>
                <a:cubicBezTo>
                  <a:pt x="100" y="132"/>
                  <a:pt x="100" y="132"/>
                  <a:pt x="100" y="132"/>
                </a:cubicBezTo>
                <a:lnTo>
                  <a:pt x="100" y="132"/>
                </a:lnTo>
                <a:close/>
                <a:moveTo>
                  <a:pt x="84" y="145"/>
                </a:moveTo>
                <a:lnTo>
                  <a:pt x="84" y="145"/>
                </a:lnTo>
                <a:cubicBezTo>
                  <a:pt x="85" y="146"/>
                  <a:pt x="85" y="147"/>
                  <a:pt x="85" y="149"/>
                </a:cubicBezTo>
                <a:cubicBezTo>
                  <a:pt x="86" y="151"/>
                  <a:pt x="87" y="153"/>
                  <a:pt x="88" y="155"/>
                </a:cubicBezTo>
                <a:lnTo>
                  <a:pt x="27" y="155"/>
                </a:lnTo>
                <a:cubicBezTo>
                  <a:pt x="24" y="155"/>
                  <a:pt x="22" y="153"/>
                  <a:pt x="22" y="150"/>
                </a:cubicBezTo>
                <a:cubicBezTo>
                  <a:pt x="22" y="147"/>
                  <a:pt x="24" y="145"/>
                  <a:pt x="27" y="145"/>
                </a:cubicBezTo>
                <a:lnTo>
                  <a:pt x="84" y="145"/>
                </a:lnTo>
                <a:close/>
                <a:moveTo>
                  <a:pt x="155" y="242"/>
                </a:moveTo>
                <a:lnTo>
                  <a:pt x="155" y="242"/>
                </a:lnTo>
                <a:cubicBezTo>
                  <a:pt x="155" y="242"/>
                  <a:pt x="156" y="238"/>
                  <a:pt x="149" y="237"/>
                </a:cubicBezTo>
                <a:cubicBezTo>
                  <a:pt x="149" y="237"/>
                  <a:pt x="136" y="237"/>
                  <a:pt x="122" y="229"/>
                </a:cubicBezTo>
                <a:cubicBezTo>
                  <a:pt x="122" y="229"/>
                  <a:pt x="112" y="225"/>
                  <a:pt x="111" y="223"/>
                </a:cubicBezTo>
                <a:cubicBezTo>
                  <a:pt x="104" y="213"/>
                  <a:pt x="103" y="214"/>
                  <a:pt x="102" y="213"/>
                </a:cubicBezTo>
                <a:cubicBezTo>
                  <a:pt x="96" y="210"/>
                  <a:pt x="94" y="195"/>
                  <a:pt x="107" y="201"/>
                </a:cubicBezTo>
                <a:cubicBezTo>
                  <a:pt x="107" y="201"/>
                  <a:pt x="116" y="208"/>
                  <a:pt x="116" y="208"/>
                </a:cubicBezTo>
                <a:cubicBezTo>
                  <a:pt x="116" y="208"/>
                  <a:pt x="122" y="214"/>
                  <a:pt x="126" y="214"/>
                </a:cubicBezTo>
                <a:cubicBezTo>
                  <a:pt x="131" y="211"/>
                  <a:pt x="117" y="190"/>
                  <a:pt x="117" y="189"/>
                </a:cubicBezTo>
                <a:cubicBezTo>
                  <a:pt x="117" y="189"/>
                  <a:pt x="109" y="176"/>
                  <a:pt x="97" y="150"/>
                </a:cubicBezTo>
                <a:cubicBezTo>
                  <a:pt x="91" y="135"/>
                  <a:pt x="101" y="138"/>
                  <a:pt x="105" y="143"/>
                </a:cubicBezTo>
                <a:cubicBezTo>
                  <a:pt x="106" y="142"/>
                  <a:pt x="126" y="177"/>
                  <a:pt x="128" y="176"/>
                </a:cubicBezTo>
                <a:cubicBezTo>
                  <a:pt x="128" y="176"/>
                  <a:pt x="133" y="165"/>
                  <a:pt x="143" y="173"/>
                </a:cubicBezTo>
                <a:cubicBezTo>
                  <a:pt x="143" y="173"/>
                  <a:pt x="150" y="162"/>
                  <a:pt x="159" y="171"/>
                </a:cubicBezTo>
                <a:cubicBezTo>
                  <a:pt x="159" y="171"/>
                  <a:pt x="172" y="166"/>
                  <a:pt x="176" y="178"/>
                </a:cubicBezTo>
                <a:cubicBezTo>
                  <a:pt x="176" y="178"/>
                  <a:pt x="190" y="198"/>
                  <a:pt x="190" y="217"/>
                </a:cubicBezTo>
                <a:lnTo>
                  <a:pt x="191" y="224"/>
                </a:lnTo>
                <a:lnTo>
                  <a:pt x="155" y="242"/>
                </a:lnTo>
                <a:close/>
                <a:moveTo>
                  <a:pt x="155" y="242"/>
                </a:moveTo>
                <a:lnTo>
                  <a:pt x="155" y="2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7" name="Rechteck 136"/>
          <p:cNvSpPr/>
          <p:nvPr/>
        </p:nvSpPr>
        <p:spPr>
          <a:xfrm>
            <a:off x="4892777" y="6624736"/>
            <a:ext cx="309538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4" name="Content Placeholder 1"/>
          <p:cNvSpPr txBox="1">
            <a:spLocks/>
          </p:cNvSpPr>
          <p:nvPr/>
        </p:nvSpPr>
        <p:spPr>
          <a:xfrm>
            <a:off x="1277178" y="1387586"/>
            <a:ext cx="2534563" cy="391807"/>
          </a:xfrm>
          <a:prstGeom prst="rect">
            <a:avLst/>
          </a:prstGeom>
        </p:spPr>
        <p:txBody>
          <a:bodyPr lIns="91420" tIns="45709" rIns="91420" bIns="4570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200" dirty="0" smtClean="0">
                <a:solidFill>
                  <a:srgbClr val="E60000"/>
                </a:solidFill>
                <a:latin typeface="Arial"/>
              </a:rPr>
              <a:t>Innovation Contest</a:t>
            </a:r>
            <a:endParaRPr lang="en-US" sz="1200" dirty="0">
              <a:solidFill>
                <a:srgbClr val="E6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556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2" y="4"/>
            <a:ext cx="9903063" cy="6857999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8897620" y="4306781"/>
            <a:ext cx="585000" cy="720000"/>
            <a:chOff x="1907704" y="4585575"/>
            <a:chExt cx="554400" cy="555526"/>
          </a:xfrm>
        </p:grpSpPr>
        <p:sp>
          <p:nvSpPr>
            <p:cNvPr id="10" name="Rechteck 9">
              <a:hlinkClick r:id="rId4"/>
            </p:cNvPr>
            <p:cNvSpPr/>
            <p:nvPr/>
          </p:nvSpPr>
          <p:spPr>
            <a:xfrm>
              <a:off x="1907704" y="4585575"/>
              <a:ext cx="554400" cy="55552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521354">
                <a:lnSpc>
                  <a:spcPct val="90000"/>
                </a:lnSpc>
                <a:spcAft>
                  <a:spcPct val="35000"/>
                </a:spcAft>
              </a:pPr>
              <a:endParaRPr lang="de-DE" sz="1200" dirty="0">
                <a:solidFill>
                  <a:srgbClr val="34342B"/>
                </a:solidFill>
              </a:endParaRPr>
            </a:p>
          </p:txBody>
        </p:sp>
        <p:grpSp>
          <p:nvGrpSpPr>
            <p:cNvPr id="22" name="Group 12"/>
            <p:cNvGrpSpPr>
              <a:grpSpLocks noChangeAspect="1"/>
            </p:cNvGrpSpPr>
            <p:nvPr/>
          </p:nvGrpSpPr>
          <p:grpSpPr bwMode="auto">
            <a:xfrm>
              <a:off x="1998258" y="4727701"/>
              <a:ext cx="384361" cy="299195"/>
              <a:chOff x="1233" y="2844"/>
              <a:chExt cx="519" cy="404"/>
            </a:xfrm>
            <a:solidFill>
              <a:schemeClr val="bg1"/>
            </a:solidFill>
          </p:grpSpPr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1546" y="2844"/>
                <a:ext cx="206" cy="296"/>
              </a:xfrm>
              <a:custGeom>
                <a:avLst/>
                <a:gdLst>
                  <a:gd name="T0" fmla="*/ 84 w 86"/>
                  <a:gd name="T1" fmla="*/ 94 h 123"/>
                  <a:gd name="T2" fmla="*/ 78 w 86"/>
                  <a:gd name="T3" fmla="*/ 94 h 123"/>
                  <a:gd name="T4" fmla="*/ 47 w 86"/>
                  <a:gd name="T5" fmla="*/ 113 h 123"/>
                  <a:gd name="T6" fmla="*/ 40 w 86"/>
                  <a:gd name="T7" fmla="*/ 110 h 123"/>
                  <a:gd name="T8" fmla="*/ 37 w 86"/>
                  <a:gd name="T9" fmla="*/ 97 h 123"/>
                  <a:gd name="T10" fmla="*/ 52 w 86"/>
                  <a:gd name="T11" fmla="*/ 75 h 123"/>
                  <a:gd name="T12" fmla="*/ 75 w 86"/>
                  <a:gd name="T13" fmla="*/ 44 h 123"/>
                  <a:gd name="T14" fmla="*/ 68 w 86"/>
                  <a:gd name="T15" fmla="*/ 10 h 123"/>
                  <a:gd name="T16" fmla="*/ 49 w 86"/>
                  <a:gd name="T17" fmla="*/ 1 h 123"/>
                  <a:gd name="T18" fmla="*/ 31 w 86"/>
                  <a:gd name="T19" fmla="*/ 4 h 123"/>
                  <a:gd name="T20" fmla="*/ 2 w 86"/>
                  <a:gd name="T21" fmla="*/ 27 h 123"/>
                  <a:gd name="T22" fmla="*/ 2 w 86"/>
                  <a:gd name="T23" fmla="*/ 34 h 123"/>
                  <a:gd name="T24" fmla="*/ 9 w 86"/>
                  <a:gd name="T25" fmla="*/ 34 h 123"/>
                  <a:gd name="T26" fmla="*/ 35 w 86"/>
                  <a:gd name="T27" fmla="*/ 13 h 123"/>
                  <a:gd name="T28" fmla="*/ 61 w 86"/>
                  <a:gd name="T29" fmla="*/ 17 h 123"/>
                  <a:gd name="T30" fmla="*/ 66 w 86"/>
                  <a:gd name="T31" fmla="*/ 41 h 123"/>
                  <a:gd name="T32" fmla="*/ 45 w 86"/>
                  <a:gd name="T33" fmla="*/ 68 h 123"/>
                  <a:gd name="T34" fmla="*/ 28 w 86"/>
                  <a:gd name="T35" fmla="*/ 93 h 123"/>
                  <a:gd name="T36" fmla="*/ 33 w 86"/>
                  <a:gd name="T37" fmla="*/ 117 h 123"/>
                  <a:gd name="T38" fmla="*/ 47 w 86"/>
                  <a:gd name="T39" fmla="*/ 123 h 123"/>
                  <a:gd name="T40" fmla="*/ 84 w 86"/>
                  <a:gd name="T41" fmla="*/ 101 h 123"/>
                  <a:gd name="T42" fmla="*/ 84 w 86"/>
                  <a:gd name="T43" fmla="*/ 9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123">
                    <a:moveTo>
                      <a:pt x="84" y="94"/>
                    </a:moveTo>
                    <a:cubicBezTo>
                      <a:pt x="83" y="92"/>
                      <a:pt x="79" y="92"/>
                      <a:pt x="78" y="94"/>
                    </a:cubicBezTo>
                    <a:cubicBezTo>
                      <a:pt x="65" y="107"/>
                      <a:pt x="54" y="113"/>
                      <a:pt x="47" y="113"/>
                    </a:cubicBezTo>
                    <a:cubicBezTo>
                      <a:pt x="44" y="113"/>
                      <a:pt x="42" y="112"/>
                      <a:pt x="40" y="110"/>
                    </a:cubicBezTo>
                    <a:cubicBezTo>
                      <a:pt x="36" y="106"/>
                      <a:pt x="35" y="102"/>
                      <a:pt x="37" y="97"/>
                    </a:cubicBezTo>
                    <a:cubicBezTo>
                      <a:pt x="39" y="91"/>
                      <a:pt x="44" y="84"/>
                      <a:pt x="52" y="75"/>
                    </a:cubicBezTo>
                    <a:cubicBezTo>
                      <a:pt x="64" y="64"/>
                      <a:pt x="71" y="53"/>
                      <a:pt x="75" y="44"/>
                    </a:cubicBezTo>
                    <a:cubicBezTo>
                      <a:pt x="79" y="31"/>
                      <a:pt x="77" y="20"/>
                      <a:pt x="68" y="10"/>
                    </a:cubicBezTo>
                    <a:cubicBezTo>
                      <a:pt x="62" y="5"/>
                      <a:pt x="56" y="1"/>
                      <a:pt x="49" y="1"/>
                    </a:cubicBezTo>
                    <a:cubicBezTo>
                      <a:pt x="43" y="0"/>
                      <a:pt x="37" y="1"/>
                      <a:pt x="31" y="4"/>
                    </a:cubicBezTo>
                    <a:cubicBezTo>
                      <a:pt x="20" y="9"/>
                      <a:pt x="10" y="19"/>
                      <a:pt x="2" y="27"/>
                    </a:cubicBezTo>
                    <a:cubicBezTo>
                      <a:pt x="0" y="29"/>
                      <a:pt x="0" y="32"/>
                      <a:pt x="2" y="34"/>
                    </a:cubicBezTo>
                    <a:cubicBezTo>
                      <a:pt x="4" y="36"/>
                      <a:pt x="7" y="36"/>
                      <a:pt x="9" y="34"/>
                    </a:cubicBezTo>
                    <a:cubicBezTo>
                      <a:pt x="17" y="26"/>
                      <a:pt x="26" y="18"/>
                      <a:pt x="35" y="13"/>
                    </a:cubicBezTo>
                    <a:cubicBezTo>
                      <a:pt x="45" y="8"/>
                      <a:pt x="53" y="10"/>
                      <a:pt x="61" y="17"/>
                    </a:cubicBezTo>
                    <a:cubicBezTo>
                      <a:pt x="67" y="24"/>
                      <a:pt x="69" y="31"/>
                      <a:pt x="66" y="41"/>
                    </a:cubicBezTo>
                    <a:cubicBezTo>
                      <a:pt x="63" y="49"/>
                      <a:pt x="56" y="58"/>
                      <a:pt x="45" y="68"/>
                    </a:cubicBezTo>
                    <a:cubicBezTo>
                      <a:pt x="36" y="78"/>
                      <a:pt x="30" y="86"/>
                      <a:pt x="28" y="93"/>
                    </a:cubicBezTo>
                    <a:cubicBezTo>
                      <a:pt x="24" y="102"/>
                      <a:pt x="26" y="110"/>
                      <a:pt x="33" y="117"/>
                    </a:cubicBezTo>
                    <a:cubicBezTo>
                      <a:pt x="37" y="121"/>
                      <a:pt x="42" y="123"/>
                      <a:pt x="47" y="123"/>
                    </a:cubicBezTo>
                    <a:cubicBezTo>
                      <a:pt x="57" y="123"/>
                      <a:pt x="69" y="116"/>
                      <a:pt x="84" y="101"/>
                    </a:cubicBezTo>
                    <a:cubicBezTo>
                      <a:pt x="86" y="99"/>
                      <a:pt x="86" y="96"/>
                      <a:pt x="84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70637"/>
                <a:endParaRPr lang="de-D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1233" y="2981"/>
                <a:ext cx="265" cy="267"/>
              </a:xfrm>
              <a:custGeom>
                <a:avLst/>
                <a:gdLst>
                  <a:gd name="T0" fmla="*/ 21 w 111"/>
                  <a:gd name="T1" fmla="*/ 12 h 111"/>
                  <a:gd name="T2" fmla="*/ 21 w 111"/>
                  <a:gd name="T3" fmla="*/ 90 h 111"/>
                  <a:gd name="T4" fmla="*/ 99 w 111"/>
                  <a:gd name="T5" fmla="*/ 90 h 111"/>
                  <a:gd name="T6" fmla="*/ 111 w 111"/>
                  <a:gd name="T7" fmla="*/ 77 h 111"/>
                  <a:gd name="T8" fmla="*/ 33 w 111"/>
                  <a:gd name="T9" fmla="*/ 0 h 111"/>
                  <a:gd name="T10" fmla="*/ 21 w 111"/>
                  <a:gd name="T11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11">
                    <a:moveTo>
                      <a:pt x="21" y="12"/>
                    </a:moveTo>
                    <a:cubicBezTo>
                      <a:pt x="0" y="34"/>
                      <a:pt x="0" y="69"/>
                      <a:pt x="21" y="90"/>
                    </a:cubicBezTo>
                    <a:cubicBezTo>
                      <a:pt x="42" y="111"/>
                      <a:pt x="77" y="111"/>
                      <a:pt x="99" y="90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2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70637"/>
                <a:endParaRPr lang="de-D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1333" y="2890"/>
                <a:ext cx="194" cy="154"/>
              </a:xfrm>
              <a:custGeom>
                <a:avLst/>
                <a:gdLst>
                  <a:gd name="T0" fmla="*/ 43 w 81"/>
                  <a:gd name="T1" fmla="*/ 55 h 64"/>
                  <a:gd name="T2" fmla="*/ 45 w 81"/>
                  <a:gd name="T3" fmla="*/ 38 h 64"/>
                  <a:gd name="T4" fmla="*/ 54 w 81"/>
                  <a:gd name="T5" fmla="*/ 29 h 64"/>
                  <a:gd name="T6" fmla="*/ 71 w 81"/>
                  <a:gd name="T7" fmla="*/ 26 h 64"/>
                  <a:gd name="T8" fmla="*/ 81 w 81"/>
                  <a:gd name="T9" fmla="*/ 17 h 64"/>
                  <a:gd name="T10" fmla="*/ 9 w 81"/>
                  <a:gd name="T11" fmla="*/ 21 h 64"/>
                  <a:gd name="T12" fmla="*/ 0 w 81"/>
                  <a:gd name="T13" fmla="*/ 30 h 64"/>
                  <a:gd name="T14" fmla="*/ 33 w 81"/>
                  <a:gd name="T15" fmla="*/ 64 h 64"/>
                  <a:gd name="T16" fmla="*/ 43 w 81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64">
                    <a:moveTo>
                      <a:pt x="43" y="55"/>
                    </a:moveTo>
                    <a:cubicBezTo>
                      <a:pt x="40" y="49"/>
                      <a:pt x="41" y="43"/>
                      <a:pt x="45" y="38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9" y="25"/>
                      <a:pt x="65" y="24"/>
                      <a:pt x="71" y="26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59" y="0"/>
                      <a:pt x="28" y="1"/>
                      <a:pt x="9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3" y="64"/>
                      <a:pt x="33" y="64"/>
                      <a:pt x="33" y="64"/>
                    </a:cubicBezTo>
                    <a:lnTo>
                      <a:pt x="4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70637"/>
                <a:endParaRPr lang="de-D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1436" y="2952"/>
                <a:ext cx="154" cy="195"/>
              </a:xfrm>
              <a:custGeom>
                <a:avLst/>
                <a:gdLst>
                  <a:gd name="T0" fmla="*/ 37 w 64"/>
                  <a:gd name="T1" fmla="*/ 10 h 81"/>
                  <a:gd name="T2" fmla="*/ 34 w 64"/>
                  <a:gd name="T3" fmla="*/ 26 h 81"/>
                  <a:gd name="T4" fmla="*/ 25 w 64"/>
                  <a:gd name="T5" fmla="*/ 35 h 81"/>
                  <a:gd name="T6" fmla="*/ 10 w 64"/>
                  <a:gd name="T7" fmla="*/ 38 h 81"/>
                  <a:gd name="T8" fmla="*/ 0 w 64"/>
                  <a:gd name="T9" fmla="*/ 48 h 81"/>
                  <a:gd name="T10" fmla="*/ 34 w 64"/>
                  <a:gd name="T11" fmla="*/ 81 h 81"/>
                  <a:gd name="T12" fmla="*/ 43 w 64"/>
                  <a:gd name="T13" fmla="*/ 72 h 81"/>
                  <a:gd name="T14" fmla="*/ 47 w 64"/>
                  <a:gd name="T15" fmla="*/ 0 h 81"/>
                  <a:gd name="T16" fmla="*/ 37 w 64"/>
                  <a:gd name="T17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81">
                    <a:moveTo>
                      <a:pt x="37" y="10"/>
                    </a:moveTo>
                    <a:cubicBezTo>
                      <a:pt x="39" y="16"/>
                      <a:pt x="38" y="21"/>
                      <a:pt x="34" y="26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1" y="39"/>
                      <a:pt x="15" y="40"/>
                      <a:pt x="10" y="3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63" y="53"/>
                      <a:pt x="64" y="22"/>
                      <a:pt x="47" y="0"/>
                    </a:cubicBezTo>
                    <a:lnTo>
                      <a:pt x="3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70637"/>
                <a:endParaRPr lang="de-D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1451" y="2969"/>
                <a:ext cx="57" cy="58"/>
              </a:xfrm>
              <a:custGeom>
                <a:avLst/>
                <a:gdLst>
                  <a:gd name="T0" fmla="*/ 15 w 24"/>
                  <a:gd name="T1" fmla="*/ 0 h 24"/>
                  <a:gd name="T2" fmla="*/ 11 w 24"/>
                  <a:gd name="T3" fmla="*/ 2 h 24"/>
                  <a:gd name="T4" fmla="*/ 2 w 24"/>
                  <a:gd name="T5" fmla="*/ 11 h 24"/>
                  <a:gd name="T6" fmla="*/ 2 w 24"/>
                  <a:gd name="T7" fmla="*/ 19 h 24"/>
                  <a:gd name="T8" fmla="*/ 5 w 24"/>
                  <a:gd name="T9" fmla="*/ 22 h 24"/>
                  <a:gd name="T10" fmla="*/ 9 w 24"/>
                  <a:gd name="T11" fmla="*/ 24 h 24"/>
                  <a:gd name="T12" fmla="*/ 13 w 24"/>
                  <a:gd name="T13" fmla="*/ 22 h 24"/>
                  <a:gd name="T14" fmla="*/ 22 w 24"/>
                  <a:gd name="T15" fmla="*/ 13 h 24"/>
                  <a:gd name="T16" fmla="*/ 24 w 24"/>
                  <a:gd name="T17" fmla="*/ 9 h 24"/>
                  <a:gd name="T18" fmla="*/ 22 w 24"/>
                  <a:gd name="T19" fmla="*/ 4 h 24"/>
                  <a:gd name="T20" fmla="*/ 20 w 24"/>
                  <a:gd name="T21" fmla="*/ 2 h 24"/>
                  <a:gd name="T22" fmla="*/ 15 w 24"/>
                  <a:gd name="T2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24">
                    <a:moveTo>
                      <a:pt x="15" y="0"/>
                    </a:moveTo>
                    <a:cubicBezTo>
                      <a:pt x="14" y="0"/>
                      <a:pt x="12" y="1"/>
                      <a:pt x="11" y="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3"/>
                      <a:pt x="0" y="17"/>
                      <a:pt x="2" y="1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7" y="24"/>
                      <a:pt x="9" y="24"/>
                    </a:cubicBezTo>
                    <a:cubicBezTo>
                      <a:pt x="10" y="24"/>
                      <a:pt x="12" y="23"/>
                      <a:pt x="13" y="2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2"/>
                      <a:pt x="24" y="10"/>
                      <a:pt x="24" y="9"/>
                    </a:cubicBezTo>
                    <a:cubicBezTo>
                      <a:pt x="24" y="7"/>
                      <a:pt x="23" y="6"/>
                      <a:pt x="22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1"/>
                      <a:pt x="17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70637"/>
                <a:endParaRPr lang="de-DE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Rechteck 1">
            <a:hlinkClick r:id="rId4"/>
          </p:cNvPr>
          <p:cNvSpPr/>
          <p:nvPr/>
        </p:nvSpPr>
        <p:spPr>
          <a:xfrm>
            <a:off x="7089609" y="4462320"/>
            <a:ext cx="1827436" cy="600736"/>
          </a:xfrm>
          <a:prstGeom prst="rect">
            <a:avLst/>
          </a:prstGeom>
        </p:spPr>
        <p:txBody>
          <a:bodyPr wrap="square" lIns="107251" tIns="53623" rIns="107251" bIns="53623">
            <a:spAutoFit/>
          </a:bodyPr>
          <a:lstStyle/>
          <a:p>
            <a:pPr defTabSz="1070637"/>
            <a:r>
              <a:rPr lang="de-DE" sz="1600" b="1" dirty="0" err="1" smtClean="0">
                <a:solidFill>
                  <a:srgbClr val="4A4D4E"/>
                </a:solidFill>
                <a:latin typeface="Vodafone Rg"/>
                <a:cs typeface="Arial" pitchFamily="34" charset="0"/>
              </a:rPr>
              <a:t>Clickable</a:t>
            </a:r>
            <a:r>
              <a:rPr lang="de-DE" sz="1600" b="1" dirty="0" smtClean="0">
                <a:solidFill>
                  <a:srgbClr val="4A4D4E"/>
                </a:solidFill>
                <a:latin typeface="Vodafone Rg"/>
                <a:cs typeface="Arial" pitchFamily="34" charset="0"/>
              </a:rPr>
              <a:t> Prototype</a:t>
            </a:r>
            <a:endParaRPr lang="de-DE" sz="1600" b="1" dirty="0">
              <a:solidFill>
                <a:srgbClr val="4A4D4E"/>
              </a:solidFill>
              <a:latin typeface="Vodafone Rg"/>
              <a:cs typeface="Arial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0" y="6163832"/>
            <a:ext cx="9482620" cy="0"/>
          </a:xfrm>
          <a:prstGeom prst="line">
            <a:avLst/>
          </a:prstGeom>
          <a:ln w="12700">
            <a:solidFill>
              <a:schemeClr val="bg2"/>
            </a:solidFill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246396" y="6058516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100" dirty="0">
              <a:solidFill>
                <a:srgbClr val="34342B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052532" y="6058516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100" dirty="0">
              <a:solidFill>
                <a:srgbClr val="34342B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858672" y="6068956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100" dirty="0">
              <a:solidFill>
                <a:srgbClr val="34342B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64812" y="6067824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100" dirty="0">
              <a:solidFill>
                <a:srgbClr val="34342B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8470954" y="6061524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100" dirty="0">
              <a:solidFill>
                <a:srgbClr val="34342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2924" y="6374468"/>
            <a:ext cx="1170130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100" dirty="0" err="1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Projectsetup</a:t>
            </a:r>
            <a:r>
              <a:rPr lang="de-DE" sz="11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 </a:t>
            </a:r>
            <a:r>
              <a:rPr lang="de-DE" sz="11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&amp;</a:t>
            </a:r>
          </a:p>
          <a:p>
            <a:pPr algn="ctr" defTabSz="1070637">
              <a:lnSpc>
                <a:spcPts val="1173"/>
              </a:lnSpc>
            </a:pPr>
            <a:r>
              <a:rPr lang="de-DE" sz="1100" dirty="0" err="1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Planning</a:t>
            </a:r>
            <a:endParaRPr lang="de-DE" sz="11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542294" y="6374468"/>
            <a:ext cx="1330587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100" dirty="0" err="1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Existing</a:t>
            </a:r>
            <a:r>
              <a:rPr lang="de-DE" sz="11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 </a:t>
            </a:r>
            <a:r>
              <a:rPr lang="de-DE" sz="1100" dirty="0" err="1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Insights</a:t>
            </a:r>
            <a:r>
              <a:rPr lang="de-DE" sz="11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,  </a:t>
            </a:r>
            <a:endParaRPr lang="de-DE" sz="11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  <a:p>
            <a:pPr algn="ctr" defTabSz="1070637">
              <a:lnSpc>
                <a:spcPts val="1173"/>
              </a:lnSpc>
            </a:pPr>
            <a:r>
              <a:rPr lang="de-DE" sz="11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&amp; </a:t>
            </a:r>
            <a:r>
              <a:rPr lang="de-DE" sz="11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Technologies</a:t>
            </a:r>
            <a:endParaRPr lang="de-DE" sz="11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354008" y="6374468"/>
            <a:ext cx="1247064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1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Global </a:t>
            </a:r>
            <a:r>
              <a:rPr lang="de-DE" sz="11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Open</a:t>
            </a:r>
          </a:p>
          <a:p>
            <a:pPr algn="ctr" defTabSz="1070637">
              <a:lnSpc>
                <a:spcPts val="1173"/>
              </a:lnSpc>
            </a:pPr>
            <a:r>
              <a:rPr lang="de-DE" sz="11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Innovation Contest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786019" y="6374468"/>
            <a:ext cx="1911212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1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Business </a:t>
            </a:r>
            <a:r>
              <a:rPr lang="de-DE" sz="11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Cases</a:t>
            </a:r>
            <a:endParaRPr lang="de-DE" sz="11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  <a:p>
            <a:pPr algn="ctr" defTabSz="1070637">
              <a:lnSpc>
                <a:spcPts val="1173"/>
              </a:lnSpc>
            </a:pPr>
            <a:r>
              <a:rPr lang="de-DE" sz="11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&amp; </a:t>
            </a:r>
            <a:r>
              <a:rPr lang="de-DE" sz="11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Expert Validation</a:t>
            </a:r>
            <a:endParaRPr lang="de-DE" sz="11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966163" y="6374468"/>
            <a:ext cx="1170130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100" dirty="0" err="1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Finalization</a:t>
            </a:r>
            <a:endParaRPr lang="de-DE" sz="11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</p:txBody>
      </p:sp>
      <p:sp>
        <p:nvSpPr>
          <p:cNvPr id="35" name="Titel 2"/>
          <p:cNvSpPr txBox="1">
            <a:spLocks/>
          </p:cNvSpPr>
          <p:nvPr/>
        </p:nvSpPr>
        <p:spPr>
          <a:xfrm>
            <a:off x="818541" y="100180"/>
            <a:ext cx="8815732" cy="10562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700" dirty="0" smtClean="0">
                <a:solidFill>
                  <a:srgbClr val="E60000"/>
                </a:solidFill>
              </a:rPr>
              <a:t>Open </a:t>
            </a:r>
            <a:endParaRPr lang="de-DE" sz="2700" dirty="0">
              <a:solidFill>
                <a:srgbClr val="E6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de-DE" sz="2700" dirty="0">
                <a:solidFill>
                  <a:srgbClr val="E60000"/>
                </a:solidFill>
              </a:rPr>
              <a:t>Innovation Contest</a:t>
            </a:r>
            <a:endParaRPr lang="en-US" sz="27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79237" y="260648"/>
            <a:ext cx="563687" cy="69376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34342B"/>
              </a:solidFill>
            </a:endParaRPr>
          </a:p>
        </p:txBody>
      </p:sp>
      <p:pic>
        <p:nvPicPr>
          <p:cNvPr id="3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9979" y="327552"/>
            <a:ext cx="25985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800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2" y="4"/>
            <a:ext cx="9903063" cy="6857999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179237" y="260648"/>
            <a:ext cx="563687" cy="69376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34342B"/>
              </a:solidFill>
            </a:endParaRPr>
          </a:p>
        </p:txBody>
      </p:sp>
      <p:pic>
        <p:nvPicPr>
          <p:cNvPr id="3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5771" y="312648"/>
            <a:ext cx="331263" cy="564373"/>
          </a:xfrm>
          <a:prstGeom prst="rect">
            <a:avLst/>
          </a:prstGeom>
        </p:spPr>
      </p:pic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818541" y="100180"/>
            <a:ext cx="8815732" cy="1056217"/>
          </a:xfrm>
        </p:spPr>
        <p:txBody>
          <a:bodyPr/>
          <a:lstStyle/>
          <a:p>
            <a:r>
              <a:rPr lang="de-DE" sz="2700" dirty="0"/>
              <a:t/>
            </a:r>
            <a:br>
              <a:rPr lang="de-DE" sz="2700" dirty="0"/>
            </a:br>
            <a:r>
              <a:rPr lang="de-DE" sz="2700" dirty="0"/>
              <a:t>Innovation </a:t>
            </a:r>
            <a:r>
              <a:rPr lang="de-DE" sz="2700" dirty="0" smtClean="0"/>
              <a:t>Camp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Gerade Verbindung 20"/>
          <p:cNvCxnSpPr/>
          <p:nvPr/>
        </p:nvCxnSpPr>
        <p:spPr>
          <a:xfrm>
            <a:off x="0" y="6163832"/>
            <a:ext cx="9482620" cy="0"/>
          </a:xfrm>
          <a:prstGeom prst="line">
            <a:avLst/>
          </a:prstGeom>
          <a:ln w="12700">
            <a:solidFill>
              <a:schemeClr val="bg2"/>
            </a:solidFill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1246396" y="6058516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34342B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052532" y="6058516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34342B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858672" y="6068956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34342B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664812" y="6067824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34342B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470954" y="6061524"/>
            <a:ext cx="156017" cy="192021"/>
          </a:xfrm>
          <a:prstGeom prst="ellips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34342B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42924" y="6374468"/>
            <a:ext cx="1170130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2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Innovation </a:t>
            </a:r>
            <a:br>
              <a:rPr lang="de-DE" sz="12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</a:br>
            <a:r>
              <a:rPr lang="de-DE" sz="12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Camp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542293" y="6374468"/>
            <a:ext cx="1170130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2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Development Cluster</a:t>
            </a:r>
            <a:endParaRPr lang="de-DE" sz="12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354008" y="6374468"/>
            <a:ext cx="1319072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200" dirty="0" err="1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Production</a:t>
            </a:r>
            <a:r>
              <a:rPr lang="de-DE" sz="12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 Cluster</a:t>
            </a:r>
            <a:endParaRPr lang="de-DE" sz="12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786019" y="6374468"/>
            <a:ext cx="1911212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2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Innovation</a:t>
            </a:r>
          </a:p>
          <a:p>
            <a:pPr algn="ctr" defTabSz="1070637">
              <a:lnSpc>
                <a:spcPts val="1173"/>
              </a:lnSpc>
            </a:pPr>
            <a:r>
              <a:rPr lang="de-DE" sz="1200" dirty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Camp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966163" y="6374468"/>
            <a:ext cx="1170130" cy="480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 defTabSz="1070637">
              <a:lnSpc>
                <a:spcPts val="1173"/>
              </a:lnSpc>
            </a:pPr>
            <a:r>
              <a:rPr lang="de-DE" sz="12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Market </a:t>
            </a:r>
          </a:p>
          <a:p>
            <a:pPr algn="ctr" defTabSz="1070637">
              <a:lnSpc>
                <a:spcPts val="1173"/>
              </a:lnSpc>
            </a:pPr>
            <a:r>
              <a:rPr lang="de-DE" sz="1200" dirty="0" smtClean="0">
                <a:solidFill>
                  <a:srgbClr val="4A4D4E"/>
                </a:solidFill>
                <a:latin typeface="Vodafone Rg" pitchFamily="34" charset="0"/>
                <a:cs typeface="Arial" pitchFamily="34" charset="0"/>
              </a:rPr>
              <a:t>Feedback</a:t>
            </a:r>
            <a:endParaRPr lang="de-DE" sz="12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  <a:p>
            <a:pPr algn="ctr" defTabSz="1070637">
              <a:lnSpc>
                <a:spcPts val="1173"/>
              </a:lnSpc>
            </a:pPr>
            <a:endParaRPr lang="de-DE" sz="1200" dirty="0">
              <a:solidFill>
                <a:srgbClr val="4A4D4E"/>
              </a:solidFill>
              <a:latin typeface="Vodafone Rg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298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 descr="https://scontent-fra3-1.xx.fbcdn.net/hphotos-xta1/v/t1.0-9/11148424_10153215628397530_2766974216796292691_n.jpg?oh=9621847a077730585945153d012b3cc6&amp;oe=55E7BF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6446" y="2841582"/>
            <a:ext cx="2521882" cy="16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fra3-1.xx.fbcdn.net/hphotos-xtp1/v/t1.0-9/11059733_10153215628387530_4550170875612083186_n.jpg?oh=e03ca5bdd45bcf12e1da98a87c7f293c&amp;oe=55E6E1C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6445" y="1104070"/>
            <a:ext cx="2521882" cy="16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-fra3-1.xx.fbcdn.net/hphotos-xtf1/v/t1.0-9/11403270_10153215628352530_6997966680593401188_n.jpg?oh=ad0e247cda6d5c640ae843221a9d2028&amp;oe=56167EE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83" y="1101523"/>
            <a:ext cx="3830837" cy="25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content-fra3-1.xx.fbcdn.net/hphotos-xat1/v/t1.0-9/11403418_10153211217437530_916476788312522304_n.jpg?oh=e6083d36bbc49afbf220237a9b873c76&amp;oe=561B8F9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171" y="1101170"/>
            <a:ext cx="2521882" cy="16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content-fra3-1.xx.fbcdn.net/hphotos-xpf1/v/t1.0-9/10984258_10153211217422530_1700597802712165156_n.jpg?oh=9a71344a50a9d4854808586cb4d9a745&amp;oe=55E85D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6446" y="4562076"/>
            <a:ext cx="2521882" cy="16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hyve.net/wp-content/uploads/sites/3/2015/06/hyve-vodafone-innocamp-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81" y="3698079"/>
            <a:ext cx="3830837" cy="25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hyve.net/wp-content/uploads/sites/3/2015/06/hyve-vodafone-innocamp-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170" y="2841201"/>
            <a:ext cx="2521884" cy="16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niseser.HYVE\Desktop\bHhJFD_YiDvrZIUbdbeSW2uBe-E4ptlW_x-JfsQ2cY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484" y="4562076"/>
            <a:ext cx="2607254" cy="16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179237" y="260648"/>
            <a:ext cx="563687" cy="69376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47" tIns="7447" rIns="7447" bIns="7447" numCol="1" spcCol="1490" rtlCol="0" anchor="ctr" anchorCtr="0">
            <a:noAutofit/>
          </a:bodyPr>
          <a:lstStyle/>
          <a:p>
            <a:pPr algn="ctr" defTabSz="521354">
              <a:lnSpc>
                <a:spcPct val="90000"/>
              </a:lnSpc>
              <a:spcAft>
                <a:spcPct val="35000"/>
              </a:spcAft>
            </a:pP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5771" y="312648"/>
            <a:ext cx="331263" cy="564373"/>
          </a:xfrm>
          <a:prstGeom prst="rect">
            <a:avLst/>
          </a:prstGeom>
        </p:spPr>
      </p:pic>
      <p:sp>
        <p:nvSpPr>
          <p:cNvPr id="20" name="Titel 2"/>
          <p:cNvSpPr>
            <a:spLocks noGrp="1"/>
          </p:cNvSpPr>
          <p:nvPr>
            <p:ph type="title"/>
          </p:nvPr>
        </p:nvSpPr>
        <p:spPr>
          <a:xfrm>
            <a:off x="818541" y="100180"/>
            <a:ext cx="8815732" cy="1056217"/>
          </a:xfrm>
        </p:spPr>
        <p:txBody>
          <a:bodyPr/>
          <a:lstStyle/>
          <a:p>
            <a:r>
              <a:rPr lang="de-DE" sz="2700" dirty="0">
                <a:solidFill>
                  <a:srgbClr val="FF0000"/>
                </a:solidFill>
              </a:rPr>
              <a:t/>
            </a:r>
            <a:br>
              <a:rPr lang="de-DE" sz="2700" dirty="0">
                <a:solidFill>
                  <a:srgbClr val="FF0000"/>
                </a:solidFill>
              </a:rPr>
            </a:br>
            <a:r>
              <a:rPr lang="de-DE" sz="2700" dirty="0">
                <a:solidFill>
                  <a:srgbClr val="FF0000"/>
                </a:solidFill>
              </a:rPr>
              <a:t>Innovation </a:t>
            </a:r>
            <a:r>
              <a:rPr lang="de-DE" sz="2700" dirty="0" smtClean="0">
                <a:solidFill>
                  <a:srgbClr val="FF0000"/>
                </a:solidFill>
              </a:rPr>
              <a:t>Camp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542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2" y="4"/>
            <a:ext cx="9903063" cy="6857999"/>
          </a:xfrm>
          <a:prstGeom prst="rect">
            <a:avLst/>
          </a:prstGeom>
        </p:spPr>
      </p:pic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271727" y="165105"/>
            <a:ext cx="9362546" cy="1056217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Open Innovation </a:t>
            </a:r>
            <a:r>
              <a:rPr lang="de-DE" dirty="0" err="1" smtClean="0"/>
              <a:t>Program</a:t>
            </a:r>
            <a:endParaRPr lang="en-US" sz="2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956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19115" y="1136818"/>
            <a:ext cx="5667768" cy="50607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Eco-System – Players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126997-6415-41D3-AA7F-34919C0019D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641663" y="1328610"/>
            <a:ext cx="4745771" cy="4838246"/>
            <a:chOff x="2545611" y="1355623"/>
            <a:chExt cx="4889671" cy="4984950"/>
          </a:xfrm>
        </p:grpSpPr>
        <p:sp>
          <p:nvSpPr>
            <p:cNvPr id="9" name="Freihandform 8"/>
            <p:cNvSpPr/>
            <p:nvPr/>
          </p:nvSpPr>
          <p:spPr>
            <a:xfrm>
              <a:off x="4393720" y="1355623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24" tIns="157824" rIns="157824" bIns="15782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kern="1200" dirty="0" smtClean="0"/>
                <a:t>Customers</a:t>
              </a:r>
              <a:endParaRPr lang="de-DE" sz="900" kern="1200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5726174" y="1855444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24" tIns="157824" rIns="157824" bIns="15782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kern="1200" dirty="0" smtClean="0"/>
                <a:t>Startups</a:t>
              </a:r>
              <a:endParaRPr lang="de-DE" sz="900" kern="1200" dirty="0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6435639" y="2985856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24" tIns="157824" rIns="157824" bIns="15782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kern="1200" dirty="0" smtClean="0"/>
                <a:t>Users</a:t>
              </a:r>
              <a:endParaRPr lang="de-DE" sz="900" kern="1200" dirty="0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6171650" y="4397480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24" tIns="157824" rIns="157824" bIns="15782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kern="1200" dirty="0" err="1" smtClean="0"/>
                <a:t>Suppliers</a:t>
              </a:r>
              <a:endParaRPr lang="de-DE" sz="900" kern="1200" dirty="0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5066667" y="5340930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24" tIns="157824" rIns="157824" bIns="15782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kern="1200" dirty="0" err="1" smtClean="0"/>
                <a:t>Employees</a:t>
              </a:r>
              <a:endParaRPr lang="de-DE" sz="900" kern="1200" dirty="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3639209" y="5315855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24" tIns="157824" rIns="157824" bIns="15782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dirty="0" smtClean="0"/>
                <a:t>Cross </a:t>
              </a:r>
              <a:r>
                <a:rPr lang="de-DE" sz="900" dirty="0" err="1" smtClean="0"/>
                <a:t>Industry</a:t>
              </a:r>
              <a:endParaRPr lang="de-DE" sz="900" dirty="0" smtClean="0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2545611" y="4397480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24" tIns="157824" rIns="157824" bIns="15782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/>
                <a:t>Universities &amp; R&amp;D Institutions</a:t>
              </a:r>
              <a:endParaRPr lang="de-DE" sz="900" kern="1200" dirty="0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3005847" y="1787991"/>
              <a:ext cx="999643" cy="999643"/>
            </a:xfrm>
            <a:custGeom>
              <a:avLst/>
              <a:gdLst>
                <a:gd name="connsiteX0" fmla="*/ 0 w 999643"/>
                <a:gd name="connsiteY0" fmla="*/ 499822 h 999643"/>
                <a:gd name="connsiteX1" fmla="*/ 499822 w 999643"/>
                <a:gd name="connsiteY1" fmla="*/ 0 h 999643"/>
                <a:gd name="connsiteX2" fmla="*/ 999644 w 999643"/>
                <a:gd name="connsiteY2" fmla="*/ 499822 h 999643"/>
                <a:gd name="connsiteX3" fmla="*/ 499822 w 999643"/>
                <a:gd name="connsiteY3" fmla="*/ 999644 h 999643"/>
                <a:gd name="connsiteX4" fmla="*/ 0 w 999643"/>
                <a:gd name="connsiteY4" fmla="*/ 499822 h 9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43" h="999643">
                  <a:moveTo>
                    <a:pt x="0" y="499822"/>
                  </a:moveTo>
                  <a:cubicBezTo>
                    <a:pt x="0" y="223778"/>
                    <a:pt x="223778" y="0"/>
                    <a:pt x="499822" y="0"/>
                  </a:cubicBezTo>
                  <a:cubicBezTo>
                    <a:pt x="775866" y="0"/>
                    <a:pt x="999644" y="223778"/>
                    <a:pt x="999644" y="499822"/>
                  </a:cubicBezTo>
                  <a:cubicBezTo>
                    <a:pt x="999644" y="775866"/>
                    <a:pt x="775866" y="999644"/>
                    <a:pt x="499822" y="999644"/>
                  </a:cubicBezTo>
                  <a:cubicBezTo>
                    <a:pt x="223778" y="999644"/>
                    <a:pt x="0" y="775866"/>
                    <a:pt x="0" y="499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/>
                <a:t>Expert Crowd Communities</a:t>
              </a:r>
              <a:endParaRPr lang="de-DE" sz="900" kern="1200" dirty="0"/>
            </a:p>
          </p:txBody>
        </p:sp>
      </p:grpSp>
      <p:sp>
        <p:nvSpPr>
          <p:cNvPr id="14" name="Freihandform 13"/>
          <p:cNvSpPr/>
          <p:nvPr/>
        </p:nvSpPr>
        <p:spPr>
          <a:xfrm>
            <a:off x="2409073" y="2944916"/>
            <a:ext cx="970224" cy="970224"/>
          </a:xfrm>
          <a:custGeom>
            <a:avLst/>
            <a:gdLst>
              <a:gd name="connsiteX0" fmla="*/ 0 w 999643"/>
              <a:gd name="connsiteY0" fmla="*/ 499822 h 999643"/>
              <a:gd name="connsiteX1" fmla="*/ 499822 w 999643"/>
              <a:gd name="connsiteY1" fmla="*/ 0 h 999643"/>
              <a:gd name="connsiteX2" fmla="*/ 999644 w 999643"/>
              <a:gd name="connsiteY2" fmla="*/ 499822 h 999643"/>
              <a:gd name="connsiteX3" fmla="*/ 499822 w 999643"/>
              <a:gd name="connsiteY3" fmla="*/ 999644 h 999643"/>
              <a:gd name="connsiteX4" fmla="*/ 0 w 999643"/>
              <a:gd name="connsiteY4" fmla="*/ 499822 h 9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43" h="999643">
                <a:moveTo>
                  <a:pt x="0" y="499822"/>
                </a:moveTo>
                <a:cubicBezTo>
                  <a:pt x="0" y="223778"/>
                  <a:pt x="223778" y="0"/>
                  <a:pt x="499822" y="0"/>
                </a:cubicBezTo>
                <a:cubicBezTo>
                  <a:pt x="775866" y="0"/>
                  <a:pt x="999644" y="223778"/>
                  <a:pt x="999644" y="499822"/>
                </a:cubicBezTo>
                <a:cubicBezTo>
                  <a:pt x="999644" y="775866"/>
                  <a:pt x="775866" y="999644"/>
                  <a:pt x="499822" y="999644"/>
                </a:cubicBezTo>
                <a:cubicBezTo>
                  <a:pt x="223778" y="999644"/>
                  <a:pt x="0" y="775866"/>
                  <a:pt x="0" y="499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24" tIns="157824" rIns="157824" bIns="15782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Competition</a:t>
            </a:r>
            <a:endParaRPr lang="de-DE" sz="900" kern="1200" dirty="0"/>
          </a:p>
        </p:txBody>
      </p:sp>
      <p:sp>
        <p:nvSpPr>
          <p:cNvPr id="18" name="Freihandform 17"/>
          <p:cNvSpPr/>
          <p:nvPr/>
        </p:nvSpPr>
        <p:spPr>
          <a:xfrm>
            <a:off x="1099251" y="1375313"/>
            <a:ext cx="970224" cy="970224"/>
          </a:xfrm>
          <a:custGeom>
            <a:avLst/>
            <a:gdLst>
              <a:gd name="connsiteX0" fmla="*/ 0 w 999643"/>
              <a:gd name="connsiteY0" fmla="*/ 499822 h 999643"/>
              <a:gd name="connsiteX1" fmla="*/ 499822 w 999643"/>
              <a:gd name="connsiteY1" fmla="*/ 0 h 999643"/>
              <a:gd name="connsiteX2" fmla="*/ 999644 w 999643"/>
              <a:gd name="connsiteY2" fmla="*/ 499822 h 999643"/>
              <a:gd name="connsiteX3" fmla="*/ 499822 w 999643"/>
              <a:gd name="connsiteY3" fmla="*/ 999644 h 999643"/>
              <a:gd name="connsiteX4" fmla="*/ 0 w 999643"/>
              <a:gd name="connsiteY4" fmla="*/ 499822 h 9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43" h="999643">
                <a:moveTo>
                  <a:pt x="0" y="499822"/>
                </a:moveTo>
                <a:cubicBezTo>
                  <a:pt x="0" y="223778"/>
                  <a:pt x="223778" y="0"/>
                  <a:pt x="499822" y="0"/>
                </a:cubicBezTo>
                <a:cubicBezTo>
                  <a:pt x="775866" y="0"/>
                  <a:pt x="999644" y="223778"/>
                  <a:pt x="999644" y="499822"/>
                </a:cubicBezTo>
                <a:cubicBezTo>
                  <a:pt x="999644" y="775866"/>
                  <a:pt x="775866" y="999644"/>
                  <a:pt x="499822" y="999644"/>
                </a:cubicBezTo>
                <a:cubicBezTo>
                  <a:pt x="223778" y="999644"/>
                  <a:pt x="0" y="775866"/>
                  <a:pt x="0" y="499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</a:rPr>
              <a:t>Know-How</a:t>
            </a:r>
            <a:endParaRPr lang="de-DE" sz="900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Freihandform 18"/>
          <p:cNvSpPr/>
          <p:nvPr/>
        </p:nvSpPr>
        <p:spPr>
          <a:xfrm>
            <a:off x="659769" y="3108786"/>
            <a:ext cx="970224" cy="970224"/>
          </a:xfrm>
          <a:custGeom>
            <a:avLst/>
            <a:gdLst>
              <a:gd name="connsiteX0" fmla="*/ 0 w 999643"/>
              <a:gd name="connsiteY0" fmla="*/ 499822 h 999643"/>
              <a:gd name="connsiteX1" fmla="*/ 499822 w 999643"/>
              <a:gd name="connsiteY1" fmla="*/ 0 h 999643"/>
              <a:gd name="connsiteX2" fmla="*/ 999644 w 999643"/>
              <a:gd name="connsiteY2" fmla="*/ 499822 h 999643"/>
              <a:gd name="connsiteX3" fmla="*/ 499822 w 999643"/>
              <a:gd name="connsiteY3" fmla="*/ 999644 h 999643"/>
              <a:gd name="connsiteX4" fmla="*/ 0 w 999643"/>
              <a:gd name="connsiteY4" fmla="*/ 499822 h 9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43" h="999643">
                <a:moveTo>
                  <a:pt x="0" y="499822"/>
                </a:moveTo>
                <a:cubicBezTo>
                  <a:pt x="0" y="223778"/>
                  <a:pt x="223778" y="0"/>
                  <a:pt x="499822" y="0"/>
                </a:cubicBezTo>
                <a:cubicBezTo>
                  <a:pt x="775866" y="0"/>
                  <a:pt x="999644" y="223778"/>
                  <a:pt x="999644" y="499822"/>
                </a:cubicBezTo>
                <a:cubicBezTo>
                  <a:pt x="999644" y="775866"/>
                  <a:pt x="775866" y="999644"/>
                  <a:pt x="499822" y="999644"/>
                </a:cubicBezTo>
                <a:cubicBezTo>
                  <a:pt x="223778" y="999644"/>
                  <a:pt x="0" y="775866"/>
                  <a:pt x="0" y="499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</a:rPr>
              <a:t>Money</a:t>
            </a:r>
            <a:endParaRPr lang="de-DE" sz="900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8156060" y="2233366"/>
            <a:ext cx="970224" cy="970224"/>
          </a:xfrm>
          <a:custGeom>
            <a:avLst/>
            <a:gdLst>
              <a:gd name="connsiteX0" fmla="*/ 0 w 999643"/>
              <a:gd name="connsiteY0" fmla="*/ 499822 h 999643"/>
              <a:gd name="connsiteX1" fmla="*/ 499822 w 999643"/>
              <a:gd name="connsiteY1" fmla="*/ 0 h 999643"/>
              <a:gd name="connsiteX2" fmla="*/ 999644 w 999643"/>
              <a:gd name="connsiteY2" fmla="*/ 499822 h 999643"/>
              <a:gd name="connsiteX3" fmla="*/ 499822 w 999643"/>
              <a:gd name="connsiteY3" fmla="*/ 999644 h 999643"/>
              <a:gd name="connsiteX4" fmla="*/ 0 w 999643"/>
              <a:gd name="connsiteY4" fmla="*/ 499822 h 9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43" h="999643">
                <a:moveTo>
                  <a:pt x="0" y="499822"/>
                </a:moveTo>
                <a:cubicBezTo>
                  <a:pt x="0" y="223778"/>
                  <a:pt x="223778" y="0"/>
                  <a:pt x="499822" y="0"/>
                </a:cubicBezTo>
                <a:cubicBezTo>
                  <a:pt x="775866" y="0"/>
                  <a:pt x="999644" y="223778"/>
                  <a:pt x="999644" y="499822"/>
                </a:cubicBezTo>
                <a:cubicBezTo>
                  <a:pt x="999644" y="775866"/>
                  <a:pt x="775866" y="999644"/>
                  <a:pt x="499822" y="999644"/>
                </a:cubicBezTo>
                <a:cubicBezTo>
                  <a:pt x="223778" y="999644"/>
                  <a:pt x="0" y="775866"/>
                  <a:pt x="0" y="499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900" dirty="0" smtClean="0">
                <a:solidFill>
                  <a:schemeClr val="bg1">
                    <a:lumMod val="75000"/>
                  </a:schemeClr>
                </a:solidFill>
              </a:rPr>
              <a:t>Labor</a:t>
            </a:r>
            <a:endParaRPr lang="de-DE" sz="900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8156060" y="3931307"/>
            <a:ext cx="970224" cy="970224"/>
          </a:xfrm>
          <a:custGeom>
            <a:avLst/>
            <a:gdLst>
              <a:gd name="connsiteX0" fmla="*/ 0 w 999643"/>
              <a:gd name="connsiteY0" fmla="*/ 499822 h 999643"/>
              <a:gd name="connsiteX1" fmla="*/ 499822 w 999643"/>
              <a:gd name="connsiteY1" fmla="*/ 0 h 999643"/>
              <a:gd name="connsiteX2" fmla="*/ 999644 w 999643"/>
              <a:gd name="connsiteY2" fmla="*/ 499822 h 999643"/>
              <a:gd name="connsiteX3" fmla="*/ 499822 w 999643"/>
              <a:gd name="connsiteY3" fmla="*/ 999644 h 999643"/>
              <a:gd name="connsiteX4" fmla="*/ 0 w 999643"/>
              <a:gd name="connsiteY4" fmla="*/ 499822 h 9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43" h="999643">
                <a:moveTo>
                  <a:pt x="0" y="499822"/>
                </a:moveTo>
                <a:cubicBezTo>
                  <a:pt x="0" y="223778"/>
                  <a:pt x="223778" y="0"/>
                  <a:pt x="499822" y="0"/>
                </a:cubicBezTo>
                <a:cubicBezTo>
                  <a:pt x="775866" y="0"/>
                  <a:pt x="999644" y="223778"/>
                  <a:pt x="999644" y="499822"/>
                </a:cubicBezTo>
                <a:cubicBezTo>
                  <a:pt x="999644" y="775866"/>
                  <a:pt x="775866" y="999644"/>
                  <a:pt x="499822" y="999644"/>
                </a:cubicBezTo>
                <a:cubicBezTo>
                  <a:pt x="223778" y="999644"/>
                  <a:pt x="0" y="775866"/>
                  <a:pt x="0" y="499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</a:rPr>
              <a:t>Facilities</a:t>
            </a:r>
            <a:endParaRPr lang="de-DE" sz="900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Freihandform 21"/>
          <p:cNvSpPr/>
          <p:nvPr/>
        </p:nvSpPr>
        <p:spPr>
          <a:xfrm>
            <a:off x="1099251" y="4842259"/>
            <a:ext cx="970224" cy="970224"/>
          </a:xfrm>
          <a:custGeom>
            <a:avLst/>
            <a:gdLst>
              <a:gd name="connsiteX0" fmla="*/ 0 w 999643"/>
              <a:gd name="connsiteY0" fmla="*/ 499822 h 999643"/>
              <a:gd name="connsiteX1" fmla="*/ 499822 w 999643"/>
              <a:gd name="connsiteY1" fmla="*/ 0 h 999643"/>
              <a:gd name="connsiteX2" fmla="*/ 999644 w 999643"/>
              <a:gd name="connsiteY2" fmla="*/ 499822 h 999643"/>
              <a:gd name="connsiteX3" fmla="*/ 499822 w 999643"/>
              <a:gd name="connsiteY3" fmla="*/ 999644 h 999643"/>
              <a:gd name="connsiteX4" fmla="*/ 0 w 999643"/>
              <a:gd name="connsiteY4" fmla="*/ 499822 h 9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43" h="999643">
                <a:moveTo>
                  <a:pt x="0" y="499822"/>
                </a:moveTo>
                <a:cubicBezTo>
                  <a:pt x="0" y="223778"/>
                  <a:pt x="223778" y="0"/>
                  <a:pt x="499822" y="0"/>
                </a:cubicBezTo>
                <a:cubicBezTo>
                  <a:pt x="775866" y="0"/>
                  <a:pt x="999644" y="223778"/>
                  <a:pt x="999644" y="499822"/>
                </a:cubicBezTo>
                <a:cubicBezTo>
                  <a:pt x="999644" y="775866"/>
                  <a:pt x="775866" y="999644"/>
                  <a:pt x="499822" y="999644"/>
                </a:cubicBezTo>
                <a:cubicBezTo>
                  <a:pt x="223778" y="999644"/>
                  <a:pt x="0" y="775866"/>
                  <a:pt x="0" y="499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</a:rPr>
              <a:t>Access</a:t>
            </a:r>
            <a:endParaRPr lang="de-DE" sz="900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6351" b="84319"/>
          <a:stretch/>
        </p:blipFill>
        <p:spPr>
          <a:xfrm>
            <a:off x="7979453" y="5197108"/>
            <a:ext cx="1340372" cy="79358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38" r="85588" b="96532"/>
          <a:stretch/>
        </p:blipFill>
        <p:spPr>
          <a:xfrm>
            <a:off x="688413" y="4263357"/>
            <a:ext cx="565288" cy="175515"/>
          </a:xfrm>
          <a:prstGeom prst="rect">
            <a:avLst/>
          </a:prstGeom>
        </p:spPr>
      </p:pic>
      <p:sp>
        <p:nvSpPr>
          <p:cNvPr id="24" name="Freihandform 23"/>
          <p:cNvSpPr/>
          <p:nvPr/>
        </p:nvSpPr>
        <p:spPr>
          <a:xfrm>
            <a:off x="4433942" y="3285988"/>
            <a:ext cx="970224" cy="970224"/>
          </a:xfrm>
          <a:custGeom>
            <a:avLst/>
            <a:gdLst>
              <a:gd name="connsiteX0" fmla="*/ 0 w 999643"/>
              <a:gd name="connsiteY0" fmla="*/ 499822 h 999643"/>
              <a:gd name="connsiteX1" fmla="*/ 499822 w 999643"/>
              <a:gd name="connsiteY1" fmla="*/ 0 h 999643"/>
              <a:gd name="connsiteX2" fmla="*/ 999644 w 999643"/>
              <a:gd name="connsiteY2" fmla="*/ 499822 h 999643"/>
              <a:gd name="connsiteX3" fmla="*/ 499822 w 999643"/>
              <a:gd name="connsiteY3" fmla="*/ 999644 h 999643"/>
              <a:gd name="connsiteX4" fmla="*/ 0 w 999643"/>
              <a:gd name="connsiteY4" fmla="*/ 499822 h 9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43" h="999643">
                <a:moveTo>
                  <a:pt x="0" y="499822"/>
                </a:moveTo>
                <a:cubicBezTo>
                  <a:pt x="0" y="223778"/>
                  <a:pt x="223778" y="0"/>
                  <a:pt x="499822" y="0"/>
                </a:cubicBezTo>
                <a:cubicBezTo>
                  <a:pt x="775866" y="0"/>
                  <a:pt x="999644" y="223778"/>
                  <a:pt x="999644" y="499822"/>
                </a:cubicBezTo>
                <a:cubicBezTo>
                  <a:pt x="999644" y="775866"/>
                  <a:pt x="775866" y="999644"/>
                  <a:pt x="499822" y="999644"/>
                </a:cubicBezTo>
                <a:cubicBezTo>
                  <a:pt x="223778" y="999644"/>
                  <a:pt x="0" y="775866"/>
                  <a:pt x="0" y="499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24" tIns="157824" rIns="157824" bIns="15782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900" dirty="0" smtClean="0"/>
              <a:t>CORE 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900" kern="1200" dirty="0" smtClean="0"/>
              <a:t>TEAM</a:t>
            </a:r>
            <a:endParaRPr lang="de-DE" sz="900" kern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048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5" y="214313"/>
            <a:ext cx="8092596" cy="660400"/>
          </a:xfrm>
        </p:spPr>
        <p:txBody>
          <a:bodyPr/>
          <a:lstStyle/>
          <a:p>
            <a:r>
              <a:rPr lang="en-US" sz="1800" dirty="0"/>
              <a:t>Innovation Eco-System – </a:t>
            </a:r>
            <a:r>
              <a:rPr lang="en-US" sz="1800" dirty="0" smtClean="0"/>
              <a:t>THINKING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749550" y="3046800"/>
            <a:ext cx="4254500" cy="698667"/>
          </a:xfrm>
          <a:prstGeom prst="rect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Approach </a:t>
            </a:r>
            <a:r>
              <a:rPr lang="en-US" sz="1600" b="1" dirty="0">
                <a:solidFill>
                  <a:schemeClr val="bg1"/>
                </a:solidFill>
              </a:rPr>
              <a:t>Tools</a:t>
            </a:r>
            <a:r>
              <a:rPr lang="en-US" sz="1600" b="1" dirty="0" smtClean="0"/>
              <a:t> and Methods</a:t>
            </a:r>
            <a:endParaRPr lang="en-US" sz="1600" i="1" dirty="0"/>
          </a:p>
        </p:txBody>
      </p:sp>
      <p:sp>
        <p:nvSpPr>
          <p:cNvPr id="5" name="Pfeil nach unten 4"/>
          <p:cNvSpPr/>
          <p:nvPr/>
        </p:nvSpPr>
        <p:spPr>
          <a:xfrm>
            <a:off x="4638675" y="2422929"/>
            <a:ext cx="476250" cy="581025"/>
          </a:xfrm>
          <a:prstGeom prst="downArrow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79450" y="1207532"/>
            <a:ext cx="2698750" cy="291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Design Thinking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79450" y="1524000"/>
            <a:ext cx="2698750" cy="850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de-DE" sz="1200" dirty="0" smtClean="0">
                <a:solidFill>
                  <a:schemeClr val="bg1"/>
                </a:solidFill>
              </a:rPr>
              <a:t>User </a:t>
            </a:r>
            <a:r>
              <a:rPr lang="de-DE" sz="1200" dirty="0" err="1" smtClean="0">
                <a:solidFill>
                  <a:schemeClr val="bg1"/>
                </a:solidFill>
              </a:rPr>
              <a:t>Centered</a:t>
            </a:r>
            <a:endParaRPr lang="de-DE" sz="1200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de-DE" sz="1200" dirty="0" smtClean="0">
                <a:solidFill>
                  <a:schemeClr val="bg1"/>
                </a:solidFill>
              </a:rPr>
              <a:t>Experience </a:t>
            </a:r>
            <a:r>
              <a:rPr lang="de-DE" sz="1200" dirty="0" err="1" smtClean="0">
                <a:solidFill>
                  <a:schemeClr val="bg1"/>
                </a:solidFill>
              </a:rPr>
              <a:t>based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Empathy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454400" y="1207532"/>
            <a:ext cx="2698750" cy="291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Lean Start Up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229350" y="1207532"/>
            <a:ext cx="2698750" cy="291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Open Innovation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454400" y="1524000"/>
            <a:ext cx="2698750" cy="850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Start Up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Scrum &amp; Agile 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Iterative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9350" y="1524000"/>
            <a:ext cx="2698750" cy="854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de-DE" sz="1200" dirty="0" err="1" smtClean="0">
                <a:solidFill>
                  <a:schemeClr val="bg1"/>
                </a:solidFill>
              </a:rPr>
              <a:t>Wisdom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the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Crowd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Collaborative Communities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Inside out/ Outside Inn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6526439" y="2425265"/>
            <a:ext cx="476250" cy="581025"/>
          </a:xfrm>
          <a:prstGeom prst="downArrow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2775404" y="2422929"/>
            <a:ext cx="476250" cy="581025"/>
          </a:xfrm>
          <a:prstGeom prst="downArrow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41" y="3893560"/>
            <a:ext cx="4707800" cy="28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560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19" t="-57059" r="-98881" b="6038"/>
          <a:stretch/>
        </p:blipFill>
        <p:spPr>
          <a:xfrm>
            <a:off x="-20052" y="-99393"/>
            <a:ext cx="9946105" cy="7056785"/>
          </a:xfrm>
          <a:prstGeom prst="rect">
            <a:avLst/>
          </a:prstGeom>
          <a:solidFill>
            <a:srgbClr val="EEEEEE"/>
          </a:solidFill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4623" t="-17521" r="-13737" b="-10839"/>
          <a:stretch/>
        </p:blipFill>
        <p:spPr>
          <a:xfrm>
            <a:off x="9963645" y="3711800"/>
            <a:ext cx="8244726" cy="7387274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575099" y="836712"/>
            <a:ext cx="5513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ICAROS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allows gamers to steer through virtual worlds by balancing their body.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consists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of the ICAROS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controller, VR-headset 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gaming app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 on the ICAROS exercises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balance and reaction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 well as different muscle groups - especially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core-, chest-, and shoulder muscles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ICAROS controller is mounted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handle bar of the device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It contains all necessary electronics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measure the users movements, sends the data the VR Headset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 be connected with any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HMD (head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mounted display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70857" y="352610"/>
            <a:ext cx="1463615" cy="158496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567794" y="260648"/>
            <a:ext cx="431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VR – The Solution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winkelte Verbindung 23"/>
          <p:cNvCxnSpPr/>
          <p:nvPr/>
        </p:nvCxnSpPr>
        <p:spPr>
          <a:xfrm flipV="1">
            <a:off x="3665857" y="4050270"/>
            <a:ext cx="1409799" cy="453530"/>
          </a:xfrm>
          <a:prstGeom prst="bentConnector3">
            <a:avLst>
              <a:gd name="adj1" fmla="val 76533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960357" y="4287448"/>
            <a:ext cx="10102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GAMING APP</a:t>
            </a:r>
          </a:p>
        </p:txBody>
      </p:sp>
      <p:cxnSp>
        <p:nvCxnSpPr>
          <p:cNvPr id="30" name="Gewinkelte Verbindung 29"/>
          <p:cNvCxnSpPr/>
          <p:nvPr/>
        </p:nvCxnSpPr>
        <p:spPr>
          <a:xfrm flipV="1">
            <a:off x="5849443" y="4674158"/>
            <a:ext cx="1082502" cy="1275122"/>
          </a:xfrm>
          <a:prstGeom prst="bentConnector3">
            <a:avLst>
              <a:gd name="adj1" fmla="val 99330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6088741" y="5733257"/>
            <a:ext cx="1075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backgroundRemoval t="0" b="96450" l="1563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948708" y="2209750"/>
            <a:ext cx="888471" cy="578475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backgroundRemoval t="0" b="100000" l="400" r="98800">
                        <a14:backgroundMark x1="25600" y1="11976" x2="25600" y2="11976"/>
                        <a14:backgroundMark x1="65200" y1="31138" x2="65200" y2="31138"/>
                        <a14:backgroundMark x1="95600" y1="7784" x2="95600" y2="7784"/>
                        <a14:backgroundMark x1="76400" y1="94012" x2="76400" y2="94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8032638" y="1367001"/>
            <a:ext cx="723285" cy="59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backgroundRemoval t="0" b="89815" l="93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986709" y="2884417"/>
            <a:ext cx="812469" cy="773780"/>
          </a:xfrm>
          <a:prstGeom prst="rect">
            <a:avLst/>
          </a:prstGeom>
        </p:spPr>
      </p:pic>
      <p:cxnSp>
        <p:nvCxnSpPr>
          <p:cNvPr id="54" name="Gewinkelte Verbindung 53"/>
          <p:cNvCxnSpPr/>
          <p:nvPr/>
        </p:nvCxnSpPr>
        <p:spPr>
          <a:xfrm rot="5400000">
            <a:off x="6687732" y="3364324"/>
            <a:ext cx="1443852" cy="955427"/>
          </a:xfrm>
          <a:prstGeom prst="bentConnector3">
            <a:avLst>
              <a:gd name="adj1" fmla="val -137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6870607" y="2708920"/>
            <a:ext cx="1016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 WITH VARIOUS HMDs</a:t>
            </a: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5098601" y="3423792"/>
            <a:ext cx="1051166" cy="3533600"/>
            <a:chOff x="5098603" y="3711800"/>
            <a:chExt cx="750840" cy="252400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098603" y="4577800"/>
              <a:ext cx="750840" cy="79200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098603" y="3711800"/>
              <a:ext cx="750840" cy="79200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098603" y="5443800"/>
              <a:ext cx="750840" cy="792000"/>
            </a:xfrm>
            <a:prstGeom prst="rect">
              <a:avLst/>
            </a:prstGeom>
          </p:spPr>
        </p:pic>
      </p:grpSp>
      <p:sp>
        <p:nvSpPr>
          <p:cNvPr id="19" name="Rechteck 18"/>
          <p:cNvSpPr/>
          <p:nvPr/>
        </p:nvSpPr>
        <p:spPr>
          <a:xfrm>
            <a:off x="506506" y="6457890"/>
            <a:ext cx="1693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ICAROS GmbH 2015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8989" y="3735986"/>
            <a:ext cx="2390240" cy="29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172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7" name="Picture 7" descr="http://www.icaros.net/wp-content/uploads/2014/06/amywilliams-gadgetshow-icaros-hyve-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544" y="630020"/>
            <a:ext cx="7463945" cy="55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8006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-107813" y="-99392"/>
            <a:ext cx="10121625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70857" y="352610"/>
            <a:ext cx="1463615" cy="15849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67794" y="260648"/>
            <a:ext cx="431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Impressions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22286" y="1052856"/>
            <a:ext cx="2633529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37065" y="1052736"/>
            <a:ext cx="3119999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861288"/>
            <a:ext cx="2340000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082" y="3861288"/>
            <a:ext cx="2340000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84164" y="3861288"/>
            <a:ext cx="2340000" cy="216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0601" r="17886"/>
          <a:stretch/>
        </p:blipFill>
        <p:spPr>
          <a:xfrm>
            <a:off x="7176247" y="3861288"/>
            <a:ext cx="2729754" cy="216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95167" y="1052856"/>
            <a:ext cx="2340000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4519" y="1052856"/>
            <a:ext cx="2640325" cy="216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70578" y="381358"/>
            <a:ext cx="1462500" cy="15869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56222" y="3290791"/>
            <a:ext cx="144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EXPO, Milan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022285" y="3290791"/>
            <a:ext cx="1228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EXPO, Milan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655078" y="3290791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Re:publica</a:t>
            </a: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Berlin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995338" y="3290791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Re:publica</a:t>
            </a: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Berlin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8454" y="6099345"/>
            <a:ext cx="19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WIRED Next Generation, London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378714" y="6099345"/>
            <a:ext cx="19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WIRED Conference, London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718974" y="6099345"/>
            <a:ext cx="19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WIRED Conference, London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117740" y="6099345"/>
            <a:ext cx="2230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Space Agency, Cologne 2015</a:t>
            </a:r>
            <a:endParaRPr lang="de-DE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06506" y="6457890"/>
            <a:ext cx="1693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ICAROS GmbH 2015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3844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3202" y="1159839"/>
            <a:ext cx="7080504" cy="439521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632224" y="6550438"/>
            <a:ext cx="2709862" cy="225425"/>
          </a:xfrm>
        </p:spPr>
        <p:txBody>
          <a:bodyPr/>
          <a:lstStyle/>
          <a:p>
            <a:pPr>
              <a:defRPr/>
            </a:pPr>
            <a:fld id="{58126997-6415-41D3-AA7F-34919C0019D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478464" y="6257620"/>
            <a:ext cx="5688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*Google Search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Requests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803387" y="5693972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2005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936280" y="5693972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2007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069173" y="5693972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2009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202066" y="5693972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2011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334959" y="5693972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2013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467852" y="5693972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2015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193526" y="3154722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834482" y="3130608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5635587" y="3318087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379864" y="3554877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010487" y="3934586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5167806" y="3787353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797712" y="3154722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7394397" y="3338751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7991082" y="3491151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7681116" y="3535929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720645" y="4236803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4615591" y="4242582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4410438" y="4400148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4165048" y="4597326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826668" y="4834116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3700234" y="4900784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3553000" y="5053184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3173291" y="5165972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2997414" y="5032520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2798519" y="5121194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2398146" y="4878271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7096719" y="1149791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515589" y="2930023"/>
            <a:ext cx="79224" cy="792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itel 2"/>
          <p:cNvSpPr>
            <a:spLocks noGrp="1"/>
          </p:cNvSpPr>
          <p:nvPr>
            <p:ph type="title"/>
          </p:nvPr>
        </p:nvSpPr>
        <p:spPr>
          <a:xfrm>
            <a:off x="568325" y="231775"/>
            <a:ext cx="7702550" cy="642938"/>
          </a:xfrm>
        </p:spPr>
        <p:txBody>
          <a:bodyPr/>
          <a:lstStyle/>
          <a:p>
            <a:r>
              <a:rPr lang="de-DE" dirty="0" smtClean="0"/>
              <a:t>Interest in Open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Crowdsourcing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Google Search </a:t>
            </a:r>
            <a:r>
              <a:rPr lang="de-DE" dirty="0" err="1" smtClean="0">
                <a:solidFill>
                  <a:schemeClr val="accent1"/>
                </a:solidFill>
              </a:rPr>
              <a:t>Requests</a:t>
            </a:r>
            <a:endParaRPr lang="de-DE" dirty="0">
              <a:solidFill>
                <a:schemeClr val="accent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148656" y="6188651"/>
            <a:ext cx="1085534" cy="361787"/>
            <a:chOff x="2594255" y="6188651"/>
            <a:chExt cx="1085534" cy="361787"/>
          </a:xfrm>
        </p:grpSpPr>
        <p:sp>
          <p:nvSpPr>
            <p:cNvPr id="2" name="Rechteck 1"/>
            <p:cNvSpPr/>
            <p:nvPr/>
          </p:nvSpPr>
          <p:spPr>
            <a:xfrm>
              <a:off x="2594255" y="6269214"/>
              <a:ext cx="76200" cy="74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2643469" y="6188651"/>
              <a:ext cx="10363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 smtClean="0"/>
                <a:t>Crowdsourcing</a:t>
              </a:r>
              <a:endParaRPr lang="en-US" sz="800" dirty="0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2598941" y="6421614"/>
              <a:ext cx="76200" cy="74086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2633321" y="6334994"/>
              <a:ext cx="10363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/>
                <a:t>Open Innovation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2914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New Normal of Innovation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078746" y="2307815"/>
            <a:ext cx="5748508" cy="2950454"/>
            <a:chOff x="1816101" y="3196346"/>
            <a:chExt cx="5748508" cy="2950454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614155" y="3196346"/>
              <a:ext cx="2950454" cy="2950454"/>
              <a:chOff x="5609347" y="3196346"/>
              <a:chExt cx="2950454" cy="2950454"/>
            </a:xfrm>
          </p:grpSpPr>
          <p:sp>
            <p:nvSpPr>
              <p:cNvPr id="8" name="Kreuz 7"/>
              <p:cNvSpPr/>
              <p:nvPr/>
            </p:nvSpPr>
            <p:spPr>
              <a:xfrm>
                <a:off x="5609347" y="3196346"/>
                <a:ext cx="2950454" cy="2950454"/>
              </a:xfrm>
              <a:prstGeom prst="plu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dirty="0" smtClean="0"/>
                  <a:t>Corporate*</a:t>
                </a: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5733513" y="4256075"/>
                <a:ext cx="270212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Know How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Resources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Customer Base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sz="16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1816101" y="3196346"/>
              <a:ext cx="2950454" cy="2950454"/>
              <a:chOff x="1367547" y="3196346"/>
              <a:chExt cx="2950454" cy="2950454"/>
            </a:xfrm>
          </p:grpSpPr>
          <p:sp>
            <p:nvSpPr>
              <p:cNvPr id="6" name="Kreuz 5"/>
              <p:cNvSpPr/>
              <p:nvPr/>
            </p:nvSpPr>
            <p:spPr>
              <a:xfrm>
                <a:off x="1367547" y="3196346"/>
                <a:ext cx="2950454" cy="2950454"/>
              </a:xfrm>
              <a:prstGeom prst="plus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dirty="0" smtClean="0"/>
                  <a:t>Start-Up*</a:t>
                </a: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1491713" y="4132964"/>
                <a:ext cx="270212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Flexibility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Lean Start Up Thinking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Agility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Fast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L-Form 9"/>
          <p:cNvSpPr/>
          <p:nvPr/>
        </p:nvSpPr>
        <p:spPr>
          <a:xfrm>
            <a:off x="2078746" y="4729992"/>
            <a:ext cx="1306711" cy="1306711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L-Form 10"/>
          <p:cNvSpPr/>
          <p:nvPr/>
        </p:nvSpPr>
        <p:spPr>
          <a:xfrm rot="16200000">
            <a:off x="6520543" y="4729991"/>
            <a:ext cx="1306711" cy="1306711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-Form 11"/>
          <p:cNvSpPr/>
          <p:nvPr/>
        </p:nvSpPr>
        <p:spPr>
          <a:xfrm rot="16200000">
            <a:off x="3722488" y="4729991"/>
            <a:ext cx="1306711" cy="1306711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-Form 12"/>
          <p:cNvSpPr/>
          <p:nvPr/>
        </p:nvSpPr>
        <p:spPr>
          <a:xfrm>
            <a:off x="4876800" y="4728024"/>
            <a:ext cx="1306711" cy="1306711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078746" y="5381379"/>
            <a:ext cx="5748508" cy="6533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Open Innovation &amp; </a:t>
            </a:r>
            <a:r>
              <a:rPr lang="de-DE" dirty="0" err="1" smtClean="0"/>
              <a:t>Crowdsourcing</a:t>
            </a:r>
            <a:endParaRPr lang="de-DE" dirty="0"/>
          </a:p>
        </p:txBody>
      </p:sp>
      <p:grpSp>
        <p:nvGrpSpPr>
          <p:cNvPr id="21" name="Gruppieren 20"/>
          <p:cNvGrpSpPr/>
          <p:nvPr/>
        </p:nvGrpSpPr>
        <p:grpSpPr>
          <a:xfrm rot="10800000">
            <a:off x="2072126" y="1533053"/>
            <a:ext cx="5748508" cy="1308679"/>
            <a:chOff x="2239097" y="5389288"/>
            <a:chExt cx="5748508" cy="1308679"/>
          </a:xfrm>
        </p:grpSpPr>
        <p:sp>
          <p:nvSpPr>
            <p:cNvPr id="16" name="L-Form 15"/>
            <p:cNvSpPr/>
            <p:nvPr/>
          </p:nvSpPr>
          <p:spPr>
            <a:xfrm>
              <a:off x="2239097" y="5391256"/>
              <a:ext cx="1306711" cy="1306711"/>
            </a:xfrm>
            <a:prstGeom prst="corne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L-Form 16"/>
            <p:cNvSpPr/>
            <p:nvPr/>
          </p:nvSpPr>
          <p:spPr>
            <a:xfrm rot="16200000">
              <a:off x="6680894" y="5391255"/>
              <a:ext cx="1306711" cy="1306711"/>
            </a:xfrm>
            <a:prstGeom prst="corne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L-Form 17"/>
            <p:cNvSpPr/>
            <p:nvPr/>
          </p:nvSpPr>
          <p:spPr>
            <a:xfrm rot="16200000">
              <a:off x="3882839" y="5391255"/>
              <a:ext cx="1306711" cy="1306711"/>
            </a:xfrm>
            <a:prstGeom prst="corne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L-Form 18"/>
            <p:cNvSpPr/>
            <p:nvPr/>
          </p:nvSpPr>
          <p:spPr>
            <a:xfrm>
              <a:off x="5037151" y="5389288"/>
              <a:ext cx="1306711" cy="1306711"/>
            </a:xfrm>
            <a:prstGeom prst="corne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10800000">
              <a:off x="2239097" y="6042643"/>
              <a:ext cx="5748508" cy="6533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Innovation Management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138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Stages of Open Innovation &amp; Crowdsourcing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126997-6415-41D3-AA7F-34919C0019D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961317" y="3730499"/>
            <a:ext cx="8528465" cy="0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44996" y="3368820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2002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01399" y="3368820"/>
            <a:ext cx="99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2014</a:t>
            </a:r>
            <a:endParaRPr lang="en-US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1222375" y="2184717"/>
            <a:ext cx="2436792" cy="1283745"/>
            <a:chOff x="1222375" y="2399394"/>
            <a:chExt cx="2436792" cy="1283745"/>
          </a:xfrm>
        </p:grpSpPr>
        <p:sp>
          <p:nvSpPr>
            <p:cNvPr id="15" name="Textfeld 14"/>
            <p:cNvSpPr txBox="1"/>
            <p:nvPr/>
          </p:nvSpPr>
          <p:spPr>
            <a:xfrm>
              <a:off x="1222375" y="2399394"/>
              <a:ext cx="2436792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1400" b="1" dirty="0" smtClean="0"/>
                <a:t>Interest</a:t>
              </a:r>
              <a:endParaRPr lang="en-US" sz="1400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245931" y="2698254"/>
              <a:ext cx="1480634" cy="98488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chemeClr val="bg1"/>
                  </a:solidFill>
                </a:defRPr>
              </a:lvl1pPr>
            </a:lstStyle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accent5"/>
                  </a:solidFill>
                </a:rPr>
                <a:t>Agenda Setting</a:t>
              </a:r>
            </a:p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dirty="0" err="1" smtClean="0">
                  <a:solidFill>
                    <a:schemeClr val="accent5"/>
                  </a:solidFill>
                </a:rPr>
                <a:t>Academics</a:t>
              </a:r>
              <a:endParaRPr lang="en-US" dirty="0" smtClean="0">
                <a:solidFill>
                  <a:schemeClr val="accent5"/>
                </a:solidFill>
              </a:endParaRPr>
            </a:p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5"/>
                  </a:solidFill>
                </a:rPr>
                <a:t>Time </a:t>
              </a:r>
              <a:r>
                <a:rPr lang="en-US" dirty="0">
                  <a:solidFill>
                    <a:schemeClr val="accent5"/>
                  </a:solidFill>
                </a:rPr>
                <a:t>of </a:t>
              </a:r>
              <a:r>
                <a:rPr lang="en-US" dirty="0" smtClean="0">
                  <a:solidFill>
                    <a:schemeClr val="accent5"/>
                  </a:solidFill>
                </a:rPr>
                <a:t>Pioneers</a:t>
              </a:r>
            </a:p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5"/>
                  </a:solidFill>
                </a:rPr>
                <a:t>Workshops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146252" y="1725120"/>
            <a:ext cx="2452766" cy="1754283"/>
            <a:chOff x="3875918" y="1812581"/>
            <a:chExt cx="2452766" cy="1754283"/>
          </a:xfrm>
        </p:grpSpPr>
        <p:sp>
          <p:nvSpPr>
            <p:cNvPr id="16" name="Textfeld 15"/>
            <p:cNvSpPr txBox="1"/>
            <p:nvPr/>
          </p:nvSpPr>
          <p:spPr>
            <a:xfrm>
              <a:off x="3875918" y="1812581"/>
              <a:ext cx="2452766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>
                <a:defRPr sz="1400" b="1"/>
              </a:lvl1pPr>
            </a:lstStyle>
            <a:p>
              <a:r>
                <a:rPr lang="en-US" dirty="0"/>
                <a:t>Project based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875919" y="2110055"/>
              <a:ext cx="2452765" cy="145680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 marL="176213" indent="-176213">
                <a:buFont typeface="Arial" panose="020B0604020202020204" pitchFamily="34" charset="0"/>
                <a:buChar char="•"/>
                <a:defRPr sz="1200">
                  <a:solidFill>
                    <a:schemeClr val="accent5"/>
                  </a:solidFill>
                </a:defRPr>
              </a:lvl1pPr>
            </a:lstStyle>
            <a:p>
              <a:pPr>
                <a:spcAft>
                  <a:spcPts val="400"/>
                </a:spcAft>
              </a:pPr>
              <a:r>
                <a:rPr lang="en-US" dirty="0" smtClean="0"/>
                <a:t>Piloting-phase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Single p</a:t>
              </a:r>
              <a:r>
                <a:rPr lang="en-US" dirty="0" smtClean="0"/>
                <a:t>rojects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Specific t</a:t>
              </a:r>
              <a:r>
                <a:rPr lang="en-US" dirty="0" smtClean="0"/>
                <a:t>asks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Gaining </a:t>
              </a:r>
              <a:r>
                <a:rPr lang="en-US" dirty="0" err="1" smtClean="0"/>
                <a:t>txperience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Exploratory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Don’t fall behind</a:t>
              </a: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087968" y="3368820"/>
            <a:ext cx="99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4" name="AutoShape 4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4008707" y="4208311"/>
            <a:ext cx="1887293" cy="2063755"/>
            <a:chOff x="3865589" y="4208311"/>
            <a:chExt cx="1887293" cy="2063755"/>
          </a:xfrm>
        </p:grpSpPr>
        <p:pic>
          <p:nvPicPr>
            <p:cNvPr id="1038" name="Picture 14" descr="http://brandchannel.com/wp-content/uploads/2015/12/siemens-new-logo-6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696" y="4280679"/>
              <a:ext cx="849498" cy="52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3865589" y="4208311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861348" y="4208311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40" name="Picture 16" descr="https://upload.wikimedia.org/wikipedia/commons/thumb/c/c9/Intel-logo.svg/1280px-Intel-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393" y="4353595"/>
              <a:ext cx="577443" cy="38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hteck 34"/>
            <p:cNvSpPr/>
            <p:nvPr/>
          </p:nvSpPr>
          <p:spPr>
            <a:xfrm>
              <a:off x="3865589" y="4937093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861347" y="4937093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42" name="Picture 18" descr="https://upload.wikimedia.org/wikipedia/de/archive/6/62/20101017095127!Fiat-markenzeichen-715742ne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759" y="5006177"/>
              <a:ext cx="478645" cy="47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designtagebuch.de/wp-content/uploads/mediathek//2014/08/volvo_logo1-700x50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533" y="4993403"/>
              <a:ext cx="744615" cy="535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upload.wikimedia.org/wikipedia/commons/thumb/5/52/Philips_logo_new.svg/2000px-Philips_logo_new.sv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779" y="5921765"/>
              <a:ext cx="650763" cy="119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hteck 39"/>
            <p:cNvSpPr/>
            <p:nvPr/>
          </p:nvSpPr>
          <p:spPr>
            <a:xfrm>
              <a:off x="3865589" y="5655252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861347" y="5655252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48" name="Picture 24" descr="http://logok.org/wp-content/uploads/2014/04/PG-logo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731" y="5756455"/>
              <a:ext cx="579905" cy="43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Ellipse 7"/>
          <p:cNvSpPr/>
          <p:nvPr/>
        </p:nvSpPr>
        <p:spPr>
          <a:xfrm>
            <a:off x="888674" y="3615062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3492281" y="3622746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6401920" y="3622745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utoShape 10" descr="Bildergebnis für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2" descr="Bildergebnis fü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4" descr="Bildergebnis für 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6" descr="Bildergebnis für 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8" descr="Bildergebnis für 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uppieren 38"/>
          <p:cNvGrpSpPr/>
          <p:nvPr/>
        </p:nvGrpSpPr>
        <p:grpSpPr>
          <a:xfrm>
            <a:off x="1310443" y="4297587"/>
            <a:ext cx="1424150" cy="1449528"/>
            <a:chOff x="1310443" y="3947743"/>
            <a:chExt cx="1424150" cy="1449528"/>
          </a:xfrm>
        </p:grpSpPr>
        <p:pic>
          <p:nvPicPr>
            <p:cNvPr id="1026" name="Picture 2" descr="http://sands.hbs.edu/photos/facstaff/Ent240491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2703" b="2703"/>
            <a:stretch/>
          </p:blipFill>
          <p:spPr bwMode="auto">
            <a:xfrm>
              <a:off x="2186642" y="4857271"/>
              <a:ext cx="540000" cy="5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conference.mitsloantech.com/wp-content/uploads/2012/11/eric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4700" b="28633"/>
            <a:stretch/>
          </p:blipFill>
          <p:spPr bwMode="auto">
            <a:xfrm>
              <a:off x="1310443" y="4852459"/>
              <a:ext cx="540000" cy="5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openinnovation.net/wp-content/uploads/2010/12/henry-headshot-for-homepag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6667" r="16667"/>
            <a:stretch/>
          </p:blipFill>
          <p:spPr bwMode="auto">
            <a:xfrm>
              <a:off x="2194593" y="3947743"/>
              <a:ext cx="540000" cy="5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jeffhowe"/>
            <p:cNvPicPr>
              <a:picLocks noChangeAspect="1" noChangeArrowheads="1"/>
            </p:cNvPicPr>
            <p:nvPr/>
          </p:nvPicPr>
          <p:blipFill rotWithShape="1">
            <a:blip r:embed="rId17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9958" r="39093"/>
            <a:stretch/>
          </p:blipFill>
          <p:spPr bwMode="auto">
            <a:xfrm>
              <a:off x="1310443" y="3954533"/>
              <a:ext cx="468108" cy="51451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AutoShape 22" descr="Bildergebnis für lego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24" descr="Bildergebnis für lego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8" descr="Bildergebnis für vodaf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30" descr="Bildergebnis für vodaf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837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126997-6415-41D3-AA7F-34919C0019D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961317" y="3730499"/>
            <a:ext cx="8528465" cy="0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001399" y="3368820"/>
            <a:ext cx="99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2014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4146252" y="1812581"/>
            <a:ext cx="2452766" cy="1164378"/>
            <a:chOff x="3875918" y="1812581"/>
            <a:chExt cx="2452766" cy="1164378"/>
          </a:xfrm>
        </p:grpSpPr>
        <p:sp>
          <p:nvSpPr>
            <p:cNvPr id="16" name="Textfeld 15"/>
            <p:cNvSpPr txBox="1"/>
            <p:nvPr/>
          </p:nvSpPr>
          <p:spPr>
            <a:xfrm>
              <a:off x="3875918" y="1812581"/>
              <a:ext cx="2452766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>
                <a:defRPr sz="1400" b="1"/>
              </a:lvl1pPr>
            </a:lstStyle>
            <a:p>
              <a:r>
                <a:rPr lang="en-US" dirty="0"/>
                <a:t>Project based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875919" y="2699960"/>
              <a:ext cx="2452765" cy="27699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 marL="176213" indent="-176213">
                <a:buFont typeface="Arial" panose="020B0604020202020204" pitchFamily="34" charset="0"/>
                <a:buChar char="•"/>
                <a:defRPr sz="1200">
                  <a:solidFill>
                    <a:schemeClr val="accent5"/>
                  </a:solidFill>
                </a:defRPr>
              </a:lvl1pPr>
            </a:lstStyle>
            <a:p>
              <a:pPr>
                <a:spcAft>
                  <a:spcPts val="400"/>
                </a:spcAft>
              </a:pPr>
              <a:endParaRPr lang="en-US" dirty="0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087968" y="3368820"/>
            <a:ext cx="99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4" name="AutoShape 4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3929800" y="4542032"/>
            <a:ext cx="2104028" cy="1455681"/>
            <a:chOff x="4049069" y="4017268"/>
            <a:chExt cx="1783076" cy="1233628"/>
          </a:xfrm>
        </p:grpSpPr>
        <p:sp>
          <p:nvSpPr>
            <p:cNvPr id="41" name="Rechteck 40"/>
            <p:cNvSpPr>
              <a:spLocks noChangeAspect="1"/>
            </p:cNvSpPr>
            <p:nvPr/>
          </p:nvSpPr>
          <p:spPr>
            <a:xfrm>
              <a:off x="4049069" y="4017268"/>
              <a:ext cx="1783076" cy="123362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48" name="Picture 24" descr="http://logok.org/wp-content/uploads/2014/04/PG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03" y="4187771"/>
              <a:ext cx="1159808" cy="87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Ellipse 46"/>
          <p:cNvSpPr/>
          <p:nvPr/>
        </p:nvSpPr>
        <p:spPr>
          <a:xfrm>
            <a:off x="3492281" y="3622746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6401920" y="3622745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utoShape 10" descr="Bildergebnis für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2" descr="Bildergebnis fü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4" descr="Bildergebnis für 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6" descr="Bildergebnis für 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8" descr="Bildergebnis für 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22" descr="Bildergebnis für lego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24" descr="Bildergebnis für lego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8" descr="Bildergebnis für vodaf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30" descr="Bildergebnis für vodaf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3794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849" y="227714"/>
            <a:ext cx="7702550" cy="642938"/>
          </a:xfrm>
        </p:spPr>
        <p:txBody>
          <a:bodyPr/>
          <a:lstStyle/>
          <a:p>
            <a:r>
              <a:rPr lang="en-US" dirty="0" smtClean="0"/>
              <a:t>P&amp;G </a:t>
            </a:r>
            <a:r>
              <a:rPr lang="en-US" dirty="0"/>
              <a:t>Co-Creation Channel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749" t="2801" r="23865"/>
          <a:stretch/>
        </p:blipFill>
        <p:spPr bwMode="auto">
          <a:xfrm>
            <a:off x="848544" y="1196751"/>
            <a:ext cx="4824536" cy="5032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714" r="31118" b="20367"/>
          <a:stretch/>
        </p:blipFill>
        <p:spPr bwMode="auto">
          <a:xfrm>
            <a:off x="5961112" y="1196751"/>
            <a:ext cx="1534506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565" r="25059" b="16056"/>
          <a:stretch/>
        </p:blipFill>
        <p:spPr bwMode="auto">
          <a:xfrm>
            <a:off x="5817096" y="3349594"/>
            <a:ext cx="3135096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96996" y="5291916"/>
            <a:ext cx="5928779" cy="369332"/>
          </a:xfrm>
          <a:prstGeom prst="rect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9999"/>
                </a:solidFill>
              </a:rPr>
              <a:t>Goal</a:t>
            </a:r>
            <a:r>
              <a:rPr lang="en-US" dirty="0" smtClean="0">
                <a:solidFill>
                  <a:srgbClr val="FF9999"/>
                </a:solidFill>
              </a:rPr>
              <a:t>: </a:t>
            </a:r>
            <a:r>
              <a:rPr lang="en-US" dirty="0" smtClean="0"/>
              <a:t>Creation of a sustainable innovation community</a:t>
            </a:r>
            <a:endParaRPr lang="en-US" dirty="0"/>
          </a:p>
        </p:txBody>
      </p:sp>
      <p:pic>
        <p:nvPicPr>
          <p:cNvPr id="7" name="Picture 6" descr="https://www.cocreate-pg.com/images/customize/pg/header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728" y="5750395"/>
            <a:ext cx="438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2922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7"/>
          <p:cNvSpPr txBox="1">
            <a:spLocks/>
          </p:cNvSpPr>
          <p:nvPr/>
        </p:nvSpPr>
        <p:spPr bwMode="auto">
          <a:xfrm>
            <a:off x="-7010" y="1484784"/>
            <a:ext cx="5073021" cy="360000"/>
          </a:xfrm>
          <a:prstGeom prst="rect">
            <a:avLst/>
          </a:prstGeom>
          <a:solidFill>
            <a:srgbClr val="FF9999">
              <a:alpha val="80000"/>
            </a:srgbClr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vert="horz" wrap="square" lIns="0" tIns="0" rIns="9000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08025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5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de-DE" sz="1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de-DE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729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7" name="Textplatzhalter 7"/>
          <p:cNvSpPr txBox="1">
            <a:spLocks/>
          </p:cNvSpPr>
          <p:nvPr/>
        </p:nvSpPr>
        <p:spPr bwMode="auto">
          <a:xfrm>
            <a:off x="16" y="2136158"/>
            <a:ext cx="4736960" cy="360000"/>
          </a:xfrm>
          <a:prstGeom prst="rect">
            <a:avLst/>
          </a:prstGeom>
          <a:solidFill>
            <a:srgbClr val="FF9999">
              <a:alpha val="80000"/>
            </a:srgbClr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vert="horz" wrap="square" lIns="0" tIns="0" rIns="9000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08025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5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de-DE" sz="1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de-DE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179 ideas</a:t>
            </a:r>
            <a:endParaRPr lang="en-US" dirty="0"/>
          </a:p>
        </p:txBody>
      </p:sp>
      <p:sp>
        <p:nvSpPr>
          <p:cNvPr id="8" name="Textplatzhalter 7"/>
          <p:cNvSpPr txBox="1">
            <a:spLocks/>
          </p:cNvSpPr>
          <p:nvPr/>
        </p:nvSpPr>
        <p:spPr bwMode="auto">
          <a:xfrm>
            <a:off x="16" y="2784230"/>
            <a:ext cx="4234566" cy="360000"/>
          </a:xfrm>
          <a:prstGeom prst="rect">
            <a:avLst/>
          </a:prstGeom>
          <a:solidFill>
            <a:srgbClr val="FF9999">
              <a:alpha val="80000"/>
            </a:srgbClr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vert="horz" wrap="square" lIns="0" tIns="0" rIns="9000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08025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5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de-DE" sz="1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de-DE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1477 evaluations</a:t>
            </a:r>
            <a:endParaRPr lang="en-US" dirty="0"/>
          </a:p>
        </p:txBody>
      </p:sp>
      <p:sp>
        <p:nvSpPr>
          <p:cNvPr id="9" name="Textplatzhalter 7"/>
          <p:cNvSpPr txBox="1">
            <a:spLocks/>
          </p:cNvSpPr>
          <p:nvPr/>
        </p:nvSpPr>
        <p:spPr bwMode="auto">
          <a:xfrm>
            <a:off x="-9959" y="3504310"/>
            <a:ext cx="3731466" cy="360000"/>
          </a:xfrm>
          <a:prstGeom prst="rect">
            <a:avLst/>
          </a:prstGeom>
          <a:solidFill>
            <a:srgbClr val="FF9999">
              <a:alpha val="80000"/>
            </a:srgbClr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vert="horz" wrap="square" lIns="0" tIns="0" rIns="9000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08025" indent="-1714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5000"/>
              <a:buFont typeface="Wingdings" pitchFamily="2" charset="2"/>
              <a:buChar char="§"/>
              <a:defRPr lang="de-DE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de-DE" sz="1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de-DE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91 492 visitors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75249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b="1" dirty="0"/>
          </a:p>
        </p:txBody>
      </p:sp>
      <p:grpSp>
        <p:nvGrpSpPr>
          <p:cNvPr id="3" name="Gruppieren 5"/>
          <p:cNvGrpSpPr>
            <a:grpSpLocks noChangeAspect="1"/>
          </p:cNvGrpSpPr>
          <p:nvPr/>
        </p:nvGrpSpPr>
        <p:grpSpPr>
          <a:xfrm>
            <a:off x="2979424" y="2017185"/>
            <a:ext cx="3706371" cy="4020423"/>
            <a:chOff x="2247900" y="1309514"/>
            <a:chExt cx="4691608" cy="5089143"/>
          </a:xfrm>
        </p:grpSpPr>
        <p:pic>
          <p:nvPicPr>
            <p:cNvPr id="4" name="Grafik 3" descr="Ideenfriedho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7900" y="1309514"/>
              <a:ext cx="4691608" cy="4691608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2314575" y="6029325"/>
              <a:ext cx="428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Idea Cemetery </a:t>
              </a:r>
              <a:r>
                <a:rPr lang="en-US" sz="1200" i="1" dirty="0" smtClean="0"/>
                <a:t>(Getty Images)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839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Stages of Open Innovation &amp; Crowdsourcing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126997-6415-41D3-AA7F-34919C0019D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961317" y="3730499"/>
            <a:ext cx="8528465" cy="0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44996" y="3368820"/>
            <a:ext cx="680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/>
                </a:solidFill>
              </a:rPr>
              <a:t>2002</a:t>
            </a:r>
            <a:endParaRPr lang="en-US" sz="1050" b="1" dirty="0">
              <a:solidFill>
                <a:schemeClr val="accent5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01399" y="3368820"/>
            <a:ext cx="99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2014</a:t>
            </a:r>
            <a:endParaRPr lang="en-US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1222375" y="2184717"/>
            <a:ext cx="2436792" cy="1283745"/>
            <a:chOff x="1222375" y="2399394"/>
            <a:chExt cx="2436792" cy="1283745"/>
          </a:xfrm>
        </p:grpSpPr>
        <p:sp>
          <p:nvSpPr>
            <p:cNvPr id="15" name="Textfeld 14"/>
            <p:cNvSpPr txBox="1"/>
            <p:nvPr/>
          </p:nvSpPr>
          <p:spPr>
            <a:xfrm>
              <a:off x="1222375" y="2399394"/>
              <a:ext cx="2436792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1400" b="1" dirty="0" smtClean="0"/>
                <a:t>Interest</a:t>
              </a:r>
              <a:endParaRPr lang="en-US" sz="1400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245931" y="2698254"/>
              <a:ext cx="1480634" cy="98488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chemeClr val="bg1"/>
                  </a:solidFill>
                </a:defRPr>
              </a:lvl1pPr>
            </a:lstStyle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accent5"/>
                  </a:solidFill>
                </a:rPr>
                <a:t>Agenda Setting</a:t>
              </a:r>
            </a:p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dirty="0" err="1" smtClean="0">
                  <a:solidFill>
                    <a:schemeClr val="accent5"/>
                  </a:solidFill>
                </a:rPr>
                <a:t>Academics</a:t>
              </a:r>
              <a:endParaRPr lang="en-US" dirty="0" smtClean="0">
                <a:solidFill>
                  <a:schemeClr val="accent5"/>
                </a:solidFill>
              </a:endParaRPr>
            </a:p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5"/>
                  </a:solidFill>
                </a:rPr>
                <a:t>Time </a:t>
              </a:r>
              <a:r>
                <a:rPr lang="en-US" dirty="0">
                  <a:solidFill>
                    <a:schemeClr val="accent5"/>
                  </a:solidFill>
                </a:rPr>
                <a:t>of </a:t>
              </a:r>
              <a:r>
                <a:rPr lang="en-US" dirty="0" smtClean="0">
                  <a:solidFill>
                    <a:schemeClr val="accent5"/>
                  </a:solidFill>
                </a:rPr>
                <a:t>Pioneers</a:t>
              </a:r>
            </a:p>
            <a:p>
              <a:pPr marL="176213" indent="-176213" algn="l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5"/>
                  </a:solidFill>
                </a:rPr>
                <a:t>Workshops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146252" y="1725120"/>
            <a:ext cx="2452766" cy="1754283"/>
            <a:chOff x="3875918" y="1812581"/>
            <a:chExt cx="2452766" cy="1754283"/>
          </a:xfrm>
        </p:grpSpPr>
        <p:sp>
          <p:nvSpPr>
            <p:cNvPr id="16" name="Textfeld 15"/>
            <p:cNvSpPr txBox="1"/>
            <p:nvPr/>
          </p:nvSpPr>
          <p:spPr>
            <a:xfrm>
              <a:off x="3875918" y="1812581"/>
              <a:ext cx="2452766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>
                <a:defRPr sz="1400" b="1"/>
              </a:lvl1pPr>
            </a:lstStyle>
            <a:p>
              <a:r>
                <a:rPr lang="en-US" dirty="0"/>
                <a:t>Project based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875919" y="2110055"/>
              <a:ext cx="2452765" cy="145680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 marL="176213" indent="-176213">
                <a:buFont typeface="Arial" panose="020B0604020202020204" pitchFamily="34" charset="0"/>
                <a:buChar char="•"/>
                <a:defRPr sz="1200">
                  <a:solidFill>
                    <a:schemeClr val="accent5"/>
                  </a:solidFill>
                </a:defRPr>
              </a:lvl1pPr>
            </a:lstStyle>
            <a:p>
              <a:pPr>
                <a:spcAft>
                  <a:spcPts val="400"/>
                </a:spcAft>
              </a:pPr>
              <a:r>
                <a:rPr lang="en-US" dirty="0" smtClean="0"/>
                <a:t>Piloting-phase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Single p</a:t>
              </a:r>
              <a:r>
                <a:rPr lang="en-US" dirty="0" smtClean="0"/>
                <a:t>rojects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Specific t</a:t>
              </a:r>
              <a:r>
                <a:rPr lang="en-US" dirty="0" smtClean="0"/>
                <a:t>asks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Gaining </a:t>
              </a:r>
              <a:r>
                <a:rPr lang="en-US" dirty="0" err="1" smtClean="0"/>
                <a:t>txperience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Exploratory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Don’t fall behind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835445" y="1463753"/>
            <a:ext cx="2452767" cy="2012752"/>
            <a:chOff x="6835445" y="1463753"/>
            <a:chExt cx="2452767" cy="2012752"/>
          </a:xfrm>
        </p:grpSpPr>
        <p:sp>
          <p:nvSpPr>
            <p:cNvPr id="17" name="Textfeld 16"/>
            <p:cNvSpPr txBox="1"/>
            <p:nvPr/>
          </p:nvSpPr>
          <p:spPr>
            <a:xfrm>
              <a:off x="6835445" y="1463753"/>
              <a:ext cx="244056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>
                <a:defRPr sz="1400" b="1"/>
              </a:lvl1pPr>
            </a:lstStyle>
            <a:p>
              <a:r>
                <a:rPr lang="en-US" dirty="0" smtClean="0"/>
                <a:t>New Normal of Innovation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835445" y="1886326"/>
              <a:ext cx="2452767" cy="159017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 marL="176213" indent="-176213">
                <a:buFont typeface="Arial" panose="020B0604020202020204" pitchFamily="34" charset="0"/>
                <a:buChar char="•"/>
                <a:defRPr sz="1200">
                  <a:solidFill>
                    <a:schemeClr val="accent5"/>
                  </a:solidFill>
                </a:defRPr>
              </a:lvl1pPr>
            </a:lstStyle>
            <a:p>
              <a:pPr>
                <a:spcAft>
                  <a:spcPts val="400"/>
                </a:spcAft>
              </a:pPr>
              <a:r>
                <a:rPr lang="en-US" dirty="0"/>
                <a:t>OI/Crowdsourcing as </a:t>
              </a:r>
              <a:r>
                <a:rPr lang="en-US" dirty="0" smtClean="0"/>
                <a:t>part of </a:t>
              </a:r>
              <a:r>
                <a:rPr lang="en-US" dirty="0"/>
                <a:t>innovation management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Along the entire process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Different </a:t>
              </a:r>
              <a:r>
                <a:rPr lang="en-US" dirty="0" smtClean="0"/>
                <a:t>modes </a:t>
              </a:r>
              <a:r>
                <a:rPr lang="en-US" dirty="0"/>
                <a:t>and </a:t>
              </a:r>
              <a:r>
                <a:rPr lang="en-US" dirty="0" smtClean="0"/>
                <a:t>forms</a:t>
              </a:r>
              <a:endParaRPr lang="en-US" dirty="0"/>
            </a:p>
            <a:p>
              <a:pPr>
                <a:spcAft>
                  <a:spcPts val="400"/>
                </a:spcAft>
              </a:pPr>
              <a:r>
                <a:rPr lang="en-US" dirty="0"/>
                <a:t>Sustainable OI/Crowdsourcing Channels/Labs</a:t>
              </a:r>
            </a:p>
            <a:p>
              <a:pPr>
                <a:spcAft>
                  <a:spcPts val="400"/>
                </a:spcAft>
              </a:pPr>
              <a:r>
                <a:rPr lang="en-US" dirty="0" smtClean="0"/>
                <a:t>Innovation ecosystems</a:t>
              </a:r>
              <a:endParaRPr lang="en-US" dirty="0"/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3087968" y="3368820"/>
            <a:ext cx="99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4" name="AutoShape 4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4008707" y="4208311"/>
            <a:ext cx="1887293" cy="2063755"/>
            <a:chOff x="3865589" y="4208311"/>
            <a:chExt cx="1887293" cy="2063755"/>
          </a:xfrm>
        </p:grpSpPr>
        <p:pic>
          <p:nvPicPr>
            <p:cNvPr id="1038" name="Picture 14" descr="http://brandchannel.com/wp-content/uploads/2015/12/siemens-new-logo-6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696" y="4280679"/>
              <a:ext cx="849498" cy="52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3865589" y="4208311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861348" y="4208311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40" name="Picture 16" descr="https://upload.wikimedia.org/wikipedia/commons/thumb/c/c9/Intel-logo.svg/1280px-Intel-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393" y="4353595"/>
              <a:ext cx="577443" cy="38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hteck 34"/>
            <p:cNvSpPr/>
            <p:nvPr/>
          </p:nvSpPr>
          <p:spPr>
            <a:xfrm>
              <a:off x="3865589" y="4937093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4861347" y="4937093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42" name="Picture 18" descr="https://upload.wikimedia.org/wikipedia/de/archive/6/62/20101017095127!Fiat-markenzeichen-715742ne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759" y="5006177"/>
              <a:ext cx="478645" cy="47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designtagebuch.de/wp-content/uploads/mediathek//2014/08/volvo_logo1-700x50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533" y="4993403"/>
              <a:ext cx="744615" cy="535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upload.wikimedia.org/wikipedia/commons/thumb/5/52/Philips_logo_new.svg/2000px-Philips_logo_new.sv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779" y="5921765"/>
              <a:ext cx="650763" cy="119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hteck 39"/>
            <p:cNvSpPr/>
            <p:nvPr/>
          </p:nvSpPr>
          <p:spPr>
            <a:xfrm>
              <a:off x="3865589" y="5655252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861347" y="5655252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48" name="Picture 24" descr="http://logok.org/wp-content/uploads/2014/04/PG-logo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731" y="5756455"/>
              <a:ext cx="579905" cy="43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Ellipse 7"/>
          <p:cNvSpPr/>
          <p:nvPr/>
        </p:nvSpPr>
        <p:spPr>
          <a:xfrm>
            <a:off x="888674" y="3615062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3492281" y="3622746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6401920" y="3622745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utoShape 10" descr="Bildergebnis für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2" descr="Bildergebnis fü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4" descr="Bildergebnis für 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6" descr="Bildergebnis für 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8" descr="Bildergebnis für 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uppieren 38"/>
          <p:cNvGrpSpPr/>
          <p:nvPr/>
        </p:nvGrpSpPr>
        <p:grpSpPr>
          <a:xfrm>
            <a:off x="1310443" y="4297587"/>
            <a:ext cx="1424150" cy="1449528"/>
            <a:chOff x="1310443" y="3947743"/>
            <a:chExt cx="1424150" cy="1449528"/>
          </a:xfrm>
        </p:grpSpPr>
        <p:pic>
          <p:nvPicPr>
            <p:cNvPr id="1026" name="Picture 2" descr="http://sands.hbs.edu/photos/facstaff/Ent240491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2703" b="2703"/>
            <a:stretch/>
          </p:blipFill>
          <p:spPr bwMode="auto">
            <a:xfrm>
              <a:off x="2186642" y="4857271"/>
              <a:ext cx="540000" cy="5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conference.mitsloantech.com/wp-content/uploads/2012/11/eric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4700" b="28633"/>
            <a:stretch/>
          </p:blipFill>
          <p:spPr bwMode="auto">
            <a:xfrm>
              <a:off x="1310443" y="4852459"/>
              <a:ext cx="540000" cy="5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openinnovation.net/wp-content/uploads/2010/12/henry-headshot-for-homepage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6667" r="16667"/>
            <a:stretch/>
          </p:blipFill>
          <p:spPr bwMode="auto">
            <a:xfrm>
              <a:off x="2194593" y="3947743"/>
              <a:ext cx="540000" cy="5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jeffhowe"/>
            <p:cNvPicPr>
              <a:picLocks noChangeAspect="1" noChangeArrowheads="1"/>
            </p:cNvPicPr>
            <p:nvPr/>
          </p:nvPicPr>
          <p:blipFill rotWithShape="1">
            <a:blip r:embed="rId17" cstate="print">
              <a:grayscl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9958" r="39093"/>
            <a:stretch/>
          </p:blipFill>
          <p:spPr bwMode="auto">
            <a:xfrm>
              <a:off x="1310443" y="3954533"/>
              <a:ext cx="468108" cy="51451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AutoShape 22" descr="Bildergebnis für lego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24" descr="Bildergebnis für lego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8" descr="Bildergebnis für vodaf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30" descr="Bildergebnis für vodaf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6885835" y="4208311"/>
            <a:ext cx="1887293" cy="1345596"/>
            <a:chOff x="6814276" y="4208311"/>
            <a:chExt cx="1887293" cy="1345596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6814276" y="4208311"/>
              <a:ext cx="1887293" cy="1345596"/>
              <a:chOff x="6814276" y="4208311"/>
              <a:chExt cx="1887293" cy="1345596"/>
            </a:xfrm>
          </p:grpSpPr>
          <p:grpSp>
            <p:nvGrpSpPr>
              <p:cNvPr id="22" name="Gruppieren 21"/>
              <p:cNvGrpSpPr/>
              <p:nvPr/>
            </p:nvGrpSpPr>
            <p:grpSpPr>
              <a:xfrm>
                <a:off x="6814276" y="4208311"/>
                <a:ext cx="1887293" cy="1345596"/>
                <a:chOff x="6814276" y="4208311"/>
                <a:chExt cx="1887293" cy="1345596"/>
              </a:xfrm>
            </p:grpSpPr>
            <p:pic>
              <p:nvPicPr>
                <p:cNvPr id="1050" name="Picture 26" descr="http://vignette2.wikia.nocookie.net/logopedia/images/2/25/BMW_logo.png/revision/latest?cb=20150410110027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14:imgLayer r:embed="rId19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9423" y="4307161"/>
                  <a:ext cx="421239" cy="4191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8" name="Picture 34" descr="http://www.imfcares.org/wp-content/uploads/2012/03/abbvie-logo.jp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14:imgLayer r:embed="rId21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9319" y="4298760"/>
                  <a:ext cx="632965" cy="4891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Rechteck 63"/>
                <p:cNvSpPr/>
                <p:nvPr/>
              </p:nvSpPr>
              <p:spPr>
                <a:xfrm>
                  <a:off x="6814276" y="4208311"/>
                  <a:ext cx="891534" cy="61681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Rechteck 64"/>
                <p:cNvSpPr/>
                <p:nvPr/>
              </p:nvSpPr>
              <p:spPr>
                <a:xfrm>
                  <a:off x="7810035" y="4208311"/>
                  <a:ext cx="891534" cy="61681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" name="Rechteck 66"/>
                <p:cNvSpPr/>
                <p:nvPr/>
              </p:nvSpPr>
              <p:spPr>
                <a:xfrm>
                  <a:off x="6814276" y="4937093"/>
                  <a:ext cx="891534" cy="61681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Rechteck 67"/>
                <p:cNvSpPr/>
                <p:nvPr/>
              </p:nvSpPr>
              <p:spPr>
                <a:xfrm>
                  <a:off x="7810034" y="4937093"/>
                  <a:ext cx="891534" cy="61681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44" name="Picture 26" descr=" Bild in Originalgröße anzeigen  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2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1828" y="5047379"/>
                <a:ext cx="396240" cy="396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56" name="Picture 32" descr="Vodafone-Logo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2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82" y="5030155"/>
              <a:ext cx="609600" cy="414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252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961317" y="3730499"/>
            <a:ext cx="8528465" cy="0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001399" y="3368820"/>
            <a:ext cx="99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2014</a:t>
            </a:r>
            <a:endParaRPr lang="en-US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6835445" y="1463753"/>
            <a:ext cx="2452767" cy="1356162"/>
            <a:chOff x="6835445" y="1463753"/>
            <a:chExt cx="2452767" cy="1356162"/>
          </a:xfrm>
        </p:grpSpPr>
        <p:sp>
          <p:nvSpPr>
            <p:cNvPr id="17" name="Textfeld 16"/>
            <p:cNvSpPr txBox="1"/>
            <p:nvPr/>
          </p:nvSpPr>
          <p:spPr>
            <a:xfrm>
              <a:off x="6835445" y="1463753"/>
              <a:ext cx="2440565" cy="30777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>
                <a:defRPr sz="1400" b="1"/>
              </a:lvl1pPr>
            </a:lstStyle>
            <a:p>
              <a:r>
                <a:rPr lang="en-US" dirty="0" smtClean="0"/>
                <a:t>New Normal of Innovation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835445" y="2542916"/>
              <a:ext cx="2452767" cy="27699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de-DE"/>
              </a:defPPr>
              <a:lvl1pPr marL="176213" indent="-176213">
                <a:buFont typeface="Arial" panose="020B0604020202020204" pitchFamily="34" charset="0"/>
                <a:buChar char="•"/>
                <a:defRPr sz="1200">
                  <a:solidFill>
                    <a:schemeClr val="accent5"/>
                  </a:solidFill>
                </a:defRPr>
              </a:lvl1pPr>
            </a:lstStyle>
            <a:p>
              <a:pPr>
                <a:spcAft>
                  <a:spcPts val="400"/>
                </a:spcAft>
              </a:pPr>
              <a:endParaRPr lang="en-US" dirty="0"/>
            </a:p>
          </p:txBody>
        </p:sp>
      </p:grpSp>
      <p:sp>
        <p:nvSpPr>
          <p:cNvPr id="4" name="AutoShape 4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://conference.mitsloantech.com/wp-content/uploads/2012/11/er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6401920" y="3622745"/>
            <a:ext cx="201653" cy="20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utoShape 10" descr="Bildergebnis für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2" descr="Bildergebnis fü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4" descr="Bildergebnis für 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6" descr="Bildergebnis für 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8" descr="Bildergebnis für 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22" descr="Bildergebnis für lego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7060725" y="4261245"/>
            <a:ext cx="2104017" cy="1455681"/>
            <a:chOff x="6814276" y="4937093"/>
            <a:chExt cx="891534" cy="616814"/>
          </a:xfrm>
        </p:grpSpPr>
        <p:sp>
          <p:nvSpPr>
            <p:cNvPr id="67" name="Rechteck 66"/>
            <p:cNvSpPr/>
            <p:nvPr/>
          </p:nvSpPr>
          <p:spPr>
            <a:xfrm>
              <a:off x="6814276" y="4937093"/>
              <a:ext cx="891534" cy="6168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56" name="Picture 32" descr="Vodafone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827" y="5054008"/>
              <a:ext cx="609600" cy="414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553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2">
  <a:themeElements>
    <a:clrScheme name="HYVE Blautöne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00BAD6"/>
      </a:accent1>
      <a:accent2>
        <a:srgbClr val="9EDDEC"/>
      </a:accent2>
      <a:accent3>
        <a:srgbClr val="008295"/>
      </a:accent3>
      <a:accent4>
        <a:srgbClr val="00535F"/>
      </a:accent4>
      <a:accent5>
        <a:srgbClr val="808080"/>
      </a:accent5>
      <a:accent6>
        <a:srgbClr val="7CC0C9"/>
      </a:accent6>
      <a:hlink>
        <a:srgbClr val="00BAD6"/>
      </a:hlink>
      <a:folHlink>
        <a:srgbClr val="008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YVE PPT Vorlage HIC">
  <a:themeElements>
    <a:clrScheme name="HIC Grü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FBF00"/>
      </a:accent1>
      <a:accent2>
        <a:srgbClr val="D7E298"/>
      </a:accent2>
      <a:accent3>
        <a:srgbClr val="567200"/>
      </a:accent3>
      <a:accent4>
        <a:srgbClr val="2C4600"/>
      </a:accent4>
      <a:accent5>
        <a:srgbClr val="555555"/>
      </a:accent5>
      <a:accent6>
        <a:srgbClr val="3F3F3F"/>
      </a:accent6>
      <a:hlink>
        <a:srgbClr val="AFBF00"/>
      </a:hlink>
      <a:folHlink>
        <a:srgbClr val="5672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YVE PPT Vorlage HIR Netnography">
  <a:themeElements>
    <a:clrScheme name="HIR Netnography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FF6600"/>
      </a:accent1>
      <a:accent2>
        <a:srgbClr val="F9D5A5"/>
      </a:accent2>
      <a:accent3>
        <a:srgbClr val="C24900"/>
      </a:accent3>
      <a:accent4>
        <a:srgbClr val="8D2C00"/>
      </a:accent4>
      <a:accent5>
        <a:srgbClr val="999999"/>
      </a:accent5>
      <a:accent6>
        <a:srgbClr val="555555"/>
      </a:accent6>
      <a:hlink>
        <a:srgbClr val="FF6600"/>
      </a:hlink>
      <a:folHlink>
        <a:srgbClr val="C249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YVE PPT Vorlage HIR Innovation Research">
  <a:themeElements>
    <a:clrScheme name="HIR Innovation Resear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32BA"/>
      </a:accent1>
      <a:accent2>
        <a:srgbClr val="BCA7E6"/>
      </a:accent2>
      <a:accent3>
        <a:srgbClr val="4A207E"/>
      </a:accent3>
      <a:accent4>
        <a:srgbClr val="330066"/>
      </a:accent4>
      <a:accent5>
        <a:srgbClr val="999999"/>
      </a:accent5>
      <a:accent6>
        <a:srgbClr val="555555"/>
      </a:accent6>
      <a:hlink>
        <a:srgbClr val="6732BA"/>
      </a:hlink>
      <a:folHlink>
        <a:srgbClr val="4A207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YVE PPT Vorlage HID Ideation">
  <a:themeElements>
    <a:clrScheme name="HID Ideation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AF985D"/>
      </a:accent1>
      <a:accent2>
        <a:srgbClr val="DCCFAF"/>
      </a:accent2>
      <a:accent3>
        <a:srgbClr val="81672E"/>
      </a:accent3>
      <a:accent4>
        <a:srgbClr val="525C12"/>
      </a:accent4>
      <a:accent5>
        <a:srgbClr val="999999"/>
      </a:accent5>
      <a:accent6>
        <a:srgbClr val="4D4D4D"/>
      </a:accent6>
      <a:hlink>
        <a:srgbClr val="AF985D"/>
      </a:hlink>
      <a:folHlink>
        <a:srgbClr val="81672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YVE PPT Vorlage HID">
  <a:themeElements>
    <a:clrScheme name="HID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999999"/>
      </a:accent1>
      <a:accent2>
        <a:srgbClr val="CCCCCC"/>
      </a:accent2>
      <a:accent3>
        <a:srgbClr val="555555"/>
      </a:accent3>
      <a:accent4>
        <a:srgbClr val="000000"/>
      </a:accent4>
      <a:accent5>
        <a:srgbClr val="999999"/>
      </a:accent5>
      <a:accent6>
        <a:srgbClr val="4D4D4D"/>
      </a:accent6>
      <a:hlink>
        <a:srgbClr val="999999"/>
      </a:hlink>
      <a:folHlink>
        <a:srgbClr val="55555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YVE Blautöne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00BAD6"/>
    </a:accent1>
    <a:accent2>
      <a:srgbClr val="9EDDEC"/>
    </a:accent2>
    <a:accent3>
      <a:srgbClr val="008295"/>
    </a:accent3>
    <a:accent4>
      <a:srgbClr val="00535F"/>
    </a:accent4>
    <a:accent5>
      <a:srgbClr val="808080"/>
    </a:accent5>
    <a:accent6>
      <a:srgbClr val="7CC0C9"/>
    </a:accent6>
    <a:hlink>
      <a:srgbClr val="00BAD6"/>
    </a:hlink>
    <a:folHlink>
      <a:srgbClr val="008295"/>
    </a:folHlink>
  </a:clrScheme>
</a:themeOverride>
</file>

<file path=ppt/theme/themeOverride10.xml><?xml version="1.0" encoding="utf-8"?>
<a:themeOverride xmlns:a="http://schemas.openxmlformats.org/drawingml/2006/main">
  <a:clrScheme name="HID Ideation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AF985D"/>
    </a:accent1>
    <a:accent2>
      <a:srgbClr val="DCCFAF"/>
    </a:accent2>
    <a:accent3>
      <a:srgbClr val="81672E"/>
    </a:accent3>
    <a:accent4>
      <a:srgbClr val="525C12"/>
    </a:accent4>
    <a:accent5>
      <a:srgbClr val="999999"/>
    </a:accent5>
    <a:accent6>
      <a:srgbClr val="4D4D4D"/>
    </a:accent6>
    <a:hlink>
      <a:srgbClr val="AF985D"/>
    </a:hlink>
    <a:folHlink>
      <a:srgbClr val="81672E"/>
    </a:folHlink>
  </a:clrScheme>
</a:themeOverride>
</file>

<file path=ppt/theme/themeOverride11.xml><?xml version="1.0" encoding="utf-8"?>
<a:themeOverride xmlns:a="http://schemas.openxmlformats.org/drawingml/2006/main">
  <a:clrScheme name="HID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999999"/>
    </a:accent1>
    <a:accent2>
      <a:srgbClr val="CCCCCC"/>
    </a:accent2>
    <a:accent3>
      <a:srgbClr val="555555"/>
    </a:accent3>
    <a:accent4>
      <a:srgbClr val="000000"/>
    </a:accent4>
    <a:accent5>
      <a:srgbClr val="999999"/>
    </a:accent5>
    <a:accent6>
      <a:srgbClr val="4D4D4D"/>
    </a:accent6>
    <a:hlink>
      <a:srgbClr val="999999"/>
    </a:hlink>
    <a:folHlink>
      <a:srgbClr val="555555"/>
    </a:folHlink>
  </a:clrScheme>
</a:themeOverride>
</file>

<file path=ppt/theme/themeOverride12.xml><?xml version="1.0" encoding="utf-8"?>
<a:themeOverride xmlns:a="http://schemas.openxmlformats.org/drawingml/2006/main">
  <a:clrScheme name="HID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999999"/>
    </a:accent1>
    <a:accent2>
      <a:srgbClr val="CCCCCC"/>
    </a:accent2>
    <a:accent3>
      <a:srgbClr val="555555"/>
    </a:accent3>
    <a:accent4>
      <a:srgbClr val="000000"/>
    </a:accent4>
    <a:accent5>
      <a:srgbClr val="999999"/>
    </a:accent5>
    <a:accent6>
      <a:srgbClr val="4D4D4D"/>
    </a:accent6>
    <a:hlink>
      <a:srgbClr val="999999"/>
    </a:hlink>
    <a:folHlink>
      <a:srgbClr val="555555"/>
    </a:folHlink>
  </a:clrScheme>
</a:themeOverride>
</file>

<file path=ppt/theme/themeOverride2.xml><?xml version="1.0" encoding="utf-8"?>
<a:themeOverride xmlns:a="http://schemas.openxmlformats.org/drawingml/2006/main">
  <a:clrScheme name="HYVE Blautöne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00BAD6"/>
    </a:accent1>
    <a:accent2>
      <a:srgbClr val="9EDDEC"/>
    </a:accent2>
    <a:accent3>
      <a:srgbClr val="008295"/>
    </a:accent3>
    <a:accent4>
      <a:srgbClr val="00535F"/>
    </a:accent4>
    <a:accent5>
      <a:srgbClr val="808080"/>
    </a:accent5>
    <a:accent6>
      <a:srgbClr val="7CC0C9"/>
    </a:accent6>
    <a:hlink>
      <a:srgbClr val="00BAD6"/>
    </a:hlink>
    <a:folHlink>
      <a:srgbClr val="008295"/>
    </a:folHlink>
  </a:clrScheme>
</a:themeOverride>
</file>

<file path=ppt/theme/themeOverride3.xml><?xml version="1.0" encoding="utf-8"?>
<a:themeOverride xmlns:a="http://schemas.openxmlformats.org/drawingml/2006/main">
  <a:clrScheme name="HIC Grün">
    <a:dk1>
      <a:srgbClr val="000000"/>
    </a:dk1>
    <a:lt1>
      <a:srgbClr val="FFFFFF"/>
    </a:lt1>
    <a:dk2>
      <a:srgbClr val="000000"/>
    </a:dk2>
    <a:lt2>
      <a:srgbClr val="FFFFFF"/>
    </a:lt2>
    <a:accent1>
      <a:srgbClr val="AFBF00"/>
    </a:accent1>
    <a:accent2>
      <a:srgbClr val="D7E298"/>
    </a:accent2>
    <a:accent3>
      <a:srgbClr val="567200"/>
    </a:accent3>
    <a:accent4>
      <a:srgbClr val="2C4600"/>
    </a:accent4>
    <a:accent5>
      <a:srgbClr val="555555"/>
    </a:accent5>
    <a:accent6>
      <a:srgbClr val="3F3F3F"/>
    </a:accent6>
    <a:hlink>
      <a:srgbClr val="AFBF00"/>
    </a:hlink>
    <a:folHlink>
      <a:srgbClr val="567200"/>
    </a:folHlink>
  </a:clrScheme>
</a:themeOverride>
</file>

<file path=ppt/theme/themeOverride4.xml><?xml version="1.0" encoding="utf-8"?>
<a:themeOverride xmlns:a="http://schemas.openxmlformats.org/drawingml/2006/main">
  <a:clrScheme name="HIC Grün">
    <a:dk1>
      <a:srgbClr val="000000"/>
    </a:dk1>
    <a:lt1>
      <a:srgbClr val="FFFFFF"/>
    </a:lt1>
    <a:dk2>
      <a:srgbClr val="000000"/>
    </a:dk2>
    <a:lt2>
      <a:srgbClr val="FFFFFF"/>
    </a:lt2>
    <a:accent1>
      <a:srgbClr val="AFBF00"/>
    </a:accent1>
    <a:accent2>
      <a:srgbClr val="D7E298"/>
    </a:accent2>
    <a:accent3>
      <a:srgbClr val="567200"/>
    </a:accent3>
    <a:accent4>
      <a:srgbClr val="2C4600"/>
    </a:accent4>
    <a:accent5>
      <a:srgbClr val="555555"/>
    </a:accent5>
    <a:accent6>
      <a:srgbClr val="3F3F3F"/>
    </a:accent6>
    <a:hlink>
      <a:srgbClr val="AFBF00"/>
    </a:hlink>
    <a:folHlink>
      <a:srgbClr val="567200"/>
    </a:folHlink>
  </a:clrScheme>
</a:themeOverride>
</file>

<file path=ppt/theme/themeOverride5.xml><?xml version="1.0" encoding="utf-8"?>
<a:themeOverride xmlns:a="http://schemas.openxmlformats.org/drawingml/2006/main">
  <a:clrScheme name="HIR Netnography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FF6600"/>
    </a:accent1>
    <a:accent2>
      <a:srgbClr val="F9D5A5"/>
    </a:accent2>
    <a:accent3>
      <a:srgbClr val="C24900"/>
    </a:accent3>
    <a:accent4>
      <a:srgbClr val="8D2C00"/>
    </a:accent4>
    <a:accent5>
      <a:srgbClr val="999999"/>
    </a:accent5>
    <a:accent6>
      <a:srgbClr val="555555"/>
    </a:accent6>
    <a:hlink>
      <a:srgbClr val="FF6600"/>
    </a:hlink>
    <a:folHlink>
      <a:srgbClr val="C24900"/>
    </a:folHlink>
  </a:clrScheme>
</a:themeOverride>
</file>

<file path=ppt/theme/themeOverride6.xml><?xml version="1.0" encoding="utf-8"?>
<a:themeOverride xmlns:a="http://schemas.openxmlformats.org/drawingml/2006/main">
  <a:clrScheme name="HIR Netnography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FF6600"/>
    </a:accent1>
    <a:accent2>
      <a:srgbClr val="F9D5A5"/>
    </a:accent2>
    <a:accent3>
      <a:srgbClr val="C24900"/>
    </a:accent3>
    <a:accent4>
      <a:srgbClr val="8D2C00"/>
    </a:accent4>
    <a:accent5>
      <a:srgbClr val="999999"/>
    </a:accent5>
    <a:accent6>
      <a:srgbClr val="555555"/>
    </a:accent6>
    <a:hlink>
      <a:srgbClr val="FF6600"/>
    </a:hlink>
    <a:folHlink>
      <a:srgbClr val="C24900"/>
    </a:folHlink>
  </a:clrScheme>
</a:themeOverride>
</file>

<file path=ppt/theme/themeOverride7.xml><?xml version="1.0" encoding="utf-8"?>
<a:themeOverride xmlns:a="http://schemas.openxmlformats.org/drawingml/2006/main">
  <a:clrScheme name="HIR Innovation Research">
    <a:dk1>
      <a:srgbClr val="000000"/>
    </a:dk1>
    <a:lt1>
      <a:srgbClr val="FFFFFF"/>
    </a:lt1>
    <a:dk2>
      <a:srgbClr val="000000"/>
    </a:dk2>
    <a:lt2>
      <a:srgbClr val="FFFFFF"/>
    </a:lt2>
    <a:accent1>
      <a:srgbClr val="6732BA"/>
    </a:accent1>
    <a:accent2>
      <a:srgbClr val="BCA7E6"/>
    </a:accent2>
    <a:accent3>
      <a:srgbClr val="4A207E"/>
    </a:accent3>
    <a:accent4>
      <a:srgbClr val="330066"/>
    </a:accent4>
    <a:accent5>
      <a:srgbClr val="999999"/>
    </a:accent5>
    <a:accent6>
      <a:srgbClr val="555555"/>
    </a:accent6>
    <a:hlink>
      <a:srgbClr val="6732BA"/>
    </a:hlink>
    <a:folHlink>
      <a:srgbClr val="4A207E"/>
    </a:folHlink>
  </a:clrScheme>
</a:themeOverride>
</file>

<file path=ppt/theme/themeOverride8.xml><?xml version="1.0" encoding="utf-8"?>
<a:themeOverride xmlns:a="http://schemas.openxmlformats.org/drawingml/2006/main">
  <a:clrScheme name="HIR Innovation Research">
    <a:dk1>
      <a:srgbClr val="000000"/>
    </a:dk1>
    <a:lt1>
      <a:srgbClr val="FFFFFF"/>
    </a:lt1>
    <a:dk2>
      <a:srgbClr val="000000"/>
    </a:dk2>
    <a:lt2>
      <a:srgbClr val="FFFFFF"/>
    </a:lt2>
    <a:accent1>
      <a:srgbClr val="6732BA"/>
    </a:accent1>
    <a:accent2>
      <a:srgbClr val="BCA7E6"/>
    </a:accent2>
    <a:accent3>
      <a:srgbClr val="4A207E"/>
    </a:accent3>
    <a:accent4>
      <a:srgbClr val="330066"/>
    </a:accent4>
    <a:accent5>
      <a:srgbClr val="999999"/>
    </a:accent5>
    <a:accent6>
      <a:srgbClr val="555555"/>
    </a:accent6>
    <a:hlink>
      <a:srgbClr val="6732BA"/>
    </a:hlink>
    <a:folHlink>
      <a:srgbClr val="4A207E"/>
    </a:folHlink>
  </a:clrScheme>
</a:themeOverride>
</file>

<file path=ppt/theme/themeOverride9.xml><?xml version="1.0" encoding="utf-8"?>
<a:themeOverride xmlns:a="http://schemas.openxmlformats.org/drawingml/2006/main">
  <a:clrScheme name="HID Ideation">
    <a:dk1>
      <a:srgbClr val="000000"/>
    </a:dk1>
    <a:lt1>
      <a:sysClr val="window" lastClr="FFFFFF"/>
    </a:lt1>
    <a:dk2>
      <a:srgbClr val="000000"/>
    </a:dk2>
    <a:lt2>
      <a:srgbClr val="F8F8F8"/>
    </a:lt2>
    <a:accent1>
      <a:srgbClr val="AF985D"/>
    </a:accent1>
    <a:accent2>
      <a:srgbClr val="DCCFAF"/>
    </a:accent2>
    <a:accent3>
      <a:srgbClr val="81672E"/>
    </a:accent3>
    <a:accent4>
      <a:srgbClr val="525C12"/>
    </a:accent4>
    <a:accent5>
      <a:srgbClr val="999999"/>
    </a:accent5>
    <a:accent6>
      <a:srgbClr val="4D4D4D"/>
    </a:accent6>
    <a:hlink>
      <a:srgbClr val="AF985D"/>
    </a:hlink>
    <a:folHlink>
      <a:srgbClr val="81672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564</Words>
  <Application>Microsoft Macintosh PowerPoint</Application>
  <PresentationFormat>A4 (210 x 297 mm)</PresentationFormat>
  <Paragraphs>190</Paragraphs>
  <Slides>20</Slides>
  <Notes>7</Notes>
  <HiddenSlides>1</HiddenSlides>
  <MMClips>0</MMClips>
  <ScaleCrop>false</ScaleCrop>
  <HeadingPairs>
    <vt:vector size="6" baseType="variant">
      <vt:variant>
        <vt:lpstr>Använt typsnitt</vt:lpstr>
      </vt:variant>
      <vt:variant>
        <vt:i4>1</vt:i4>
      </vt:variant>
      <vt:variant>
        <vt:lpstr>Formgivningsmall</vt:lpstr>
      </vt:variant>
      <vt:variant>
        <vt:i4>6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Calibri</vt:lpstr>
      <vt:lpstr>Design2</vt:lpstr>
      <vt:lpstr>1_HYVE PPT Vorlage HIC</vt:lpstr>
      <vt:lpstr>2_HYVE PPT Vorlage HIR Netnography</vt:lpstr>
      <vt:lpstr>3_HYVE PPT Vorlage HIR Innovation Research</vt:lpstr>
      <vt:lpstr>4_HYVE PPT Vorlage HID Ideation</vt:lpstr>
      <vt:lpstr>5_HYVE PPT Vorlage HID</vt:lpstr>
      <vt:lpstr>The New Normal of Innovation A European Perspective</vt:lpstr>
      <vt:lpstr>Interest in Open Innovation and Crowdsourcing Google Search Requests</vt:lpstr>
      <vt:lpstr>Development Stages of Open Innovation &amp; Crowdsourcing</vt:lpstr>
      <vt:lpstr>EXAMPLE</vt:lpstr>
      <vt:lpstr>P&amp;G Co-Creation Channel</vt:lpstr>
      <vt:lpstr>Bild 6</vt:lpstr>
      <vt:lpstr>Bild 7</vt:lpstr>
      <vt:lpstr>Development Stages of Open Innovation &amp; Crowdsourcing</vt:lpstr>
      <vt:lpstr>EXAMPLE</vt:lpstr>
      <vt:lpstr>Vodafone Open  Innovation Program</vt:lpstr>
      <vt:lpstr>Bild 11</vt:lpstr>
      <vt:lpstr> Innovation Camp</vt:lpstr>
      <vt:lpstr> Innovation Camp</vt:lpstr>
      <vt:lpstr> Open Innovation Program</vt:lpstr>
      <vt:lpstr>Innovation Eco-System – Players </vt:lpstr>
      <vt:lpstr>Innovation Eco-System – THINKING</vt:lpstr>
      <vt:lpstr>Bild 17</vt:lpstr>
      <vt:lpstr>Bild 18</vt:lpstr>
      <vt:lpstr>Bild 19</vt:lpstr>
      <vt:lpstr>The New Normal of Innovation</vt:lpstr>
    </vt:vector>
  </TitlesOfParts>
  <Company>HYVE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Idea Management Systems</dc:title>
  <dc:creator>Koch, Giordano</dc:creator>
  <cp:lastModifiedBy>Marie Karlén</cp:lastModifiedBy>
  <cp:revision>73</cp:revision>
  <dcterms:created xsi:type="dcterms:W3CDTF">2016-02-26T09:59:40Z</dcterms:created>
  <dcterms:modified xsi:type="dcterms:W3CDTF">2016-02-26T10:00:41Z</dcterms:modified>
</cp:coreProperties>
</file>