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326" r:id="rId2"/>
    <p:sldId id="355" r:id="rId3"/>
    <p:sldId id="337" r:id="rId4"/>
    <p:sldId id="338" r:id="rId5"/>
    <p:sldId id="334" r:id="rId6"/>
    <p:sldId id="333" r:id="rId7"/>
    <p:sldId id="340" r:id="rId8"/>
    <p:sldId id="336" r:id="rId9"/>
    <p:sldId id="309" r:id="rId10"/>
    <p:sldId id="312" r:id="rId11"/>
    <p:sldId id="313" r:id="rId12"/>
    <p:sldId id="341" r:id="rId13"/>
    <p:sldId id="308" r:id="rId14"/>
    <p:sldId id="342" r:id="rId15"/>
    <p:sldId id="310" r:id="rId16"/>
    <p:sldId id="315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2" r:id="rId25"/>
    <p:sldId id="351" r:id="rId26"/>
    <p:sldId id="353" r:id="rId27"/>
    <p:sldId id="357" r:id="rId28"/>
    <p:sldId id="356" r:id="rId29"/>
    <p:sldId id="354" r:id="rId30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50021"/>
    <a:srgbClr val="ECEAD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72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B7B5DC-9872-412B-B0A8-0A096E599723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2354" tIns="46177" rIns="92354" bIns="461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2354" tIns="46177" rIns="92354" bIns="461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F240E0-0248-417F-826E-1C2D73102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10CB-C8F0-4351-848D-FA4C6C78B7EF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E8AE-3CF7-495C-84D1-3C9EA8D6F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07BB-E97A-49AD-BD63-A2B169DCDF7B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EBD97-8ADE-4A58-977A-5D3B275FA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BCB1-8AC6-463B-8E86-853E085E5470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B684-2810-49C6-B385-9036343BF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418C-9793-46C3-BB53-74C28C934DA8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1D20-2939-41C0-8961-37DD6D34B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2743-79C2-46E6-8D84-4F964C58A352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B489-8159-4109-ABCA-4A45AF369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A9F0-927E-4B8A-933A-BB1022199BD7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42501-0C81-45F4-AB70-DA5D5FE03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283CD-2297-4EC1-A712-3EB419801331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49D7B-8BD3-4576-98BE-9D084C01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400D-BC48-4A79-A502-D728FDDD4505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6422D-33F3-43E2-A4A0-AEB4568E5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100B-15DF-4EDE-9B93-6F51482A3290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FF90-0F54-43B9-92E1-1061FA15F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1624B-BF5A-4AC3-87BC-A796C9F29A85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7964F-F7D3-4714-9D78-E5E977201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3C6D-9179-4864-9987-5BAC85281E6F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3F53-8AE8-42E4-A5AE-49CED98BD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F34340-31C9-4841-B1A1-A2B7EC149CDE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B9273C-1CDD-43A2-AE67-64AAB71EC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1"/>
          <p:cNvSpPr>
            <a:spLocks noGrp="1"/>
          </p:cNvSpPr>
          <p:nvPr>
            <p:ph type="ctrTitle"/>
          </p:nvPr>
        </p:nvSpPr>
        <p:spPr>
          <a:xfrm>
            <a:off x="684213" y="981075"/>
            <a:ext cx="7772400" cy="1470025"/>
          </a:xfrm>
        </p:spPr>
        <p:txBody>
          <a:bodyPr/>
          <a:lstStyle/>
          <a:p>
            <a:r>
              <a:rPr lang="sv-SE" sz="5400" smtClean="0">
                <a:solidFill>
                  <a:srgbClr val="A50021"/>
                </a:solidFill>
                <a:cs typeface="Times New Roman" pitchFamily="18" charset="0"/>
              </a:rPr>
              <a:t>Radikala entreprenörer </a:t>
            </a:r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/>
            </a:r>
            <a:br>
              <a:rPr lang="sv-SE" smtClean="0">
                <a:solidFill>
                  <a:srgbClr val="A50021"/>
                </a:solidFill>
                <a:cs typeface="Times New Roman" pitchFamily="18" charset="0"/>
              </a:rPr>
            </a:br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- om det svenska samhällets behov av olydnad</a:t>
            </a:r>
            <a:endParaRPr lang="en-US" smtClean="0">
              <a:solidFill>
                <a:srgbClr val="A50021"/>
              </a:solidFill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429000"/>
            <a:ext cx="42386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smtClean="0">
                <a:solidFill>
                  <a:srgbClr val="A50021"/>
                </a:solidFill>
                <a:latin typeface="+mn-lt"/>
              </a:rPr>
              <a:t>Ulla Murman </a:t>
            </a:r>
            <a:endParaRPr lang="en-US" dirty="0" smtClean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2355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1950" cy="4525963"/>
          </a:xfrm>
        </p:spPr>
        <p:txBody>
          <a:bodyPr/>
          <a:lstStyle/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Affärskvinna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Skapade den svenska bemanningsbranschen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I domstol två gånger för att hon utmanade arbetsmarknadens reglering </a:t>
            </a:r>
          </a:p>
          <a:p>
            <a:pPr eaLnBrk="1" hangingPunct="1"/>
            <a:endParaRPr lang="sv-SE" smtClean="0">
              <a:solidFill>
                <a:srgbClr val="A50021"/>
              </a:solidFill>
              <a:cs typeface="Times New Roman" pitchFamily="18" charset="0"/>
            </a:endParaRPr>
          </a:p>
          <a:p>
            <a:pPr eaLnBrk="1" hangingPunct="1"/>
            <a:endParaRPr lang="sv-SE" smtClean="0">
              <a:solidFill>
                <a:srgbClr val="A5002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4965" t="4627" r="12361"/>
          <a:stretch/>
        </p:blipFill>
        <p:spPr bwMode="auto">
          <a:xfrm>
            <a:off x="746620" y="1556792"/>
            <a:ext cx="3447875" cy="3502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dirty="0" smtClean="0">
                <a:solidFill>
                  <a:srgbClr val="A50021"/>
                </a:solidFill>
                <a:latin typeface="+mn-lt"/>
              </a:rPr>
              <a:t>Jonnie Dahlström </a:t>
            </a:r>
            <a:endParaRPr lang="en-US" dirty="0" smtClean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24578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Affärsman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Samhällsentreprenör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Hillsta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Levde i två världar – Sverige och USA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Utmanade Jantelagen</a:t>
            </a:r>
          </a:p>
          <a:p>
            <a:pPr eaLnBrk="1" hangingPunct="1">
              <a:buFont typeface="Arial" charset="0"/>
              <a:buNone/>
            </a:pPr>
            <a:endParaRPr lang="sv-SE" smtClean="0">
              <a:solidFill>
                <a:srgbClr val="A50021"/>
              </a:solidFill>
              <a:cs typeface="Times New Roman" pitchFamily="18" charset="0"/>
            </a:endParaRPr>
          </a:p>
          <a:p>
            <a:pPr eaLnBrk="1" hangingPunct="1"/>
            <a:endParaRPr lang="sv-SE" smtClean="0">
              <a:solidFill>
                <a:srgbClr val="A5002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4418" r="7217"/>
          <a:stretch/>
        </p:blipFill>
        <p:spPr bwMode="auto">
          <a:xfrm>
            <a:off x="780177" y="1556792"/>
            <a:ext cx="3372374" cy="3569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smtClean="0">
                <a:solidFill>
                  <a:srgbClr val="A50021"/>
                </a:solidFill>
                <a:latin typeface="+mn-lt"/>
              </a:rPr>
              <a:t>Margarata Dellefors </a:t>
            </a:r>
            <a:endParaRPr lang="en-US" dirty="0" smtClean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25602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Kultur- och samhällsentreprenör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Skapade Dalhalla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Utmaningen att vara kvinna och pensionär i en manlig värld.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971600" y="1556792"/>
            <a:ext cx="3024336" cy="420046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>
                <a:solidFill>
                  <a:srgbClr val="A50021"/>
                </a:solidFill>
                <a:latin typeface="+mn-lt"/>
                <a:cs typeface="Times New Roman" panose="02020603050405020304" pitchFamily="18" charset="0"/>
              </a:rPr>
              <a:t>Lars Vilks</a:t>
            </a:r>
            <a:r>
              <a:rPr lang="fr-FR" dirty="0">
                <a:solidFill>
                  <a:srgbClr val="A5002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fr-FR" dirty="0">
                <a:solidFill>
                  <a:srgbClr val="A50021"/>
                </a:solidFill>
                <a:latin typeface="+mn-lt"/>
                <a:cs typeface="Times New Roman" panose="02020603050405020304" pitchFamily="18" charset="0"/>
              </a:rPr>
            </a:br>
            <a:endParaRPr lang="en-US" dirty="0">
              <a:solidFill>
                <a:srgbClr val="A5002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626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/>
          <a:lstStyle/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Samhällsentreprenör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Konceptuell konstnär 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Internationell provokatör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Bröt mot strandlag och byggregelverk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Betalade dagsböter genom att sälja del av konstverk (Arx)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8317" t="2644" r="9400"/>
          <a:stretch/>
        </p:blipFill>
        <p:spPr bwMode="auto">
          <a:xfrm>
            <a:off x="929686" y="1628800"/>
            <a:ext cx="3078760" cy="3346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smtClean="0">
                <a:solidFill>
                  <a:srgbClr val="A50021"/>
                </a:solidFill>
                <a:latin typeface="+mn-lt"/>
                <a:cs typeface="Times New Roman" panose="02020603050405020304" pitchFamily="18" charset="0"/>
              </a:rPr>
              <a:t>Tilde Björfors</a:t>
            </a:r>
            <a:endParaRPr lang="en-US" dirty="0" smtClean="0">
              <a:solidFill>
                <a:srgbClr val="A5002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650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0563" y="1600200"/>
            <a:ext cx="4186237" cy="4525963"/>
          </a:xfrm>
        </p:spPr>
        <p:txBody>
          <a:bodyPr/>
          <a:lstStyle/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Samhällsentreprenör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Affärskvinna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Startade en skola som tonåring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Tog nycirkusen till Sverige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Arbetar med marginaliserade unga </a:t>
            </a:r>
          </a:p>
          <a:p>
            <a:pPr eaLnBrk="1" hangingPunct="1"/>
            <a:endParaRPr lang="sv-SE" smtClean="0">
              <a:solidFill>
                <a:srgbClr val="A50021"/>
              </a:solidFill>
              <a:cs typeface="Times New Roman" pitchFamily="18" charset="0"/>
            </a:endParaRPr>
          </a:p>
          <a:p>
            <a:pPr eaLnBrk="1" hangingPunct="1"/>
            <a:endParaRPr lang="sv-SE" smtClean="0">
              <a:solidFill>
                <a:srgbClr val="A50021"/>
              </a:solidFill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5948" r="8542"/>
          <a:stretch/>
        </p:blipFill>
        <p:spPr bwMode="auto">
          <a:xfrm>
            <a:off x="755576" y="1700808"/>
            <a:ext cx="3288485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smtClean="0">
                <a:solidFill>
                  <a:srgbClr val="A50021"/>
                </a:solidFill>
                <a:latin typeface="+mn-lt"/>
                <a:cs typeface="Times New Roman" panose="02020603050405020304" pitchFamily="18" charset="0"/>
              </a:rPr>
              <a:t>Sten </a:t>
            </a:r>
            <a:r>
              <a:rPr lang="sv-SE" dirty="0" err="1" smtClean="0">
                <a:solidFill>
                  <a:srgbClr val="A50021"/>
                </a:solidFill>
                <a:latin typeface="+mn-lt"/>
                <a:cs typeface="Times New Roman" panose="02020603050405020304" pitchFamily="18" charset="0"/>
              </a:rPr>
              <a:t>Rentzhog</a:t>
            </a:r>
            <a:r>
              <a:rPr lang="sv-SE" dirty="0" smtClean="0">
                <a:solidFill>
                  <a:srgbClr val="A50021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A5002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55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1950" cy="4525963"/>
          </a:xfrm>
        </p:spPr>
        <p:txBody>
          <a:bodyPr/>
          <a:lstStyle/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Institutionell entreprenör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Var museichef vid Jamtli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Slog en bro mellan den kulturella och kommersiella sfärerna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Reformerade de region-ala museernas arbetssätt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Skapade Sveriges första regionala friluftsmuseum </a:t>
            </a:r>
          </a:p>
          <a:p>
            <a:pPr eaLnBrk="1" hangingPunct="1">
              <a:buFont typeface="Arial" charset="0"/>
              <a:buNone/>
            </a:pPr>
            <a:endParaRPr lang="sv-SE" smtClean="0">
              <a:solidFill>
                <a:srgbClr val="A50021"/>
              </a:solidFill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4455" t="2306" r="7039"/>
          <a:stretch/>
        </p:blipFill>
        <p:spPr bwMode="auto">
          <a:xfrm>
            <a:off x="827584" y="1700808"/>
            <a:ext cx="3154262" cy="3230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ubrik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dirty="0" smtClean="0">
                <a:solidFill>
                  <a:srgbClr val="A50021"/>
                </a:solidFill>
                <a:latin typeface="+mn-lt"/>
                <a:cs typeface="Times New Roman" panose="02020603050405020304" pitchFamily="18" charset="0"/>
              </a:rPr>
              <a:t>Bert Karlsson </a:t>
            </a:r>
            <a:endParaRPr lang="en-US" dirty="0" smtClean="0">
              <a:solidFill>
                <a:srgbClr val="A5002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698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700213"/>
            <a:ext cx="4038600" cy="4349750"/>
          </a:xfrm>
        </p:spPr>
        <p:txBody>
          <a:bodyPr/>
          <a:lstStyle/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Affärsman, kultur- och politisk entreprenör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Grundade musikskola och politiskt parti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Författare till tre böcker – om sig själv, skämt och svampar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När han var fängslad bjöd han media till fängelset och lanserade Vikingarna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4011" r="8854"/>
          <a:stretch/>
        </p:blipFill>
        <p:spPr bwMode="auto">
          <a:xfrm>
            <a:off x="570451" y="1844824"/>
            <a:ext cx="3632433" cy="3154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1. Ett entreprenörskap som dompterar marknadskrafterna </a:t>
            </a:r>
            <a:br>
              <a:rPr lang="sv-SE" smtClean="0">
                <a:solidFill>
                  <a:srgbClr val="A50021"/>
                </a:solidFill>
                <a:cs typeface="Times New Roman" pitchFamily="18" charset="0"/>
              </a:rPr>
            </a:br>
            <a:endParaRPr lang="sv-SE" smtClean="0">
              <a:solidFill>
                <a:srgbClr val="A50021"/>
              </a:solidFill>
              <a:cs typeface="Times New Roman" pitchFamily="18" charset="0"/>
            </a:endParaRPr>
          </a:p>
        </p:txBody>
      </p:sp>
      <p:sp>
        <p:nvSpPr>
          <p:cNvPr id="30722" name="Platshållare för innehåll 2"/>
          <p:cNvSpPr>
            <a:spLocks noGrp="1"/>
          </p:cNvSpPr>
          <p:nvPr>
            <p:ph idx="1"/>
          </p:nvPr>
        </p:nvSpPr>
        <p:spPr>
          <a:xfrm>
            <a:off x="457200" y="2536825"/>
            <a:ext cx="8229600" cy="3340100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Marknaden utgör både ett medel och ett mål </a:t>
            </a:r>
          </a:p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Målet större än ett traditionellt företags – att utmana den etablerade marknadsordningen</a:t>
            </a:r>
          </a:p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Kulturellt och symboliskt kapital blir till finansiellt kapital </a:t>
            </a:r>
          </a:p>
          <a:p>
            <a:endParaRPr lang="sv-SE" smtClean="0">
              <a:solidFill>
                <a:srgbClr val="A5002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2. Ett entreprenörskap som driver samhällsförändring </a:t>
            </a:r>
            <a:br>
              <a:rPr lang="sv-SE" smtClean="0">
                <a:solidFill>
                  <a:srgbClr val="A50021"/>
                </a:solidFill>
                <a:cs typeface="Times New Roman" pitchFamily="18" charset="0"/>
              </a:rPr>
            </a:br>
            <a:endParaRPr lang="sv-SE" smtClean="0">
              <a:solidFill>
                <a:srgbClr val="A50021"/>
              </a:solidFill>
              <a:cs typeface="Times New Roman" pitchFamily="18" charset="0"/>
            </a:endParaRPr>
          </a:p>
        </p:txBody>
      </p:sp>
      <p:sp>
        <p:nvSpPr>
          <p:cNvPr id="31746" name="Platshållare för innehåll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489325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Ett bättre samhälle </a:t>
            </a:r>
          </a:p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Använder samhällets olika arenor</a:t>
            </a:r>
          </a:p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Starka rättvisepatos</a:t>
            </a:r>
          </a:p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Ett intresse bortom verken - förändra normer och värderingar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3. Ett entreprenörskap som utmanar etablerade institutioner </a:t>
            </a:r>
            <a:br>
              <a:rPr lang="sv-SE" smtClean="0">
                <a:solidFill>
                  <a:srgbClr val="A50021"/>
                </a:solidFill>
                <a:cs typeface="Times New Roman" pitchFamily="18" charset="0"/>
              </a:rPr>
            </a:br>
            <a:endParaRPr lang="sv-SE" smtClean="0">
              <a:solidFill>
                <a:srgbClr val="A50021"/>
              </a:solidFill>
              <a:cs typeface="Times New Roman" pitchFamily="18" charset="0"/>
            </a:endParaRPr>
          </a:p>
        </p:txBody>
      </p:sp>
      <p:sp>
        <p:nvSpPr>
          <p:cNvPr id="32770" name="Platshållare för innehåll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Utmanar institutioner i en öppen kamp och konkret handling</a:t>
            </a:r>
          </a:p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Omskapar existerande eller skapar nya institutioner</a:t>
            </a:r>
          </a:p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Njuter av sitt outsiderskap – av att göra STOR skillnad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>
                <a:solidFill>
                  <a:srgbClr val="A50021"/>
                </a:solidFill>
                <a:latin typeface="+mn-lt"/>
              </a:rPr>
              <a:t>Agenda</a:t>
            </a:r>
            <a:endParaRPr lang="sv-SE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15362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mtClean="0">
              <a:solidFill>
                <a:srgbClr val="A50021"/>
              </a:solidFill>
            </a:endParaRPr>
          </a:p>
          <a:p>
            <a:r>
              <a:rPr lang="sv-SE" smtClean="0">
                <a:solidFill>
                  <a:srgbClr val="A50021"/>
                </a:solidFill>
              </a:rPr>
              <a:t>Projektets och bokens bakgrund</a:t>
            </a:r>
          </a:p>
          <a:p>
            <a:r>
              <a:rPr lang="sv-SE" smtClean="0">
                <a:solidFill>
                  <a:srgbClr val="A50021"/>
                </a:solidFill>
              </a:rPr>
              <a:t>Radikala entreprenörers signalement</a:t>
            </a:r>
          </a:p>
          <a:p>
            <a:r>
              <a:rPr lang="sv-SE" smtClean="0">
                <a:solidFill>
                  <a:srgbClr val="A50021"/>
                </a:solidFill>
              </a:rPr>
              <a:t>Hur vi gått tillväga</a:t>
            </a:r>
          </a:p>
          <a:p>
            <a:r>
              <a:rPr lang="sv-SE" smtClean="0">
                <a:solidFill>
                  <a:srgbClr val="A50021"/>
                </a:solidFill>
              </a:rPr>
              <a:t>De radikala entreprenörernas individuella särdrag </a:t>
            </a:r>
          </a:p>
          <a:p>
            <a:r>
              <a:rPr lang="sv-SE" smtClean="0">
                <a:solidFill>
                  <a:srgbClr val="A50021"/>
                </a:solidFill>
              </a:rPr>
              <a:t>Tio teman som förenar entreprenörerna</a:t>
            </a:r>
          </a:p>
          <a:p>
            <a:r>
              <a:rPr lang="sv-SE" smtClean="0">
                <a:solidFill>
                  <a:srgbClr val="A50021"/>
                </a:solidFill>
              </a:rPr>
              <a:t>Lärdomar och vårt behov av olydnader </a:t>
            </a:r>
          </a:p>
          <a:p>
            <a:endParaRPr lang="sv-SE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4. Ett entreprenörskap som dramatiserar existentiella utmaningar </a:t>
            </a:r>
          </a:p>
        </p:txBody>
      </p:sp>
      <p:sp>
        <p:nvSpPr>
          <p:cNvPr id="33794" name="Platshållare för innehåll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416300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Privatliv och offentligt liv överlappar </a:t>
            </a:r>
          </a:p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Det ekonomiska riskställandet är inte det största </a:t>
            </a:r>
          </a:p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Männen är väl förankrade i hemmiljön</a:t>
            </a:r>
          </a:p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Ett fysiskt samlande</a:t>
            </a:r>
          </a:p>
          <a:p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Ett lokalt engagemang möter en internationell värld</a:t>
            </a:r>
          </a:p>
          <a:p>
            <a:endParaRPr lang="sv-SE" smtClean="0">
              <a:solidFill>
                <a:srgbClr val="A5002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1143000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5. Ett entreprenörskap som bejakar leklusten och tusenkonstnärskapet </a:t>
            </a:r>
          </a:p>
        </p:txBody>
      </p:sp>
      <p:sp>
        <p:nvSpPr>
          <p:cNvPr id="34818" name="Platshållare för innehåll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3201988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Gillar att överraska och låta sig överraskas </a:t>
            </a:r>
          </a:p>
          <a:p>
            <a:r>
              <a:rPr lang="sv-SE" smtClean="0">
                <a:solidFill>
                  <a:srgbClr val="A50021"/>
                </a:solidFill>
              </a:rPr>
              <a:t>Upplever tillvaron som en lekplats </a:t>
            </a:r>
          </a:p>
          <a:p>
            <a:r>
              <a:rPr lang="sv-SE" smtClean="0">
                <a:solidFill>
                  <a:srgbClr val="A50021"/>
                </a:solidFill>
              </a:rPr>
              <a:t>Inser att genom experimenterande skapas nya värden och världar </a:t>
            </a:r>
          </a:p>
          <a:p>
            <a:r>
              <a:rPr lang="sv-SE" smtClean="0">
                <a:solidFill>
                  <a:srgbClr val="A50021"/>
                </a:solidFill>
              </a:rPr>
              <a:t>Ständigt skapande utifrån tillgängliga resurser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9738" y="1079500"/>
            <a:ext cx="8229600" cy="1143000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6. Ett entreprenörskap som söker sig till kulturens arenor </a:t>
            </a:r>
          </a:p>
        </p:txBody>
      </p:sp>
      <p:sp>
        <p:nvSpPr>
          <p:cNvPr id="35842" name="Platshållare för innehåll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3201988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Kultur i antropologisk mening </a:t>
            </a:r>
          </a:p>
          <a:p>
            <a:r>
              <a:rPr lang="sv-SE" smtClean="0">
                <a:solidFill>
                  <a:srgbClr val="A50021"/>
                </a:solidFill>
              </a:rPr>
              <a:t>Kultur som estetiska värden </a:t>
            </a:r>
          </a:p>
          <a:p>
            <a:r>
              <a:rPr lang="sv-SE" smtClean="0">
                <a:solidFill>
                  <a:srgbClr val="A50021"/>
                </a:solidFill>
              </a:rPr>
              <a:t>Bryggar mellan kultur och entreprenörskap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1143000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7. Ett entreprenörskap med media som megafon och bundsförvant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3141663"/>
            <a:ext cx="8229600" cy="2984500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En ständigt öppen bytesaffär – ett ömsesidigt givande och tagande</a:t>
            </a:r>
          </a:p>
          <a:p>
            <a:r>
              <a:rPr lang="sv-SE" smtClean="0">
                <a:solidFill>
                  <a:srgbClr val="A50021"/>
                </a:solidFill>
              </a:rPr>
              <a:t>Som samhällsomdanare vill de nå den stora massan och komma åt makthavare</a:t>
            </a:r>
          </a:p>
          <a:p>
            <a:r>
              <a:rPr lang="sv-SE" smtClean="0">
                <a:solidFill>
                  <a:srgbClr val="A50021"/>
                </a:solidFill>
              </a:rPr>
              <a:t>Lyckan är att ha Janne Josefsson som resesällskap</a:t>
            </a:r>
          </a:p>
          <a:p>
            <a:endParaRPr lang="sv-SE" smtClean="0">
              <a:solidFill>
                <a:srgbClr val="A50021"/>
              </a:solidFill>
            </a:endParaRPr>
          </a:p>
          <a:p>
            <a:pPr>
              <a:buFont typeface="Arial" charset="0"/>
              <a:buNone/>
            </a:pPr>
            <a:endParaRPr lang="sv-SE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8. Ett entreprenörskap som bejakar kvinnokraft </a:t>
            </a:r>
          </a:p>
        </p:txBody>
      </p:sp>
      <p:sp>
        <p:nvSpPr>
          <p:cNvPr id="37890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En motvikt i en manligt könad värld med manligt könade förebilder </a:t>
            </a:r>
          </a:p>
          <a:p>
            <a:r>
              <a:rPr lang="sv-SE" smtClean="0">
                <a:solidFill>
                  <a:srgbClr val="A50021"/>
                </a:solidFill>
              </a:rPr>
              <a:t>Först inom sina områden – saknat konkurrens </a:t>
            </a:r>
          </a:p>
          <a:p>
            <a:r>
              <a:rPr lang="sv-SE" smtClean="0">
                <a:solidFill>
                  <a:srgbClr val="A50021"/>
                </a:solidFill>
              </a:rPr>
              <a:t>Männen följer normen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9. Ett entreprenörskap som lagt grunden för den svenska upplevelseekonomin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3068638"/>
            <a:ext cx="8229600" cy="3057525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Pionjärer inom de kreativa näringarna</a:t>
            </a:r>
          </a:p>
          <a:p>
            <a:r>
              <a:rPr lang="sv-SE" smtClean="0">
                <a:solidFill>
                  <a:srgbClr val="A50021"/>
                </a:solidFill>
              </a:rPr>
              <a:t>Familjer och barn ofta målgrupper</a:t>
            </a:r>
          </a:p>
          <a:p>
            <a:r>
              <a:rPr lang="sv-SE" smtClean="0">
                <a:solidFill>
                  <a:srgbClr val="A50021"/>
                </a:solidFill>
              </a:rPr>
              <a:t>Redan berättelser om dem själva och deras företag skapar varumärken</a:t>
            </a:r>
          </a:p>
          <a:p>
            <a:endParaRPr lang="sv-SE" smtClean="0">
              <a:solidFill>
                <a:srgbClr val="A50021"/>
              </a:solidFill>
            </a:endParaRPr>
          </a:p>
          <a:p>
            <a:pPr>
              <a:buFont typeface="Arial" charset="0"/>
              <a:buNone/>
            </a:pPr>
            <a:endParaRPr lang="sv-SE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10. Ett entreprenörskap som sätter lärandet i högsätet </a:t>
            </a:r>
          </a:p>
        </p:txBody>
      </p:sp>
      <p:sp>
        <p:nvSpPr>
          <p:cNvPr id="39938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Förändring det naturliga tillståndet </a:t>
            </a:r>
          </a:p>
          <a:p>
            <a:r>
              <a:rPr lang="sv-SE" smtClean="0">
                <a:solidFill>
                  <a:srgbClr val="A50021"/>
                </a:solidFill>
              </a:rPr>
              <a:t>Kombinerar radikalitet, sina nyskapande innovativa grepp med praktiserandet av kreativ imitation </a:t>
            </a:r>
          </a:p>
          <a:p>
            <a:r>
              <a:rPr lang="sv-SE" smtClean="0">
                <a:solidFill>
                  <a:srgbClr val="A50021"/>
                </a:solidFill>
              </a:rPr>
              <a:t>Ett gränsöverskridande handlande </a:t>
            </a:r>
          </a:p>
          <a:p>
            <a:r>
              <a:rPr lang="sv-SE" smtClean="0">
                <a:solidFill>
                  <a:srgbClr val="A50021"/>
                </a:solidFill>
              </a:rPr>
              <a:t>Lärande miljöer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/>
          </p:cNvSpPr>
          <p:nvPr>
            <p:ph type="title"/>
          </p:nvPr>
        </p:nvSpPr>
        <p:spPr>
          <a:xfrm>
            <a:off x="395288" y="2924175"/>
            <a:ext cx="8229600" cy="1143000"/>
          </a:xfrm>
        </p:spPr>
        <p:txBody>
          <a:bodyPr/>
          <a:lstStyle/>
          <a:p>
            <a:r>
              <a:rPr lang="en-US" sz="8000" smtClean="0"/>
              <a:t>PAUS!!!!!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sz="4000" dirty="0" smtClean="0">
                <a:solidFill>
                  <a:srgbClr val="A50021"/>
                </a:solidFill>
                <a:latin typeface="+mn-lt"/>
              </a:rPr>
              <a:t>Vårt behov av radikala entreprenörer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Får institutioner att stå på tå, vara alerta</a:t>
            </a:r>
          </a:p>
          <a:p>
            <a:r>
              <a:rPr lang="sv-SE" smtClean="0">
                <a:solidFill>
                  <a:srgbClr val="A50021"/>
                </a:solidFill>
              </a:rPr>
              <a:t>Reformerar den sociala kontexten för affärsaktiviteter</a:t>
            </a:r>
          </a:p>
          <a:p>
            <a:r>
              <a:rPr lang="sv-SE" smtClean="0">
                <a:solidFill>
                  <a:srgbClr val="A50021"/>
                </a:solidFill>
              </a:rPr>
              <a:t>Förflyttar entreprenörskapet till nya arenor </a:t>
            </a:r>
          </a:p>
          <a:p>
            <a:r>
              <a:rPr lang="sv-SE" smtClean="0">
                <a:solidFill>
                  <a:srgbClr val="A50021"/>
                </a:solidFill>
              </a:rPr>
              <a:t>Lär oss hur vi kan fly från inlärd hjälplöshet</a:t>
            </a:r>
          </a:p>
          <a:p>
            <a:r>
              <a:rPr lang="sv-SE" smtClean="0">
                <a:solidFill>
                  <a:srgbClr val="A50021"/>
                </a:solidFill>
              </a:rPr>
              <a:t>Visar att modiga och alerta individer behövs för att skapa entreprenöriella processer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Regelverk för och emot olydnad</a:t>
            </a:r>
          </a:p>
        </p:txBody>
      </p:sp>
      <p:sp>
        <p:nvSpPr>
          <p:cNvPr id="41986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Nödvändigheten av och möjligheten till (civil) olydnad när krisen väl är där</a:t>
            </a:r>
          </a:p>
          <a:p>
            <a:r>
              <a:rPr lang="sv-SE" smtClean="0">
                <a:solidFill>
                  <a:srgbClr val="A50021"/>
                </a:solidFill>
              </a:rPr>
              <a:t>Politik är inte bara att vilja utan också om att få bryta mot lagen när regelboken inte räcker till</a:t>
            </a:r>
          </a:p>
          <a:p>
            <a:r>
              <a:rPr lang="sv-SE" smtClean="0">
                <a:solidFill>
                  <a:srgbClr val="A50021"/>
                </a:solidFill>
              </a:rPr>
              <a:t>Skolans styrdokument förväntas bli slaviskt följda samtidigt som dess entreprenörskap inte följs upp</a:t>
            </a:r>
          </a:p>
          <a:p>
            <a:endParaRPr lang="en-US" smtClean="0">
              <a:solidFill>
                <a:srgbClr val="A50021"/>
              </a:solidFill>
            </a:endParaRPr>
          </a:p>
          <a:p>
            <a:endParaRPr lang="sv-SE" smtClean="0">
              <a:solidFill>
                <a:srgbClr val="A50021"/>
              </a:solidFill>
            </a:endParaRPr>
          </a:p>
          <a:p>
            <a:pPr>
              <a:buFont typeface="Arial" charset="0"/>
              <a:buNone/>
            </a:pPr>
            <a:endParaRPr lang="sv-SE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A50021"/>
                </a:solidFill>
              </a:rPr>
              <a:t>Vår avstamp</a:t>
            </a:r>
            <a:br>
              <a:rPr lang="en-US" sz="2800" b="1" smtClean="0">
                <a:solidFill>
                  <a:srgbClr val="A50021"/>
                </a:solidFill>
              </a:rPr>
            </a:br>
            <a:r>
              <a:rPr lang="en-US" sz="2800" b="1" smtClean="0">
                <a:solidFill>
                  <a:srgbClr val="A50021"/>
                </a:solidFill>
              </a:rPr>
              <a:t>(Källa: Davidsson, 2003)</a:t>
            </a:r>
          </a:p>
        </p:txBody>
      </p:sp>
      <p:grpSp>
        <p:nvGrpSpPr>
          <p:cNvPr id="16386" name="Grupp 31"/>
          <p:cNvGrpSpPr>
            <a:grpSpLocks/>
          </p:cNvGrpSpPr>
          <p:nvPr/>
        </p:nvGrpSpPr>
        <p:grpSpPr bwMode="auto">
          <a:xfrm>
            <a:off x="206375" y="1557338"/>
            <a:ext cx="8710613" cy="5199062"/>
            <a:chOff x="108373" y="1617026"/>
            <a:chExt cx="8808778" cy="5199999"/>
          </a:xfrm>
        </p:grpSpPr>
        <p:grpSp>
          <p:nvGrpSpPr>
            <p:cNvPr id="16387" name="Grupp 24"/>
            <p:cNvGrpSpPr>
              <a:grpSpLocks/>
            </p:cNvGrpSpPr>
            <p:nvPr/>
          </p:nvGrpSpPr>
          <p:grpSpPr bwMode="auto">
            <a:xfrm>
              <a:off x="108373" y="1617026"/>
              <a:ext cx="8808778" cy="5199999"/>
              <a:chOff x="108373" y="1807747"/>
              <a:chExt cx="7424204" cy="4882615"/>
            </a:xfrm>
          </p:grpSpPr>
          <p:grpSp>
            <p:nvGrpSpPr>
              <p:cNvPr id="16390" name="Group 19"/>
              <p:cNvGrpSpPr>
                <a:grpSpLocks/>
              </p:cNvGrpSpPr>
              <p:nvPr/>
            </p:nvGrpSpPr>
            <p:grpSpPr bwMode="auto">
              <a:xfrm>
                <a:off x="683265" y="1807747"/>
                <a:ext cx="6849312" cy="3438630"/>
                <a:chOff x="-112" y="1038"/>
                <a:chExt cx="4941" cy="2665"/>
              </a:xfrm>
            </p:grpSpPr>
            <p:sp>
              <p:nvSpPr>
                <p:cNvPr id="7" name="Rectangle 3"/>
                <p:cNvSpPr>
                  <a:spLocks noChangeArrowheads="1"/>
                </p:cNvSpPr>
                <p:nvPr/>
              </p:nvSpPr>
              <p:spPr bwMode="auto">
                <a:xfrm>
                  <a:off x="1634" y="1787"/>
                  <a:ext cx="3195" cy="1916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endParaRPr lang="en-US" sz="2000">
                    <a:latin typeface="+mj-lt"/>
                  </a:endParaRPr>
                </a:p>
              </p:txBody>
            </p:sp>
            <p:sp>
              <p:nvSpPr>
                <p:cNvPr id="8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3197" y="1460"/>
                  <a:ext cx="13" cy="1916"/>
                </a:xfrm>
                <a:prstGeom prst="line">
                  <a:avLst/>
                </a:prstGeom>
                <a:ln>
                  <a:noFill/>
                  <a:headEnd/>
                  <a:tailEnd/>
                </a:ln>
                <a:ex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sv-SE" sz="2000">
                    <a:latin typeface="+mj-lt"/>
                  </a:endParaRPr>
                </a:p>
              </p:txBody>
            </p:sp>
            <p:sp>
              <p:nvSpPr>
                <p:cNvPr id="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77" y="1836"/>
                  <a:ext cx="847" cy="787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2000" b="0" dirty="0">
                      <a:solidFill>
                        <a:srgbClr val="C00000"/>
                      </a:solidFill>
                      <a:latin typeface="+mj-lt"/>
                    </a:rPr>
                    <a:t>I</a:t>
                  </a:r>
                </a:p>
                <a:p>
                  <a:pPr eaLnBrk="1" hangingPunct="1">
                    <a:defRPr/>
                  </a:pPr>
                  <a:r>
                    <a:rPr lang="en-US" sz="2000" b="0" dirty="0">
                      <a:solidFill>
                        <a:srgbClr val="C00000"/>
                      </a:solidFill>
                      <a:latin typeface="+mj-lt"/>
                    </a:rPr>
                    <a:t>Successful </a:t>
                  </a:r>
                </a:p>
                <a:p>
                  <a:pPr eaLnBrk="1" hangingPunct="1">
                    <a:defRPr/>
                  </a:pPr>
                  <a:r>
                    <a:rPr lang="en-US" sz="2000" b="0" dirty="0">
                      <a:solidFill>
                        <a:srgbClr val="C00000"/>
                      </a:solidFill>
                      <a:latin typeface="+mj-lt"/>
                    </a:rPr>
                    <a:t>enterprises</a:t>
                  </a:r>
                </a:p>
              </p:txBody>
            </p:sp>
            <p:sp>
              <p:nvSpPr>
                <p:cNvPr id="1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317" y="2808"/>
                  <a:ext cx="1269" cy="549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2000" b="0" dirty="0">
                      <a:solidFill>
                        <a:srgbClr val="C00000"/>
                      </a:solidFill>
                      <a:latin typeface="+mj-lt"/>
                    </a:rPr>
                    <a:t>III</a:t>
                  </a:r>
                </a:p>
                <a:p>
                  <a:pPr eaLnBrk="1" hangingPunct="1">
                    <a:defRPr/>
                  </a:pPr>
                  <a:r>
                    <a:rPr lang="en-US" sz="2000" b="0" dirty="0">
                      <a:solidFill>
                        <a:srgbClr val="C00000"/>
                      </a:solidFill>
                      <a:latin typeface="+mj-lt"/>
                    </a:rPr>
                    <a:t>Failed enterprises</a:t>
                  </a:r>
                </a:p>
              </p:txBody>
            </p:sp>
            <p:sp>
              <p:nvSpPr>
                <p:cNvPr id="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381" y="1848"/>
                  <a:ext cx="1036" cy="787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2000" b="0" dirty="0">
                      <a:solidFill>
                        <a:srgbClr val="C00000"/>
                      </a:solidFill>
                      <a:latin typeface="+mj-lt"/>
                    </a:rPr>
                    <a:t>II</a:t>
                  </a:r>
                </a:p>
                <a:p>
                  <a:pPr eaLnBrk="1" hangingPunct="1">
                    <a:defRPr/>
                  </a:pPr>
                  <a:r>
                    <a:rPr lang="en-US" sz="2000" b="0" dirty="0">
                      <a:solidFill>
                        <a:srgbClr val="C00000"/>
                      </a:solidFill>
                      <a:latin typeface="+mj-lt"/>
                    </a:rPr>
                    <a:t>Unproductive </a:t>
                  </a:r>
                </a:p>
                <a:p>
                  <a:pPr eaLnBrk="1" hangingPunct="1">
                    <a:defRPr/>
                  </a:pPr>
                  <a:r>
                    <a:rPr lang="en-US" sz="2000" b="0" dirty="0">
                      <a:solidFill>
                        <a:srgbClr val="C00000"/>
                      </a:solidFill>
                      <a:latin typeface="+mj-lt"/>
                    </a:rPr>
                    <a:t>enterprises</a:t>
                  </a:r>
                </a:p>
              </p:txBody>
            </p:sp>
            <p:sp>
              <p:nvSpPr>
                <p:cNvPr id="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56" y="2791"/>
                  <a:ext cx="848" cy="787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2000" b="0" dirty="0">
                      <a:solidFill>
                        <a:srgbClr val="C00000"/>
                      </a:solidFill>
                      <a:latin typeface="+mj-lt"/>
                    </a:rPr>
                    <a:t>IV</a:t>
                  </a:r>
                </a:p>
                <a:p>
                  <a:pPr eaLnBrk="1" hangingPunct="1">
                    <a:defRPr/>
                  </a:pPr>
                  <a:r>
                    <a:rPr lang="en-US" sz="2000" b="0" dirty="0">
                      <a:solidFill>
                        <a:srgbClr val="C00000"/>
                      </a:solidFill>
                      <a:latin typeface="+mj-lt"/>
                    </a:rPr>
                    <a:t>Catalysts </a:t>
                  </a:r>
                </a:p>
                <a:p>
                  <a:pPr eaLnBrk="1" hangingPunct="1">
                    <a:defRPr/>
                  </a:pPr>
                  <a:r>
                    <a:rPr lang="en-US" sz="2000" b="0" dirty="0">
                      <a:solidFill>
                        <a:srgbClr val="C00000"/>
                      </a:solidFill>
                      <a:latin typeface="+mj-lt"/>
                    </a:rPr>
                    <a:t>enterprises</a:t>
                  </a:r>
                </a:p>
              </p:txBody>
            </p:sp>
            <p:sp>
              <p:nvSpPr>
                <p:cNvPr id="1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83" y="1038"/>
                  <a:ext cx="1849" cy="291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2000" dirty="0">
                      <a:solidFill>
                        <a:srgbClr val="A50021"/>
                      </a:solidFill>
                      <a:latin typeface="+mj-lt"/>
                    </a:rPr>
                    <a:t>Success (utility) for society</a:t>
                  </a:r>
                </a:p>
              </p:txBody>
            </p:sp>
            <p:sp>
              <p:nvSpPr>
                <p:cNvPr id="1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12" y="1468"/>
                  <a:ext cx="195" cy="31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2000" dirty="0">
                      <a:solidFill>
                        <a:srgbClr val="C00000"/>
                      </a:solidFill>
                      <a:latin typeface="+mj-lt"/>
                    </a:rPr>
                    <a:t>+</a:t>
                  </a:r>
                </a:p>
              </p:txBody>
            </p:sp>
            <p:sp>
              <p:nvSpPr>
                <p:cNvPr id="1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038" y="1468"/>
                  <a:ext cx="168" cy="31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2000" dirty="0">
                      <a:solidFill>
                        <a:srgbClr val="C00000"/>
                      </a:solidFill>
                      <a:latin typeface="+mj-lt"/>
                    </a:rPr>
                    <a:t>-</a:t>
                  </a:r>
                </a:p>
              </p:txBody>
            </p:sp>
            <p:sp>
              <p:nvSpPr>
                <p:cNvPr id="1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-112" y="2317"/>
                  <a:ext cx="1238" cy="514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2000" dirty="0">
                      <a:solidFill>
                        <a:srgbClr val="A50021"/>
                      </a:solidFill>
                      <a:latin typeface="+mj-lt"/>
                    </a:rPr>
                    <a:t>Success (utility)</a:t>
                  </a:r>
                </a:p>
                <a:p>
                  <a:pPr eaLnBrk="1" hangingPunct="1">
                    <a:defRPr/>
                  </a:pPr>
                  <a:r>
                    <a:rPr lang="en-US" sz="2000" dirty="0">
                      <a:solidFill>
                        <a:srgbClr val="A50021"/>
                      </a:solidFill>
                      <a:latin typeface="+mj-lt"/>
                    </a:rPr>
                    <a:t>for the individual</a:t>
                  </a:r>
                </a:p>
              </p:txBody>
            </p:sp>
            <p:sp>
              <p:nvSpPr>
                <p:cNvPr id="1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346" y="2185"/>
                  <a:ext cx="194" cy="311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2000">
                      <a:solidFill>
                        <a:srgbClr val="C00000"/>
                      </a:solidFill>
                      <a:latin typeface="+mj-lt"/>
                    </a:rPr>
                    <a:t>+</a:t>
                  </a:r>
                </a:p>
              </p:txBody>
            </p:sp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12" y="2986"/>
                  <a:ext cx="168" cy="31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2000" dirty="0">
                      <a:solidFill>
                        <a:srgbClr val="C00000"/>
                      </a:solidFill>
                      <a:latin typeface="+mj-lt"/>
                    </a:rPr>
                    <a:t>-</a:t>
                  </a:r>
                </a:p>
              </p:txBody>
            </p:sp>
          </p:grpSp>
          <p:cxnSp>
            <p:nvCxnSpPr>
              <p:cNvPr id="16391" name="Rak 21"/>
              <p:cNvCxnSpPr>
                <a:cxnSpLocks noChangeShapeType="1"/>
                <a:stCxn id="7" idx="1"/>
                <a:endCxn id="7" idx="3"/>
              </p:cNvCxnSpPr>
              <p:nvPr/>
            </p:nvCxnSpPr>
            <p:spPr bwMode="auto">
              <a:xfrm>
                <a:off x="3103605" y="4010277"/>
                <a:ext cx="4428972" cy="0"/>
              </a:xfrm>
              <a:prstGeom prst="line">
                <a:avLst/>
              </a:prstGeom>
              <a:noFill/>
              <a:ln w="28575" algn="ctr">
                <a:noFill/>
                <a:round/>
                <a:headEnd/>
                <a:tailEnd/>
              </a:ln>
            </p:spPr>
          </p:cxnSp>
          <p:sp>
            <p:nvSpPr>
              <p:cNvPr id="23" name="Rektangel 22"/>
              <p:cNvSpPr/>
              <p:nvPr/>
            </p:nvSpPr>
            <p:spPr bwMode="auto">
              <a:xfrm>
                <a:off x="108373" y="6484621"/>
                <a:ext cx="5991320" cy="205741"/>
              </a:xfrm>
              <a:prstGeom prst="rect">
                <a:avLst/>
              </a:prstGeom>
              <a:solidFill>
                <a:srgbClr val="ECEAD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2364" tIns="46182" rIns="92364" bIns="46182"/>
              <a:lstStyle/>
              <a:p>
                <a:pPr defTabSz="914014">
                  <a:defRPr/>
                </a:pPr>
                <a:endParaRPr lang="en-US" sz="24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  <p:cxnSp>
            <p:nvCxnSpPr>
              <p:cNvPr id="21" name="Rak 20"/>
              <p:cNvCxnSpPr>
                <a:endCxn id="7" idx="2"/>
              </p:cNvCxnSpPr>
              <p:nvPr/>
            </p:nvCxnSpPr>
            <p:spPr>
              <a:xfrm>
                <a:off x="5318982" y="2773834"/>
                <a:ext cx="0" cy="2471871"/>
              </a:xfrm>
              <a:prstGeom prst="line">
                <a:avLst/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Rak 28"/>
            <p:cNvCxnSpPr/>
            <p:nvPr/>
          </p:nvCxnSpPr>
          <p:spPr>
            <a:xfrm>
              <a:off x="6237754" y="2609392"/>
              <a:ext cx="11238" cy="2645252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>
              <a:stCxn id="7" idx="1"/>
              <a:endCxn id="7" idx="3"/>
            </p:cNvCxnSpPr>
            <p:nvPr/>
          </p:nvCxnSpPr>
          <p:spPr>
            <a:xfrm>
              <a:off x="3662707" y="3962186"/>
              <a:ext cx="5254444" cy="0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5763" y="203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v-SE" dirty="0" smtClean="0">
                <a:solidFill>
                  <a:srgbClr val="A50021"/>
                </a:solidFill>
                <a:latin typeface="+mn-lt"/>
              </a:rPr>
              <a:t>Våra ramar </a:t>
            </a:r>
            <a:endParaRPr lang="sv-SE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17410" name="Platshållare för innehåll 2"/>
          <p:cNvSpPr>
            <a:spLocks noGrp="1"/>
          </p:cNvSpPr>
          <p:nvPr>
            <p:ph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Fokus på samhällsförändring – ifrågasättande av befintliga lagar, regler och normer, alltså  våra institutioner</a:t>
            </a:r>
          </a:p>
          <a:p>
            <a:r>
              <a:rPr lang="sv-SE" smtClean="0">
                <a:solidFill>
                  <a:srgbClr val="A50021"/>
                </a:solidFill>
              </a:rPr>
              <a:t>De entreprenörer som gått till handling och blivit välbekanta för allmänheten genom media</a:t>
            </a:r>
          </a:p>
          <a:p>
            <a:r>
              <a:rPr lang="sv-SE" smtClean="0">
                <a:solidFill>
                  <a:srgbClr val="A50021"/>
                </a:solidFill>
              </a:rPr>
              <a:t>Ett livslångt perspektiv på deras gärning</a:t>
            </a:r>
          </a:p>
          <a:p>
            <a:r>
              <a:rPr lang="sv-SE" smtClean="0">
                <a:solidFill>
                  <a:srgbClr val="A50021"/>
                </a:solidFill>
              </a:rPr>
              <a:t>En mångsidig teoretisk ram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Entreprenörsformernas </a:t>
            </a:r>
            <a:r>
              <a:rPr lang="en-US" smtClean="0">
                <a:solidFill>
                  <a:srgbClr val="A50021"/>
                </a:solidFill>
              </a:rPr>
              <a:t>särart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8034338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A50021"/>
                </a:solidFill>
              </a:rPr>
              <a:t>Det radikala entreprenörskapets sammanhang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565275"/>
            <a:ext cx="8167688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57338"/>
            <a:ext cx="4691063" cy="4525962"/>
          </a:xfrm>
        </p:spPr>
        <p:txBody>
          <a:bodyPr/>
          <a:lstStyle/>
          <a:p>
            <a:r>
              <a:rPr lang="sv-SE" smtClean="0">
                <a:solidFill>
                  <a:srgbClr val="A50021"/>
                </a:solidFill>
              </a:rPr>
              <a:t>Identifierade successivt åtta entreprenörer </a:t>
            </a:r>
          </a:p>
          <a:p>
            <a:r>
              <a:rPr lang="sv-SE" smtClean="0">
                <a:solidFill>
                  <a:srgbClr val="A50021"/>
                </a:solidFill>
              </a:rPr>
              <a:t>Besökte dem på plats </a:t>
            </a:r>
          </a:p>
          <a:p>
            <a:r>
              <a:rPr lang="sv-SE" smtClean="0">
                <a:solidFill>
                  <a:srgbClr val="A50021"/>
                </a:solidFill>
              </a:rPr>
              <a:t>Väl pålästa före besöket, öppna intervjuer med semi-strukturerade frågor   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2317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v-SE" dirty="0" smtClean="0">
                <a:solidFill>
                  <a:srgbClr val="A50021"/>
                </a:solidFill>
                <a:latin typeface="+mn-lt"/>
              </a:rPr>
              <a:t>Besök hos entreprenörerna </a:t>
            </a:r>
            <a:endParaRPr lang="sv-SE" dirty="0">
              <a:solidFill>
                <a:srgbClr val="A50021"/>
              </a:solidFill>
              <a:latin typeface="+mn-lt"/>
            </a:endParaRPr>
          </a:p>
        </p:txBody>
      </p:sp>
      <p:pic>
        <p:nvPicPr>
          <p:cNvPr id="20483" name="Picture 2" descr="D:\Bilder 131026\Hösten 2012, Nimis med mera\DSC_28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484313"/>
            <a:ext cx="3384550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smtClean="0">
                <a:solidFill>
                  <a:srgbClr val="A50021"/>
                </a:solidFill>
                <a:latin typeface="+mn-lt"/>
              </a:rPr>
              <a:t>Berättelserna 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mtClean="0">
                <a:solidFill>
                  <a:srgbClr val="A50021"/>
                </a:solidFill>
              </a:rPr>
              <a:t>Inspelade intervjuer som transkriberades </a:t>
            </a:r>
          </a:p>
          <a:p>
            <a:pPr eaLnBrk="1" hangingPunct="1">
              <a:lnSpc>
                <a:spcPct val="90000"/>
              </a:lnSpc>
            </a:pPr>
            <a:r>
              <a:rPr lang="sv-SE" smtClean="0">
                <a:solidFill>
                  <a:srgbClr val="A50021"/>
                </a:solidFill>
              </a:rPr>
              <a:t>Vi båda närvarande vid de flesta av intervjuerna, flera vid dagslånga platsbesök</a:t>
            </a:r>
          </a:p>
          <a:p>
            <a:pPr eaLnBrk="1" hangingPunct="1">
              <a:lnSpc>
                <a:spcPct val="90000"/>
              </a:lnSpc>
            </a:pPr>
            <a:r>
              <a:rPr lang="sv-SE" smtClean="0">
                <a:solidFill>
                  <a:srgbClr val="A50021"/>
                </a:solidFill>
              </a:rPr>
              <a:t>Fakta och intryck diskuterades</a:t>
            </a:r>
          </a:p>
          <a:p>
            <a:pPr eaLnBrk="1" hangingPunct="1">
              <a:lnSpc>
                <a:spcPct val="90000"/>
              </a:lnSpc>
            </a:pPr>
            <a:r>
              <a:rPr lang="sv-SE" smtClean="0">
                <a:solidFill>
                  <a:srgbClr val="A50021"/>
                </a:solidFill>
              </a:rPr>
              <a:t>Detaljerade porträtt </a:t>
            </a:r>
          </a:p>
          <a:p>
            <a:pPr eaLnBrk="1" hangingPunct="1">
              <a:lnSpc>
                <a:spcPct val="90000"/>
              </a:lnSpc>
            </a:pPr>
            <a:r>
              <a:rPr lang="sv-SE" smtClean="0">
                <a:solidFill>
                  <a:srgbClr val="A50021"/>
                </a:solidFill>
              </a:rPr>
              <a:t>Återkoppling från entreprenörerna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v-SE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7446" t="1615" r="12541"/>
          <a:stretch/>
        </p:blipFill>
        <p:spPr bwMode="auto">
          <a:xfrm>
            <a:off x="847288" y="1700808"/>
            <a:ext cx="3254930" cy="3836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0481" name="Rubrik 1"/>
          <p:cNvSpPr>
            <a:spLocks noGrp="1"/>
          </p:cNvSpPr>
          <p:nvPr>
            <p:ph type="title"/>
          </p:nvPr>
        </p:nvSpPr>
        <p:spPr>
          <a:xfrm>
            <a:off x="515938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dirty="0" smtClean="0">
                <a:solidFill>
                  <a:srgbClr val="A50021"/>
                </a:solidFill>
                <a:latin typeface="+mn-lt"/>
              </a:rPr>
              <a:t>Big Bengt Erlandsson</a:t>
            </a:r>
          </a:p>
        </p:txBody>
      </p:sp>
      <p:sp>
        <p:nvSpPr>
          <p:cNvPr id="22531" name="Platshållare för innehåll 3"/>
          <p:cNvSpPr>
            <a:spLocks noGrp="1"/>
          </p:cNvSpPr>
          <p:nvPr>
            <p:ph sz="half" idx="2"/>
          </p:nvPr>
        </p:nvSpPr>
        <p:spPr>
          <a:xfrm>
            <a:off x="4706938" y="1600200"/>
            <a:ext cx="4038600" cy="4525963"/>
          </a:xfrm>
        </p:spPr>
        <p:txBody>
          <a:bodyPr/>
          <a:lstStyle/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Affärsman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Lokal affärsängel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Pionjär i den svenska upplevelseekonomin – High Chaparral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Utmanade lokala och nationella normer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Bröt mot bygglag </a:t>
            </a:r>
          </a:p>
          <a:p>
            <a:pPr eaLnBrk="1" hangingPunct="1"/>
            <a:r>
              <a:rPr lang="sv-SE" smtClean="0">
                <a:solidFill>
                  <a:srgbClr val="A50021"/>
                </a:solidFill>
                <a:cs typeface="Times New Roman" pitchFamily="18" charset="0"/>
              </a:rPr>
              <a:t>Dömd för bedrägeri</a:t>
            </a:r>
          </a:p>
          <a:p>
            <a:pPr eaLnBrk="1" hangingPunct="1"/>
            <a:endParaRPr lang="sv-SE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719</Words>
  <Application>Microsoft Office PowerPoint</Application>
  <PresentationFormat>Bildspel på skärmen (4:3)</PresentationFormat>
  <Paragraphs>146</Paragraphs>
  <Slides>29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Formgivningsmall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Radikala entreprenörer  - om det svenska samhällets behov av olydnad</vt:lpstr>
      <vt:lpstr>Agenda</vt:lpstr>
      <vt:lpstr>Vår avstamp (Källa: Davidsson, 2003)</vt:lpstr>
      <vt:lpstr>Våra ramar </vt:lpstr>
      <vt:lpstr>Entreprenörsformernas särart</vt:lpstr>
      <vt:lpstr>Det radikala entreprenörskapets sammanhang </vt:lpstr>
      <vt:lpstr>Besök hos entreprenörerna </vt:lpstr>
      <vt:lpstr>Berättelserna </vt:lpstr>
      <vt:lpstr>Big Bengt Erlandsson</vt:lpstr>
      <vt:lpstr>Ulla Murman </vt:lpstr>
      <vt:lpstr>Jonnie Dahlström </vt:lpstr>
      <vt:lpstr>Margarata Dellefors </vt:lpstr>
      <vt:lpstr>Lars Vilks </vt:lpstr>
      <vt:lpstr>Tilde Björfors</vt:lpstr>
      <vt:lpstr>Sten Rentzhog </vt:lpstr>
      <vt:lpstr>Bert Karlsson </vt:lpstr>
      <vt:lpstr>1. Ett entreprenörskap som dompterar marknadskrafterna  </vt:lpstr>
      <vt:lpstr>2. Ett entreprenörskap som driver samhällsförändring  </vt:lpstr>
      <vt:lpstr>3. Ett entreprenörskap som utmanar etablerade institutioner  </vt:lpstr>
      <vt:lpstr>4. Ett entreprenörskap som dramatiserar existentiella utmaningar </vt:lpstr>
      <vt:lpstr>5. Ett entreprenörskap som bejakar leklusten och tusenkonstnärskapet </vt:lpstr>
      <vt:lpstr>6. Ett entreprenörskap som söker sig till kulturens arenor </vt:lpstr>
      <vt:lpstr>7. Ett entreprenörskap med media som megafon och bundsförvant</vt:lpstr>
      <vt:lpstr>8. Ett entreprenörskap som bejakar kvinnokraft </vt:lpstr>
      <vt:lpstr>9. Ett entreprenörskap som lagt grunden för den svenska upplevelseekonomin</vt:lpstr>
      <vt:lpstr>10. Ett entreprenörskap som sätter lärandet i högsätet </vt:lpstr>
      <vt:lpstr>PAUS!!!!!</vt:lpstr>
      <vt:lpstr>Vårt behov av radikala entreprenörer</vt:lpstr>
      <vt:lpstr>Regelverk för och emot olydnad</vt:lpstr>
    </vt:vector>
  </TitlesOfParts>
  <Company>QUT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Wigren-Kristoferson</dc:creator>
  <cp:lastModifiedBy>ehv</cp:lastModifiedBy>
  <cp:revision>104</cp:revision>
  <cp:lastPrinted>2015-03-30T10:01:31Z</cp:lastPrinted>
  <dcterms:created xsi:type="dcterms:W3CDTF">2015-02-11T03:57:59Z</dcterms:created>
  <dcterms:modified xsi:type="dcterms:W3CDTF">2015-10-05T20:23:16Z</dcterms:modified>
</cp:coreProperties>
</file>