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71" r:id="rId4"/>
    <p:sldMasterId id="2147483673" r:id="rId5"/>
  </p:sldMasterIdLst>
  <p:notesMasterIdLst>
    <p:notesMasterId r:id="rId49"/>
  </p:notesMasterIdLst>
  <p:handoutMasterIdLst>
    <p:handoutMasterId r:id="rId50"/>
  </p:handoutMasterIdLst>
  <p:sldIdLst>
    <p:sldId id="258" r:id="rId6"/>
    <p:sldId id="452" r:id="rId7"/>
    <p:sldId id="399" r:id="rId8"/>
    <p:sldId id="414" r:id="rId9"/>
    <p:sldId id="453" r:id="rId10"/>
    <p:sldId id="424" r:id="rId11"/>
    <p:sldId id="425" r:id="rId12"/>
    <p:sldId id="415" r:id="rId13"/>
    <p:sldId id="454" r:id="rId14"/>
    <p:sldId id="416" r:id="rId15"/>
    <p:sldId id="432" r:id="rId16"/>
    <p:sldId id="442" r:id="rId17"/>
    <p:sldId id="443" r:id="rId18"/>
    <p:sldId id="417" r:id="rId19"/>
    <p:sldId id="433" r:id="rId20"/>
    <p:sldId id="434" r:id="rId21"/>
    <p:sldId id="287" r:id="rId22"/>
    <p:sldId id="455" r:id="rId23"/>
    <p:sldId id="456" r:id="rId24"/>
    <p:sldId id="450" r:id="rId25"/>
    <p:sldId id="274" r:id="rId26"/>
    <p:sldId id="461" r:id="rId27"/>
    <p:sldId id="457" r:id="rId28"/>
    <p:sldId id="458" r:id="rId29"/>
    <p:sldId id="459" r:id="rId30"/>
    <p:sldId id="460" r:id="rId31"/>
    <p:sldId id="462" r:id="rId32"/>
    <p:sldId id="463" r:id="rId33"/>
    <p:sldId id="466" r:id="rId34"/>
    <p:sldId id="467" r:id="rId35"/>
    <p:sldId id="464" r:id="rId36"/>
    <p:sldId id="465" r:id="rId37"/>
    <p:sldId id="445" r:id="rId38"/>
    <p:sldId id="446" r:id="rId39"/>
    <p:sldId id="404" r:id="rId40"/>
    <p:sldId id="437" r:id="rId41"/>
    <p:sldId id="447" r:id="rId42"/>
    <p:sldId id="448" r:id="rId43"/>
    <p:sldId id="436" r:id="rId44"/>
    <p:sldId id="439" r:id="rId45"/>
    <p:sldId id="451" r:id="rId46"/>
    <p:sldId id="444" r:id="rId47"/>
    <p:sldId id="263" r:id="rId48"/>
  </p:sldIdLst>
  <p:sldSz cx="12198350" cy="6858000"/>
  <p:notesSz cx="9144000" cy="6858000"/>
  <p:defaultTextStyle>
    <a:defPPr>
      <a:defRPr lang="sv-SE"/>
    </a:defPPr>
    <a:lvl1pPr marL="0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308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615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7935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242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6550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5857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5177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4484" algn="l" defTabSz="60930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="" xmlns:p15="http://schemas.microsoft.com/office/powerpoint/2012/main">
        <p15:guide id="1" orient="horz" pos="3646">
          <p15:clr>
            <a:srgbClr val="A4A3A4"/>
          </p15:clr>
        </p15:guide>
        <p15:guide id="2" pos="27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737577"/>
    <a:srgbClr val="000000"/>
    <a:srgbClr val="1DA815"/>
    <a:srgbClr val="22FF0E"/>
    <a:srgbClr val="23F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llanmörkt format 4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68144" autoAdjust="0"/>
  </p:normalViewPr>
  <p:slideViewPr>
    <p:cSldViewPr snapToGrid="0" snapToObjects="1" showGuides="1">
      <p:cViewPr>
        <p:scale>
          <a:sx n="66" d="100"/>
          <a:sy n="66" d="100"/>
        </p:scale>
        <p:origin x="-856" y="-80"/>
      </p:cViewPr>
      <p:guideLst>
        <p:guide orient="horz" pos="3647"/>
        <p:guide pos="37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7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833FA-1EE0-AE46-A368-CF39A6F43872}" type="datetimeFigureOut">
              <a:rPr lang="sv-SE" smtClean="0"/>
              <a:pPr/>
              <a:t>15-05-26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B6C7B-8375-3D49-AFFA-8CAAB33E034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5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21FC9-8165-45B5-A797-2B96A52ACA61}" type="datetimeFigureOut">
              <a:rPr lang="en-US" smtClean="0"/>
              <a:pPr/>
              <a:t>15-05-26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FEDC9-3A92-4452-A2F6-ED3B3BA8572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8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09308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218615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827935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437242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046550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55857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4265177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4874484" algn="l" defTabSz="12186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2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83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sv-SE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sv-SE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sv-SE" sz="1200" dirty="0" smtClean="0">
              <a:solidFill>
                <a:schemeClr val="dk1"/>
              </a:solidFill>
            </a:endParaRPr>
          </a:p>
        </p:txBody>
      </p:sp>
      <p:sp>
        <p:nvSpPr>
          <p:cNvPr id="5120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08B144-ACEB-4F40-8A4A-DDE7B077E3C5}" type="slidenum">
              <a:rPr lang="sv-SE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sv-SE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735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sv-SE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sv-SE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90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3990" y="3257209"/>
            <a:ext cx="7316017" cy="3085943"/>
          </a:xfrm>
          <a:prstGeom prst="rect">
            <a:avLst/>
          </a:prstGeom>
        </p:spPr>
        <p:txBody>
          <a:bodyPr lIns="86100" tIns="86100" rIns="86100" bIns="86100" anchor="ctr" anchorCtr="0">
            <a:noAutofit/>
          </a:bodyPr>
          <a:lstStyle/>
          <a:p>
            <a:endParaRPr dirty="0"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2284413" y="514350"/>
            <a:ext cx="4575175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>
              <a:ea typeface="ＭＳ Ｐゴシック" pitchFamily="-101" charset="-128"/>
              <a:cs typeface="ＭＳ Ｐゴシック" pitchFamily="-101" charset="-128"/>
            </a:endParaRPr>
          </a:p>
        </p:txBody>
      </p:sp>
      <p:sp>
        <p:nvSpPr>
          <p:cNvPr id="7168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79CFC-F0E0-1D40-9C99-7E5433E3402C}" type="slidenum">
              <a:rPr lang="sv-SE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sv-SE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224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baseline="0" dirty="0" smtClean="0"/>
          </a:p>
        </p:txBody>
      </p:sp>
      <p:sp>
        <p:nvSpPr>
          <p:cNvPr id="763" name="Shape 763"/>
          <p:cNvSpPr>
            <a:spLocks noGrp="1" noRot="1" noChangeAspect="1"/>
          </p:cNvSpPr>
          <p:nvPr>
            <p:ph type="sldImg" idx="2"/>
          </p:nvPr>
        </p:nvSpPr>
        <p:spPr>
          <a:xfrm>
            <a:off x="508000" y="514350"/>
            <a:ext cx="8128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sz="1200" i="1" dirty="0" smtClean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63" name="Shape 763"/>
          <p:cNvSpPr>
            <a:spLocks noGrp="1" noRot="1" noChangeAspect="1"/>
          </p:cNvSpPr>
          <p:nvPr>
            <p:ph type="sldImg" idx="2"/>
          </p:nvPr>
        </p:nvSpPr>
        <p:spPr>
          <a:xfrm>
            <a:off x="2284413" y="514350"/>
            <a:ext cx="4575175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sv-SE" sz="1200" dirty="0">
              <a:solidFill>
                <a:schemeClr val="dk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36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sv-SE" sz="120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46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en-US" baseline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30302-FE04-4BA0-8624-0162A13161D9}" type="slidenum">
              <a:rPr lang="sv-SE" smtClean="0"/>
              <a:pPr/>
              <a:t>38</a:t>
            </a:fld>
            <a:endParaRPr lang="sv-S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sv-SE" sz="180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97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14402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4450" eaLnBrk="1" hangingPunct="1">
              <a:spcBef>
                <a:spcPts val="413"/>
              </a:spcBef>
            </a:pPr>
            <a:endParaRPr lang="sv-SE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sv" baseline="0" noProof="0" dirty="0" smtClean="0">
              <a:solidFill>
                <a:srgbClr val="00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40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sv-SE" sz="1200" dirty="0" smtClean="0">
              <a:solidFill>
                <a:schemeClr val="dk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84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EDC9-3A92-4452-A2F6-ED3B3BA8572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Relationship Id="rId3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07179" y="3837452"/>
            <a:ext cx="5381255" cy="1216471"/>
          </a:xfrm>
        </p:spPr>
        <p:txBody>
          <a:bodyPr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5249526" y="1623125"/>
            <a:ext cx="6338913" cy="22027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934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3700"/>
            </a:lvl1pPr>
            <a:lvl2pPr marL="1067093" indent="-457326">
              <a:buFont typeface="Arial" pitchFamily="34" charset="0"/>
              <a:buChar char="•"/>
              <a:defRPr sz="3700"/>
            </a:lvl2pPr>
            <a:lvl3pPr marL="1676861" indent="-457326">
              <a:buFont typeface="Arial" pitchFamily="34" charset="0"/>
              <a:buChar char="•"/>
              <a:defRPr sz="3700"/>
            </a:lvl3pPr>
            <a:lvl4pPr marL="2286629" indent="-457326">
              <a:buFont typeface="Arial" pitchFamily="34" charset="0"/>
              <a:buChar char="•"/>
              <a:defRPr sz="3700"/>
            </a:lvl4pPr>
            <a:lvl5pPr marL="2896396" indent="-457326">
              <a:buFont typeface="Arial" pitchFamily="34" charset="0"/>
              <a:buChar char="•"/>
              <a:defRPr sz="37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201655" y="6321956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60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60" y="6321956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19" y="274639"/>
            <a:ext cx="10978515" cy="1143000"/>
          </a:xfrm>
          <a:prstGeom prst="rect">
            <a:avLst/>
          </a:prstGeom>
        </p:spPr>
        <p:txBody>
          <a:bodyPr/>
          <a:lstStyle>
            <a:lvl1pPr algn="l">
              <a:defRPr cap="all">
                <a:latin typeface="Arial"/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919" y="1600201"/>
            <a:ext cx="10978515" cy="4368800"/>
          </a:xfrm>
          <a:prstGeom prst="rect">
            <a:avLst/>
          </a:prstGeom>
        </p:spPr>
        <p:txBody>
          <a:bodyPr>
            <a:normAutofit/>
          </a:bodyPr>
          <a:lstStyle>
            <a:lvl1pPr marL="457326" indent="-457326">
              <a:buFont typeface="Arial" pitchFamily="34" charset="0"/>
              <a:buChar char="•"/>
              <a:defRPr sz="3700">
                <a:latin typeface="Arial"/>
              </a:defRPr>
            </a:lvl1pPr>
            <a:lvl2pPr marL="1067093" indent="-457326">
              <a:buFont typeface="Arial" pitchFamily="34" charset="0"/>
              <a:buChar char="•"/>
              <a:defRPr sz="3700">
                <a:latin typeface="Arial"/>
              </a:defRPr>
            </a:lvl2pPr>
            <a:lvl3pPr marL="1676861" indent="-457326">
              <a:buFont typeface="Arial" pitchFamily="34" charset="0"/>
              <a:buChar char="•"/>
              <a:defRPr sz="3700">
                <a:latin typeface="Arial"/>
              </a:defRPr>
            </a:lvl3pPr>
            <a:lvl4pPr marL="2286629" indent="-457326">
              <a:buFont typeface="Arial" pitchFamily="34" charset="0"/>
              <a:buChar char="•"/>
              <a:defRPr sz="3700">
                <a:latin typeface="Arial"/>
              </a:defRPr>
            </a:lvl4pPr>
            <a:lvl5pPr marL="2896396" indent="-457326">
              <a:buFont typeface="Arial" pitchFamily="34" charset="0"/>
              <a:buChar char="•"/>
              <a:defRPr sz="3700">
                <a:latin typeface="Arial"/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60" y="6326718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6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6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Web_SwedishICT_red_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616" y="2603216"/>
            <a:ext cx="8393118" cy="126274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460" y="6119197"/>
            <a:ext cx="541122" cy="4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0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096000" y="5862716"/>
            <a:ext cx="1827032" cy="421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81883" y="316862"/>
            <a:ext cx="10430891" cy="4748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8" y="1577340"/>
            <a:ext cx="5306282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15-05-26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1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171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918" y="274637"/>
            <a:ext cx="10978515" cy="1143000"/>
          </a:xfrm>
          <a:prstGeom prst="rect">
            <a:avLst/>
          </a:prstGeom>
          <a:noFill/>
          <a:ln>
            <a:noFill/>
          </a:ln>
        </p:spPr>
        <p:txBody>
          <a:bodyPr lIns="121934" tIns="121934" rIns="121934" bIns="121934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918" y="1600202"/>
            <a:ext cx="10978515" cy="4967575"/>
          </a:xfrm>
          <a:prstGeom prst="rect">
            <a:avLst/>
          </a:prstGeom>
          <a:noFill/>
          <a:ln>
            <a:noFill/>
          </a:ln>
        </p:spPr>
        <p:txBody>
          <a:bodyPr lIns="121934" tIns="121934" rIns="121934" bIns="121934" anchor="t" anchorCtr="0"/>
          <a:lstStyle>
            <a:lvl1pPr rtl="0">
              <a:defRPr/>
            </a:lvl1pPr>
            <a:lvl2pPr marL="990872" indent="-381105" rtl="0">
              <a:defRPr/>
            </a:lvl2pPr>
            <a:lvl3pPr marL="1524419" indent="-304884" rtl="0">
              <a:defRPr/>
            </a:lvl3pPr>
            <a:lvl4pPr marL="2134187" indent="-304884" rtl="0">
              <a:defRPr/>
            </a:lvl4pPr>
            <a:lvl5pPr rtl="0">
              <a:defRPr sz="2400"/>
            </a:lvl5pPr>
            <a:lvl6pPr rtl="0">
              <a:defRPr sz="2400"/>
            </a:lvl6pPr>
            <a:lvl7pPr rtl="0">
              <a:defRPr sz="2400"/>
            </a:lvl7pPr>
            <a:lvl8pPr rtl="0">
              <a:defRPr sz="2400"/>
            </a:lvl8pPr>
            <a:lvl9pPr rtl="0"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751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83477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3500"/>
            </a:lvl1pPr>
            <a:lvl2pPr marL="1066288" indent="-456980">
              <a:buFont typeface="Arial" pitchFamily="34" charset="0"/>
              <a:buChar char="•"/>
              <a:defRPr sz="3500"/>
            </a:lvl2pPr>
            <a:lvl3pPr marL="1675607" indent="-456980">
              <a:buFont typeface="Arial" pitchFamily="34" charset="0"/>
              <a:buChar char="•"/>
              <a:defRPr sz="3500"/>
            </a:lvl3pPr>
            <a:lvl4pPr marL="2284915" indent="-456980">
              <a:buFont typeface="Arial" pitchFamily="34" charset="0"/>
              <a:buChar char="•"/>
              <a:defRPr sz="3500"/>
            </a:lvl4pPr>
            <a:lvl5pPr marL="2894222" indent="-456980">
              <a:buFont typeface="Arial" pitchFamily="34" charset="0"/>
              <a:buChar char="•"/>
              <a:defRPr sz="35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201655" y="6321959"/>
            <a:ext cx="3862811" cy="365123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60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56" y="6321959"/>
            <a:ext cx="3862811" cy="365123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19" y="274635"/>
            <a:ext cx="10978515" cy="1143000"/>
          </a:xfrm>
          <a:prstGeom prst="rect">
            <a:avLst/>
          </a:prstGeom>
        </p:spPr>
        <p:txBody>
          <a:bodyPr/>
          <a:lstStyle>
            <a:lvl1pPr algn="l">
              <a:defRPr cap="all">
                <a:latin typeface="Arial"/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919" y="1600207"/>
            <a:ext cx="10978515" cy="4368803"/>
          </a:xfrm>
          <a:prstGeom prst="rect">
            <a:avLst/>
          </a:prstGeom>
        </p:spPr>
        <p:txBody>
          <a:bodyPr>
            <a:normAutofit/>
          </a:bodyPr>
          <a:lstStyle>
            <a:lvl1pPr marL="456980" indent="-456980">
              <a:buFont typeface="Arial" pitchFamily="34" charset="0"/>
              <a:buChar char="•"/>
              <a:defRPr sz="3500">
                <a:latin typeface="Arial"/>
              </a:defRPr>
            </a:lvl1pPr>
            <a:lvl2pPr marL="1066288" indent="-456980">
              <a:buFont typeface="Arial" pitchFamily="34" charset="0"/>
              <a:buChar char="•"/>
              <a:defRPr sz="3500">
                <a:latin typeface="Arial"/>
              </a:defRPr>
            </a:lvl2pPr>
            <a:lvl3pPr marL="1675607" indent="-456980">
              <a:buFont typeface="Arial" pitchFamily="34" charset="0"/>
              <a:buChar char="•"/>
              <a:defRPr sz="3500">
                <a:latin typeface="Arial"/>
              </a:defRPr>
            </a:lvl3pPr>
            <a:lvl4pPr marL="2284915" indent="-456980">
              <a:buFont typeface="Arial" pitchFamily="34" charset="0"/>
              <a:buChar char="•"/>
              <a:defRPr sz="3500">
                <a:latin typeface="Arial"/>
              </a:defRPr>
            </a:lvl4pPr>
            <a:lvl5pPr marL="2894222" indent="-456980">
              <a:buFont typeface="Arial" pitchFamily="34" charset="0"/>
              <a:buChar char="•"/>
              <a:defRPr sz="3500">
                <a:latin typeface="Arial"/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56" y="6326722"/>
            <a:ext cx="3862811" cy="365123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Presentation - Title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6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76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Web_SwedishICT_red_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617" y="2603216"/>
            <a:ext cx="8393116" cy="126274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469" y="6119204"/>
            <a:ext cx="541122" cy="4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0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09917" y="6356352"/>
            <a:ext cx="2846282" cy="365125"/>
          </a:xfrm>
          <a:prstGeom prst="rect">
            <a:avLst/>
          </a:prstGeom>
        </p:spPr>
        <p:txBody>
          <a:bodyPr lIns="121954" tIns="60977" rIns="121954" bIns="60977"/>
          <a:lstStyle/>
          <a:p>
            <a:fld id="{9D875D38-F2DA-6548-818F-AF9DFF81BEF3}" type="datetimeFigureOut">
              <a:rPr lang="sv-SE" smtClean="0"/>
              <a:pPr/>
              <a:t>15-05-26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167770" y="6356352"/>
            <a:ext cx="3862811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742151" y="6356352"/>
            <a:ext cx="2846282" cy="365125"/>
          </a:xfrm>
          <a:prstGeom prst="rect">
            <a:avLst/>
          </a:prstGeom>
        </p:spPr>
        <p:txBody>
          <a:bodyPr lIns="121954" tIns="60977" rIns="121954" bIns="60977"/>
          <a:lstStyle/>
          <a:p>
            <a:fld id="{642F603A-8B71-6842-BD51-F78EAFC139EF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17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07184" y="3837451"/>
            <a:ext cx="5381251" cy="1216471"/>
          </a:xfrm>
        </p:spPr>
        <p:txBody>
          <a:bodyPr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5249528" y="1623119"/>
            <a:ext cx="6338906" cy="22027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934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3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theme" Target="../theme/theme5.xml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249526" y="1623125"/>
            <a:ext cx="6338913" cy="2202788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07179" y="3837452"/>
            <a:ext cx="5381255" cy="1216471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  <p:pic>
        <p:nvPicPr>
          <p:cNvPr id="6" name="Bildobjekt 5" descr="ICT VIKTORIA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55" y="6110710"/>
            <a:ext cx="2136619" cy="46444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469" y="6119204"/>
            <a:ext cx="541122" cy="4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700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defTabSz="609308" rtl="0" eaLnBrk="1" latinLnBrk="0" hangingPunct="1">
        <a:spcBef>
          <a:spcPct val="0"/>
        </a:spcBef>
        <a:buNone/>
        <a:defRPr sz="5900" kern="1200" cap="all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609308" rtl="0" eaLnBrk="1" latinLnBrk="0" hangingPunct="1">
        <a:spcBef>
          <a:spcPct val="20000"/>
        </a:spcBef>
        <a:buFontTx/>
        <a:buNone/>
        <a:defRPr sz="47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31" indent="-380823" algn="l" defTabSz="609308" rtl="0" eaLnBrk="1" latinLnBrk="0" hangingPunct="1">
        <a:spcBef>
          <a:spcPct val="20000"/>
        </a:spcBef>
        <a:buFont typeface="Arial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80" indent="-304654" algn="l" defTabSz="60930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88" indent="-304654" algn="l" defTabSz="60930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95" indent="-304654" algn="l" defTabSz="609308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03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2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0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7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08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T_1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16344" y="2102587"/>
            <a:ext cx="6191251" cy="2732209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249526" y="1623125"/>
            <a:ext cx="6338913" cy="2202788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07179" y="3837452"/>
            <a:ext cx="5381255" cy="1216471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marL="0" marR="0" lvl="0" indent="0" algn="r" defTabSz="6093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</a:t>
            </a:r>
            <a:r>
              <a:rPr kumimoji="0" lang="sv-SE" sz="4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4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sv-SE" sz="4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4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</a:t>
            </a:r>
            <a:r>
              <a:rPr kumimoji="0" lang="sv-SE" sz="4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Master text </a:t>
            </a:r>
            <a:r>
              <a:rPr kumimoji="0" lang="sv-SE" sz="4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styles</a:t>
            </a:r>
            <a:endParaRPr kumimoji="0" lang="sv-SE" sz="4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Bildobjekt 6" descr="ICT VIKTORIA logo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55" y="6110710"/>
            <a:ext cx="2136619" cy="46444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469" y="6119204"/>
            <a:ext cx="541122" cy="4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defTabSz="609308" rtl="0" eaLnBrk="1" latinLnBrk="0" hangingPunct="1">
        <a:spcBef>
          <a:spcPct val="0"/>
        </a:spcBef>
        <a:buNone/>
        <a:defRPr sz="59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609308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Tx/>
        <a:buNone/>
        <a:tabLst/>
        <a:defRPr sz="47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31" indent="-380823" algn="l" defTabSz="609308" rtl="0" eaLnBrk="1" latinLnBrk="0" hangingPunct="1">
        <a:spcBef>
          <a:spcPct val="20000"/>
        </a:spcBef>
        <a:buFont typeface="Arial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80" indent="-304654" algn="l" defTabSz="60930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88" indent="-304654" algn="l" defTabSz="60930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95" indent="-304654" algn="l" defTabSz="609308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03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2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0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7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08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9" y="274635"/>
            <a:ext cx="10978515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9" y="1600205"/>
            <a:ext cx="10978515" cy="4373139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endParaRPr lang="sv-SE" dirty="0" smtClean="0"/>
          </a:p>
        </p:txBody>
      </p:sp>
      <p:pic>
        <p:nvPicPr>
          <p:cNvPr id="8" name="Bildobjekt 7" descr="ICT VIKTORIA logo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55" y="6110710"/>
            <a:ext cx="2136619" cy="464445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56" y="6326722"/>
            <a:ext cx="3862811" cy="365123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Presentation - Title</a:t>
            </a:r>
            <a:endParaRPr lang="en-US" dirty="0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623998" y="6372544"/>
            <a:ext cx="1306482" cy="307714"/>
          </a:xfrm>
          <a:prstGeom prst="rect">
            <a:avLst/>
          </a:prstGeom>
          <a:noFill/>
        </p:spPr>
        <p:txBody>
          <a:bodyPr wrap="none" lIns="121858" tIns="60929" rIns="121858" bIns="60929" rtlCol="0">
            <a:spAutoFit/>
          </a:bodyPr>
          <a:lstStyle/>
          <a:p>
            <a:r>
              <a:rPr lang="sv-S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www.viktoria.se</a:t>
            </a:r>
            <a:endParaRPr lang="sv-S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2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83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609308" rtl="0" eaLnBrk="1" latinLnBrk="0" hangingPunct="1">
        <a:spcBef>
          <a:spcPct val="0"/>
        </a:spcBef>
        <a:buNone/>
        <a:defRPr sz="59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80" indent="-456980" algn="l" defTabSz="6093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08" indent="0" algn="l" defTabSz="609308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5" indent="0" algn="l" defTabSz="609308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5" indent="0" algn="l" defTabSz="609308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indent="0" algn="l" defTabSz="609308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03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2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0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7" indent="-304654" algn="l" defTabSz="6093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08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1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5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0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7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6093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T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16346" y="2102583"/>
            <a:ext cx="6191251" cy="2732212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249528" y="1623119"/>
            <a:ext cx="6338906" cy="2202788"/>
          </a:xfrm>
          <a:prstGeom prst="rect">
            <a:avLst/>
          </a:prstGeom>
        </p:spPr>
        <p:txBody>
          <a:bodyPr vert="horz" lIns="121954" tIns="60977" rIns="121954" bIns="60977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07184" y="3837451"/>
            <a:ext cx="5381251" cy="1216471"/>
          </a:xfrm>
          <a:prstGeom prst="rect">
            <a:avLst/>
          </a:prstGeom>
        </p:spPr>
        <p:txBody>
          <a:bodyPr vert="horz" lIns="121954" tIns="60977" rIns="121954" bIns="60977" rtlCol="0">
            <a:normAutofit/>
          </a:bodyPr>
          <a:lstStyle/>
          <a:p>
            <a:pPr marL="0" marR="0" lvl="0" indent="0" algn="r" defTabSz="60976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</a:t>
            </a:r>
            <a:r>
              <a:rPr kumimoji="0" lang="sv-SE" sz="4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sv-SE" sz="4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</a:t>
            </a:r>
            <a:r>
              <a:rPr kumimoji="0" lang="sv-SE" sz="4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Master text </a:t>
            </a:r>
            <a:r>
              <a:rPr kumimoji="0" lang="sv-SE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styles</a:t>
            </a:r>
            <a:endParaRPr kumimoji="0" lang="sv-SE" sz="43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Bildobjekt 6" descr="ICT VIKTORIA 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54" y="6110711"/>
            <a:ext cx="2136615" cy="46444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460" y="6119197"/>
            <a:ext cx="541122" cy="4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defTabSz="609768" rtl="0" eaLnBrk="1" latinLnBrk="0" hangingPunct="1">
        <a:spcBef>
          <a:spcPct val="0"/>
        </a:spcBef>
        <a:buNone/>
        <a:defRPr sz="59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609768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Tx/>
        <a:buNone/>
        <a:tabLst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872" indent="-381105" algn="l" defTabSz="609768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419" indent="-304884" algn="l" defTabSz="60976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187" indent="-304884" algn="l" defTabSz="60976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954" indent="-304884" algn="l" defTabSz="60976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722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490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9" y="274639"/>
            <a:ext cx="10978515" cy="1143000"/>
          </a:xfrm>
          <a:prstGeom prst="rect">
            <a:avLst/>
          </a:prstGeom>
        </p:spPr>
        <p:txBody>
          <a:bodyPr vert="horz" lIns="121954" tIns="60977" rIns="121954" bIns="60977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9" y="1600204"/>
            <a:ext cx="10978515" cy="4373135"/>
          </a:xfrm>
          <a:prstGeom prst="rect">
            <a:avLst/>
          </a:prstGeom>
        </p:spPr>
        <p:txBody>
          <a:bodyPr vert="horz" lIns="121954" tIns="60977" rIns="121954" bIns="60977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endParaRPr lang="sv-SE" dirty="0" smtClean="0"/>
          </a:p>
        </p:txBody>
      </p:sp>
      <p:pic>
        <p:nvPicPr>
          <p:cNvPr id="8" name="Bildobjekt 7" descr="ICT VIKTORIA 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954" y="6110711"/>
            <a:ext cx="2136615" cy="464443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90360" y="6326718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Presentation - Title</a:t>
            </a:r>
            <a:endParaRPr lang="en-US" dirty="0"/>
          </a:p>
        </p:txBody>
      </p:sp>
      <p:sp>
        <p:nvSpPr>
          <p:cNvPr id="12" name="textruta 11"/>
          <p:cNvSpPr txBox="1"/>
          <p:nvPr/>
        </p:nvSpPr>
        <p:spPr>
          <a:xfrm>
            <a:off x="623992" y="6372542"/>
            <a:ext cx="1660138" cy="369366"/>
          </a:xfrm>
          <a:prstGeom prst="rect">
            <a:avLst/>
          </a:prstGeom>
          <a:noFill/>
        </p:spPr>
        <p:txBody>
          <a:bodyPr wrap="none" lIns="121954" tIns="60977" rIns="121954" bIns="60977" rtlCol="0">
            <a:spAutoFit/>
          </a:bodyPr>
          <a:lstStyle/>
          <a:p>
            <a:r>
              <a:rPr lang="sv-S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www.viktoria.se</a:t>
            </a:r>
            <a:endParaRPr lang="sv-S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2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82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609768" rtl="0" eaLnBrk="1" latinLnBrk="0" hangingPunct="1">
        <a:spcBef>
          <a:spcPct val="0"/>
        </a:spcBef>
        <a:buNone/>
        <a:defRPr sz="59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26" indent="-457326" algn="l" defTabSz="60976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indent="0" algn="l" defTabSz="609768" rtl="0" eaLnBrk="1" latinLnBrk="0" hangingPunct="1">
        <a:spcBef>
          <a:spcPct val="200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indent="0" algn="l" defTabSz="609768" rtl="0" eaLnBrk="1" latinLnBrk="0" hangingPunct="1">
        <a:spcBef>
          <a:spcPct val="200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indent="0" algn="l" defTabSz="609768" rtl="0" eaLnBrk="1" latinLnBrk="0" hangingPunct="1">
        <a:spcBef>
          <a:spcPct val="200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indent="0" algn="l" defTabSz="609768" rtl="0" eaLnBrk="1" latinLnBrk="0" hangingPunct="1">
        <a:spcBef>
          <a:spcPct val="200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722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490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hyperlink" Target="mailto:thomas.nystrom@viktoria.s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207178" y="5039695"/>
            <a:ext cx="5514922" cy="971635"/>
          </a:xfrm>
        </p:spPr>
        <p:txBody>
          <a:bodyPr>
            <a:normAutofit/>
          </a:bodyPr>
          <a:lstStyle/>
          <a:p>
            <a:r>
              <a:rPr lang="sv-SE" sz="2500" dirty="0"/>
              <a:t>Mats Williander</a:t>
            </a:r>
            <a:endParaRPr lang="sv-SE" sz="2500" dirty="0" smtClean="0"/>
          </a:p>
          <a:p>
            <a:r>
              <a:rPr lang="sv-SE" sz="2500" dirty="0" smtClean="0"/>
              <a:t>Thomas Nyström</a:t>
            </a:r>
            <a:endParaRPr lang="sv-SE" sz="2500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840225" y="895008"/>
            <a:ext cx="7881876" cy="3863263"/>
          </a:xfrm>
        </p:spPr>
        <p:txBody>
          <a:bodyPr>
            <a:normAutofit fontScale="90000"/>
          </a:bodyPr>
          <a:lstStyle/>
          <a:p>
            <a:r>
              <a:rPr lang="sv-SE" sz="4800" dirty="0" smtClean="0"/>
              <a:t>Cirkulära affärsmodeller</a:t>
            </a:r>
            <a:br>
              <a:rPr lang="sv-SE" sz="4800" dirty="0" smtClean="0"/>
            </a:br>
            <a:r>
              <a:rPr lang="sv-SE" sz="4800" dirty="0" smtClean="0"/>
              <a:t/>
            </a:r>
            <a:br>
              <a:rPr lang="sv-SE" sz="4800" dirty="0" smtClean="0"/>
            </a:br>
            <a:r>
              <a:rPr lang="sv-SE" sz="4000" dirty="0" smtClean="0"/>
              <a:t>Möjligheter och utmaningar för svensk tillverkningsindustri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0073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/>
              <a:t>Linjära affärsmodellers Konkurrensläge</a:t>
            </a:r>
            <a:endParaRPr lang="sv-SE" sz="4000" dirty="0"/>
          </a:p>
        </p:txBody>
      </p:sp>
      <p:sp>
        <p:nvSpPr>
          <p:cNvPr id="11" name="Platshållare för innehåll 4"/>
          <p:cNvSpPr>
            <a:spLocks noGrp="1"/>
          </p:cNvSpPr>
          <p:nvPr>
            <p:ph idx="1"/>
          </p:nvPr>
        </p:nvSpPr>
        <p:spPr>
          <a:xfrm>
            <a:off x="406719" y="1955800"/>
            <a:ext cx="7242770" cy="4079882"/>
          </a:xfrm>
        </p:spPr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sv-SE" sz="2700" dirty="0" smtClean="0"/>
              <a:t>Allt svårare att konkurrera med produktegenskaper</a:t>
            </a:r>
          </a:p>
          <a:p>
            <a:pPr>
              <a:spcAft>
                <a:spcPts val="1600"/>
              </a:spcAft>
            </a:pPr>
            <a:r>
              <a:rPr lang="sv-SE" sz="2700" dirty="0" smtClean="0"/>
              <a:t>Allt svårare att möta konkurrens från lågkostnadsländer</a:t>
            </a:r>
          </a:p>
          <a:p>
            <a:pPr>
              <a:spcAft>
                <a:spcPts val="1600"/>
              </a:spcAft>
            </a:pPr>
            <a:r>
              <a:rPr lang="sv-SE" sz="2700" dirty="0" smtClean="0"/>
              <a:t>Affärsmodellsinnovation är en möjlig lösning</a:t>
            </a:r>
          </a:p>
        </p:txBody>
      </p:sp>
      <p:grpSp>
        <p:nvGrpSpPr>
          <p:cNvPr id="15" name="Grupp 19"/>
          <p:cNvGrpSpPr/>
          <p:nvPr/>
        </p:nvGrpSpPr>
        <p:grpSpPr>
          <a:xfrm>
            <a:off x="7672186" y="3549845"/>
            <a:ext cx="3923853" cy="2158837"/>
            <a:chOff x="6203374" y="1033896"/>
            <a:chExt cx="2847106" cy="1566429"/>
          </a:xfrm>
        </p:grpSpPr>
        <p:grpSp>
          <p:nvGrpSpPr>
            <p:cNvPr id="16" name="Grupp 14"/>
            <p:cNvGrpSpPr/>
            <p:nvPr/>
          </p:nvGrpSpPr>
          <p:grpSpPr>
            <a:xfrm>
              <a:off x="6203374" y="1033896"/>
              <a:ext cx="2587334" cy="1566429"/>
              <a:chOff x="6203374" y="1033896"/>
              <a:chExt cx="2587334" cy="1566429"/>
            </a:xfrm>
          </p:grpSpPr>
          <p:pic>
            <p:nvPicPr>
              <p:cNvPr id="21" name="Picture 2" descr="C:\Users\Camilla\AppData\Local\Microsoft\Windows\Temporary Internet Files\Content.IE5\T14WMQSS\file0002131015533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3374" y="1033896"/>
                <a:ext cx="2088572" cy="1566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ktangel med klippta hörn på samma sida 21"/>
              <p:cNvSpPr/>
              <p:nvPr/>
            </p:nvSpPr>
            <p:spPr>
              <a:xfrm>
                <a:off x="8385463" y="1600200"/>
                <a:ext cx="405245" cy="663719"/>
              </a:xfrm>
              <a:prstGeom prst="snip2SameRect">
                <a:avLst/>
              </a:prstGeom>
              <a:noFill/>
              <a:ln w="19050">
                <a:solidFill>
                  <a:schemeClr val="tx1"/>
                </a:solidFill>
              </a:ln>
              <a:scene3d>
                <a:camera prst="orthographicFront">
                  <a:rot lat="0" lon="0" rev="1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3" name="Kurva 22"/>
              <p:cNvCxnSpPr/>
              <p:nvPr/>
            </p:nvCxnSpPr>
            <p:spPr>
              <a:xfrm>
                <a:off x="7949046" y="1267691"/>
                <a:ext cx="477981" cy="36368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ruta 19"/>
            <p:cNvSpPr txBox="1"/>
            <p:nvPr/>
          </p:nvSpPr>
          <p:spPr>
            <a:xfrm>
              <a:off x="8239989" y="1807367"/>
              <a:ext cx="810491" cy="334979"/>
            </a:xfrm>
            <a:prstGeom prst="rect">
              <a:avLst/>
            </a:prstGeom>
            <a:noFill/>
            <a:scene3d>
              <a:camera prst="orthographicFront">
                <a:rot lat="0" lon="0" rev="180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299:-</a:t>
              </a:r>
              <a:endParaRPr lang="sv-SE" dirty="0"/>
            </a:p>
          </p:txBody>
        </p:sp>
      </p:grpSp>
      <p:grpSp>
        <p:nvGrpSpPr>
          <p:cNvPr id="24" name="Grupp 15"/>
          <p:cNvGrpSpPr/>
          <p:nvPr/>
        </p:nvGrpSpPr>
        <p:grpSpPr>
          <a:xfrm>
            <a:off x="7545171" y="1325032"/>
            <a:ext cx="3966818" cy="2062174"/>
            <a:chOff x="5953992" y="2600325"/>
            <a:chExt cx="2878280" cy="1496291"/>
          </a:xfrm>
        </p:grpSpPr>
        <p:pic>
          <p:nvPicPr>
            <p:cNvPr id="25" name="Picture 2" descr="C:\Users\Camilla\AppData\Local\Microsoft\Windows\Temporary Internet Files\Content.IE5\T14WMQSS\file0002131015533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992" y="2600325"/>
              <a:ext cx="1995054" cy="149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ktangel med klippta hörn på samma sida 25"/>
            <p:cNvSpPr/>
            <p:nvPr/>
          </p:nvSpPr>
          <p:spPr>
            <a:xfrm>
              <a:off x="8101441" y="3228122"/>
              <a:ext cx="405245" cy="761987"/>
            </a:xfrm>
            <a:prstGeom prst="snip2SameRect">
              <a:avLst/>
            </a:prstGeom>
            <a:noFill/>
            <a:ln w="19050">
              <a:solidFill>
                <a:schemeClr val="tx1"/>
              </a:solidFill>
            </a:ln>
            <a:scene3d>
              <a:camera prst="orthographicFront">
                <a:rot lat="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7" name="Kurva 26"/>
            <p:cNvCxnSpPr/>
            <p:nvPr/>
          </p:nvCxnSpPr>
          <p:spPr>
            <a:xfrm>
              <a:off x="7665024" y="2895613"/>
              <a:ext cx="477981" cy="36368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ruta 27"/>
            <p:cNvSpPr txBox="1"/>
            <p:nvPr/>
          </p:nvSpPr>
          <p:spPr>
            <a:xfrm>
              <a:off x="7872839" y="3497635"/>
              <a:ext cx="959433" cy="334979"/>
            </a:xfrm>
            <a:prstGeom prst="rect">
              <a:avLst/>
            </a:prstGeom>
            <a:noFill/>
            <a:scene3d>
              <a:camera prst="orthographicFront">
                <a:rot lat="0" lon="0" rev="180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1299:-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1112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2035" y="408047"/>
            <a:ext cx="519154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lang="sv-SE" sz="4000" dirty="0" smtClean="0"/>
              <a:t>ÄGANDET!</a:t>
            </a:r>
            <a:endParaRPr lang="sv-SE" sz="4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2036" y="1280935"/>
            <a:ext cx="3862184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R="4454"/>
            <a:r>
              <a:rPr lang="sv" dirty="0"/>
              <a:t>Om </a:t>
            </a:r>
            <a:r>
              <a:rPr lang="sv" i="1" dirty="0"/>
              <a:t>tillverkaren säljer</a:t>
            </a:r>
            <a:r>
              <a:rPr lang="sv" dirty="0"/>
              <a:t> =&gt; högt flöde, kort livslängd</a:t>
            </a:r>
            <a:r>
              <a:rPr lang="sv" dirty="0" smtClean="0"/>
              <a:t>…</a:t>
            </a:r>
            <a:endParaRPr lang="sv" dirty="0"/>
          </a:p>
        </p:txBody>
      </p:sp>
      <p:sp>
        <p:nvSpPr>
          <p:cNvPr id="5" name="object 5"/>
          <p:cNvSpPr txBox="1"/>
          <p:nvPr/>
        </p:nvSpPr>
        <p:spPr>
          <a:xfrm>
            <a:off x="250173" y="4510326"/>
            <a:ext cx="191239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 marR="4454">
              <a:lnSpc>
                <a:spcPct val="100099"/>
              </a:lnSpc>
            </a:pPr>
            <a:r>
              <a:rPr sz="2000" b="1" spc="-13" dirty="0">
                <a:latin typeface="Arial"/>
                <a:cs typeface="Arial"/>
              </a:rPr>
              <a:t>Pure </a:t>
            </a:r>
            <a:r>
              <a:rPr sz="2000" b="1" spc="-9" dirty="0">
                <a:latin typeface="Arial"/>
                <a:cs typeface="Arial"/>
              </a:rPr>
              <a:t>product </a:t>
            </a:r>
            <a:r>
              <a:rPr sz="1800" spc="-9" dirty="0">
                <a:latin typeface="Arial"/>
                <a:cs typeface="Arial"/>
              </a:rPr>
              <a:t>Value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mainly in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</a:t>
            </a:r>
            <a:r>
              <a:rPr sz="1800" spc="-9" dirty="0">
                <a:latin typeface="Arial"/>
                <a:cs typeface="Arial"/>
              </a:rPr>
              <a:t>ct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</a:t>
            </a:r>
            <a:r>
              <a:rPr sz="1800" spc="-4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en</a:t>
            </a:r>
            <a:r>
              <a:rPr sz="1800" spc="-4" dirty="0">
                <a:latin typeface="Arial"/>
                <a:cs typeface="Arial"/>
              </a:rPr>
              <a:t>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20249" y="4446352"/>
            <a:ext cx="1381368" cy="893845"/>
          </a:xfrm>
          <a:custGeom>
            <a:avLst/>
            <a:gdLst/>
            <a:ahLst/>
            <a:cxnLst/>
            <a:rect l="l" t="t" r="r" b="b"/>
            <a:pathLst>
              <a:path w="1210945" h="984885">
                <a:moveTo>
                  <a:pt x="0" y="0"/>
                </a:moveTo>
                <a:lnTo>
                  <a:pt x="1210698" y="0"/>
                </a:lnTo>
                <a:lnTo>
                  <a:pt x="1210698" y="984883"/>
                </a:lnTo>
                <a:lnTo>
                  <a:pt x="0" y="984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10069" y="4511301"/>
            <a:ext cx="175185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 marR="4454">
              <a:lnSpc>
                <a:spcPct val="99700"/>
              </a:lnSpc>
            </a:pPr>
            <a:r>
              <a:rPr sz="2000" b="1" spc="-13" dirty="0">
                <a:latin typeface="Arial"/>
                <a:cs typeface="Arial"/>
              </a:rPr>
              <a:t>Pure </a:t>
            </a:r>
            <a:r>
              <a:rPr sz="2000" b="1" spc="-4" dirty="0">
                <a:latin typeface="Arial"/>
                <a:cs typeface="Arial"/>
              </a:rPr>
              <a:t>service </a:t>
            </a:r>
            <a:r>
              <a:rPr sz="1800" dirty="0">
                <a:latin typeface="Arial"/>
                <a:cs typeface="Arial"/>
              </a:rPr>
              <a:t>Value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mainly in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 smtClean="0">
                <a:latin typeface="Arial"/>
                <a:cs typeface="Arial"/>
              </a:rPr>
              <a:t>service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content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19368" y="4492645"/>
            <a:ext cx="7685672" cy="113542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78170" y="4517655"/>
            <a:ext cx="7569642" cy="1045413"/>
          </a:xfrm>
          <a:custGeom>
            <a:avLst/>
            <a:gdLst/>
            <a:ahLst/>
            <a:cxnLst/>
            <a:rect l="l" t="t" r="r" b="b"/>
            <a:pathLst>
              <a:path w="6635750" h="1151889">
                <a:moveTo>
                  <a:pt x="0" y="0"/>
                </a:moveTo>
                <a:lnTo>
                  <a:pt x="6635750" y="0"/>
                </a:lnTo>
                <a:lnTo>
                  <a:pt x="6635750" y="1151465"/>
                </a:lnTo>
                <a:lnTo>
                  <a:pt x="0" y="11514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78170" y="4517655"/>
            <a:ext cx="7569642" cy="1045413"/>
          </a:xfrm>
          <a:custGeom>
            <a:avLst/>
            <a:gdLst/>
            <a:ahLst/>
            <a:cxnLst/>
            <a:rect l="l" t="t" r="r" b="b"/>
            <a:pathLst>
              <a:path w="6635750" h="1151889">
                <a:moveTo>
                  <a:pt x="0" y="0"/>
                </a:moveTo>
                <a:lnTo>
                  <a:pt x="6635749" y="0"/>
                </a:lnTo>
                <a:lnTo>
                  <a:pt x="6635749" y="1151466"/>
                </a:lnTo>
                <a:lnTo>
                  <a:pt x="0" y="115146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4110" y="4496417"/>
            <a:ext cx="7676188" cy="112787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8170" y="4517655"/>
            <a:ext cx="7569642" cy="1045413"/>
          </a:xfrm>
          <a:custGeom>
            <a:avLst/>
            <a:gdLst/>
            <a:ahLst/>
            <a:cxnLst/>
            <a:rect l="l" t="t" r="r" b="b"/>
            <a:pathLst>
              <a:path w="6635750" h="1151889">
                <a:moveTo>
                  <a:pt x="0" y="0"/>
                </a:moveTo>
                <a:lnTo>
                  <a:pt x="0" y="1151465"/>
                </a:lnTo>
                <a:lnTo>
                  <a:pt x="6635750" y="1151465"/>
                </a:lnTo>
                <a:lnTo>
                  <a:pt x="0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30521" y="5048725"/>
            <a:ext cx="2088062" cy="15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9"/>
              </a:lnSpc>
            </a:pPr>
            <a:r>
              <a:rPr sz="1600" dirty="0">
                <a:latin typeface="Arial"/>
                <a:cs typeface="Arial"/>
              </a:rPr>
              <a:t>(CU</a:t>
            </a:r>
            <a:r>
              <a:rPr sz="1600" spc="-9" dirty="0">
                <a:latin typeface="Arial"/>
                <a:cs typeface="Arial"/>
              </a:rPr>
              <a:t>STOMER</a:t>
            </a:r>
            <a:r>
              <a:rPr sz="1600" spc="-4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OW</a:t>
            </a:r>
            <a:r>
              <a:rPr sz="1600" dirty="0">
                <a:latin typeface="Arial"/>
                <a:cs typeface="Arial"/>
              </a:rPr>
              <a:t>NS)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617941" y="4932492"/>
            <a:ext cx="1849493" cy="15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9"/>
              </a:lnSpc>
            </a:pPr>
            <a:r>
              <a:rPr sz="1600" spc="-9" dirty="0">
                <a:latin typeface="Arial"/>
                <a:cs typeface="Arial"/>
              </a:rPr>
              <a:t>(THE</a:t>
            </a:r>
            <a:r>
              <a:rPr sz="1600" spc="-4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EM</a:t>
            </a:r>
            <a:r>
              <a:rPr sz="1600" spc="-4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OW</a:t>
            </a:r>
            <a:r>
              <a:rPr sz="1600" dirty="0">
                <a:latin typeface="Arial"/>
                <a:cs typeface="Arial"/>
              </a:rPr>
              <a:t>NS)</a:t>
            </a:r>
          </a:p>
        </p:txBody>
      </p:sp>
      <p:sp>
        <p:nvSpPr>
          <p:cNvPr id="16" name="Rektangel 15"/>
          <p:cNvSpPr/>
          <p:nvPr/>
        </p:nvSpPr>
        <p:spPr>
          <a:xfrm>
            <a:off x="7617941" y="2453947"/>
            <a:ext cx="37261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" dirty="0"/>
              <a:t>Om </a:t>
            </a:r>
            <a:r>
              <a:rPr lang="sv" i="1" dirty="0"/>
              <a:t>tillverkaren äger </a:t>
            </a:r>
            <a:r>
              <a:rPr lang="sv" dirty="0"/>
              <a:t>och säljer produktens funktion, resultat eller prestation</a:t>
            </a:r>
            <a:r>
              <a:rPr lang="sv-SE" dirty="0"/>
              <a:t>...</a:t>
            </a:r>
          </a:p>
          <a:p>
            <a:endParaRPr lang="sv-SE" sz="1050" dirty="0"/>
          </a:p>
          <a:p>
            <a:r>
              <a:rPr lang="sv" dirty="0"/>
              <a:t>Vad händer då?</a:t>
            </a:r>
          </a:p>
        </p:txBody>
      </p:sp>
    </p:spTree>
    <p:extLst>
      <p:ext uri="{BB962C8B-B14F-4D97-AF65-F5344CB8AC3E}">
        <p14:creationId xmlns:p14="http://schemas.microsoft.com/office/powerpoint/2010/main" val="9244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609918" y="144465"/>
            <a:ext cx="10978515" cy="1143000"/>
          </a:xfrm>
        </p:spPr>
        <p:txBody>
          <a:bodyPr>
            <a:normAutofit fontScale="90000"/>
          </a:bodyPr>
          <a:lstStyle/>
          <a:p>
            <a:r>
              <a:rPr lang="sv-SE" sz="4400" dirty="0" smtClean="0">
                <a:ea typeface="ＭＳ Ｐゴシック" pitchFamily="-103" charset="-128"/>
                <a:cs typeface="ＭＳ Ｐゴシック" pitchFamily="-103" charset="-128"/>
              </a:rPr>
              <a:t>Cirkulär affärsmodell</a:t>
            </a:r>
            <a:r>
              <a:rPr lang="sv-SE" sz="4889" dirty="0" smtClean="0">
                <a:ea typeface="ＭＳ Ｐゴシック" pitchFamily="-103" charset="-128"/>
                <a:cs typeface="ＭＳ Ｐゴシック" pitchFamily="-103" charset="-128"/>
              </a:rPr>
              <a:t>: </a:t>
            </a:r>
            <a:br>
              <a:rPr lang="sv-SE" sz="4889" dirty="0" smtClean="0">
                <a:ea typeface="ＭＳ Ｐゴシック" pitchFamily="-103" charset="-128"/>
                <a:cs typeface="ＭＳ Ｐゴシック" pitchFamily="-103" charset="-128"/>
              </a:rPr>
            </a:br>
            <a:r>
              <a:rPr lang="sv-SE" sz="3500" dirty="0" smtClean="0">
                <a:ea typeface="ＭＳ Ｐゴシック" pitchFamily="-103" charset="-128"/>
                <a:cs typeface="ＭＳ Ｐゴシック" pitchFamily="-103" charset="-128"/>
              </a:rPr>
              <a:t>Bevara värdet så långt det går</a:t>
            </a:r>
            <a:endParaRPr lang="sv-SE" dirty="0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pic>
        <p:nvPicPr>
          <p:cNvPr id="80899" name="Bildobjekt 6" descr="Prodsys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246" y="1301753"/>
            <a:ext cx="7560442" cy="478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8" y="6096004"/>
            <a:ext cx="1265959" cy="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8" tIns="45684" rIns="91368" bIns="4568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>
                <a:latin typeface="Times New Roman" pitchFamily="-103" charset="0"/>
              </a:rPr>
              <a:t>Nasr &amp; Thurston, 2006</a:t>
            </a:r>
          </a:p>
        </p:txBody>
      </p:sp>
      <p:sp>
        <p:nvSpPr>
          <p:cNvPr id="27" name="Höger klammerparentes 26"/>
          <p:cNvSpPr/>
          <p:nvPr/>
        </p:nvSpPr>
        <p:spPr>
          <a:xfrm>
            <a:off x="8735801" y="2063756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8" name="Höger klammerparentes 27"/>
          <p:cNvSpPr/>
          <p:nvPr/>
        </p:nvSpPr>
        <p:spPr>
          <a:xfrm>
            <a:off x="8752743" y="3052774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0" name="Vänster klammerparentes 19"/>
          <p:cNvSpPr/>
          <p:nvPr/>
        </p:nvSpPr>
        <p:spPr>
          <a:xfrm>
            <a:off x="1846695" y="2982124"/>
            <a:ext cx="315551" cy="106203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1" name="Vänster klammerparentes 20"/>
          <p:cNvSpPr/>
          <p:nvPr/>
        </p:nvSpPr>
        <p:spPr>
          <a:xfrm>
            <a:off x="1846695" y="2063753"/>
            <a:ext cx="315551" cy="77391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3" name="textruta 22"/>
          <p:cNvSpPr txBox="1"/>
          <p:nvPr/>
        </p:nvSpPr>
        <p:spPr>
          <a:xfrm>
            <a:off x="67769" y="22574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24" name="textruta 23"/>
          <p:cNvSpPr txBox="1"/>
          <p:nvPr/>
        </p:nvSpPr>
        <p:spPr>
          <a:xfrm>
            <a:off x="67769" y="33242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19" name="Rektangel 18"/>
          <p:cNvSpPr/>
          <p:nvPr/>
        </p:nvSpPr>
        <p:spPr>
          <a:xfrm>
            <a:off x="5895869" y="1287465"/>
            <a:ext cx="5150414" cy="325066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"/>
          </a:p>
        </p:txBody>
      </p:sp>
      <p:sp>
        <p:nvSpPr>
          <p:cNvPr id="26" name="Rektangel 25"/>
          <p:cNvSpPr/>
          <p:nvPr/>
        </p:nvSpPr>
        <p:spPr>
          <a:xfrm>
            <a:off x="11046284" y="5249333"/>
            <a:ext cx="542149" cy="524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"/>
          </a:p>
        </p:txBody>
      </p:sp>
      <p:sp>
        <p:nvSpPr>
          <p:cNvPr id="25" name="textruta 24"/>
          <p:cNvSpPr txBox="1"/>
          <p:nvPr/>
        </p:nvSpPr>
        <p:spPr>
          <a:xfrm>
            <a:off x="5119253" y="2707296"/>
            <a:ext cx="1618170" cy="954142"/>
          </a:xfrm>
          <a:prstGeom prst="rect">
            <a:avLst/>
          </a:prstGeom>
          <a:noFill/>
        </p:spPr>
        <p:txBody>
          <a:bodyPr wrap="square" lIns="121954" tIns="60977" rIns="121954" bIns="60977" rtlCol="0" anchor="ctr" anchorCtr="1">
            <a:spAutoFit/>
          </a:bodyPr>
          <a:lstStyle/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Point</a:t>
            </a:r>
          </a:p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Of</a:t>
            </a:r>
          </a:p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Sale</a:t>
            </a:r>
            <a:endParaRPr lang="sv" sz="1800" b="1" dirty="0">
              <a:solidFill>
                <a:srgbClr val="0000FF"/>
              </a:solidFill>
            </a:endParaRPr>
          </a:p>
        </p:txBody>
      </p:sp>
      <p:cxnSp>
        <p:nvCxnSpPr>
          <p:cNvPr id="29" name="Rak pil 28"/>
          <p:cNvCxnSpPr/>
          <p:nvPr/>
        </p:nvCxnSpPr>
        <p:spPr>
          <a:xfrm rot="5400000" flipH="1" flipV="1">
            <a:off x="5448225" y="2279977"/>
            <a:ext cx="854639" cy="1588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609918" y="144465"/>
            <a:ext cx="10978515" cy="1143000"/>
          </a:xfrm>
        </p:spPr>
        <p:txBody>
          <a:bodyPr>
            <a:normAutofit fontScale="90000"/>
          </a:bodyPr>
          <a:lstStyle/>
          <a:p>
            <a:r>
              <a:rPr lang="sv-SE" sz="4400" dirty="0" smtClean="0">
                <a:ea typeface="ＭＳ Ｐゴシック" pitchFamily="-103" charset="-128"/>
                <a:cs typeface="ＭＳ Ｐゴシック" pitchFamily="-103" charset="-128"/>
              </a:rPr>
              <a:t>Cirkulär affärsmodell: </a:t>
            </a:r>
            <a:br>
              <a:rPr lang="sv-SE" sz="4400" dirty="0" smtClean="0">
                <a:ea typeface="ＭＳ Ｐゴシック" pitchFamily="-103" charset="-128"/>
                <a:cs typeface="ＭＳ Ｐゴシック" pitchFamily="-103" charset="-128"/>
              </a:rPr>
            </a:br>
            <a:r>
              <a:rPr lang="sv-SE" sz="3500" dirty="0" smtClean="0">
                <a:ea typeface="ＭＳ Ｐゴシック" pitchFamily="-103" charset="-128"/>
                <a:cs typeface="ＭＳ Ｐゴシック" pitchFamily="-103" charset="-128"/>
              </a:rPr>
              <a:t>Bevara värdet så långt det går</a:t>
            </a:r>
            <a:endParaRPr lang="sv-SE" dirty="0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pic>
        <p:nvPicPr>
          <p:cNvPr id="80899" name="Bildobjekt 6" descr="Prodsys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246" y="1301753"/>
            <a:ext cx="7560442" cy="478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8" y="6096004"/>
            <a:ext cx="1265959" cy="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8" tIns="45684" rIns="91368" bIns="4568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>
                <a:latin typeface="Times New Roman" pitchFamily="-103" charset="0"/>
              </a:rPr>
              <a:t>Nasr &amp; Thurston, 2006</a:t>
            </a:r>
          </a:p>
        </p:txBody>
      </p:sp>
      <p:sp>
        <p:nvSpPr>
          <p:cNvPr id="27" name="Höger klammerparentes 26"/>
          <p:cNvSpPr/>
          <p:nvPr/>
        </p:nvSpPr>
        <p:spPr>
          <a:xfrm>
            <a:off x="8735801" y="2063756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8" name="Höger klammerparentes 27"/>
          <p:cNvSpPr/>
          <p:nvPr/>
        </p:nvSpPr>
        <p:spPr>
          <a:xfrm>
            <a:off x="8752743" y="3052774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0" name="Vänster klammerparentes 19"/>
          <p:cNvSpPr/>
          <p:nvPr/>
        </p:nvSpPr>
        <p:spPr>
          <a:xfrm>
            <a:off x="1846695" y="2982124"/>
            <a:ext cx="315551" cy="106203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1" name="Vänster klammerparentes 20"/>
          <p:cNvSpPr/>
          <p:nvPr/>
        </p:nvSpPr>
        <p:spPr>
          <a:xfrm>
            <a:off x="1846695" y="2063753"/>
            <a:ext cx="315551" cy="77391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3" name="textruta 22"/>
          <p:cNvSpPr txBox="1"/>
          <p:nvPr/>
        </p:nvSpPr>
        <p:spPr>
          <a:xfrm>
            <a:off x="67769" y="22574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24" name="textruta 23"/>
          <p:cNvSpPr txBox="1"/>
          <p:nvPr/>
        </p:nvSpPr>
        <p:spPr>
          <a:xfrm>
            <a:off x="67769" y="33242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grpSp>
        <p:nvGrpSpPr>
          <p:cNvPr id="2" name="Grupp 24"/>
          <p:cNvGrpSpPr/>
          <p:nvPr/>
        </p:nvGrpSpPr>
        <p:grpSpPr>
          <a:xfrm>
            <a:off x="4356695" y="1999118"/>
            <a:ext cx="3125395" cy="2045045"/>
            <a:chOff x="3265820" y="1999117"/>
            <a:chExt cx="2342826" cy="2045045"/>
          </a:xfrm>
        </p:grpSpPr>
        <p:cxnSp>
          <p:nvCxnSpPr>
            <p:cNvPr id="18" name="Rak pil 17"/>
            <p:cNvCxnSpPr/>
            <p:nvPr/>
          </p:nvCxnSpPr>
          <p:spPr>
            <a:xfrm rot="10800000">
              <a:off x="3455990" y="2982124"/>
              <a:ext cx="1998660" cy="71438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upp 15"/>
            <p:cNvGrpSpPr/>
            <p:nvPr/>
          </p:nvGrpSpPr>
          <p:grpSpPr>
            <a:xfrm>
              <a:off x="3265820" y="1999117"/>
              <a:ext cx="2342826" cy="2045045"/>
              <a:chOff x="3265820" y="1999117"/>
              <a:chExt cx="2342826" cy="2045045"/>
            </a:xfrm>
          </p:grpSpPr>
          <p:cxnSp>
            <p:nvCxnSpPr>
              <p:cNvPr id="17" name="Rak pil 16"/>
              <p:cNvCxnSpPr/>
              <p:nvPr/>
            </p:nvCxnSpPr>
            <p:spPr>
              <a:xfrm rot="10800000">
                <a:off x="3455995" y="3009904"/>
                <a:ext cx="1568450" cy="103425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Kurva 21"/>
              <p:cNvCxnSpPr/>
              <p:nvPr/>
            </p:nvCxnSpPr>
            <p:spPr>
              <a:xfrm rot="5400000" flipH="1">
                <a:off x="5136363" y="1839570"/>
                <a:ext cx="312735" cy="631830"/>
              </a:xfrm>
              <a:prstGeom prst="curvedConnector4">
                <a:avLst>
                  <a:gd name="adj1" fmla="val -105584"/>
                  <a:gd name="adj2" fmla="val 182412"/>
                </a:avLst>
              </a:prstGeom>
              <a:ln w="63500">
                <a:solidFill>
                  <a:srgbClr val="0000FF"/>
                </a:solidFill>
                <a:prstDash val="solid"/>
                <a:tailEnd type="arrow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Vänsterböjd 38"/>
              <p:cNvSpPr/>
              <p:nvPr/>
            </p:nvSpPr>
            <p:spPr>
              <a:xfrm rot="5400000">
                <a:off x="4174325" y="1403340"/>
                <a:ext cx="525810" cy="2342820"/>
              </a:xfrm>
              <a:prstGeom prst="curvedLeftArrow">
                <a:avLst>
                  <a:gd name="adj1" fmla="val 25000"/>
                  <a:gd name="adj2" fmla="val 97825"/>
                  <a:gd name="adj3" fmla="val 25000"/>
                </a:avLst>
              </a:prstGeom>
              <a:solidFill>
                <a:srgbClr val="0000FF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68" tIns="45684" rIns="91368" bIns="45684"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Kurva 41"/>
              <p:cNvCxnSpPr/>
              <p:nvPr/>
            </p:nvCxnSpPr>
            <p:spPr>
              <a:xfrm rot="10800000">
                <a:off x="3265825" y="2311849"/>
                <a:ext cx="2188830" cy="741713"/>
              </a:xfrm>
              <a:prstGeom prst="curvedConnector3">
                <a:avLst>
                  <a:gd name="adj1" fmla="val 90927"/>
                </a:avLst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ktangel 25"/>
          <p:cNvSpPr/>
          <p:nvPr/>
        </p:nvSpPr>
        <p:spPr>
          <a:xfrm>
            <a:off x="11046284" y="5249333"/>
            <a:ext cx="542149" cy="524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pPr>
              <a:defRPr/>
            </a:pPr>
            <a:r>
              <a:rPr lang="sv-SE" sz="4000" dirty="0" smtClean="0"/>
              <a:t>Cirkulära affärsmodeller</a:t>
            </a:r>
            <a:endParaRPr lang="sv-SE" sz="4000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572001" y="1742208"/>
            <a:ext cx="6766515" cy="3814337"/>
          </a:xfrm>
        </p:spPr>
        <p:txBody>
          <a:bodyPr>
            <a:noAutofit/>
          </a:bodyPr>
          <a:lstStyle/>
          <a:p>
            <a:r>
              <a:rPr lang="sv-SE" sz="3200" dirty="0" smtClean="0"/>
              <a:t>Företaget säljer funktion istället för produkt</a:t>
            </a:r>
          </a:p>
          <a:p>
            <a:endParaRPr lang="sv-SE" sz="3200" dirty="0" smtClean="0"/>
          </a:p>
          <a:p>
            <a:r>
              <a:rPr lang="sv-SE" sz="3200" dirty="0" smtClean="0"/>
              <a:t>Vinsten optimeras genom att produkten görs:</a:t>
            </a:r>
          </a:p>
          <a:p>
            <a:pPr lvl="1"/>
            <a:r>
              <a:rPr lang="sv-SE" sz="3200" dirty="0" smtClean="0"/>
              <a:t>Hållbar</a:t>
            </a:r>
          </a:p>
          <a:p>
            <a:pPr lvl="1"/>
            <a:r>
              <a:rPr lang="sv-SE" sz="3200" dirty="0" smtClean="0"/>
              <a:t>Uppgraderbar</a:t>
            </a:r>
          </a:p>
          <a:p>
            <a:pPr lvl="1"/>
            <a:r>
              <a:rPr lang="sv-SE" sz="3200" dirty="0" err="1" smtClean="0"/>
              <a:t>Modulär</a:t>
            </a:r>
            <a:endParaRPr lang="sv-SE" sz="3200" dirty="0" smtClean="0"/>
          </a:p>
          <a:p>
            <a:pPr lvl="1"/>
            <a:endParaRPr lang="sv-SE" sz="3200" dirty="0" smtClean="0"/>
          </a:p>
          <a:p>
            <a:pPr lvl="1"/>
            <a:endParaRPr lang="sv-SE" sz="3200" dirty="0"/>
          </a:p>
        </p:txBody>
      </p:sp>
      <p:sp>
        <p:nvSpPr>
          <p:cNvPr id="6" name="Höger 5"/>
          <p:cNvSpPr/>
          <p:nvPr/>
        </p:nvSpPr>
        <p:spPr>
          <a:xfrm rot="16200000">
            <a:off x="1025033" y="3254258"/>
            <a:ext cx="2077963" cy="121235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834" y="1462525"/>
            <a:ext cx="1496275" cy="112220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9548" y="4072120"/>
            <a:ext cx="2134517" cy="23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Bildobjekt 6" descr="Prodsys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246" y="1301753"/>
            <a:ext cx="7560442" cy="478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609918" y="144465"/>
            <a:ext cx="10978515" cy="1143000"/>
          </a:xfrm>
        </p:spPr>
        <p:txBody>
          <a:bodyPr>
            <a:noAutofit/>
          </a:bodyPr>
          <a:lstStyle/>
          <a:p>
            <a:r>
              <a:rPr lang="sv-SE" sz="4000" dirty="0" smtClean="0">
                <a:ea typeface="ＭＳ Ｐゴシック" pitchFamily="-103" charset="-128"/>
                <a:cs typeface="ＭＳ Ｐゴシック" pitchFamily="-103" charset="-128"/>
              </a:rPr>
              <a:t>Affärsmodeller och återvinning</a:t>
            </a:r>
          </a:p>
        </p:txBody>
      </p:sp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8" y="6096004"/>
            <a:ext cx="1265959" cy="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8" tIns="45684" rIns="91368" bIns="4568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>
                <a:latin typeface="Times New Roman" pitchFamily="-103" charset="0"/>
              </a:rPr>
              <a:t>Nasr &amp; Thurston, 2006</a:t>
            </a:r>
          </a:p>
        </p:txBody>
      </p:sp>
      <p:sp>
        <p:nvSpPr>
          <p:cNvPr id="27" name="Höger klammerparentes 26"/>
          <p:cNvSpPr/>
          <p:nvPr/>
        </p:nvSpPr>
        <p:spPr>
          <a:xfrm>
            <a:off x="8735801" y="2063756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8" name="Höger klammerparentes 27"/>
          <p:cNvSpPr/>
          <p:nvPr/>
        </p:nvSpPr>
        <p:spPr>
          <a:xfrm>
            <a:off x="8752743" y="3052774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0" name="Vänster klammerparentes 19"/>
          <p:cNvSpPr/>
          <p:nvPr/>
        </p:nvSpPr>
        <p:spPr>
          <a:xfrm>
            <a:off x="1846695" y="2982124"/>
            <a:ext cx="315551" cy="106203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1" name="Vänster klammerparentes 20"/>
          <p:cNvSpPr/>
          <p:nvPr/>
        </p:nvSpPr>
        <p:spPr>
          <a:xfrm>
            <a:off x="1846695" y="2063753"/>
            <a:ext cx="315551" cy="77391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3" name="textruta 22"/>
          <p:cNvSpPr txBox="1"/>
          <p:nvPr/>
        </p:nvSpPr>
        <p:spPr>
          <a:xfrm>
            <a:off x="67769" y="22574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24" name="textruta 23"/>
          <p:cNvSpPr txBox="1"/>
          <p:nvPr/>
        </p:nvSpPr>
        <p:spPr>
          <a:xfrm>
            <a:off x="67769" y="33242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11046284" y="5249333"/>
            <a:ext cx="542149" cy="524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"/>
          </a:p>
        </p:txBody>
      </p:sp>
      <p:cxnSp>
        <p:nvCxnSpPr>
          <p:cNvPr id="29" name="Rak pil 28"/>
          <p:cNvCxnSpPr/>
          <p:nvPr/>
        </p:nvCxnSpPr>
        <p:spPr>
          <a:xfrm rot="10800000">
            <a:off x="4637827" y="2982124"/>
            <a:ext cx="2617196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ak pil 30"/>
          <p:cNvCxnSpPr/>
          <p:nvPr/>
        </p:nvCxnSpPr>
        <p:spPr>
          <a:xfrm rot="10800000">
            <a:off x="4637827" y="3052774"/>
            <a:ext cx="2078362" cy="91836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609918" y="144465"/>
            <a:ext cx="10978515" cy="1143000"/>
          </a:xfrm>
        </p:spPr>
        <p:txBody>
          <a:bodyPr>
            <a:noAutofit/>
          </a:bodyPr>
          <a:lstStyle/>
          <a:p>
            <a:r>
              <a:rPr lang="sv-SE" sz="4000" dirty="0" smtClean="0">
                <a:ea typeface="ＭＳ Ｐゴシック" pitchFamily="-103" charset="-128"/>
                <a:cs typeface="ＭＳ Ｐゴシック" pitchFamily="-103" charset="-128"/>
              </a:rPr>
              <a:t>affärsmodeller och återvinning</a:t>
            </a:r>
          </a:p>
        </p:txBody>
      </p:sp>
      <p:pic>
        <p:nvPicPr>
          <p:cNvPr id="80899" name="Bildobjekt 6" descr="Prodsys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246" y="1301753"/>
            <a:ext cx="7560442" cy="478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8" y="6096004"/>
            <a:ext cx="1265959" cy="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8" tIns="45684" rIns="91368" bIns="4568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>
                <a:latin typeface="Times New Roman" pitchFamily="-103" charset="0"/>
              </a:rPr>
              <a:t>Nasr &amp; Thurston, 2006</a:t>
            </a:r>
          </a:p>
        </p:txBody>
      </p:sp>
      <p:sp>
        <p:nvSpPr>
          <p:cNvPr id="27" name="Höger klammerparentes 26"/>
          <p:cNvSpPr/>
          <p:nvPr/>
        </p:nvSpPr>
        <p:spPr>
          <a:xfrm>
            <a:off x="8735801" y="2063756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8" name="Höger klammerparentes 27"/>
          <p:cNvSpPr/>
          <p:nvPr/>
        </p:nvSpPr>
        <p:spPr>
          <a:xfrm>
            <a:off x="8752743" y="3052774"/>
            <a:ext cx="410854" cy="918368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lvl="1"/>
            <a:r>
              <a:rPr lang="en-US" dirty="0" err="1" smtClean="0"/>
              <a:t>Värdetapp</a:t>
            </a:r>
            <a:endParaRPr lang="en-US" dirty="0"/>
          </a:p>
        </p:txBody>
      </p:sp>
      <p:sp>
        <p:nvSpPr>
          <p:cNvPr id="20" name="Vänster klammerparentes 19"/>
          <p:cNvSpPr/>
          <p:nvPr/>
        </p:nvSpPr>
        <p:spPr>
          <a:xfrm>
            <a:off x="1846695" y="2982124"/>
            <a:ext cx="315551" cy="106203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1" name="Vänster klammerparentes 20"/>
          <p:cNvSpPr/>
          <p:nvPr/>
        </p:nvSpPr>
        <p:spPr>
          <a:xfrm>
            <a:off x="1846695" y="2063753"/>
            <a:ext cx="315551" cy="77391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 dirty="0"/>
          </a:p>
        </p:txBody>
      </p:sp>
      <p:sp>
        <p:nvSpPr>
          <p:cNvPr id="23" name="textruta 22"/>
          <p:cNvSpPr txBox="1"/>
          <p:nvPr/>
        </p:nvSpPr>
        <p:spPr>
          <a:xfrm>
            <a:off x="67769" y="22574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sp>
        <p:nvSpPr>
          <p:cNvPr id="24" name="textruta 23"/>
          <p:cNvSpPr txBox="1"/>
          <p:nvPr/>
        </p:nvSpPr>
        <p:spPr>
          <a:xfrm>
            <a:off x="67769" y="3324226"/>
            <a:ext cx="180996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Värdetillägg</a:t>
            </a:r>
            <a:endParaRPr lang="en-US" dirty="0"/>
          </a:p>
        </p:txBody>
      </p:sp>
      <p:grpSp>
        <p:nvGrpSpPr>
          <p:cNvPr id="2" name="Grupp 24"/>
          <p:cNvGrpSpPr/>
          <p:nvPr/>
        </p:nvGrpSpPr>
        <p:grpSpPr>
          <a:xfrm>
            <a:off x="4356695" y="1999118"/>
            <a:ext cx="3125395" cy="2045045"/>
            <a:chOff x="3265820" y="1999117"/>
            <a:chExt cx="2342826" cy="2045045"/>
          </a:xfrm>
        </p:grpSpPr>
        <p:cxnSp>
          <p:nvCxnSpPr>
            <p:cNvPr id="18" name="Rak pil 17"/>
            <p:cNvCxnSpPr/>
            <p:nvPr/>
          </p:nvCxnSpPr>
          <p:spPr>
            <a:xfrm rot="10800000">
              <a:off x="3455990" y="2982124"/>
              <a:ext cx="1998660" cy="71438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upp 15"/>
            <p:cNvGrpSpPr/>
            <p:nvPr/>
          </p:nvGrpSpPr>
          <p:grpSpPr>
            <a:xfrm>
              <a:off x="3265820" y="1999117"/>
              <a:ext cx="2342826" cy="2045045"/>
              <a:chOff x="3265820" y="1999117"/>
              <a:chExt cx="2342826" cy="2045045"/>
            </a:xfrm>
          </p:grpSpPr>
          <p:cxnSp>
            <p:nvCxnSpPr>
              <p:cNvPr id="17" name="Rak pil 16"/>
              <p:cNvCxnSpPr/>
              <p:nvPr/>
            </p:nvCxnSpPr>
            <p:spPr>
              <a:xfrm rot="10800000">
                <a:off x="3455995" y="3009904"/>
                <a:ext cx="1568450" cy="103425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Kurva 21"/>
              <p:cNvCxnSpPr/>
              <p:nvPr/>
            </p:nvCxnSpPr>
            <p:spPr>
              <a:xfrm rot="5400000" flipH="1">
                <a:off x="5136363" y="1839570"/>
                <a:ext cx="312735" cy="631830"/>
              </a:xfrm>
              <a:prstGeom prst="curvedConnector4">
                <a:avLst>
                  <a:gd name="adj1" fmla="val -105584"/>
                  <a:gd name="adj2" fmla="val 182412"/>
                </a:avLst>
              </a:prstGeom>
              <a:ln w="63500">
                <a:solidFill>
                  <a:srgbClr val="0000FF"/>
                </a:solidFill>
                <a:prstDash val="solid"/>
                <a:tailEnd type="arrow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Vänsterböjd 38"/>
              <p:cNvSpPr/>
              <p:nvPr/>
            </p:nvSpPr>
            <p:spPr>
              <a:xfrm rot="5400000">
                <a:off x="4174325" y="1403340"/>
                <a:ext cx="525810" cy="2342820"/>
              </a:xfrm>
              <a:prstGeom prst="curvedLeftArrow">
                <a:avLst>
                  <a:gd name="adj1" fmla="val 25000"/>
                  <a:gd name="adj2" fmla="val 97825"/>
                  <a:gd name="adj3" fmla="val 25000"/>
                </a:avLst>
              </a:prstGeom>
              <a:solidFill>
                <a:srgbClr val="0000FF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68" tIns="45684" rIns="91368" bIns="45684"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Kurva 41"/>
              <p:cNvCxnSpPr/>
              <p:nvPr/>
            </p:nvCxnSpPr>
            <p:spPr>
              <a:xfrm rot="10800000">
                <a:off x="3265825" y="2311849"/>
                <a:ext cx="2188830" cy="741713"/>
              </a:xfrm>
              <a:prstGeom prst="curvedConnector3">
                <a:avLst>
                  <a:gd name="adj1" fmla="val 90927"/>
                </a:avLst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ktangel 25"/>
          <p:cNvSpPr/>
          <p:nvPr/>
        </p:nvSpPr>
        <p:spPr>
          <a:xfrm>
            <a:off x="11046284" y="5249333"/>
            <a:ext cx="542149" cy="524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4053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/>
              <a:t>Det bubblar!</a:t>
            </a:r>
            <a:endParaRPr lang="sv" sz="40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599291" y="1993901"/>
            <a:ext cx="5014877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err="1" smtClean="0"/>
              <a:t>Cirkulär</a:t>
            </a:r>
            <a:r>
              <a:rPr lang="en-US" sz="3200" dirty="0" smtClean="0"/>
              <a:t> </a:t>
            </a:r>
            <a:r>
              <a:rPr lang="en-US" sz="3200" dirty="0" err="1" smtClean="0"/>
              <a:t>affärsmodell</a:t>
            </a:r>
            <a:endParaRPr lang="en-US" sz="3200" dirty="0"/>
          </a:p>
        </p:txBody>
      </p:sp>
      <p:sp>
        <p:nvSpPr>
          <p:cNvPr id="5" name="Platshållare för innehåll 3"/>
          <p:cNvSpPr txBox="1">
            <a:spLocks/>
          </p:cNvSpPr>
          <p:nvPr/>
        </p:nvSpPr>
        <p:spPr>
          <a:xfrm>
            <a:off x="5540765" y="1993903"/>
            <a:ext cx="5315020" cy="736599"/>
          </a:xfrm>
          <a:prstGeom prst="rect">
            <a:avLst/>
          </a:prstGeom>
        </p:spPr>
        <p:txBody>
          <a:bodyPr vert="horz" lIns="121858" tIns="60929" rIns="121858" bIns="60929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dirty="0" err="1" smtClean="0"/>
              <a:t>Delandeekonomi</a:t>
            </a:r>
            <a:endParaRPr lang="en-US" sz="3200" dirty="0"/>
          </a:p>
        </p:txBody>
      </p:sp>
      <p:pic>
        <p:nvPicPr>
          <p:cNvPr id="16" name="Bildobjekt 15" descr="Screen Shot 2015-02-03 at 15.55.2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75" y="3877746"/>
            <a:ext cx="2457427" cy="977004"/>
          </a:xfrm>
          <a:prstGeom prst="rect">
            <a:avLst/>
          </a:prstGeom>
        </p:spPr>
      </p:pic>
      <p:grpSp>
        <p:nvGrpSpPr>
          <p:cNvPr id="17" name="Grupp 8"/>
          <p:cNvGrpSpPr/>
          <p:nvPr/>
        </p:nvGrpSpPr>
        <p:grpSpPr>
          <a:xfrm rot="19588075">
            <a:off x="1178419" y="3204923"/>
            <a:ext cx="2782730" cy="1896503"/>
            <a:chOff x="1752599" y="110410"/>
            <a:chExt cx="5607835" cy="6296815"/>
          </a:xfrm>
        </p:grpSpPr>
        <p:pic>
          <p:nvPicPr>
            <p:cNvPr id="18" name="Bildobjekt 17" descr="Skärmavbild 2014-10-03 kl. 09.26.3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3545792"/>
              <a:ext cx="5607834" cy="2861433"/>
            </a:xfrm>
            <a:prstGeom prst="rect">
              <a:avLst/>
            </a:prstGeom>
          </p:spPr>
        </p:pic>
        <p:pic>
          <p:nvPicPr>
            <p:cNvPr id="19" name="Bildobjekt 18" descr="Skärmavbild 2014-10-03 kl. 09.26.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599" y="110410"/>
              <a:ext cx="5607759" cy="3435383"/>
            </a:xfrm>
            <a:prstGeom prst="rect">
              <a:avLst/>
            </a:prstGeom>
          </p:spPr>
        </p:pic>
      </p:grpSp>
      <p:pic>
        <p:nvPicPr>
          <p:cNvPr id="20" name="Bildobjekt 19" descr="Skärmavbild 2014-10-03 kl. 09.25.2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8865">
            <a:off x="3713135" y="3811330"/>
            <a:ext cx="2161220" cy="1552853"/>
          </a:xfrm>
          <a:prstGeom prst="rect">
            <a:avLst/>
          </a:prstGeom>
        </p:spPr>
      </p:pic>
      <p:pic>
        <p:nvPicPr>
          <p:cNvPr id="21" name="Bildobjekt 20" descr="Skärmavbild 2014-11-14 kl. 14.45.2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405" y="5453764"/>
            <a:ext cx="2717800" cy="7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430" y="2755903"/>
            <a:ext cx="2539972" cy="1261997"/>
          </a:xfrm>
          <a:prstGeom prst="rect">
            <a:avLst/>
          </a:prstGeom>
        </p:spPr>
      </p:pic>
      <p:pic>
        <p:nvPicPr>
          <p:cNvPr id="23" name="Bildobjekt 22" descr="Skärmavbild 2015-04-16 kl. 11.37.0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975" y="4761442"/>
            <a:ext cx="2457427" cy="655314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258" y="5482634"/>
            <a:ext cx="1805106" cy="976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0361" y="-127315"/>
            <a:ext cx="12318614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sv-SE" sz="4000" dirty="0" smtClean="0"/>
              <a:t>BUSINESS VS DESIGN LOGIC</a:t>
            </a:r>
            <a:endParaRPr lang="sv-SE" sz="4000" dirty="0"/>
          </a:p>
        </p:txBody>
      </p:sp>
      <p:sp>
        <p:nvSpPr>
          <p:cNvPr id="4" name="Rektangel med rundade hörn 3"/>
          <p:cNvSpPr/>
          <p:nvPr/>
        </p:nvSpPr>
        <p:spPr>
          <a:xfrm>
            <a:off x="2058472" y="1120691"/>
            <a:ext cx="4991582" cy="3722773"/>
          </a:xfrm>
          <a:prstGeom prst="roundRect">
            <a:avLst/>
          </a:prstGeom>
          <a:noFill/>
          <a:ln w="28575" cmpd="sng">
            <a:solidFill>
              <a:srgbClr val="7F7F7F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5" name="Bent Arrow 3"/>
          <p:cNvSpPr/>
          <p:nvPr/>
        </p:nvSpPr>
        <p:spPr>
          <a:xfrm>
            <a:off x="5184303" y="3076575"/>
            <a:ext cx="1514206" cy="801688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ent Arrow 4"/>
          <p:cNvSpPr/>
          <p:nvPr/>
        </p:nvSpPr>
        <p:spPr>
          <a:xfrm rot="10800000" flipH="1">
            <a:off x="5184299" y="2036764"/>
            <a:ext cx="1736571" cy="126523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5777279" y="2806702"/>
            <a:ext cx="1037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Output: </a:t>
            </a:r>
          </a:p>
        </p:txBody>
      </p:sp>
      <p:sp>
        <p:nvSpPr>
          <p:cNvPr id="8" name="Up Arrow 16"/>
          <p:cNvSpPr/>
          <p:nvPr/>
        </p:nvSpPr>
        <p:spPr>
          <a:xfrm rot="5400000">
            <a:off x="1708606" y="2911633"/>
            <a:ext cx="352425" cy="1431612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Up Arrow 17"/>
          <p:cNvSpPr/>
          <p:nvPr/>
        </p:nvSpPr>
        <p:spPr>
          <a:xfrm rot="5400000">
            <a:off x="1782991" y="1012720"/>
            <a:ext cx="354013" cy="1433729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1389261" y="1573215"/>
            <a:ext cx="1014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Input 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243131" y="3494090"/>
            <a:ext cx="1014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Input 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2742512" y="3843339"/>
            <a:ext cx="3320662" cy="8618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121954" tIns="60977" rIns="121954" bIns="60977">
            <a:spAutoFit/>
          </a:bodyPr>
          <a:lstStyle/>
          <a:p>
            <a:pPr>
              <a:defRPr/>
            </a:pPr>
            <a:endParaRPr lang="en-GB" sz="1600" i="1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GB" sz="1600" i="1" dirty="0" smtClean="0">
                <a:solidFill>
                  <a:srgbClr val="FFFFFF"/>
                </a:solidFill>
              </a:rPr>
              <a:t>Decision</a:t>
            </a:r>
            <a:r>
              <a:rPr lang="en-GB" sz="1600" i="1" dirty="0">
                <a:solidFill>
                  <a:srgbClr val="FFFFFF"/>
                </a:solidFill>
              </a:rPr>
              <a:t>-making  in product design and development 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742512" y="1389957"/>
            <a:ext cx="3320662" cy="86180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dirty="0">
                <a:solidFill>
                  <a:srgbClr val="FFFFFF"/>
                </a:solidFill>
              </a:rPr>
              <a:t>Business-</a:t>
            </a:r>
            <a:r>
              <a:rPr lang="en-GB" dirty="0">
                <a:solidFill>
                  <a:srgbClr val="FFFFFF"/>
                </a:solidFill>
              </a:rPr>
              <a:t>logic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component</a:t>
            </a:r>
            <a:endParaRPr lang="sv-SE" sz="1900" dirty="0">
              <a:solidFill>
                <a:srgbClr val="FFFFFF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742512" y="3473451"/>
            <a:ext cx="3320662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dirty="0">
                <a:solidFill>
                  <a:srgbClr val="FFFFFF"/>
                </a:solidFill>
              </a:rPr>
              <a:t>Design-</a:t>
            </a:r>
            <a:r>
              <a:rPr lang="en-GB" dirty="0">
                <a:solidFill>
                  <a:srgbClr val="FFFFFF"/>
                </a:solidFill>
              </a:rPr>
              <a:t>logic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742512" y="1884365"/>
            <a:ext cx="3320662" cy="8618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121954" tIns="60977" rIns="121954" bIns="60977">
            <a:spAutoFit/>
          </a:bodyPr>
          <a:lstStyle/>
          <a:p>
            <a:pPr>
              <a:defRPr/>
            </a:pPr>
            <a:endParaRPr lang="en-GB" sz="1600" i="1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GB" sz="1600" i="1" dirty="0" smtClean="0">
                <a:solidFill>
                  <a:srgbClr val="FFFFFF"/>
                </a:solidFill>
              </a:rPr>
              <a:t>Decision</a:t>
            </a:r>
            <a:r>
              <a:rPr lang="en-GB" sz="1600" i="1" dirty="0">
                <a:solidFill>
                  <a:srgbClr val="FFFFFF"/>
                </a:solidFill>
              </a:rPr>
              <a:t>-making  for creating profit (the business model) 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6" name="Rak pil 15"/>
          <p:cNvCxnSpPr/>
          <p:nvPr/>
        </p:nvCxnSpPr>
        <p:spPr>
          <a:xfrm>
            <a:off x="4053410" y="2570163"/>
            <a:ext cx="0" cy="8493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ktangel 19"/>
          <p:cNvSpPr>
            <a:spLocks noChangeArrowheads="1"/>
          </p:cNvSpPr>
          <p:nvPr/>
        </p:nvSpPr>
        <p:spPr bwMode="auto">
          <a:xfrm>
            <a:off x="6690033" y="3427416"/>
            <a:ext cx="3770392" cy="615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54" tIns="60977" rIns="121954" bIns="60977">
            <a:spAutoFit/>
          </a:bodyPr>
          <a:lstStyle/>
          <a:p>
            <a:r>
              <a:rPr lang="en-US" sz="1600" dirty="0"/>
              <a:t>Concepts for </a:t>
            </a:r>
            <a:r>
              <a:rPr lang="en-US" sz="1600" b="1" dirty="0"/>
              <a:t>delivering value </a:t>
            </a:r>
            <a:r>
              <a:rPr lang="en-US" sz="1600" dirty="0"/>
              <a:t>through </a:t>
            </a:r>
            <a:br>
              <a:rPr lang="en-US" sz="1600" dirty="0"/>
            </a:br>
            <a:r>
              <a:rPr lang="en-US" sz="1600" dirty="0"/>
              <a:t>products and services  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650213" y="3124202"/>
            <a:ext cx="1039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Output: </a:t>
            </a:r>
          </a:p>
        </p:txBody>
      </p:sp>
      <p:sp>
        <p:nvSpPr>
          <p:cNvPr id="19" name="Rektangel 21"/>
          <p:cNvSpPr>
            <a:spLocks noChangeArrowheads="1"/>
          </p:cNvSpPr>
          <p:nvPr/>
        </p:nvSpPr>
        <p:spPr bwMode="auto">
          <a:xfrm>
            <a:off x="6800159" y="2339978"/>
            <a:ext cx="3691143" cy="615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54" tIns="60977" rIns="121954" bIns="60977">
            <a:spAutoFit/>
          </a:bodyPr>
          <a:lstStyle/>
          <a:p>
            <a:r>
              <a:rPr lang="en-US" sz="1600" dirty="0"/>
              <a:t>Concepts for </a:t>
            </a:r>
            <a:r>
              <a:rPr lang="en-US" sz="1600" b="1" dirty="0"/>
              <a:t>creating and capturing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value through products and services  </a:t>
            </a:r>
          </a:p>
        </p:txBody>
      </p:sp>
      <p:sp>
        <p:nvSpPr>
          <p:cNvPr id="20" name="Rektangel 22"/>
          <p:cNvSpPr>
            <a:spLocks noChangeArrowheads="1"/>
          </p:cNvSpPr>
          <p:nvPr/>
        </p:nvSpPr>
        <p:spPr bwMode="auto">
          <a:xfrm>
            <a:off x="3587504" y="2820992"/>
            <a:ext cx="1262080" cy="4155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54" tIns="60977" rIns="121954" bIns="60977">
            <a:spAutoFit/>
          </a:bodyPr>
          <a:lstStyle/>
          <a:p>
            <a:r>
              <a:rPr lang="en-US" sz="1900" dirty="0"/>
              <a:t>Relations</a:t>
            </a:r>
            <a:endParaRPr lang="sv-SE" sz="1900" dirty="0"/>
          </a:p>
        </p:txBody>
      </p:sp>
      <p:sp>
        <p:nvSpPr>
          <p:cNvPr id="21" name="Rektangel 20"/>
          <p:cNvSpPr/>
          <p:nvPr/>
        </p:nvSpPr>
        <p:spPr>
          <a:xfrm>
            <a:off x="1628566" y="2036764"/>
            <a:ext cx="775103" cy="12652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54" tIns="60977" rIns="121954" bIns="60977"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2" name="TextBox 18"/>
          <p:cNvSpPr txBox="1"/>
          <p:nvPr/>
        </p:nvSpPr>
        <p:spPr>
          <a:xfrm>
            <a:off x="453204" y="1945938"/>
            <a:ext cx="2223658" cy="1600472"/>
          </a:xfrm>
          <a:prstGeom prst="rect">
            <a:avLst/>
          </a:prstGeom>
          <a:noFill/>
        </p:spPr>
        <p:txBody>
          <a:bodyPr lIns="121954" tIns="60977" rIns="121954" bIns="60977">
            <a:spAutoFit/>
          </a:bodyPr>
          <a:lstStyle/>
          <a:p>
            <a:pPr>
              <a:defRPr/>
            </a:pPr>
            <a:r>
              <a:rPr lang="en-US" sz="1600" b="1" dirty="0"/>
              <a:t>Information;</a:t>
            </a:r>
            <a:endParaRPr lang="en-US" sz="1600" dirty="0"/>
          </a:p>
          <a:p>
            <a:pPr marL="228663" indent="-228663">
              <a:buFont typeface="Arial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Knowledge</a:t>
            </a:r>
          </a:p>
          <a:p>
            <a:pPr marL="228663" indent="-228663">
              <a:buFont typeface="Arial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Experience</a:t>
            </a:r>
          </a:p>
          <a:p>
            <a:pPr marL="228663" indent="-228663">
              <a:buFont typeface="Arial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Values/culture</a:t>
            </a:r>
          </a:p>
          <a:p>
            <a:pPr marL="228663" indent="-228663">
              <a:buFont typeface="Arial"/>
              <a:buChar char="•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Personnel &amp;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financial resources</a:t>
            </a:r>
          </a:p>
        </p:txBody>
      </p:sp>
      <p:sp>
        <p:nvSpPr>
          <p:cNvPr id="23" name="textruta 25"/>
          <p:cNvSpPr txBox="1">
            <a:spLocks noChangeArrowheads="1"/>
          </p:cNvSpPr>
          <p:nvPr/>
        </p:nvSpPr>
        <p:spPr bwMode="auto">
          <a:xfrm>
            <a:off x="2833575" y="4843464"/>
            <a:ext cx="3483979" cy="7079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900" dirty="0" smtClean="0"/>
              <a:t>A </a:t>
            </a:r>
            <a:r>
              <a:rPr lang="en-GB" sz="1900" dirty="0"/>
              <a:t>manufacturing </a:t>
            </a:r>
            <a:r>
              <a:rPr lang="en-GB" sz="1900" dirty="0" smtClean="0"/>
              <a:t>company's management &amp; goal system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10364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537103" y="229683"/>
            <a:ext cx="9289352" cy="742949"/>
          </a:xfrm>
          <a:prstGeom prst="rect">
            <a:avLst/>
          </a:prstGeom>
          <a:noFill/>
          <a:ln>
            <a:noFill/>
          </a:ln>
        </p:spPr>
        <p:txBody>
          <a:bodyPr lIns="121934" tIns="60950" rIns="121934" bIns="6095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sz="4400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AFFÄRSMODELLENS </a:t>
            </a:r>
            <a:r>
              <a:rPr lang="sv-SE" sz="44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PÅVERKAN PÅ DESIGN</a:t>
            </a:r>
            <a:endParaRPr lang="en" sz="4400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6236" y="1192245"/>
            <a:ext cx="5939286" cy="3283179"/>
          </a:xfrm>
          <a:prstGeom prst="rect">
            <a:avLst/>
          </a:prstGeom>
        </p:spPr>
      </p:pic>
      <p:pic>
        <p:nvPicPr>
          <p:cNvPr id="110" name="Shape 11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52912" y="7043136"/>
            <a:ext cx="4954178" cy="2821133"/>
          </a:xfrm>
          <a:prstGeom prst="rect">
            <a:avLst/>
          </a:prstGeom>
        </p:spPr>
      </p:pic>
      <p:sp>
        <p:nvSpPr>
          <p:cNvPr id="111" name="Shape 111"/>
          <p:cNvSpPr txBox="1"/>
          <p:nvPr/>
        </p:nvSpPr>
        <p:spPr>
          <a:xfrm>
            <a:off x="6591277" y="4743025"/>
            <a:ext cx="8331536" cy="1173200"/>
          </a:xfrm>
          <a:prstGeom prst="rect">
            <a:avLst/>
          </a:prstGeom>
        </p:spPr>
        <p:txBody>
          <a:bodyPr lIns="121934" tIns="121934" rIns="121934" bIns="121934" anchor="t" anchorCtr="0">
            <a:noAutofit/>
          </a:bodyPr>
          <a:lstStyle/>
          <a:p>
            <a:pPr lvl="1">
              <a:spcBef>
                <a:spcPts val="320"/>
              </a:spcBef>
            </a:pPr>
            <a:r>
              <a:rPr lang="sv-SE" sz="1200" i="1" dirty="0" smtClean="0">
                <a:solidFill>
                  <a:schemeClr val="dk1"/>
                </a:solidFill>
              </a:rPr>
              <a:t>”</a:t>
            </a:r>
            <a:r>
              <a:rPr lang="en" sz="1200" i="1" dirty="0" smtClean="0">
                <a:solidFill>
                  <a:schemeClr val="dk1"/>
                </a:solidFill>
              </a:rPr>
              <a:t>For </a:t>
            </a:r>
            <a:r>
              <a:rPr lang="en" sz="1200" i="1" dirty="0">
                <a:solidFill>
                  <a:schemeClr val="dk1"/>
                </a:solidFill>
              </a:rPr>
              <a:t>everyday use, just throw on your "second watch" -- "Swatch</a:t>
            </a:r>
            <a:r>
              <a:rPr lang="en" sz="1300" i="1" dirty="0">
                <a:solidFill>
                  <a:schemeClr val="dk1"/>
                </a:solidFill>
              </a:rPr>
              <a:t>",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849976" y="3894800"/>
            <a:ext cx="9403295" cy="4000000"/>
          </a:xfrm>
          <a:prstGeom prst="rect">
            <a:avLst/>
          </a:prstGeom>
        </p:spPr>
        <p:txBody>
          <a:bodyPr lIns="121934" tIns="121934" rIns="121934" bIns="121934" anchor="ctr" anchorCtr="0">
            <a:noAutofit/>
          </a:bodyPr>
          <a:lstStyle/>
          <a:p>
            <a:endParaRPr/>
          </a:p>
        </p:txBody>
      </p:sp>
      <p:sp>
        <p:nvSpPr>
          <p:cNvPr id="3" name="textruta 2"/>
          <p:cNvSpPr txBox="1"/>
          <p:nvPr/>
        </p:nvSpPr>
        <p:spPr>
          <a:xfrm>
            <a:off x="7923714" y="4585027"/>
            <a:ext cx="246350" cy="492443"/>
          </a:xfrm>
          <a:prstGeom prst="rect">
            <a:avLst/>
          </a:prstGeom>
          <a:noFill/>
        </p:spPr>
        <p:txBody>
          <a:bodyPr wrap="none" lIns="121954" tIns="60977" rIns="121954" bIns="60977" rtlCol="0">
            <a:spAutoFit/>
          </a:bodyPr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71" y="848225"/>
            <a:ext cx="4806977" cy="38948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053783" y="4900545"/>
            <a:ext cx="6099175" cy="2031360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sv-SE" b="1" dirty="0" smtClean="0"/>
              <a:t>Design för planerat åldrande: </a:t>
            </a:r>
          </a:p>
          <a:p>
            <a:pPr marL="381105" indent="-381105">
              <a:buFont typeface="Arial"/>
              <a:buChar char="•"/>
            </a:pPr>
            <a:r>
              <a:rPr lang="sv-SE" sz="1900" dirty="0" smtClean="0"/>
              <a:t>Optimering </a:t>
            </a:r>
            <a:r>
              <a:rPr lang="sv-SE" sz="1900" dirty="0"/>
              <a:t>av </a:t>
            </a:r>
            <a:r>
              <a:rPr lang="sv-SE" sz="1900" dirty="0" smtClean="0"/>
              <a:t>pris/funktion </a:t>
            </a:r>
          </a:p>
          <a:p>
            <a:pPr marL="381105" indent="-381105">
              <a:buFont typeface="Arial"/>
              <a:buChar char="•"/>
            </a:pPr>
            <a:r>
              <a:rPr lang="sv-SE" sz="1900" dirty="0" smtClean="0"/>
              <a:t>Kontinuerlig modellvariationer</a:t>
            </a:r>
          </a:p>
          <a:p>
            <a:pPr marL="381105" indent="-381105">
              <a:buFont typeface="Arial"/>
              <a:buChar char="•"/>
            </a:pPr>
            <a:r>
              <a:rPr lang="sv-SE" sz="1900" dirty="0" smtClean="0"/>
              <a:t>Fokus </a:t>
            </a:r>
            <a:r>
              <a:rPr lang="sv-SE" sz="1900" dirty="0"/>
              <a:t>på försäljningsögonblicket ”</a:t>
            </a:r>
            <a:r>
              <a:rPr lang="sv-SE" sz="1900" dirty="0" err="1"/>
              <a:t>point</a:t>
            </a:r>
            <a:r>
              <a:rPr lang="sv-SE" sz="1900" dirty="0"/>
              <a:t> </a:t>
            </a:r>
            <a:r>
              <a:rPr lang="sv-SE" sz="1900" dirty="0" err="1"/>
              <a:t>of</a:t>
            </a:r>
            <a:r>
              <a:rPr lang="sv-SE" sz="1900" dirty="0"/>
              <a:t> </a:t>
            </a:r>
            <a:r>
              <a:rPr lang="sv-SE" sz="1900" dirty="0" err="1"/>
              <a:t>sale</a:t>
            </a:r>
            <a:r>
              <a:rPr lang="sv-SE" sz="1900" dirty="0"/>
              <a:t>” </a:t>
            </a:r>
            <a:endParaRPr lang="sv-SE" sz="1900" dirty="0" smtClean="0"/>
          </a:p>
          <a:p>
            <a:pPr marL="381105" indent="-381105">
              <a:buFont typeface="Arial"/>
              <a:buChar char="•"/>
            </a:pPr>
            <a:r>
              <a:rPr lang="sv-SE" sz="1900" dirty="0"/>
              <a:t>En linjär </a:t>
            </a:r>
            <a:r>
              <a:rPr lang="sv-SE" sz="1900" dirty="0" smtClean="0"/>
              <a:t>affärslogik ; </a:t>
            </a:r>
            <a:r>
              <a:rPr lang="sv-SE" sz="1900" dirty="0" err="1" smtClean="0"/>
              <a:t>take</a:t>
            </a:r>
            <a:r>
              <a:rPr lang="sv-SE" sz="1900" dirty="0" smtClean="0"/>
              <a:t> &gt; make</a:t>
            </a:r>
            <a:r>
              <a:rPr lang="sv-SE" sz="1900" dirty="0"/>
              <a:t> </a:t>
            </a:r>
            <a:r>
              <a:rPr lang="sv-SE" sz="1900" dirty="0" smtClean="0"/>
              <a:t>&gt; </a:t>
            </a:r>
            <a:r>
              <a:rPr lang="sv-SE" sz="1900" dirty="0" err="1" smtClean="0"/>
              <a:t>waste</a:t>
            </a:r>
            <a:r>
              <a:rPr lang="sv-SE" sz="1900" dirty="0" smtClean="0"/>
              <a:t> </a:t>
            </a:r>
          </a:p>
          <a:p>
            <a:pPr marL="381105" indent="-381105">
              <a:buFont typeface="Arial"/>
              <a:buChar char="•"/>
            </a:pP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6591271" y="5176614"/>
            <a:ext cx="6099175" cy="61558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sv-SE" sz="1600" i="1" dirty="0" smtClean="0"/>
              <a:t>”In </a:t>
            </a:r>
            <a:r>
              <a:rPr lang="sv-SE" sz="1600" i="1" dirty="0"/>
              <a:t>2006, </a:t>
            </a:r>
            <a:r>
              <a:rPr lang="sv-SE" sz="1600" i="1" dirty="0" err="1"/>
              <a:t>Swatch</a:t>
            </a:r>
            <a:r>
              <a:rPr lang="sv-SE" sz="1600" i="1" dirty="0"/>
              <a:t> </a:t>
            </a:r>
            <a:r>
              <a:rPr lang="sv-SE" sz="1600" i="1" dirty="0" err="1"/>
              <a:t>celebrated</a:t>
            </a:r>
            <a:r>
              <a:rPr lang="sv-SE" sz="1600" i="1" dirty="0"/>
              <a:t> the </a:t>
            </a:r>
            <a:r>
              <a:rPr lang="sv-SE" sz="1600" i="1" dirty="0" err="1"/>
              <a:t>production</a:t>
            </a:r>
            <a:r>
              <a:rPr lang="sv-SE" sz="1600" i="1" dirty="0"/>
              <a:t> </a:t>
            </a:r>
            <a:r>
              <a:rPr lang="sv-SE" sz="1600" i="1" dirty="0" err="1"/>
              <a:t>of</a:t>
            </a:r>
            <a:r>
              <a:rPr lang="sv-SE" sz="1600" i="1" dirty="0"/>
              <a:t> the 333 </a:t>
            </a:r>
            <a:r>
              <a:rPr lang="sv-SE" sz="1600" i="1" dirty="0" smtClean="0"/>
              <a:t/>
            </a:r>
            <a:br>
              <a:rPr lang="sv-SE" sz="1600" i="1" dirty="0" smtClean="0"/>
            </a:br>
            <a:r>
              <a:rPr lang="sv-SE" sz="1600" i="1" dirty="0" err="1" smtClean="0"/>
              <a:t>millionth</a:t>
            </a:r>
            <a:r>
              <a:rPr lang="sv-SE" sz="1600" i="1" dirty="0" smtClean="0"/>
              <a:t> </a:t>
            </a:r>
            <a:r>
              <a:rPr lang="sv-SE" sz="1600" i="1" dirty="0" err="1"/>
              <a:t>Swatch</a:t>
            </a:r>
            <a:r>
              <a:rPr lang="sv-SE" sz="1600" i="1" dirty="0"/>
              <a:t> </a:t>
            </a:r>
            <a:r>
              <a:rPr lang="sv-SE" sz="1600" i="1" dirty="0" err="1" smtClean="0"/>
              <a:t>watch</a:t>
            </a:r>
            <a:r>
              <a:rPr lang="sv-SE" sz="1600" i="1" dirty="0"/>
              <a:t>” </a:t>
            </a:r>
            <a:r>
              <a:rPr lang="sv-SE" sz="1100" i="1" dirty="0" err="1" smtClean="0"/>
              <a:t>www.swatch.com</a:t>
            </a:r>
            <a:r>
              <a:rPr lang="sv-SE" sz="1100" i="1" dirty="0"/>
              <a:t>/</a:t>
            </a:r>
            <a:r>
              <a:rPr lang="sv-SE" sz="1100" i="1" dirty="0" err="1"/>
              <a:t>zz_en</a:t>
            </a:r>
            <a:r>
              <a:rPr lang="sv-SE" sz="1100" i="1" dirty="0"/>
              <a:t>/</a:t>
            </a:r>
            <a:r>
              <a:rPr lang="sv-SE" sz="1100" i="1" dirty="0" err="1"/>
              <a:t>about</a:t>
            </a:r>
            <a:r>
              <a:rPr lang="sv-SE" sz="1100" i="1" dirty="0"/>
              <a:t>/</a:t>
            </a:r>
            <a:r>
              <a:rPr lang="sv-SE" sz="1100" i="1" dirty="0" err="1"/>
              <a:t>history.html</a:t>
            </a:r>
            <a:endParaRPr lang="sv-SE" sz="1100" i="1" dirty="0"/>
          </a:p>
        </p:txBody>
      </p:sp>
      <p:sp>
        <p:nvSpPr>
          <p:cNvPr id="6" name="textruta 5"/>
          <p:cNvSpPr txBox="1"/>
          <p:nvPr/>
        </p:nvSpPr>
        <p:spPr>
          <a:xfrm>
            <a:off x="3782304" y="4585029"/>
            <a:ext cx="1694334" cy="328295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sz="1300" dirty="0" smtClean="0"/>
              <a:t>(Nyström, 2013)</a:t>
            </a: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280744066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2" grpId="0"/>
      <p:bldP spid="2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2680060"/>
            <a:ext cx="9553484" cy="326240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5178" y="2680060"/>
            <a:ext cx="3694934" cy="326240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15662" y="2688045"/>
            <a:ext cx="6582688" cy="326240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9878026" y="2484016"/>
            <a:ext cx="1385268" cy="2092880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sz="12800" dirty="0" smtClean="0">
                <a:solidFill>
                  <a:schemeClr val="bg1">
                    <a:lumMod val="75000"/>
                  </a:schemeClr>
                </a:solidFill>
                <a:latin typeface="Arial Black"/>
                <a:cs typeface="Arial Black"/>
              </a:rPr>
              <a:t>?</a:t>
            </a:r>
            <a:endParaRPr lang="sv-SE" sz="12800" dirty="0">
              <a:solidFill>
                <a:schemeClr val="bg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378" y="289836"/>
            <a:ext cx="2451628" cy="1403819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385612" y="168939"/>
            <a:ext cx="7275986" cy="2339103"/>
          </a:xfrm>
          <a:prstGeom prst="rect">
            <a:avLst/>
          </a:prstGeom>
        </p:spPr>
        <p:txBody>
          <a:bodyPr wrap="square" lIns="121954" tIns="60977" rIns="121954" bIns="60977">
            <a:spAutoFit/>
          </a:bodyPr>
          <a:lstStyle/>
          <a:p>
            <a:r>
              <a:rPr lang="en-GB" i="1" dirty="0"/>
              <a:t>Many businesses today experience a conflict between profit and environmental sustainability!</a:t>
            </a:r>
          </a:p>
          <a:p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Our </a:t>
            </a:r>
            <a:r>
              <a:rPr lang="en-GB" i="1" dirty="0"/>
              <a:t>research focus on finding solutions to this conflict were profitability and sustainability can go hand in </a:t>
            </a:r>
            <a:r>
              <a:rPr lang="en-GB" i="1" dirty="0" smtClean="0"/>
              <a:t>hand.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592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19835" y="120687"/>
            <a:ext cx="10978515" cy="1143000"/>
          </a:xfrm>
        </p:spPr>
        <p:txBody>
          <a:bodyPr>
            <a:normAutofit/>
          </a:bodyPr>
          <a:lstStyle/>
          <a:p>
            <a:r>
              <a:rPr lang="sv" sz="4000" dirty="0" smtClean="0"/>
              <a:t>Värdekedjans utmaning</a:t>
            </a:r>
            <a:endParaRPr lang="sv" sz="4000" dirty="0"/>
          </a:p>
        </p:txBody>
      </p:sp>
      <p:sp>
        <p:nvSpPr>
          <p:cNvPr id="3" name="Rektangel med rundade hörn 2"/>
          <p:cNvSpPr/>
          <p:nvPr/>
        </p:nvSpPr>
        <p:spPr>
          <a:xfrm>
            <a:off x="2193826" y="1417639"/>
            <a:ext cx="2482489" cy="1135383"/>
          </a:xfrm>
          <a:prstGeom prst="roundRect">
            <a:avLst/>
          </a:prstGeom>
          <a:solidFill>
            <a:srgbClr val="0000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" dirty="0" smtClean="0"/>
              <a:t>Underleverantör</a:t>
            </a:r>
            <a:endParaRPr lang="sv" dirty="0"/>
          </a:p>
        </p:txBody>
      </p:sp>
      <p:sp>
        <p:nvSpPr>
          <p:cNvPr id="4" name="Rektangel med rundade hörn 3"/>
          <p:cNvSpPr/>
          <p:nvPr/>
        </p:nvSpPr>
        <p:spPr>
          <a:xfrm>
            <a:off x="4828707" y="1417639"/>
            <a:ext cx="1635748" cy="1135383"/>
          </a:xfrm>
          <a:prstGeom prst="roundRect">
            <a:avLst/>
          </a:prstGeom>
          <a:solidFill>
            <a:srgbClr val="0000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" dirty="0" smtClean="0"/>
              <a:t>OEM</a:t>
            </a:r>
            <a:endParaRPr lang="sv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273375"/>
              </p:ext>
            </p:extLst>
          </p:nvPr>
        </p:nvGraphicFramePr>
        <p:xfrm>
          <a:off x="2193826" y="2783950"/>
          <a:ext cx="6284895" cy="2651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94965"/>
                <a:gridCol w="2094965"/>
                <a:gridCol w="20949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" dirty="0" smtClean="0"/>
                        <a:t>Underleverantör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" dirty="0" smtClean="0"/>
                        <a:t>OEM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" dirty="0" smtClean="0"/>
                        <a:t>Resultat</a:t>
                      </a:r>
                      <a:endParaRPr lang="s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" dirty="0" smtClean="0"/>
                        <a:t>Linjär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Linjär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OK</a:t>
                      </a:r>
                      <a:endParaRPr lang="s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" dirty="0" smtClean="0"/>
                        <a:t>Linjär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Cirkulär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Svårt</a:t>
                      </a:r>
                      <a:endParaRPr lang="s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" dirty="0" smtClean="0"/>
                        <a:t>Cirkulär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Linjär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Nej</a:t>
                      </a:r>
                      <a:endParaRPr lang="s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" dirty="0" smtClean="0"/>
                        <a:t>Cirkulär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Cirkulär</a:t>
                      </a:r>
                      <a:endParaRPr lang="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" dirty="0" smtClean="0"/>
                        <a:t>OK</a:t>
                      </a:r>
                      <a:endParaRPr lang="sv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ktangel med rundade hörn 5"/>
          <p:cNvSpPr/>
          <p:nvPr/>
        </p:nvSpPr>
        <p:spPr>
          <a:xfrm>
            <a:off x="6665224" y="1404506"/>
            <a:ext cx="1954231" cy="1135383"/>
          </a:xfrm>
          <a:prstGeom prst="roundRect">
            <a:avLst/>
          </a:prstGeom>
          <a:solidFill>
            <a:srgbClr val="0000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" dirty="0" smtClean="0"/>
              <a:t>Erbjudande</a:t>
            </a:r>
            <a:endParaRPr lang="sv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 txBox="1">
            <a:spLocks/>
          </p:cNvSpPr>
          <p:nvPr/>
        </p:nvSpPr>
        <p:spPr>
          <a:xfrm>
            <a:off x="360001" y="148316"/>
            <a:ext cx="10978515" cy="1456100"/>
          </a:xfrm>
          <a:prstGeom prst="rect">
            <a:avLst/>
          </a:prstGeom>
        </p:spPr>
        <p:txBody>
          <a:bodyPr vert="horz" lIns="121858" tIns="108000" rIns="121858" bIns="60929" rtlCol="0" anchor="t" anchorCtr="0">
            <a:noAutofit/>
          </a:bodyPr>
          <a:lstStyle>
            <a:lvl1pPr algn="l" defTabSz="456855" rtl="0" eaLnBrk="1" latinLnBrk="0" hangingPunct="1">
              <a:spcBef>
                <a:spcPct val="0"/>
              </a:spcBef>
              <a:buNone/>
              <a:defRPr sz="44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" dirty="0" smtClean="0"/>
              <a:t>Risker och barriärer kopplade till </a:t>
            </a:r>
            <a:r>
              <a:rPr lang="sv-SE" dirty="0" smtClean="0"/>
              <a:t>cirkulära affärsmodeller</a:t>
            </a:r>
            <a:endParaRPr lang="sv" dirty="0"/>
          </a:p>
        </p:txBody>
      </p:sp>
      <p:pic>
        <p:nvPicPr>
          <p:cNvPr id="4" name="Bildobjekt 3" descr="risk_measurement_anim_500_clr_9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987602"/>
            <a:ext cx="5791199" cy="497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314" y="252218"/>
            <a:ext cx="1297037" cy="129636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61" y="3350081"/>
            <a:ext cx="5231322" cy="236493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66" y="-442525"/>
            <a:ext cx="10969126" cy="2202788"/>
          </a:xfrm>
        </p:spPr>
        <p:txBody>
          <a:bodyPr>
            <a:normAutofit/>
          </a:bodyPr>
          <a:lstStyle/>
          <a:p>
            <a:r>
              <a:rPr lang="sv-SE" sz="4000" dirty="0" smtClean="0"/>
              <a:t>End </a:t>
            </a:r>
            <a:r>
              <a:rPr lang="sv-SE" sz="4000" dirty="0" err="1" smtClean="0"/>
              <a:t>of</a:t>
            </a:r>
            <a:r>
              <a:rPr lang="sv-SE" sz="4000" dirty="0" smtClean="0"/>
              <a:t> </a:t>
            </a:r>
            <a:r>
              <a:rPr lang="sv-SE" sz="4000" dirty="0" err="1" smtClean="0"/>
              <a:t>product</a:t>
            </a:r>
            <a:r>
              <a:rPr lang="sv-SE" sz="4000" dirty="0" smtClean="0"/>
              <a:t> </a:t>
            </a:r>
            <a:r>
              <a:rPr lang="sv-SE" sz="4000" dirty="0" err="1" smtClean="0"/>
              <a:t>life</a:t>
            </a:r>
            <a:r>
              <a:rPr lang="sv-SE" sz="4000" dirty="0" smtClean="0"/>
              <a:t>? 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2266" y="1243311"/>
            <a:ext cx="5491339" cy="3005319"/>
          </a:xfrm>
        </p:spPr>
        <p:txBody>
          <a:bodyPr>
            <a:normAutofit/>
          </a:bodyPr>
          <a:lstStyle/>
          <a:p>
            <a:r>
              <a:rPr lang="en" sz="2100" b="1" dirty="0" smtClean="0"/>
              <a:t>”Product life ends because a product is unable to adapt to change.” </a:t>
            </a:r>
          </a:p>
          <a:p>
            <a:pPr algn="l"/>
            <a:r>
              <a:rPr lang="en" sz="1100" i="1" dirty="0" smtClean="0"/>
              <a:t>(Kasarda, 2007)</a:t>
            </a:r>
          </a:p>
          <a:p>
            <a:pPr algn="l"/>
            <a:endParaRPr lang="en" sz="2400" dirty="0" smtClean="0"/>
          </a:p>
          <a:p>
            <a:pPr algn="l"/>
            <a:endParaRPr lang="en" sz="2400" dirty="0" smtClean="0"/>
          </a:p>
          <a:p>
            <a:pPr algn="l"/>
            <a:endParaRPr lang="en" sz="2400" dirty="0" smtClean="0"/>
          </a:p>
          <a:p>
            <a:pPr algn="l"/>
            <a:endParaRPr lang="en" sz="2400" dirty="0" smtClean="0"/>
          </a:p>
          <a:p>
            <a:endParaRPr lang="en" sz="2400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6609" y="1789352"/>
            <a:ext cx="2517745" cy="156072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23" y="2000588"/>
            <a:ext cx="2753974" cy="176121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5333" y="2000588"/>
            <a:ext cx="2319261" cy="1729624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413661" y="2678952"/>
            <a:ext cx="5533845" cy="2791568"/>
          </a:xfrm>
          <a:prstGeom prst="rect">
            <a:avLst/>
          </a:prstGeom>
        </p:spPr>
        <p:txBody>
          <a:bodyPr wrap="none" lIns="121954" tIns="60977" rIns="121954" bIns="60977">
            <a:spAutoFit/>
          </a:bodyPr>
          <a:lstStyle/>
          <a:p>
            <a:r>
              <a:rPr lang="sv-SE" sz="2800" dirty="0" smtClean="0"/>
              <a:t>4 MODES OF </a:t>
            </a:r>
            <a:r>
              <a:rPr lang="en" sz="2800" dirty="0" smtClean="0"/>
              <a:t>OBSOLESCENCE</a:t>
            </a:r>
          </a:p>
          <a:p>
            <a:pPr marL="381105" indent="-381105">
              <a:lnSpc>
                <a:spcPct val="120000"/>
              </a:lnSpc>
              <a:buFont typeface="Arial"/>
              <a:buChar char="•"/>
            </a:pPr>
            <a:r>
              <a:rPr lang="en" sz="2800" dirty="0" smtClean="0"/>
              <a:t>Aestetichal</a:t>
            </a:r>
            <a:endParaRPr lang="sv-SE" sz="2800" dirty="0" smtClean="0"/>
          </a:p>
          <a:p>
            <a:pPr marL="381105" indent="-381105">
              <a:lnSpc>
                <a:spcPct val="120000"/>
              </a:lnSpc>
              <a:buFont typeface="Arial"/>
              <a:buChar char="•"/>
            </a:pPr>
            <a:r>
              <a:rPr lang="sv-SE" sz="2800" dirty="0" smtClean="0"/>
              <a:t>Social</a:t>
            </a:r>
            <a:endParaRPr lang="en" sz="2800" dirty="0" smtClean="0"/>
          </a:p>
          <a:p>
            <a:pPr marL="381105" indent="-381105">
              <a:lnSpc>
                <a:spcPct val="120000"/>
              </a:lnSpc>
              <a:buFont typeface="Arial"/>
              <a:buChar char="•"/>
            </a:pPr>
            <a:r>
              <a:rPr lang="sv-SE" sz="2800" dirty="0" err="1" smtClean="0"/>
              <a:t>Technonolgical</a:t>
            </a:r>
            <a:endParaRPr lang="sv-SE" sz="2800" dirty="0" smtClean="0"/>
          </a:p>
          <a:p>
            <a:pPr marL="381105" indent="-381105">
              <a:lnSpc>
                <a:spcPct val="120000"/>
              </a:lnSpc>
              <a:buFont typeface="Arial"/>
              <a:buChar char="•"/>
            </a:pPr>
            <a:r>
              <a:rPr lang="sv-SE" sz="2800" dirty="0" err="1" smtClean="0"/>
              <a:t>Economic</a:t>
            </a:r>
            <a:endParaRPr lang="sv-SE" sz="2800" dirty="0" smtClean="0"/>
          </a:p>
          <a:p>
            <a:r>
              <a:rPr lang="sv-SE" sz="1100" dirty="0" smtClean="0"/>
              <a:t>(</a:t>
            </a:r>
            <a:r>
              <a:rPr lang="en-GB" sz="1100" dirty="0"/>
              <a:t>Cooper, 2010) Longer Lasting Products </a:t>
            </a:r>
            <a:endParaRPr lang="en" sz="1100" dirty="0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418" y="5134412"/>
            <a:ext cx="2542230" cy="149858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33386" y="5706861"/>
            <a:ext cx="60991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i="1" dirty="0"/>
              <a:t>…A  </a:t>
            </a:r>
            <a:r>
              <a:rPr lang="sv-SE" i="1" dirty="0" err="1"/>
              <a:t>Darwinian</a:t>
            </a:r>
            <a:r>
              <a:rPr lang="sv-SE" i="1" dirty="0"/>
              <a:t> process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smtClean="0"/>
              <a:t>progress driven</a:t>
            </a:r>
            <a:endParaRPr lang="sv-SE" i="1" dirty="0"/>
          </a:p>
          <a:p>
            <a:r>
              <a:rPr lang="sv-SE" i="1" dirty="0" err="1"/>
              <a:t>obsolescence</a:t>
            </a:r>
            <a:r>
              <a:rPr lang="sv-SE" i="1" dirty="0"/>
              <a:t>, </a:t>
            </a:r>
            <a:r>
              <a:rPr lang="sv-SE" sz="1400" i="1" dirty="0"/>
              <a:t>(Chapman, 2009)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8423" y="136977"/>
            <a:ext cx="3457388" cy="16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23454" y="238839"/>
            <a:ext cx="10978515" cy="1143000"/>
          </a:xfrm>
        </p:spPr>
        <p:txBody>
          <a:bodyPr>
            <a:noAutofit/>
          </a:bodyPr>
          <a:lstStyle/>
          <a:p>
            <a:pPr algn="l"/>
            <a:r>
              <a:rPr lang="sv-SE" sz="4000" dirty="0" err="1" smtClean="0"/>
              <a:t>AdaptivE</a:t>
            </a:r>
            <a:r>
              <a:rPr lang="sv-SE" sz="4000" dirty="0" smtClean="0"/>
              <a:t> design DESIGN FOR AN UNKNOWN FUTURE?</a:t>
            </a:r>
            <a:endParaRPr lang="sv-SE" sz="4000" dirty="0"/>
          </a:p>
        </p:txBody>
      </p:sp>
      <p:sp>
        <p:nvSpPr>
          <p:cNvPr id="2" name="textruta 1"/>
          <p:cNvSpPr txBox="1"/>
          <p:nvPr/>
        </p:nvSpPr>
        <p:spPr>
          <a:xfrm>
            <a:off x="106535" y="1631890"/>
            <a:ext cx="7067398" cy="3687198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dirty="0" smtClean="0"/>
              <a:t>The </a:t>
            </a:r>
            <a:r>
              <a:rPr lang="sv-SE" dirty="0" err="1" smtClean="0"/>
              <a:t>future</a:t>
            </a:r>
            <a:r>
              <a:rPr lang="sv-SE" dirty="0" smtClean="0"/>
              <a:t> </a:t>
            </a:r>
            <a:r>
              <a:rPr lang="sv-SE" dirty="0" err="1" smtClean="0"/>
              <a:t>consists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thre</a:t>
            </a:r>
            <a:r>
              <a:rPr lang="sv-SE" dirty="0" smtClean="0"/>
              <a:t> </a:t>
            </a:r>
            <a:r>
              <a:rPr lang="sv-SE" dirty="0" err="1" smtClean="0"/>
              <a:t>type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err="1" smtClean="0"/>
              <a:t>projected</a:t>
            </a:r>
            <a:r>
              <a:rPr lang="sv-SE" dirty="0" smtClean="0"/>
              <a:t> </a:t>
            </a:r>
            <a:r>
              <a:rPr lang="sv-SE" dirty="0" err="1" smtClean="0"/>
              <a:t>facts</a:t>
            </a:r>
            <a:r>
              <a:rPr lang="sv-SE" dirty="0" smtClean="0"/>
              <a:t>:</a:t>
            </a:r>
          </a:p>
          <a:p>
            <a:endParaRPr lang="sv-SE" dirty="0" smtClean="0"/>
          </a:p>
          <a:p>
            <a:pPr marL="381105" indent="-381105">
              <a:lnSpc>
                <a:spcPct val="130000"/>
              </a:lnSpc>
              <a:buFont typeface="Arial"/>
              <a:buChar char="•"/>
            </a:pPr>
            <a:r>
              <a:rPr lang="sv-SE" dirty="0" err="1" smtClean="0"/>
              <a:t>Things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known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happen</a:t>
            </a:r>
            <a:r>
              <a:rPr lang="sv-SE" dirty="0" smtClean="0"/>
              <a:t> </a:t>
            </a:r>
          </a:p>
          <a:p>
            <a:pPr marL="381105" indent="-381105">
              <a:lnSpc>
                <a:spcPct val="130000"/>
              </a:lnSpc>
              <a:buFont typeface="Arial"/>
              <a:buChar char="•"/>
            </a:pPr>
            <a:r>
              <a:rPr lang="sv-SE" dirty="0" err="1" smtClean="0"/>
              <a:t>Things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likely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happen</a:t>
            </a:r>
            <a:endParaRPr lang="sv-SE" dirty="0" smtClean="0"/>
          </a:p>
          <a:p>
            <a:pPr marL="381105" indent="-381105">
              <a:lnSpc>
                <a:spcPct val="130000"/>
              </a:lnSpc>
              <a:buFont typeface="Arial"/>
              <a:buChar char="•"/>
            </a:pPr>
            <a:r>
              <a:rPr lang="sv-SE" dirty="0" err="1" smtClean="0"/>
              <a:t>Suprises</a:t>
            </a:r>
            <a:r>
              <a:rPr lang="sv-SE" dirty="0" smtClean="0"/>
              <a:t>!</a:t>
            </a:r>
          </a:p>
          <a:p>
            <a:pPr marL="381105" indent="-381105">
              <a:buFont typeface="Arial"/>
              <a:buChar char="•"/>
            </a:pPr>
            <a:endParaRPr lang="sv-SE" dirty="0"/>
          </a:p>
          <a:p>
            <a:pPr marL="381105" indent="-381105"/>
            <a:r>
              <a:rPr lang="sv-SE" sz="1800" dirty="0" smtClean="0"/>
              <a:t>(</a:t>
            </a:r>
            <a:r>
              <a:rPr lang="sv-SE" sz="1800" dirty="0" err="1" smtClean="0"/>
              <a:t>Bakker,v</a:t>
            </a:r>
            <a:r>
              <a:rPr lang="sv-SE" sz="1800" dirty="0" smtClean="0"/>
              <a:t> et al, 2014)</a:t>
            </a:r>
          </a:p>
          <a:p>
            <a:endParaRPr lang="sv-SE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407" y="1968168"/>
            <a:ext cx="4445922" cy="3021653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12518407" y="5191431"/>
            <a:ext cx="6099175" cy="49247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en-US" sz="1200" dirty="0"/>
              <a:t>Bob </a:t>
            </a:r>
            <a:r>
              <a:rPr lang="en-US" sz="1200" dirty="0" err="1"/>
              <a:t>Beamon</a:t>
            </a:r>
            <a:r>
              <a:rPr lang="en-US" sz="1200" dirty="0"/>
              <a:t> at the 1968 Mexico Olympics, shattering the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World </a:t>
            </a:r>
            <a:r>
              <a:rPr lang="en-US" sz="1200" dirty="0"/>
              <a:t>record.</a:t>
            </a:r>
            <a:endParaRPr lang="en-GB" sz="12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508" y="1963780"/>
            <a:ext cx="6002842" cy="36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0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78336" y="155732"/>
            <a:ext cx="6099175" cy="123110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pPr marL="381105" indent="-381105">
              <a:buFont typeface="Arial"/>
              <a:buChar char="•"/>
            </a:pPr>
            <a:r>
              <a:rPr lang="sv-SE" b="1" dirty="0" err="1"/>
              <a:t>Things</a:t>
            </a:r>
            <a:r>
              <a:rPr lang="sv-SE" b="1" dirty="0"/>
              <a:t> </a:t>
            </a:r>
            <a:r>
              <a:rPr lang="sv-SE" b="1" dirty="0" err="1"/>
              <a:t>that</a:t>
            </a:r>
            <a:r>
              <a:rPr lang="sv-SE" b="1" dirty="0"/>
              <a:t> </a:t>
            </a:r>
            <a:r>
              <a:rPr lang="sv-SE" b="1" dirty="0" err="1"/>
              <a:t>are</a:t>
            </a:r>
            <a:r>
              <a:rPr lang="sv-SE" b="1" dirty="0"/>
              <a:t> </a:t>
            </a:r>
            <a:r>
              <a:rPr lang="sv-SE" b="1" dirty="0" err="1"/>
              <a:t>known</a:t>
            </a:r>
            <a:r>
              <a:rPr lang="sv-SE" b="1" dirty="0"/>
              <a:t> </a:t>
            </a:r>
            <a:r>
              <a:rPr lang="sv-SE" b="1" dirty="0" err="1"/>
              <a:t>to</a:t>
            </a:r>
            <a:r>
              <a:rPr lang="sv-SE" b="1" dirty="0"/>
              <a:t> </a:t>
            </a:r>
            <a:r>
              <a:rPr lang="sv-SE" b="1" dirty="0" err="1"/>
              <a:t>happen</a:t>
            </a:r>
            <a:r>
              <a:rPr lang="sv-SE" b="1" dirty="0"/>
              <a:t> </a:t>
            </a:r>
          </a:p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Things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that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likely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happen</a:t>
            </a:r>
            <a:endParaRPr lang="sv-SE" dirty="0">
              <a:solidFill>
                <a:schemeClr val="bg1">
                  <a:lumMod val="65000"/>
                </a:schemeClr>
              </a:solidFill>
            </a:endParaRPr>
          </a:p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Suprises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5" y="1816813"/>
            <a:ext cx="5224141" cy="301235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328138" y="1719362"/>
            <a:ext cx="1316435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121954" tIns="60977" rIns="121954" bIns="60977" rtlCol="0">
            <a:spAutoFit/>
          </a:bodyPr>
          <a:lstStyle/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727" y="1120668"/>
            <a:ext cx="5459623" cy="4092587"/>
          </a:xfrm>
          <a:prstGeom prst="rect">
            <a:avLst/>
          </a:prstGeom>
        </p:spPr>
      </p:pic>
      <p:sp>
        <p:nvSpPr>
          <p:cNvPr id="6" name="Höger 5"/>
          <p:cNvSpPr/>
          <p:nvPr/>
        </p:nvSpPr>
        <p:spPr>
          <a:xfrm>
            <a:off x="5192603" y="2497140"/>
            <a:ext cx="1316435" cy="58469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8133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Shape 75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86096"/>
            <a:ext cx="5070710" cy="30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Shape 7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0710" y="1486096"/>
            <a:ext cx="5019400" cy="309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Shape 759"/>
          <p:cNvSpPr/>
          <p:nvPr/>
        </p:nvSpPr>
        <p:spPr>
          <a:xfrm>
            <a:off x="1477665" y="5245240"/>
            <a:ext cx="8780798" cy="695933"/>
          </a:xfrm>
          <a:prstGeom prst="rect">
            <a:avLst/>
          </a:prstGeom>
          <a:noFill/>
          <a:ln>
            <a:noFill/>
          </a:ln>
        </p:spPr>
        <p:txBody>
          <a:bodyPr lIns="121934" tIns="60950" rIns="121934" bIns="60950" anchor="t" anchorCtr="0">
            <a:noAutofit/>
          </a:bodyPr>
          <a:lstStyle/>
          <a:p>
            <a:pPr>
              <a:buSzPct val="25000"/>
            </a:pP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Willy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Guhl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Strand- &amp;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Gartensessel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Modell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Loop,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für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Eternit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AG.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Entwurf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von 1954.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Einteilige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Konstruktion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Faserzement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Eternit</a:t>
            </a:r>
            <a:r>
              <a:rPr lang="en-US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</a:p>
        </p:txBody>
      </p:sp>
      <p:pic>
        <p:nvPicPr>
          <p:cNvPr id="760" name="Shape 76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409" y="1505339"/>
            <a:ext cx="5452918" cy="309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/>
          <p:cNvSpPr/>
          <p:nvPr/>
        </p:nvSpPr>
        <p:spPr>
          <a:xfrm>
            <a:off x="278336" y="155732"/>
            <a:ext cx="6099175" cy="123110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Things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that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known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happen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81105" indent="-381105">
              <a:buFont typeface="Arial"/>
              <a:buChar char="•"/>
            </a:pPr>
            <a:r>
              <a:rPr lang="sv-SE" b="1" dirty="0" err="1"/>
              <a:t>Things</a:t>
            </a:r>
            <a:r>
              <a:rPr lang="sv-SE" b="1" dirty="0"/>
              <a:t> </a:t>
            </a:r>
            <a:r>
              <a:rPr lang="sv-SE" b="1" dirty="0" err="1"/>
              <a:t>that</a:t>
            </a:r>
            <a:r>
              <a:rPr lang="sv-SE" b="1" dirty="0"/>
              <a:t> </a:t>
            </a:r>
            <a:r>
              <a:rPr lang="sv-SE" b="1" dirty="0" err="1"/>
              <a:t>are</a:t>
            </a:r>
            <a:r>
              <a:rPr lang="sv-SE" b="1" dirty="0"/>
              <a:t> </a:t>
            </a:r>
            <a:r>
              <a:rPr lang="sv-SE" b="1" dirty="0" err="1"/>
              <a:t>likely</a:t>
            </a:r>
            <a:r>
              <a:rPr lang="sv-SE" b="1" dirty="0"/>
              <a:t> </a:t>
            </a:r>
            <a:r>
              <a:rPr lang="sv-SE" b="1" dirty="0" err="1"/>
              <a:t>to</a:t>
            </a:r>
            <a:r>
              <a:rPr lang="sv-SE" b="1" dirty="0"/>
              <a:t> </a:t>
            </a:r>
            <a:r>
              <a:rPr lang="sv-SE" b="1" dirty="0" err="1"/>
              <a:t>happen</a:t>
            </a:r>
            <a:endParaRPr lang="sv-SE" b="1" dirty="0"/>
          </a:p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Suprises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693718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351471" y="228820"/>
            <a:ext cx="6099175" cy="123110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Things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that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known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happen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81105" indent="-381105">
              <a:buFont typeface="Arial"/>
              <a:buChar char="•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Things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that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likely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happen</a:t>
            </a:r>
            <a:endParaRPr lang="sv-SE" dirty="0">
              <a:solidFill>
                <a:schemeClr val="bg1">
                  <a:lumMod val="65000"/>
                </a:schemeClr>
              </a:solidFill>
            </a:endParaRPr>
          </a:p>
          <a:p>
            <a:pPr marL="381105" indent="-381105">
              <a:buFont typeface="Arial"/>
              <a:buChar char="•"/>
            </a:pPr>
            <a:r>
              <a:rPr lang="sv-SE" b="1" dirty="0" err="1"/>
              <a:t>Suprises</a:t>
            </a:r>
            <a:r>
              <a:rPr lang="sv-SE" b="1" dirty="0"/>
              <a:t>!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06320"/>
            <a:ext cx="7879352" cy="376325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18" y="1806320"/>
            <a:ext cx="4869526" cy="3763257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4938197" y="1809783"/>
            <a:ext cx="1941621" cy="4961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735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338" y="3667836"/>
            <a:ext cx="3107548" cy="1308828"/>
          </a:xfrm>
          <a:prstGeom prst="rect">
            <a:avLst/>
          </a:prstGeom>
        </p:spPr>
      </p:pic>
      <p:sp>
        <p:nvSpPr>
          <p:cNvPr id="8" name="Höger 7"/>
          <p:cNvSpPr/>
          <p:nvPr/>
        </p:nvSpPr>
        <p:spPr>
          <a:xfrm>
            <a:off x="4835652" y="2736768"/>
            <a:ext cx="2804253" cy="79460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4939601" y="2918153"/>
            <a:ext cx="2719548" cy="492443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204636" y="4508112"/>
            <a:ext cx="3814702" cy="1323473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sz="1900" i="1" dirty="0" smtClean="0"/>
              <a:t>”</a:t>
            </a:r>
            <a:r>
              <a:rPr lang="sv-SE" sz="1900" i="1" dirty="0" err="1" smtClean="0"/>
              <a:t>product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life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ends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because</a:t>
            </a:r>
            <a:r>
              <a:rPr lang="sv-SE" sz="1900" i="1" dirty="0" smtClean="0"/>
              <a:t> a </a:t>
            </a:r>
            <a:r>
              <a:rPr lang="sv-SE" sz="1900" i="1" dirty="0" err="1" smtClean="0"/>
              <a:t>product</a:t>
            </a:r>
            <a:r>
              <a:rPr lang="sv-SE" sz="1900" i="1" dirty="0" smtClean="0"/>
              <a:t> is </a:t>
            </a:r>
            <a:r>
              <a:rPr lang="sv-SE" sz="1900" i="1" dirty="0" err="1" smtClean="0"/>
              <a:t>unable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to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adapt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to</a:t>
            </a:r>
            <a:r>
              <a:rPr lang="sv-SE" sz="1900" i="1" dirty="0" smtClean="0"/>
              <a:t> </a:t>
            </a:r>
            <a:r>
              <a:rPr lang="sv-SE" sz="1900" i="1" dirty="0" err="1" smtClean="0"/>
              <a:t>change</a:t>
            </a:r>
            <a:r>
              <a:rPr lang="sv-SE" sz="1900" i="1" dirty="0" smtClean="0"/>
              <a:t>.” (</a:t>
            </a:r>
            <a:r>
              <a:rPr lang="sv-SE" sz="1900" i="1" dirty="0" err="1" smtClean="0"/>
              <a:t>Kasarda</a:t>
            </a:r>
            <a:r>
              <a:rPr lang="sv-SE" sz="1900" i="1" dirty="0" smtClean="0"/>
              <a:t>, 2007)</a:t>
            </a:r>
          </a:p>
          <a:p>
            <a:pPr marL="381105" indent="-381105">
              <a:buFont typeface="Arial"/>
              <a:buChar char="•"/>
            </a:pPr>
            <a:endParaRPr lang="en-GB" sz="2100" b="1" dirty="0"/>
          </a:p>
        </p:txBody>
      </p:sp>
      <p:sp>
        <p:nvSpPr>
          <p:cNvPr id="28" name="textruta 27"/>
          <p:cNvSpPr txBox="1"/>
          <p:nvPr/>
        </p:nvSpPr>
        <p:spPr>
          <a:xfrm>
            <a:off x="190158" y="12957"/>
            <a:ext cx="12008192" cy="1436291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sz="4300" dirty="0" smtClean="0"/>
              <a:t>FROM INDIVIDUAL OWNERSHIP </a:t>
            </a:r>
            <a:br>
              <a:rPr lang="sv-SE" sz="4300" dirty="0" smtClean="0"/>
            </a:br>
            <a:r>
              <a:rPr lang="sv-SE" sz="4300" dirty="0" smtClean="0"/>
              <a:t>TO</a:t>
            </a:r>
            <a:r>
              <a:rPr lang="sv-SE" sz="4300" dirty="0"/>
              <a:t> </a:t>
            </a:r>
            <a:r>
              <a:rPr lang="sv-SE" sz="4300" dirty="0" smtClean="0"/>
              <a:t>ACCESS </a:t>
            </a:r>
            <a:endParaRPr lang="sv-SE" sz="4300" dirty="0"/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897" y="3258851"/>
            <a:ext cx="2992367" cy="1053167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882" y="1556640"/>
            <a:ext cx="2918602" cy="1319419"/>
          </a:xfrm>
          <a:prstGeom prst="rect">
            <a:avLst/>
          </a:prstGeom>
        </p:spPr>
      </p:pic>
      <p:sp>
        <p:nvSpPr>
          <p:cNvPr id="4" name="Rektangel med rundade hörn 3"/>
          <p:cNvSpPr/>
          <p:nvPr/>
        </p:nvSpPr>
        <p:spPr>
          <a:xfrm>
            <a:off x="1224149" y="1853213"/>
            <a:ext cx="3515298" cy="2503883"/>
          </a:xfrm>
          <a:prstGeom prst="roundRect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  <p:sp>
        <p:nvSpPr>
          <p:cNvPr id="34" name="Rektangel 33"/>
          <p:cNvSpPr/>
          <p:nvPr/>
        </p:nvSpPr>
        <p:spPr>
          <a:xfrm>
            <a:off x="8126886" y="2121613"/>
            <a:ext cx="3250048" cy="2200637"/>
          </a:xfrm>
          <a:prstGeom prst="rect">
            <a:avLst/>
          </a:prstGeom>
          <a:solidFill>
            <a:schemeClr val="tx1"/>
          </a:solidFill>
        </p:spPr>
        <p:txBody>
          <a:bodyPr wrap="square" lIns="121954" tIns="60977" rIns="121954" bIns="60977">
            <a:spAutoFit/>
          </a:bodyPr>
          <a:lstStyle/>
          <a:p>
            <a:r>
              <a:rPr lang="en-GB" sz="2700" dirty="0" smtClean="0">
                <a:solidFill>
                  <a:schemeClr val="bg1"/>
                </a:solidFill>
                <a:latin typeface="Baoli SC Regular"/>
                <a:cs typeface="Baoli SC Regular"/>
              </a:rPr>
              <a:t>Brand Used!</a:t>
            </a:r>
          </a:p>
          <a:p>
            <a:endParaRPr lang="en-GB" sz="2700" dirty="0">
              <a:solidFill>
                <a:schemeClr val="bg1"/>
              </a:solidFill>
              <a:latin typeface="Baoli SC Regular"/>
              <a:cs typeface="Baoli SC Regular"/>
            </a:endParaRPr>
          </a:p>
          <a:p>
            <a:endParaRPr lang="en-GB" sz="2700" dirty="0" smtClean="0">
              <a:solidFill>
                <a:schemeClr val="bg1"/>
              </a:solidFill>
              <a:latin typeface="Baoli SC Regular"/>
              <a:cs typeface="Baoli SC Regular"/>
            </a:endParaRPr>
          </a:p>
          <a:p>
            <a:endParaRPr lang="en-GB" sz="2700" dirty="0">
              <a:solidFill>
                <a:schemeClr val="bg1"/>
              </a:solidFill>
              <a:latin typeface="Baoli SC Regular"/>
              <a:cs typeface="Baoli SC Regular"/>
            </a:endParaRPr>
          </a:p>
          <a:p>
            <a:r>
              <a:rPr lang="en-GB" sz="2700" dirty="0" smtClean="0">
                <a:solidFill>
                  <a:schemeClr val="bg1"/>
                </a:solidFill>
                <a:latin typeface="Baoli SC Regular"/>
                <a:cs typeface="Baoli SC Regular"/>
              </a:rPr>
              <a:t> 	</a:t>
            </a:r>
            <a:r>
              <a:rPr lang="en-GB" sz="27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5" name="Bildobjekt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4099" y="2512513"/>
            <a:ext cx="1728731" cy="89808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9260191" y="2520727"/>
            <a:ext cx="824265" cy="451405"/>
          </a:xfrm>
          <a:prstGeom prst="rect">
            <a:avLst/>
          </a:prstGeom>
        </p:spPr>
        <p:txBody>
          <a:bodyPr wrap="none" lIns="121954" tIns="60977" rIns="121954" bIns="60977">
            <a:spAutoFit/>
          </a:bodyPr>
          <a:lstStyle/>
          <a:p>
            <a:r>
              <a:rPr lang="en-GB" sz="2100" dirty="0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endParaRPr lang="sv-SE" sz="2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8421702" y="2822493"/>
            <a:ext cx="2797487" cy="1025921"/>
          </a:xfrm>
          <a:prstGeom prst="rect">
            <a:avLst/>
          </a:prstGeom>
        </p:spPr>
        <p:txBody>
          <a:bodyPr wrap="none" lIns="121954" tIns="60977" rIns="121954" bIns="60977">
            <a:spAutoFit/>
          </a:bodyPr>
          <a:lstStyle/>
          <a:p>
            <a:r>
              <a:rPr lang="en-GB" sz="5900" b="1" dirty="0" smtClean="0">
                <a:solidFill>
                  <a:srgbClr val="FF0000"/>
                </a:solidFill>
              </a:rPr>
              <a:t>FRESH </a:t>
            </a:r>
            <a:endParaRPr lang="sv-SE" sz="5900" dirty="0"/>
          </a:p>
        </p:txBody>
      </p:sp>
      <p:cxnSp>
        <p:nvCxnSpPr>
          <p:cNvPr id="11" name="Rak pil 10"/>
          <p:cNvCxnSpPr/>
          <p:nvPr/>
        </p:nvCxnSpPr>
        <p:spPr>
          <a:xfrm>
            <a:off x="15193507" y="1663136"/>
            <a:ext cx="451499" cy="1279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ak pil 35"/>
          <p:cNvCxnSpPr/>
          <p:nvPr/>
        </p:nvCxnSpPr>
        <p:spPr>
          <a:xfrm flipH="1">
            <a:off x="13397657" y="1855288"/>
            <a:ext cx="655285" cy="7987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ktangel 56"/>
          <p:cNvSpPr/>
          <p:nvPr/>
        </p:nvSpPr>
        <p:spPr>
          <a:xfrm>
            <a:off x="9779598" y="316558"/>
            <a:ext cx="6099175" cy="861775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en-GB" sz="1600" b="1" i="1" dirty="0" smtClean="0">
                <a:solidFill>
                  <a:schemeClr val="bg1"/>
                </a:solidFill>
              </a:rPr>
              <a:t>Actors seeking new roles </a:t>
            </a:r>
            <a:br>
              <a:rPr lang="en-GB" sz="1600" b="1" i="1" dirty="0" smtClean="0">
                <a:solidFill>
                  <a:schemeClr val="bg1"/>
                </a:solidFill>
              </a:rPr>
            </a:br>
            <a:r>
              <a:rPr lang="en-GB" sz="1600" b="1" i="1" dirty="0" smtClean="0">
                <a:solidFill>
                  <a:schemeClr val="bg1"/>
                </a:solidFill>
              </a:rPr>
              <a:t> in a circular business</a:t>
            </a:r>
            <a:br>
              <a:rPr lang="en-GB" sz="1600" b="1" i="1" dirty="0" smtClean="0">
                <a:solidFill>
                  <a:schemeClr val="bg1"/>
                </a:solidFill>
              </a:rPr>
            </a:br>
            <a:r>
              <a:rPr lang="en-GB" sz="1600" b="1" i="1" dirty="0" smtClean="0">
                <a:solidFill>
                  <a:schemeClr val="bg1"/>
                </a:solidFill>
              </a:rPr>
              <a:t>“ eco system” </a:t>
            </a:r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5" name="Rektangel med rundade hörn 4"/>
          <p:cNvSpPr/>
          <p:nvPr/>
        </p:nvSpPr>
        <p:spPr>
          <a:xfrm>
            <a:off x="7845408" y="1943396"/>
            <a:ext cx="3798319" cy="2564717"/>
          </a:xfrm>
          <a:prstGeom prst="roundRect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09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1587" y="86151"/>
            <a:ext cx="14081118" cy="1143000"/>
          </a:xfrm>
        </p:spPr>
        <p:txBody>
          <a:bodyPr>
            <a:noAutofit/>
          </a:bodyPr>
          <a:lstStyle/>
          <a:p>
            <a:pPr algn="l"/>
            <a:r>
              <a:rPr lang="sv-SE" sz="4000" dirty="0" smtClean="0"/>
              <a:t>Designing for…Fast </a:t>
            </a:r>
            <a:r>
              <a:rPr lang="sv-SE" sz="4000" dirty="0" err="1" smtClean="0"/>
              <a:t>moVING</a:t>
            </a:r>
            <a:r>
              <a:rPr lang="sv-SE" sz="4000" dirty="0" smtClean="0"/>
              <a:t> </a:t>
            </a:r>
            <a:br>
              <a:rPr lang="sv-SE" sz="4000" dirty="0" smtClean="0"/>
            </a:br>
            <a:r>
              <a:rPr lang="sv-SE" sz="4000" dirty="0" smtClean="0"/>
              <a:t>SERVICE CONTEN</a:t>
            </a:r>
            <a:r>
              <a:rPr lang="sv-SE" sz="4400" dirty="0" smtClean="0"/>
              <a:t>T</a:t>
            </a:r>
            <a:endParaRPr lang="sv-SE" sz="4400" dirty="0"/>
          </a:p>
        </p:txBody>
      </p:sp>
      <p:sp>
        <p:nvSpPr>
          <p:cNvPr id="9" name="textruta 8"/>
          <p:cNvSpPr txBox="1"/>
          <p:nvPr/>
        </p:nvSpPr>
        <p:spPr>
          <a:xfrm>
            <a:off x="1882244" y="3390681"/>
            <a:ext cx="8355614" cy="1461973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dirty="0"/>
              <a:t>–</a:t>
            </a:r>
            <a:r>
              <a:rPr lang="sv-SE" sz="2100" dirty="0" smtClean="0"/>
              <a:t>Tjänster går ofta snabbt och billigt att förändra, </a:t>
            </a:r>
          </a:p>
          <a:p>
            <a:r>
              <a:rPr lang="sv-SE" sz="2100" dirty="0" smtClean="0"/>
              <a:t> – Hårdvara går långsamt och är dyrt att förändra</a:t>
            </a:r>
            <a:endParaRPr lang="sv-SE" sz="2100" dirty="0"/>
          </a:p>
          <a:p>
            <a:r>
              <a:rPr lang="sv-SE" sz="2100" dirty="0" smtClean="0"/>
              <a:t>– Hårdvara som skall användas i en cirkulär affärsmodell måste kunna klara snabbrörligt tjänsteinnehåll</a:t>
            </a:r>
            <a:endParaRPr lang="sv-SE" sz="21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6" y="1252384"/>
            <a:ext cx="6595703" cy="211894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702" y="1371157"/>
            <a:ext cx="4488387" cy="192526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13" y="5007342"/>
            <a:ext cx="3514285" cy="157926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846" y="5037509"/>
            <a:ext cx="3065504" cy="156833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86" y="5037509"/>
            <a:ext cx="3626398" cy="152651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26" y="5026587"/>
            <a:ext cx="2815710" cy="15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840" y="1241698"/>
            <a:ext cx="3892595" cy="343669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677" y="1241698"/>
            <a:ext cx="3290166" cy="343669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-121153"/>
            <a:ext cx="10978515" cy="1143000"/>
          </a:xfrm>
        </p:spPr>
        <p:txBody>
          <a:bodyPr>
            <a:normAutofit/>
          </a:bodyPr>
          <a:lstStyle/>
          <a:p>
            <a:r>
              <a:rPr lang="sv-SE" sz="4000" dirty="0" smtClean="0"/>
              <a:t>Designing for DURABILTY 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918" y="1143001"/>
            <a:ext cx="6796223" cy="4525963"/>
          </a:xfrm>
        </p:spPr>
        <p:txBody>
          <a:bodyPr/>
          <a:lstStyle/>
          <a:p>
            <a:endParaRPr lang="en-GB" sz="3200" dirty="0"/>
          </a:p>
          <a:p>
            <a:endParaRPr lang="en-GB" sz="3200" dirty="0" smtClean="0"/>
          </a:p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825878" y="4880431"/>
            <a:ext cx="2933989" cy="923364"/>
          </a:xfrm>
          <a:prstGeom prst="rect">
            <a:avLst/>
          </a:prstGeom>
        </p:spPr>
        <p:txBody>
          <a:bodyPr wrap="square" lIns="121954" tIns="60977" rIns="121954" bIns="60977">
            <a:spAutoFit/>
          </a:bodyPr>
          <a:lstStyle/>
          <a:p>
            <a:r>
              <a:rPr lang="sv-SE" sz="1300" dirty="0"/>
              <a:t>The Victor Company </a:t>
            </a:r>
            <a:r>
              <a:rPr lang="sv-SE" sz="1300" dirty="0" err="1"/>
              <a:t>of</a:t>
            </a:r>
            <a:r>
              <a:rPr lang="sv-SE" sz="1300" dirty="0"/>
              <a:t> Japan Ltd. (JVC) </a:t>
            </a:r>
            <a:r>
              <a:rPr lang="sv-SE" sz="1300" dirty="0" err="1"/>
              <a:t>videosphere</a:t>
            </a:r>
            <a:r>
              <a:rPr lang="sv-SE" sz="1300" dirty="0"/>
              <a:t> </a:t>
            </a:r>
            <a:r>
              <a:rPr lang="sv-SE" sz="1300" dirty="0" err="1" smtClean="0"/>
              <a:t>designed</a:t>
            </a:r>
            <a:r>
              <a:rPr lang="sv-SE" sz="1300" dirty="0" smtClean="0"/>
              <a:t>  </a:t>
            </a:r>
            <a:r>
              <a:rPr lang="sv-SE" sz="1300" dirty="0"/>
              <a:t>by JVC </a:t>
            </a:r>
            <a:r>
              <a:rPr lang="sv-SE" sz="1300" dirty="0" err="1"/>
              <a:t>around</a:t>
            </a:r>
            <a:r>
              <a:rPr lang="sv-SE" sz="1300" dirty="0"/>
              <a:t> </a:t>
            </a:r>
            <a:r>
              <a:rPr lang="sv-SE" sz="1300" dirty="0" smtClean="0"/>
              <a:t>1969 </a:t>
            </a:r>
          </a:p>
          <a:p>
            <a:endParaRPr lang="sv-SE" sz="1300" dirty="0"/>
          </a:p>
        </p:txBody>
      </p:sp>
      <p:sp>
        <p:nvSpPr>
          <p:cNvPr id="9" name="Rektangel 8"/>
          <p:cNvSpPr/>
          <p:nvPr/>
        </p:nvSpPr>
        <p:spPr>
          <a:xfrm>
            <a:off x="-5728265" y="1279774"/>
            <a:ext cx="5246490" cy="1123419"/>
          </a:xfrm>
          <a:prstGeom prst="rect">
            <a:avLst/>
          </a:prstGeom>
        </p:spPr>
        <p:txBody>
          <a:bodyPr wrap="square" lIns="121954" tIns="60977" rIns="121954" bIns="60977">
            <a:spAutoFit/>
          </a:bodyPr>
          <a:lstStyle/>
          <a:p>
            <a:endParaRPr lang="sv-SE" sz="1300" dirty="0"/>
          </a:p>
          <a:p>
            <a:endParaRPr lang="sv-SE" sz="1300" dirty="0" smtClean="0"/>
          </a:p>
          <a:p>
            <a:endParaRPr lang="sv-SE" sz="1300" dirty="0"/>
          </a:p>
          <a:p>
            <a:endParaRPr lang="sv-SE" sz="1300" dirty="0" smtClean="0"/>
          </a:p>
          <a:p>
            <a:r>
              <a:rPr lang="sv-SE" sz="1300" dirty="0" smtClean="0"/>
              <a:t>*</a:t>
            </a:r>
            <a:r>
              <a:rPr lang="sv-SE" sz="1300" dirty="0" err="1" smtClean="0"/>
              <a:t>DEPs</a:t>
            </a:r>
            <a:r>
              <a:rPr lang="sv-SE" sz="1300" dirty="0" smtClean="0"/>
              <a:t> : </a:t>
            </a:r>
            <a:r>
              <a:rPr lang="sv-SE" sz="1300" dirty="0" err="1" smtClean="0"/>
              <a:t>domestic</a:t>
            </a:r>
            <a:r>
              <a:rPr lang="sv-SE" sz="1300" dirty="0" smtClean="0"/>
              <a:t> </a:t>
            </a:r>
            <a:r>
              <a:rPr lang="sv-SE" sz="1300" dirty="0" err="1" smtClean="0"/>
              <a:t>electronic</a:t>
            </a:r>
            <a:r>
              <a:rPr lang="sv-SE" sz="1300" dirty="0"/>
              <a:t> </a:t>
            </a:r>
            <a:r>
              <a:rPr lang="sv-SE" sz="1300" dirty="0" err="1" smtClean="0"/>
              <a:t>products</a:t>
            </a:r>
            <a:endParaRPr lang="sv-SE" sz="1300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867" y="1241697"/>
            <a:ext cx="3438483" cy="3436694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8956472" y="4678391"/>
            <a:ext cx="3110845" cy="1123419"/>
          </a:xfrm>
          <a:prstGeom prst="rect">
            <a:avLst/>
          </a:prstGeom>
        </p:spPr>
        <p:txBody>
          <a:bodyPr wrap="square" lIns="121954" tIns="60977" rIns="121954" bIns="60977">
            <a:spAutoFit/>
          </a:bodyPr>
          <a:lstStyle/>
          <a:p>
            <a:r>
              <a:rPr lang="sv-SE" sz="1300" i="1" dirty="0"/>
              <a:t>The </a:t>
            </a:r>
            <a:r>
              <a:rPr lang="sv-SE" sz="1300" i="1" dirty="0" err="1"/>
              <a:t>Rosetta</a:t>
            </a:r>
            <a:r>
              <a:rPr lang="sv-SE" sz="1300" i="1" dirty="0"/>
              <a:t> Disk is a </a:t>
            </a:r>
            <a:r>
              <a:rPr lang="sv-SE" sz="1300" i="1" dirty="0" err="1"/>
              <a:t>microscopic</a:t>
            </a:r>
            <a:r>
              <a:rPr lang="sv-SE" sz="1300" i="1" dirty="0"/>
              <a:t> </a:t>
            </a:r>
            <a:r>
              <a:rPr lang="sv-SE" sz="1300" i="1" dirty="0" err="1"/>
              <a:t>archive</a:t>
            </a:r>
            <a:r>
              <a:rPr lang="sv-SE" sz="1300" i="1" dirty="0"/>
              <a:t> </a:t>
            </a:r>
            <a:r>
              <a:rPr lang="sv-SE" sz="1300" i="1" dirty="0" err="1"/>
              <a:t>of</a:t>
            </a:r>
            <a:r>
              <a:rPr lang="sv-SE" sz="1300" i="1" dirty="0"/>
              <a:t> the </a:t>
            </a:r>
            <a:r>
              <a:rPr lang="sv-SE" sz="1300" i="1" dirty="0" err="1" smtClean="0"/>
              <a:t>world’s</a:t>
            </a:r>
            <a:r>
              <a:rPr lang="sv-SE" sz="1300" i="1" dirty="0"/>
              <a:t> </a:t>
            </a:r>
            <a:r>
              <a:rPr lang="sv-SE" sz="1300" i="1" dirty="0" err="1" smtClean="0"/>
              <a:t>languages</a:t>
            </a:r>
            <a:r>
              <a:rPr lang="sv-SE" sz="1300" i="1" dirty="0"/>
              <a:t>, </a:t>
            </a:r>
            <a:r>
              <a:rPr lang="sv-SE" sz="1300" i="1" dirty="0" err="1"/>
              <a:t>crafted</a:t>
            </a:r>
            <a:r>
              <a:rPr lang="sv-SE" sz="1300" i="1" dirty="0"/>
              <a:t> by The Long </a:t>
            </a:r>
            <a:r>
              <a:rPr lang="sv-SE" sz="1300" i="1" dirty="0" err="1"/>
              <a:t>Now</a:t>
            </a:r>
            <a:r>
              <a:rPr lang="sv-SE" sz="1300" i="1" dirty="0"/>
              <a:t> Foundation </a:t>
            </a:r>
            <a:r>
              <a:rPr lang="sv-SE" sz="1300" i="1" dirty="0" err="1"/>
              <a:t>to</a:t>
            </a:r>
            <a:r>
              <a:rPr lang="sv-SE" sz="1300" i="1" dirty="0"/>
              <a:t> last for </a:t>
            </a:r>
            <a:r>
              <a:rPr lang="sv-SE" sz="1300" i="1" dirty="0" err="1" smtClean="0"/>
              <a:t>thousands</a:t>
            </a:r>
            <a:r>
              <a:rPr lang="sv-SE" sz="1300" i="1" dirty="0" smtClean="0"/>
              <a:t> </a:t>
            </a:r>
            <a:r>
              <a:rPr lang="sv-SE" sz="1300" i="1" dirty="0" err="1"/>
              <a:t>of</a:t>
            </a:r>
            <a:r>
              <a:rPr lang="sv-SE" sz="1300" i="1" dirty="0"/>
              <a:t> </a:t>
            </a:r>
            <a:r>
              <a:rPr lang="sv-SE" sz="1300" i="1" dirty="0" err="1"/>
              <a:t>years</a:t>
            </a:r>
            <a:r>
              <a:rPr lang="sv-SE" sz="1300" i="1" dirty="0"/>
              <a:t>. The Disk is an </a:t>
            </a:r>
            <a:r>
              <a:rPr lang="sv-SE" sz="1300" i="1" dirty="0" err="1"/>
              <a:t>artifact</a:t>
            </a:r>
            <a:r>
              <a:rPr lang="sv-SE" sz="1300" i="1" dirty="0"/>
              <a:t> for the </a:t>
            </a:r>
            <a:r>
              <a:rPr lang="sv-SE" sz="1300" i="1" dirty="0" err="1"/>
              <a:t>future</a:t>
            </a:r>
            <a:r>
              <a:rPr lang="sv-SE" sz="1300" i="1" dirty="0"/>
              <a:t> 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051" y="1241286"/>
            <a:ext cx="4582806" cy="343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6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26861" y="360000"/>
            <a:ext cx="10978515" cy="1143000"/>
          </a:xfrm>
        </p:spPr>
        <p:txBody>
          <a:bodyPr tIns="108000">
            <a:noAutofit/>
          </a:bodyPr>
          <a:lstStyle/>
          <a:p>
            <a:r>
              <a:rPr lang="en-US" sz="4400" dirty="0" err="1" smtClean="0"/>
              <a:t>Viktoria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3300" dirty="0"/>
              <a:t>– </a:t>
            </a:r>
            <a:r>
              <a:rPr lang="en-US" sz="3300" dirty="0" err="1"/>
              <a:t>ett</a:t>
            </a:r>
            <a:r>
              <a:rPr lang="en-US" sz="3300" dirty="0"/>
              <a:t> </a:t>
            </a:r>
            <a:r>
              <a:rPr lang="en-US" sz="3300" dirty="0" err="1"/>
              <a:t>av</a:t>
            </a:r>
            <a:r>
              <a:rPr lang="en-US" sz="3300" dirty="0"/>
              <a:t> </a:t>
            </a:r>
            <a:r>
              <a:rPr lang="en-US" sz="3300" dirty="0" err="1"/>
              <a:t>Sveriges</a:t>
            </a:r>
            <a:r>
              <a:rPr lang="en-US" sz="3300" dirty="0"/>
              <a:t> </a:t>
            </a:r>
            <a:r>
              <a:rPr lang="en-US" sz="3300" dirty="0" err="1"/>
              <a:t>forskningsinstitut</a:t>
            </a:r>
            <a:endParaRPr lang="en-US" sz="33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75" y="1214445"/>
            <a:ext cx="11723976" cy="538955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132233" y="4368800"/>
            <a:ext cx="406611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"/>
          </a:p>
        </p:txBody>
      </p:sp>
      <p:sp>
        <p:nvSpPr>
          <p:cNvPr id="8" name="Rektangel 7"/>
          <p:cNvSpPr/>
          <p:nvPr/>
        </p:nvSpPr>
        <p:spPr>
          <a:xfrm rot="16200000">
            <a:off x="8847971" y="1134503"/>
            <a:ext cx="2896483" cy="3804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6294" y="307904"/>
            <a:ext cx="10978515" cy="1143000"/>
          </a:xfrm>
        </p:spPr>
        <p:txBody>
          <a:bodyPr>
            <a:noAutofit/>
          </a:bodyPr>
          <a:lstStyle/>
          <a:p>
            <a:r>
              <a:rPr lang="sv-SE" sz="4000" dirty="0" smtClean="0"/>
              <a:t>Designing for </a:t>
            </a:r>
            <a:r>
              <a:rPr lang="en-GB" sz="4000" dirty="0" smtClean="0"/>
              <a:t>”</a:t>
            </a:r>
            <a:r>
              <a:rPr lang="en-GB" sz="4000" dirty="0" err="1"/>
              <a:t>Contemporarity</a:t>
            </a:r>
            <a:r>
              <a:rPr lang="en-GB" sz="4000" dirty="0"/>
              <a:t>” </a:t>
            </a:r>
            <a:br>
              <a:rPr lang="en-GB" sz="4000" dirty="0"/>
            </a:b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918" y="1143001"/>
            <a:ext cx="6796223" cy="4525963"/>
          </a:xfrm>
        </p:spPr>
        <p:txBody>
          <a:bodyPr/>
          <a:lstStyle/>
          <a:p>
            <a:endParaRPr lang="en-GB" sz="3200" dirty="0"/>
          </a:p>
          <a:p>
            <a:endParaRPr lang="en-GB" sz="3200" dirty="0" smtClean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92" y="1253289"/>
            <a:ext cx="5039680" cy="29130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53" y="1253290"/>
            <a:ext cx="4059005" cy="291309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961" y="1253290"/>
            <a:ext cx="3542568" cy="291309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654" y="969807"/>
            <a:ext cx="1565065" cy="3686419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8715258" y="5030310"/>
            <a:ext cx="3786905" cy="861775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b="1" dirty="0" smtClean="0"/>
              <a:t>Masters </a:t>
            </a:r>
            <a:r>
              <a:rPr lang="sv-SE" b="1" dirty="0" err="1" smtClean="0"/>
              <a:t>Chair</a:t>
            </a:r>
            <a:endParaRPr lang="sv-SE" b="1" dirty="0" smtClean="0"/>
          </a:p>
          <a:p>
            <a:r>
              <a:rPr lang="sv-SE" b="1" dirty="0"/>
              <a:t> Philippe Starck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940176" y="5030310"/>
            <a:ext cx="6099175" cy="1277307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sv-SE" sz="1500" dirty="0" smtClean="0"/>
              <a:t>”Masters </a:t>
            </a:r>
            <a:r>
              <a:rPr lang="sv-SE" sz="1500" dirty="0"/>
              <a:t>stol från Kartell, design av Philippe Starck.</a:t>
            </a:r>
          </a:p>
          <a:p>
            <a:r>
              <a:rPr lang="sv-SE" sz="1500" dirty="0"/>
              <a:t>Stolen Masters är Philippe Starcks hyllning till tre designikoner; "Sjuan-stolen" av Arne Jacobsen, "The </a:t>
            </a:r>
            <a:r>
              <a:rPr lang="sv-SE" sz="1500" dirty="0" err="1"/>
              <a:t>Tulip</a:t>
            </a:r>
            <a:r>
              <a:rPr lang="sv-SE" sz="1500" dirty="0"/>
              <a:t>" karmstol av Eero Saarinen och "The Eiffel </a:t>
            </a:r>
            <a:r>
              <a:rPr lang="sv-SE" sz="1500" dirty="0" err="1"/>
              <a:t>Chair</a:t>
            </a:r>
            <a:r>
              <a:rPr lang="sv-SE" sz="1500" dirty="0"/>
              <a:t>" av Charles </a:t>
            </a:r>
            <a:r>
              <a:rPr lang="sv-SE" sz="1500" dirty="0" err="1"/>
              <a:t>Eames</a:t>
            </a:r>
            <a:r>
              <a:rPr lang="sv-SE" sz="1500" dirty="0"/>
              <a:t>.</a:t>
            </a:r>
          </a:p>
          <a:p>
            <a:r>
              <a:rPr lang="sv-SE" sz="1500" dirty="0"/>
              <a:t>Konturerna efter dessa tre stolar återfinns i Masters kurviga linjer</a:t>
            </a:r>
            <a:r>
              <a:rPr lang="sv-SE" sz="1500" dirty="0" smtClean="0"/>
              <a:t>.”</a:t>
            </a:r>
            <a:endParaRPr lang="sv-SE" sz="1500" dirty="0"/>
          </a:p>
        </p:txBody>
      </p:sp>
    </p:spTree>
    <p:extLst>
      <p:ext uri="{BB962C8B-B14F-4D97-AF65-F5344CB8AC3E}">
        <p14:creationId xmlns:p14="http://schemas.microsoft.com/office/powerpoint/2010/main" val="123190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3" y="1571070"/>
            <a:ext cx="6396786" cy="269912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11927" y="98883"/>
            <a:ext cx="9075895" cy="1143000"/>
          </a:xfrm>
        </p:spPr>
        <p:txBody>
          <a:bodyPr>
            <a:noAutofit/>
          </a:bodyPr>
          <a:lstStyle/>
          <a:p>
            <a:r>
              <a:rPr lang="sv-SE" sz="4400" dirty="0" smtClean="0"/>
              <a:t>Designing for </a:t>
            </a:r>
            <a:r>
              <a:rPr lang="en-GB" sz="4400" dirty="0" smtClean="0"/>
              <a:t>Modularity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sz="2400" dirty="0"/>
              <a:t>Upgradability (soft&amp; hardware)</a:t>
            </a:r>
            <a:br>
              <a:rPr lang="en-GB" sz="2400" dirty="0"/>
            </a:br>
            <a:endParaRPr lang="sv-SE" sz="24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832" y="3854724"/>
            <a:ext cx="2691382" cy="192291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33243" y="-687742"/>
            <a:ext cx="5401060" cy="2699124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92394" y="5786327"/>
            <a:ext cx="6099175" cy="277033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sv-SE" sz="1000" dirty="0"/>
              <a:t>http://</a:t>
            </a:r>
            <a:r>
              <a:rPr lang="sv-SE" sz="1000" dirty="0" err="1"/>
              <a:t>gizmodo.com</a:t>
            </a:r>
            <a:r>
              <a:rPr lang="sv-SE" sz="1000" dirty="0"/>
              <a:t>/project-ara-hands-on-googles-modular-smartphone-sure-i-1679530908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1232" y="661820"/>
            <a:ext cx="4016285" cy="614598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214" y="885214"/>
            <a:ext cx="3232650" cy="45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8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50" y="1696780"/>
            <a:ext cx="5270980" cy="235804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10214" y="271043"/>
            <a:ext cx="9025887" cy="800253"/>
          </a:xfrm>
          <a:prstGeom prst="rect">
            <a:avLst/>
          </a:prstGeom>
        </p:spPr>
        <p:txBody>
          <a:bodyPr wrap="none" lIns="121954" tIns="60977" rIns="121954" bIns="60977">
            <a:spAutoFit/>
          </a:bodyPr>
          <a:lstStyle/>
          <a:p>
            <a:r>
              <a:rPr lang="en-GB" sz="4400" dirty="0" smtClean="0"/>
              <a:t>DESIGN FOR VALUE RECOVERY</a:t>
            </a:r>
            <a:endParaRPr lang="en-GB" sz="44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91" y="1484592"/>
            <a:ext cx="4551304" cy="464670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634" y="1696780"/>
            <a:ext cx="7267979" cy="307022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404549" y="4760005"/>
            <a:ext cx="6540122" cy="3601020"/>
          </a:xfrm>
          <a:prstGeom prst="rect">
            <a:avLst/>
          </a:prstGeom>
        </p:spPr>
        <p:txBody>
          <a:bodyPr wrap="square" lIns="121954" tIns="60977" rIns="121954" bIns="60977">
            <a:spAutoFit/>
          </a:bodyPr>
          <a:lstStyle/>
          <a:p>
            <a:r>
              <a:rPr lang="sv-SE" sz="1900" dirty="0" smtClean="0"/>
              <a:t>Product </a:t>
            </a:r>
            <a:r>
              <a:rPr lang="sv-SE" sz="1900" dirty="0" err="1" smtClean="0"/>
              <a:t>reconstruction</a:t>
            </a:r>
            <a:r>
              <a:rPr lang="sv-SE" sz="1900" dirty="0"/>
              <a:t> </a:t>
            </a:r>
            <a:r>
              <a:rPr lang="sv-SE" sz="1900" dirty="0" smtClean="0"/>
              <a:t> — </a:t>
            </a:r>
            <a:r>
              <a:rPr lang="sv-SE" sz="1900" dirty="0" err="1" smtClean="0"/>
              <a:t>allows</a:t>
            </a:r>
            <a:r>
              <a:rPr lang="sv-SE" sz="1900" dirty="0" smtClean="0"/>
              <a:t> </a:t>
            </a:r>
            <a:r>
              <a:rPr lang="sv-SE" sz="1900" dirty="0"/>
              <a:t>for </a:t>
            </a:r>
            <a:r>
              <a:rPr lang="sv-SE" sz="1900" dirty="0" err="1" smtClean="0"/>
              <a:t>higher</a:t>
            </a:r>
            <a:r>
              <a:rPr lang="sv-SE" sz="1900" dirty="0"/>
              <a:t> </a:t>
            </a:r>
            <a:r>
              <a:rPr lang="sv-SE" sz="1900" dirty="0" smtClean="0"/>
              <a:t>profit </a:t>
            </a:r>
            <a:r>
              <a:rPr lang="sv-SE" sz="1900" dirty="0" err="1"/>
              <a:t>margins</a:t>
            </a:r>
            <a:r>
              <a:rPr lang="sv-SE" sz="1900" dirty="0"/>
              <a:t> (</a:t>
            </a:r>
            <a:r>
              <a:rPr lang="sv-SE" sz="1900" dirty="0" err="1"/>
              <a:t>typically</a:t>
            </a:r>
            <a:r>
              <a:rPr lang="sv-SE" sz="1900" dirty="0" smtClean="0"/>
              <a:t>, </a:t>
            </a:r>
            <a:r>
              <a:rPr lang="en-US" sz="1900" dirty="0" smtClean="0"/>
              <a:t>20</a:t>
            </a:r>
            <a:r>
              <a:rPr lang="en-US" sz="1900" dirty="0"/>
              <a:t>%) than </a:t>
            </a:r>
            <a:r>
              <a:rPr lang="en-US" sz="1900" dirty="0" smtClean="0"/>
              <a:t>the creation </a:t>
            </a:r>
            <a:r>
              <a:rPr lang="en-US" sz="1900" dirty="0"/>
              <a:t>of </a:t>
            </a:r>
            <a:r>
              <a:rPr lang="en-US" sz="1900" dirty="0" smtClean="0"/>
              <a:t>new equipment </a:t>
            </a:r>
            <a:r>
              <a:rPr lang="en-US" sz="1900" dirty="0"/>
              <a:t>(3 to 8%)</a:t>
            </a:r>
            <a:r>
              <a:rPr lang="en-US" sz="1900" dirty="0" smtClean="0"/>
              <a:t>.</a:t>
            </a:r>
            <a:endParaRPr lang="en-US" sz="1900" dirty="0"/>
          </a:p>
          <a:p>
            <a:r>
              <a:rPr lang="sv-SE" sz="1900" dirty="0" smtClean="0"/>
              <a:t>(</a:t>
            </a:r>
            <a:r>
              <a:rPr lang="sv-SE" sz="1900" dirty="0"/>
              <a:t>Pearce II, 2009)</a:t>
            </a:r>
            <a:endParaRPr lang="sv-SE" sz="1900" dirty="0" smtClean="0"/>
          </a:p>
          <a:p>
            <a:endParaRPr lang="sv-SE" sz="2700" dirty="0"/>
          </a:p>
          <a:p>
            <a:endParaRPr lang="sv-SE" sz="2700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698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Hela</a:t>
            </a:r>
            <a:r>
              <a:rPr lang="en-US" sz="4000" dirty="0" smtClean="0"/>
              <a:t> </a:t>
            </a:r>
            <a:r>
              <a:rPr lang="en-US" sz="4000" dirty="0" err="1" smtClean="0"/>
              <a:t>industristrukturen</a:t>
            </a:r>
            <a:r>
              <a:rPr lang="en-US" sz="4000" dirty="0" smtClean="0"/>
              <a:t> </a:t>
            </a:r>
            <a:r>
              <a:rPr lang="en-US" sz="4000" dirty="0" err="1" smtClean="0"/>
              <a:t>kan</a:t>
            </a:r>
            <a:r>
              <a:rPr lang="en-US" sz="4000" dirty="0" smtClean="0"/>
              <a:t> </a:t>
            </a:r>
            <a:r>
              <a:rPr lang="en-US" sz="4000" dirty="0" err="1" smtClean="0"/>
              <a:t>ändras</a:t>
            </a:r>
            <a:endParaRPr lang="en-US" sz="4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799" y="8469821"/>
            <a:ext cx="9487606" cy="302259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8497944" y="10414009"/>
            <a:ext cx="1471682" cy="230760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sz="900" dirty="0" err="1" smtClean="0"/>
              <a:t>Från</a:t>
            </a:r>
            <a:r>
              <a:rPr lang="en-US" sz="900" dirty="0" smtClean="0"/>
              <a:t> The CEO Refresher</a:t>
            </a:r>
            <a:endParaRPr lang="en-US" sz="900" dirty="0"/>
          </a:p>
        </p:txBody>
      </p:sp>
      <p:sp>
        <p:nvSpPr>
          <p:cNvPr id="5" name="textruta 4"/>
          <p:cNvSpPr txBox="1"/>
          <p:nvPr/>
        </p:nvSpPr>
        <p:spPr>
          <a:xfrm>
            <a:off x="1804994" y="5516069"/>
            <a:ext cx="2408236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err="1" smtClean="0"/>
              <a:t>Oftast</a:t>
            </a:r>
            <a:r>
              <a:rPr lang="en-US" dirty="0" smtClean="0"/>
              <a:t> </a:t>
            </a:r>
            <a:r>
              <a:rPr lang="en-US" dirty="0" err="1" smtClean="0"/>
              <a:t>förlorarna</a:t>
            </a:r>
            <a:endParaRPr lang="en-US" dirty="0"/>
          </a:p>
        </p:txBody>
      </p:sp>
      <p:sp>
        <p:nvSpPr>
          <p:cNvPr id="6" name="Vänster klammerparentes 5"/>
          <p:cNvSpPr/>
          <p:nvPr/>
        </p:nvSpPr>
        <p:spPr>
          <a:xfrm rot="16200000">
            <a:off x="3038312" y="3431445"/>
            <a:ext cx="370598" cy="3166822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68" tIns="45684" rIns="91368" bIns="45684"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/>
        </p:nvSpPr>
        <p:spPr>
          <a:xfrm>
            <a:off x="5828114" y="2556930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word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7386765" y="2556930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excel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8945417" y="2556938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lotus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10504068" y="2556938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etc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5828114" y="314421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Linus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7386765" y="314421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OS/2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8945417" y="314421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Mac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10504068" y="3144220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UNIX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5828127" y="3769976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IBM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7386779" y="376998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Compaq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8945430" y="376998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Dell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10504081" y="3769983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HP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3" name="Grupp 51"/>
          <p:cNvGrpSpPr/>
          <p:nvPr/>
        </p:nvGrpSpPr>
        <p:grpSpPr>
          <a:xfrm>
            <a:off x="1951292" y="2442981"/>
            <a:ext cx="2586314" cy="2346465"/>
            <a:chOff x="1534831" y="1540944"/>
            <a:chExt cx="1574793" cy="3633379"/>
          </a:xfrm>
        </p:grpSpPr>
        <p:grpSp>
          <p:nvGrpSpPr>
            <p:cNvPr id="24" name="Grupp 23"/>
            <p:cNvGrpSpPr/>
            <p:nvPr/>
          </p:nvGrpSpPr>
          <p:grpSpPr>
            <a:xfrm rot="16200000">
              <a:off x="-146382" y="3222157"/>
              <a:ext cx="3633370" cy="270943"/>
              <a:chOff x="4368817" y="3539047"/>
              <a:chExt cx="4673540" cy="270942"/>
            </a:xfrm>
          </p:grpSpPr>
          <p:sp>
            <p:nvSpPr>
              <p:cNvPr id="25" name="Rektangel 24"/>
              <p:cNvSpPr/>
              <p:nvPr/>
            </p:nvSpPr>
            <p:spPr>
              <a:xfrm>
                <a:off x="4368817" y="3539047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ktangel 25"/>
              <p:cNvSpPr/>
              <p:nvPr/>
            </p:nvSpPr>
            <p:spPr>
              <a:xfrm>
                <a:off x="5537197" y="3539050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ktangel 26"/>
              <p:cNvSpPr/>
              <p:nvPr/>
            </p:nvSpPr>
            <p:spPr>
              <a:xfrm>
                <a:off x="6705577" y="3539053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ktangel 27"/>
              <p:cNvSpPr/>
              <p:nvPr/>
            </p:nvSpPr>
            <p:spPr>
              <a:xfrm>
                <a:off x="7873957" y="3539056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upp 28"/>
            <p:cNvGrpSpPr/>
            <p:nvPr/>
          </p:nvGrpSpPr>
          <p:grpSpPr>
            <a:xfrm rot="16200000">
              <a:off x="310812" y="3222160"/>
              <a:ext cx="3633370" cy="270943"/>
              <a:chOff x="4368817" y="3539047"/>
              <a:chExt cx="4673540" cy="270942"/>
            </a:xfrm>
          </p:grpSpPr>
          <p:sp>
            <p:nvSpPr>
              <p:cNvPr id="30" name="Rektangel 29"/>
              <p:cNvSpPr/>
              <p:nvPr/>
            </p:nvSpPr>
            <p:spPr>
              <a:xfrm>
                <a:off x="4368817" y="3539047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ktangel 30"/>
              <p:cNvSpPr/>
              <p:nvPr/>
            </p:nvSpPr>
            <p:spPr>
              <a:xfrm>
                <a:off x="5537197" y="3539050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ktangel 31"/>
              <p:cNvSpPr/>
              <p:nvPr/>
            </p:nvSpPr>
            <p:spPr>
              <a:xfrm>
                <a:off x="6705577" y="3539053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ktangel 32"/>
              <p:cNvSpPr/>
              <p:nvPr/>
            </p:nvSpPr>
            <p:spPr>
              <a:xfrm>
                <a:off x="7873957" y="3539056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upp 33"/>
            <p:cNvGrpSpPr/>
            <p:nvPr/>
          </p:nvGrpSpPr>
          <p:grpSpPr>
            <a:xfrm rot="16200000">
              <a:off x="751073" y="3222163"/>
              <a:ext cx="3633370" cy="270943"/>
              <a:chOff x="4368817" y="3539047"/>
              <a:chExt cx="4673540" cy="270942"/>
            </a:xfrm>
          </p:grpSpPr>
          <p:sp>
            <p:nvSpPr>
              <p:cNvPr id="35" name="Rektangel 34"/>
              <p:cNvSpPr/>
              <p:nvPr/>
            </p:nvSpPr>
            <p:spPr>
              <a:xfrm>
                <a:off x="4368817" y="3539047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ktangel 35"/>
              <p:cNvSpPr/>
              <p:nvPr/>
            </p:nvSpPr>
            <p:spPr>
              <a:xfrm>
                <a:off x="5537197" y="3539050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ktangel 36"/>
              <p:cNvSpPr/>
              <p:nvPr/>
            </p:nvSpPr>
            <p:spPr>
              <a:xfrm>
                <a:off x="6705577" y="3539053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ktangel 37"/>
              <p:cNvSpPr/>
              <p:nvPr/>
            </p:nvSpPr>
            <p:spPr>
              <a:xfrm>
                <a:off x="7873957" y="3539056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upp 38"/>
            <p:cNvGrpSpPr/>
            <p:nvPr/>
          </p:nvGrpSpPr>
          <p:grpSpPr>
            <a:xfrm rot="16200000">
              <a:off x="1157468" y="3222166"/>
              <a:ext cx="3633370" cy="270943"/>
              <a:chOff x="4368817" y="3539047"/>
              <a:chExt cx="4673540" cy="270942"/>
            </a:xfrm>
          </p:grpSpPr>
          <p:sp>
            <p:nvSpPr>
              <p:cNvPr id="40" name="Rektangel 39"/>
              <p:cNvSpPr/>
              <p:nvPr/>
            </p:nvSpPr>
            <p:spPr>
              <a:xfrm>
                <a:off x="4368817" y="3539047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ktangel 40"/>
              <p:cNvSpPr/>
              <p:nvPr/>
            </p:nvSpPr>
            <p:spPr>
              <a:xfrm>
                <a:off x="5537197" y="3539050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ktangel 41"/>
              <p:cNvSpPr/>
              <p:nvPr/>
            </p:nvSpPr>
            <p:spPr>
              <a:xfrm>
                <a:off x="6705577" y="3539053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ktangel 42"/>
              <p:cNvSpPr/>
              <p:nvPr/>
            </p:nvSpPr>
            <p:spPr>
              <a:xfrm>
                <a:off x="7873957" y="3539056"/>
                <a:ext cx="1168400" cy="27093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ruta 44"/>
          <p:cNvSpPr txBox="1"/>
          <p:nvPr/>
        </p:nvSpPr>
        <p:spPr>
          <a:xfrm>
            <a:off x="1716486" y="5135838"/>
            <a:ext cx="3593657" cy="461592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smtClean="0"/>
              <a:t>IBM  DEC  Wang  Sperry</a:t>
            </a:r>
            <a:endParaRPr lang="en-US" dirty="0"/>
          </a:p>
        </p:txBody>
      </p:sp>
      <p:sp>
        <p:nvSpPr>
          <p:cNvPr id="46" name="textruta 45"/>
          <p:cNvSpPr txBox="1"/>
          <p:nvPr/>
        </p:nvSpPr>
        <p:spPr>
          <a:xfrm>
            <a:off x="542155" y="1497750"/>
            <a:ext cx="971395" cy="3262359"/>
          </a:xfrm>
          <a:prstGeom prst="rect">
            <a:avLst/>
          </a:prstGeom>
          <a:noFill/>
        </p:spPr>
        <p:txBody>
          <a:bodyPr wrap="none" lIns="91368" tIns="45684" rIns="91368" bIns="45684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</a:t>
            </a:r>
          </a:p>
          <a:p>
            <a:endParaRPr lang="en-US" sz="1200" dirty="0" smtClean="0"/>
          </a:p>
          <a:p>
            <a:r>
              <a:rPr lang="en-US" dirty="0" smtClean="0"/>
              <a:t>OS</a:t>
            </a:r>
          </a:p>
          <a:p>
            <a:endParaRPr lang="en-US" sz="1400" dirty="0" smtClean="0"/>
          </a:p>
          <a:p>
            <a:r>
              <a:rPr lang="en-US" dirty="0" smtClean="0"/>
              <a:t>HW</a:t>
            </a:r>
          </a:p>
          <a:p>
            <a:endParaRPr lang="en-US" sz="1200" dirty="0" smtClean="0"/>
          </a:p>
          <a:p>
            <a:r>
              <a:rPr lang="en-US" dirty="0" smtClean="0"/>
              <a:t>Chips</a:t>
            </a:r>
            <a:endParaRPr lang="en-US" dirty="0"/>
          </a:p>
        </p:txBody>
      </p:sp>
      <p:sp>
        <p:nvSpPr>
          <p:cNvPr id="48" name="Rektangel 47"/>
          <p:cNvSpPr/>
          <p:nvPr/>
        </p:nvSpPr>
        <p:spPr>
          <a:xfrm>
            <a:off x="5828127" y="4378811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Intel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7386779" y="4378819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AMD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8945430" y="4378819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Risc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10504081" y="4378819"/>
            <a:ext cx="1558678" cy="2709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Motorola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:mv="urn:schemas-microsoft-com:mac:vml"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Exempel</a:t>
            </a:r>
            <a:r>
              <a:rPr lang="en-US" sz="4000" dirty="0" smtClean="0"/>
              <a:t> (</a:t>
            </a:r>
            <a:r>
              <a:rPr lang="en-US" sz="4000" dirty="0" err="1" smtClean="0"/>
              <a:t>andra</a:t>
            </a:r>
            <a:r>
              <a:rPr lang="en-US" sz="4000" dirty="0" smtClean="0"/>
              <a:t> </a:t>
            </a:r>
            <a:r>
              <a:rPr lang="en-US" sz="4000" dirty="0" err="1" smtClean="0"/>
              <a:t>drivkrafter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609919" y="1965840"/>
            <a:ext cx="10978515" cy="4373135"/>
          </a:xfrm>
        </p:spPr>
        <p:txBody>
          <a:bodyPr/>
          <a:lstStyle/>
          <a:p>
            <a:r>
              <a:rPr lang="en-US" dirty="0" err="1" smtClean="0"/>
              <a:t>Hotell</a:t>
            </a:r>
            <a:r>
              <a:rPr lang="en-US" dirty="0" smtClean="0"/>
              <a:t> – </a:t>
            </a:r>
            <a:r>
              <a:rPr lang="en-US" dirty="0" err="1" smtClean="0"/>
              <a:t>Airbnb</a:t>
            </a:r>
            <a:endParaRPr lang="en-US" dirty="0" smtClean="0"/>
          </a:p>
          <a:p>
            <a:endParaRPr lang="en-US" sz="2800" dirty="0" smtClean="0"/>
          </a:p>
          <a:p>
            <a:r>
              <a:rPr lang="en-US" dirty="0" err="1" smtClean="0"/>
              <a:t>Bilförsäljning</a:t>
            </a:r>
            <a:r>
              <a:rPr lang="en-US" dirty="0" smtClean="0"/>
              <a:t> – </a:t>
            </a:r>
            <a:r>
              <a:rPr lang="en-US" dirty="0" err="1" smtClean="0"/>
              <a:t>bilpooler</a:t>
            </a:r>
            <a:r>
              <a:rPr lang="en-US" dirty="0" smtClean="0"/>
              <a:t> –</a:t>
            </a:r>
          </a:p>
          <a:p>
            <a:endParaRPr lang="en-US" sz="2800" dirty="0" smtClean="0"/>
          </a:p>
          <a:p>
            <a:r>
              <a:rPr lang="en-US" dirty="0" err="1" smtClean="0"/>
              <a:t>Elproduktion</a:t>
            </a:r>
            <a:r>
              <a:rPr lang="en-US" dirty="0" smtClean="0"/>
              <a:t> (</a:t>
            </a:r>
            <a:r>
              <a:rPr lang="en-US" dirty="0" err="1" smtClean="0"/>
              <a:t>Tyskland</a:t>
            </a:r>
            <a:r>
              <a:rPr lang="en-US" dirty="0" smtClean="0"/>
              <a:t>) –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963" y="3008962"/>
            <a:ext cx="3151240" cy="93980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605" y="3948765"/>
            <a:ext cx="2586506" cy="1208378"/>
          </a:xfrm>
          <a:prstGeom prst="rect">
            <a:avLst/>
          </a:prstGeom>
        </p:spPr>
      </p:pic>
      <p:pic>
        <p:nvPicPr>
          <p:cNvPr id="7" name="Bildobjekt 6" descr="Screen Shot 2015-02-03 at 15.55.2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891" y="1811888"/>
            <a:ext cx="2457427" cy="977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:mv="urn:schemas-microsoft-com:mac:vml"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/>
              <a:t>Internet </a:t>
            </a:r>
            <a:r>
              <a:rPr lang="sv-SE" sz="4000" dirty="0" err="1" smtClean="0"/>
              <a:t>of</a:t>
            </a:r>
            <a:r>
              <a:rPr lang="sv-SE" sz="4000" dirty="0" smtClean="0"/>
              <a:t> </a:t>
            </a:r>
            <a:r>
              <a:rPr lang="sv-SE" sz="4000" dirty="0" err="1" smtClean="0"/>
              <a:t>things</a:t>
            </a:r>
            <a:r>
              <a:rPr lang="sv-SE" sz="4000" dirty="0" smtClean="0"/>
              <a:t/>
            </a:r>
            <a:br>
              <a:rPr lang="sv-SE" sz="4000" dirty="0" smtClean="0"/>
            </a:br>
            <a:r>
              <a:rPr lang="sv-SE" sz="3500" cap="none" dirty="0" smtClean="0"/>
              <a:t>- En möjliggörare av cirkulära affärsmodeller</a:t>
            </a:r>
            <a:endParaRPr lang="sv-SE" sz="3500" cap="non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70218" y="1967737"/>
            <a:ext cx="10978515" cy="40094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v-SE" sz="2700" dirty="0" smtClean="0"/>
              <a:t>GPS-position</a:t>
            </a:r>
          </a:p>
          <a:p>
            <a:pPr>
              <a:lnSpc>
                <a:spcPct val="90000"/>
              </a:lnSpc>
            </a:pPr>
            <a:r>
              <a:rPr lang="sv-SE" sz="2700" dirty="0" smtClean="0"/>
              <a:t>Sensorteknologi</a:t>
            </a:r>
          </a:p>
          <a:p>
            <a:pPr>
              <a:lnSpc>
                <a:spcPct val="90000"/>
              </a:lnSpc>
            </a:pPr>
            <a:r>
              <a:rPr lang="sv-SE" sz="2700" dirty="0" smtClean="0"/>
              <a:t>24/7 uppkoppling</a:t>
            </a:r>
          </a:p>
          <a:p>
            <a:pPr marL="0" indent="0">
              <a:lnSpc>
                <a:spcPct val="90000"/>
              </a:lnSpc>
              <a:buNone/>
            </a:pPr>
            <a:endParaRPr lang="sv-SE" sz="2700" dirty="0" smtClean="0"/>
          </a:p>
          <a:p>
            <a:pPr>
              <a:lnSpc>
                <a:spcPct val="90000"/>
              </a:lnSpc>
            </a:pPr>
            <a:r>
              <a:rPr lang="sv-SE" sz="2700" dirty="0" smtClean="0"/>
              <a:t>Nu kan vi veta: </a:t>
            </a:r>
          </a:p>
          <a:p>
            <a:pPr lvl="1">
              <a:lnSpc>
                <a:spcPct val="90000"/>
              </a:lnSpc>
            </a:pPr>
            <a:r>
              <a:rPr lang="sv-SE" sz="2700" dirty="0" smtClean="0"/>
              <a:t>Var prylar är, </a:t>
            </a:r>
          </a:p>
          <a:p>
            <a:pPr lvl="1">
              <a:lnSpc>
                <a:spcPct val="90000"/>
              </a:lnSpc>
            </a:pPr>
            <a:r>
              <a:rPr lang="sv-SE" sz="2700" dirty="0" smtClean="0"/>
              <a:t>Hur de används</a:t>
            </a:r>
          </a:p>
          <a:p>
            <a:pPr lvl="1">
              <a:lnSpc>
                <a:spcPct val="90000"/>
              </a:lnSpc>
            </a:pPr>
            <a:r>
              <a:rPr lang="sv-SE" sz="2700" dirty="0" smtClean="0"/>
              <a:t>Hur mycket</a:t>
            </a:r>
            <a:r>
              <a:rPr lang="sv-SE" sz="2700" dirty="0"/>
              <a:t> </a:t>
            </a:r>
            <a:r>
              <a:rPr lang="sv-SE" sz="2700" dirty="0" smtClean="0"/>
              <a:t>de används</a:t>
            </a:r>
            <a:endParaRPr lang="sv-SE" sz="27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94" y="1982741"/>
            <a:ext cx="4797207" cy="376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" sz="4000" dirty="0" smtClean="0"/>
              <a:t>Organisatoriska implikationer</a:t>
            </a:r>
            <a:endParaRPr lang="sv" sz="4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050" y="2146309"/>
            <a:ext cx="8284713" cy="37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135"/>
            <a:ext cx="3107364" cy="4220603"/>
          </a:xfrm>
          <a:prstGeom prst="rect">
            <a:avLst/>
          </a:prstGeom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105" y="804866"/>
            <a:ext cx="7627013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609918" y="-24870"/>
            <a:ext cx="10978515" cy="1143000"/>
          </a:xfrm>
        </p:spPr>
        <p:txBody>
          <a:bodyPr>
            <a:normAutofit/>
          </a:bodyPr>
          <a:lstStyle/>
          <a:p>
            <a:r>
              <a:rPr lang="sv-SE" sz="4000" dirty="0" smtClean="0">
                <a:ea typeface="ＭＳ Ｐゴシック" pitchFamily="-103" charset="-128"/>
                <a:cs typeface="ＭＳ Ｐゴシック" pitchFamily="-103" charset="-128"/>
              </a:rPr>
              <a:t>Det skall grävas mindre</a:t>
            </a:r>
            <a:r>
              <a:rPr lang="sv-SE" sz="4400" dirty="0" smtClean="0">
                <a:ea typeface="ＭＳ Ｐゴシック" pitchFamily="-103" charset="-128"/>
                <a:cs typeface="ＭＳ Ｐゴシック" pitchFamily="-103" charset="-128"/>
              </a:rPr>
              <a:t>!</a:t>
            </a:r>
          </a:p>
        </p:txBody>
      </p:sp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8" y="6096004"/>
            <a:ext cx="1265959" cy="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8" tIns="45684" rIns="91368" bIns="45684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>
                <a:latin typeface="Times New Roman" pitchFamily="-103" charset="0"/>
              </a:rPr>
              <a:t>Nasr &amp; Thurston, 2006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:mv="urn:schemas-microsoft-com:mac:vml"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Produktion &amp; logistik</a:t>
            </a:r>
            <a:endParaRPr lang="sv-SE" sz="4000" dirty="0"/>
          </a:p>
        </p:txBody>
      </p:sp>
      <p:sp>
        <p:nvSpPr>
          <p:cNvPr id="3" name="Rounded Rectangle 8"/>
          <p:cNvSpPr/>
          <p:nvPr/>
        </p:nvSpPr>
        <p:spPr>
          <a:xfrm>
            <a:off x="-3215961" y="4002147"/>
            <a:ext cx="8931116" cy="47021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 fontAlgn="base"/>
            <a:r>
              <a:rPr lang="en-US" cap="small" dirty="0" smtClean="0"/>
              <a:t>Economy of scale </a:t>
            </a:r>
            <a:r>
              <a:rPr lang="en-US" cap="small" dirty="0" err="1" smtClean="0"/>
              <a:t>frågor</a:t>
            </a:r>
            <a:r>
              <a:rPr lang="en-US" cap="small" dirty="0" smtClean="0"/>
              <a:t>?</a:t>
            </a:r>
          </a:p>
        </p:txBody>
      </p:sp>
      <p:sp>
        <p:nvSpPr>
          <p:cNvPr id="4" name="Rounded Rectangle 8"/>
          <p:cNvSpPr/>
          <p:nvPr/>
        </p:nvSpPr>
        <p:spPr>
          <a:xfrm>
            <a:off x="-2260857" y="2964259"/>
            <a:ext cx="9647636" cy="456278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/>
            <a:r>
              <a:rPr lang="en-GB" cap="small" dirty="0" err="1" smtClean="0"/>
              <a:t>Lokal</a:t>
            </a:r>
            <a:r>
              <a:rPr lang="en-GB" cap="small" dirty="0" smtClean="0"/>
              <a:t> el. Central </a:t>
            </a:r>
            <a:r>
              <a:rPr lang="en-GB" cap="small" dirty="0" err="1" smtClean="0"/>
              <a:t>återtillverkning</a:t>
            </a:r>
            <a:r>
              <a:rPr lang="en-GB" cap="small" dirty="0" smtClean="0"/>
              <a:t>?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-142841" y="10297860"/>
            <a:ext cx="8109862" cy="47394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>
              <a:defRPr/>
            </a:pPr>
            <a:r>
              <a:rPr lang="sv-SE" dirty="0" smtClean="0">
                <a:solidFill>
                  <a:schemeClr val="bg1"/>
                </a:solidFill>
              </a:rPr>
              <a:t>SUPPORT TILL SME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Rounded Rectangle 8"/>
          <p:cNvSpPr/>
          <p:nvPr/>
        </p:nvSpPr>
        <p:spPr>
          <a:xfrm>
            <a:off x="2122885" y="9626756"/>
            <a:ext cx="8598676" cy="45627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 fontAlgn="base"/>
            <a:r>
              <a:rPr lang="en-US" dirty="0" smtClean="0"/>
              <a:t>TESTBÄDDAR, DEMONSTRATORER OCH LAB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-1648798" y="10961431"/>
            <a:ext cx="8636509" cy="4516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 fontAlgn="base"/>
            <a:r>
              <a:rPr lang="en-US" dirty="0" smtClean="0"/>
              <a:t>NÄTVERK</a:t>
            </a:r>
          </a:p>
        </p:txBody>
      </p:sp>
      <p:sp>
        <p:nvSpPr>
          <p:cNvPr id="12" name="Rounded Rectangle 8"/>
          <p:cNvSpPr/>
          <p:nvPr/>
        </p:nvSpPr>
        <p:spPr>
          <a:xfrm>
            <a:off x="101480" y="8999899"/>
            <a:ext cx="8890468" cy="45627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>
              <a:defRPr/>
            </a:pPr>
            <a:r>
              <a:rPr lang="sv-SE" dirty="0" smtClean="0">
                <a:solidFill>
                  <a:schemeClr val="bg1"/>
                </a:solidFill>
              </a:rPr>
              <a:t>WORKSHOPS OCH SEMINARIUM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3" name="Rounded Rectangle 8"/>
          <p:cNvSpPr/>
          <p:nvPr/>
        </p:nvSpPr>
        <p:spPr>
          <a:xfrm>
            <a:off x="-3915512" y="1923076"/>
            <a:ext cx="8033982" cy="44605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r" fontAlgn="base"/>
            <a:r>
              <a:rPr lang="en-US" cap="small" dirty="0" err="1" smtClean="0"/>
              <a:t>Returflöden</a:t>
            </a:r>
            <a:endParaRPr lang="en-US" cap="small" dirty="0" smtClean="0"/>
          </a:p>
        </p:txBody>
      </p:sp>
    </p:spTree>
    <p:extLst>
      <p:ext uri="{BB962C8B-B14F-4D97-AF65-F5344CB8AC3E}">
        <p14:creationId xmlns:p14="http://schemas.microsoft.com/office/powerpoint/2010/main" val="36683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:mv="urn:schemas-microsoft-com:mac:vml"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" sz="4000" dirty="0" smtClean="0"/>
              <a:t>Vanliga kundreaktioner</a:t>
            </a:r>
            <a:endParaRPr lang="sv" sz="4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9" y="1417639"/>
            <a:ext cx="5933075" cy="270246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449" y="1653470"/>
            <a:ext cx="4059841" cy="228247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09919" y="4524458"/>
            <a:ext cx="8954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Återförsäljarnas roll i en CBM (</a:t>
            </a:r>
            <a:r>
              <a:rPr lang="sv-SE" sz="3200" dirty="0" err="1" smtClean="0"/>
              <a:t>OEM´s</a:t>
            </a:r>
            <a:r>
              <a:rPr lang="sv-SE" sz="3200" dirty="0" smtClean="0"/>
              <a:t> kund)</a:t>
            </a:r>
          </a:p>
          <a:p>
            <a:endParaRPr lang="sv-SE" sz="3200" dirty="0" smtClean="0"/>
          </a:p>
          <a:p>
            <a:r>
              <a:rPr lang="sv" sz="3200" dirty="0" smtClean="0"/>
              <a:t>Råd: Jämför inte äpplen med päron!</a:t>
            </a:r>
            <a:endParaRPr lang="sv" sz="3200" dirty="0"/>
          </a:p>
        </p:txBody>
      </p:sp>
    </p:spTree>
    <p:extLst>
      <p:ext uri="{BB962C8B-B14F-4D97-AF65-F5344CB8AC3E}">
        <p14:creationId xmlns:p14="http://schemas.microsoft.com/office/powerpoint/2010/main" val="40630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09919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" sz="4000" dirty="0" smtClean="0"/>
              <a:t>Presentationens struktur</a:t>
            </a:r>
            <a:endParaRPr lang="sv" sz="40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609919" y="1498600"/>
            <a:ext cx="10978515" cy="46401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600"/>
              </a:spcAft>
            </a:pPr>
            <a:r>
              <a:rPr lang="sv" sz="2700" dirty="0" smtClean="0"/>
              <a:t>Varför </a:t>
            </a:r>
            <a:r>
              <a:rPr lang="sv-SE" sz="2700" dirty="0"/>
              <a:t>hållbara (cirkulära) affärsmodeller</a:t>
            </a:r>
            <a:endParaRPr lang="sv" sz="2700" dirty="0"/>
          </a:p>
          <a:p>
            <a:pPr>
              <a:spcAft>
                <a:spcPts val="1600"/>
              </a:spcAft>
            </a:pPr>
            <a:r>
              <a:rPr lang="sv" sz="2700" dirty="0"/>
              <a:t>Den linjära affärsmodellens logik</a:t>
            </a:r>
          </a:p>
          <a:p>
            <a:pPr>
              <a:spcAft>
                <a:spcPts val="400"/>
              </a:spcAft>
            </a:pPr>
            <a:r>
              <a:rPr lang="sv" sz="2700" dirty="0"/>
              <a:t>Den cirkulära affärsmodellens </a:t>
            </a:r>
            <a:r>
              <a:rPr lang="sv" sz="2700" dirty="0" smtClean="0"/>
              <a:t>logik</a:t>
            </a:r>
            <a:endParaRPr lang="sv-SE" sz="2700" dirty="0" smtClean="0"/>
          </a:p>
          <a:p>
            <a:pPr lvl="1">
              <a:spcAft>
                <a:spcPts val="400"/>
              </a:spcAft>
            </a:pPr>
            <a:r>
              <a:rPr lang="sv-SE" sz="2700" dirty="0" smtClean="0"/>
              <a:t>Industrins möjligheter genom den</a:t>
            </a:r>
            <a:endParaRPr lang="sv" sz="2700" dirty="0"/>
          </a:p>
          <a:p>
            <a:pPr>
              <a:spcBef>
                <a:spcPts val="1200"/>
              </a:spcBef>
              <a:spcAft>
                <a:spcPts val="400"/>
              </a:spcAft>
            </a:pPr>
            <a:r>
              <a:rPr lang="sv-SE" sz="2700" dirty="0" smtClean="0"/>
              <a:t>Cirkulära affärsmodeller, delandeekonomi och återvinning</a:t>
            </a:r>
          </a:p>
          <a:p>
            <a:pPr lvl="1">
              <a:spcAft>
                <a:spcPts val="400"/>
              </a:spcAft>
            </a:pPr>
            <a:r>
              <a:rPr lang="sv-SE" sz="2700" dirty="0" smtClean="0"/>
              <a:t>Vad skiljer? Hur hänger det ihop? Begrepp?</a:t>
            </a:r>
          </a:p>
          <a:p>
            <a:pPr>
              <a:spcBef>
                <a:spcPts val="1200"/>
              </a:spcBef>
            </a:pPr>
            <a:r>
              <a:rPr lang="sv" sz="2700" dirty="0" smtClean="0"/>
              <a:t>Varför </a:t>
            </a:r>
            <a:r>
              <a:rPr lang="sv-SE" sz="2700" dirty="0" smtClean="0"/>
              <a:t>det </a:t>
            </a:r>
            <a:r>
              <a:rPr lang="sv" sz="2700" dirty="0" smtClean="0"/>
              <a:t>händer </a:t>
            </a:r>
            <a:r>
              <a:rPr lang="sv" sz="2700" dirty="0"/>
              <a:t>så </a:t>
            </a:r>
            <a:r>
              <a:rPr lang="sv" sz="2700" dirty="0" smtClean="0"/>
              <a:t>lite</a:t>
            </a:r>
            <a:r>
              <a:rPr lang="sv-SE" sz="2700" dirty="0" smtClean="0"/>
              <a:t> (några av industrins utmaningar)</a:t>
            </a:r>
          </a:p>
          <a:p>
            <a:pPr lvl="1">
              <a:spcBef>
                <a:spcPts val="1200"/>
              </a:spcBef>
            </a:pPr>
            <a:r>
              <a:rPr lang="sv-SE" sz="2700" dirty="0" smtClean="0"/>
              <a:t>Risksänkning genom produktdesign</a:t>
            </a:r>
            <a:endParaRPr lang="sv" sz="2700" dirty="0"/>
          </a:p>
          <a:p>
            <a:pPr>
              <a:spcBef>
                <a:spcPts val="1752"/>
              </a:spcBef>
              <a:spcAft>
                <a:spcPts val="1600"/>
              </a:spcAft>
            </a:pPr>
            <a:r>
              <a:rPr lang="sv-SE" sz="2700" dirty="0" smtClean="0"/>
              <a:t>Forskningsidé</a:t>
            </a:r>
            <a:endParaRPr lang="sv" sz="2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" sz="4000" dirty="0" smtClean="0"/>
              <a:t>Hur öka takten?</a:t>
            </a:r>
            <a:endParaRPr lang="sv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917" y="1600204"/>
            <a:ext cx="11295347" cy="43731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v" b="1" dirty="0" smtClean="0">
                <a:solidFill>
                  <a:srgbClr val="0000FF"/>
                </a:solidFill>
              </a:rPr>
              <a:t>Öka företagens incitament att byta affärsmodell!</a:t>
            </a:r>
          </a:p>
          <a:p>
            <a:pPr>
              <a:buNone/>
            </a:pPr>
            <a:endParaRPr lang="sv" dirty="0" smtClean="0"/>
          </a:p>
          <a:p>
            <a:r>
              <a:rPr lang="sv" dirty="0" smtClean="0"/>
              <a:t>Skatteväxling</a:t>
            </a:r>
          </a:p>
          <a:p>
            <a:endParaRPr lang="sv" dirty="0" smtClean="0"/>
          </a:p>
          <a:p>
            <a:r>
              <a:rPr lang="sv" dirty="0" smtClean="0"/>
              <a:t>Efterfrågan</a:t>
            </a:r>
          </a:p>
          <a:p>
            <a:endParaRPr lang="sv" dirty="0" smtClean="0"/>
          </a:p>
          <a:p>
            <a:r>
              <a:rPr lang="sv" dirty="0" smtClean="0"/>
              <a:t>Kunskap om affärsmodellskiftets utmaningar och möjligheter</a:t>
            </a:r>
          </a:p>
        </p:txBody>
      </p:sp>
      <p:pic>
        <p:nvPicPr>
          <p:cNvPr id="4" name="Bildobjekt 3" descr="Skärmavbild 2014-08-26 kl. 15.07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769" y="2124369"/>
            <a:ext cx="4854435" cy="2400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" sz="4000" dirty="0" smtClean="0"/>
              <a:t>inbjudan avseende designmetodprojekt</a:t>
            </a:r>
            <a:endParaRPr lang="sv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919" y="2097571"/>
            <a:ext cx="10978515" cy="3871439"/>
          </a:xfrm>
        </p:spPr>
        <p:txBody>
          <a:bodyPr/>
          <a:lstStyle/>
          <a:p>
            <a:r>
              <a:rPr lang="sv" dirty="0" smtClean="0"/>
              <a:t>Designmetoder för estetiskt, funktionellt, tekniskt, socialt och ekonomiskt adaptiva produkter</a:t>
            </a:r>
          </a:p>
          <a:p>
            <a:endParaRPr lang="sv" dirty="0" smtClean="0"/>
          </a:p>
          <a:p>
            <a:pPr>
              <a:buNone/>
            </a:pPr>
            <a:r>
              <a:rPr lang="sv" dirty="0" smtClean="0"/>
              <a:t>Intresserad? </a:t>
            </a:r>
            <a:r>
              <a:rPr lang="sv" dirty="0" smtClean="0">
                <a:hlinkClick r:id="rId3"/>
              </a:rPr>
              <a:t>thomas.nystrom@viktoria.se</a:t>
            </a:r>
            <a:r>
              <a:rPr lang="sv" dirty="0" smtClean="0"/>
              <a:t> </a:t>
            </a:r>
            <a:endParaRPr lang="sv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09919" y="82195"/>
            <a:ext cx="10978515" cy="1143000"/>
          </a:xfrm>
        </p:spPr>
        <p:txBody>
          <a:bodyPr>
            <a:normAutofit/>
          </a:bodyPr>
          <a:lstStyle/>
          <a:p>
            <a:r>
              <a:rPr lang="sv" sz="4000" dirty="0" smtClean="0"/>
              <a:t>Sammanfattning</a:t>
            </a:r>
            <a:endParaRPr lang="sv" sz="40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609919" y="1196083"/>
            <a:ext cx="10978515" cy="5289069"/>
          </a:xfrm>
        </p:spPr>
        <p:txBody>
          <a:bodyPr>
            <a:normAutofit lnSpcReduction="10000"/>
          </a:bodyPr>
          <a:lstStyle/>
          <a:p>
            <a:r>
              <a:rPr lang="sv" dirty="0" smtClean="0"/>
              <a:t>Det finns stora affärs- och miljömöjligheter med cirkulära affärsmodeller</a:t>
            </a:r>
          </a:p>
          <a:p>
            <a:r>
              <a:rPr lang="sv" dirty="0" smtClean="0"/>
              <a:t>Det finns en hel del utmaningar också, dock knappast olösliga</a:t>
            </a:r>
          </a:p>
          <a:p>
            <a:r>
              <a:rPr lang="sv" dirty="0" smtClean="0"/>
              <a:t>Kan betyda mycket för tillverkningsindustrins konkurrensförmåga</a:t>
            </a:r>
          </a:p>
          <a:p>
            <a:r>
              <a:rPr lang="sv" dirty="0" smtClean="0"/>
              <a:t>Går att införa gradvis</a:t>
            </a:r>
          </a:p>
          <a:p>
            <a:r>
              <a:rPr lang="sv" dirty="0" smtClean="0"/>
              <a:t>Offentlig sektor kan </a:t>
            </a:r>
            <a:r>
              <a:rPr lang="sv-SE" dirty="0" smtClean="0"/>
              <a:t>spela en </a:t>
            </a:r>
            <a:r>
              <a:rPr lang="sv-SE" smtClean="0"/>
              <a:t>viktig roll</a:t>
            </a:r>
          </a:p>
          <a:p>
            <a:r>
              <a:rPr lang="sv-SE" dirty="0" smtClean="0"/>
              <a:t>Det är bråttom</a:t>
            </a:r>
            <a:endParaRPr lang="sv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883768" y="1550834"/>
            <a:ext cx="2013300" cy="861809"/>
          </a:xfrm>
          <a:prstGeom prst="rect">
            <a:avLst/>
          </a:prstGeom>
          <a:noFill/>
        </p:spPr>
        <p:txBody>
          <a:bodyPr wrap="none" lIns="121954" tIns="60977" rIns="121954" bIns="60977" rtlCol="0">
            <a:spAutoFit/>
          </a:bodyPr>
          <a:lstStyle/>
          <a:p>
            <a:r>
              <a:rPr lang="sv" sz="4800" dirty="0"/>
              <a:t>TACK!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596567" y="4714725"/>
            <a:ext cx="42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Mats.williander@viktoria.se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7178047" y="4714725"/>
            <a:ext cx="42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Thomas.nystrom@viktoria.se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31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Rak pil 25"/>
          <p:cNvCxnSpPr/>
          <p:nvPr/>
        </p:nvCxnSpPr>
        <p:spPr>
          <a:xfrm>
            <a:off x="1889705" y="2697903"/>
            <a:ext cx="7007913" cy="0"/>
          </a:xfrm>
          <a:prstGeom prst="straightConnector1">
            <a:avLst/>
          </a:prstGeom>
          <a:ln w="254000" cmpd="sng">
            <a:solidFill>
              <a:srgbClr val="74FF3A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V-form 21"/>
          <p:cNvSpPr/>
          <p:nvPr/>
        </p:nvSpPr>
        <p:spPr>
          <a:xfrm>
            <a:off x="2242322" y="4803198"/>
            <a:ext cx="5432652" cy="1518145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9" name="V-form 28"/>
          <p:cNvSpPr/>
          <p:nvPr/>
        </p:nvSpPr>
        <p:spPr>
          <a:xfrm>
            <a:off x="7144761" y="4812328"/>
            <a:ext cx="2691148" cy="1518145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Femhörning 20"/>
          <p:cNvSpPr/>
          <p:nvPr/>
        </p:nvSpPr>
        <p:spPr>
          <a:xfrm>
            <a:off x="267609" y="4822442"/>
            <a:ext cx="2503541" cy="1518145"/>
          </a:xfrm>
          <a:prstGeom prst="homePlate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67612" y="527205"/>
            <a:ext cx="9479333" cy="742799"/>
          </a:xfrm>
          <a:prstGeom prst="rect">
            <a:avLst/>
          </a:prstGeom>
        </p:spPr>
        <p:txBody>
          <a:bodyPr lIns="121934" tIns="121934" rIns="121934" bIns="121934" anchor="ctr" anchorCtr="0">
            <a:noAutofit/>
          </a:bodyPr>
          <a:lstStyle/>
          <a:p>
            <a:pPr lvl="0" rtl="0">
              <a:buClr>
                <a:schemeClr val="dk1"/>
              </a:buClr>
              <a:buSzPct val="25000"/>
              <a:buFont typeface="Arial"/>
              <a:buNone/>
            </a:pPr>
            <a:r>
              <a:rPr lang="sv-SE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AFFÄRSMODELLens</a:t>
            </a:r>
            <a:r>
              <a:rPr lang="sv-SE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roll</a:t>
            </a:r>
            <a:r>
              <a:rPr lang="en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" sz="4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-280402" y="7637993"/>
            <a:ext cx="10432229" cy="4489600"/>
          </a:xfrm>
          <a:prstGeom prst="rect">
            <a:avLst/>
          </a:prstGeom>
        </p:spPr>
        <p:txBody>
          <a:bodyPr lIns="121934" tIns="121934" rIns="121934" bIns="121934" anchor="t" anchorCtr="0">
            <a:noAutofit/>
          </a:bodyPr>
          <a:lstStyle/>
          <a:p>
            <a:endParaRPr lang="en" sz="1600" dirty="0">
              <a:solidFill>
                <a:schemeClr val="dk1"/>
              </a:solidFill>
            </a:endParaRPr>
          </a:p>
        </p:txBody>
      </p:sp>
      <p:pic>
        <p:nvPicPr>
          <p:cNvPr id="102" name="Shape 102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478" y="2824175"/>
            <a:ext cx="1359348" cy="172416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38858" y="5139088"/>
            <a:ext cx="2060008" cy="861775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dirty="0" smtClean="0"/>
              <a:t>Teknik-utveckling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301" y="981343"/>
            <a:ext cx="1845359" cy="1110468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7979375" y="5294603"/>
            <a:ext cx="1569009" cy="492443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r>
              <a:rPr lang="sv-SE" dirty="0" smtClean="0"/>
              <a:t>Marknad 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2876485" y="5082416"/>
            <a:ext cx="4548316" cy="1092641"/>
          </a:xfrm>
          <a:prstGeom prst="rect">
            <a:avLst/>
          </a:prstGeom>
          <a:noFill/>
        </p:spPr>
        <p:txBody>
          <a:bodyPr wrap="square" lIns="121954" tIns="60977" rIns="121954" bIns="60977" rtlCol="0">
            <a:spAutoFit/>
          </a:bodyPr>
          <a:lstStyle/>
          <a:p>
            <a:pPr algn="ctr"/>
            <a:r>
              <a:rPr lang="sv-SE" sz="2100" b="1" dirty="0" smtClean="0"/>
              <a:t>Affärsmodell; </a:t>
            </a:r>
            <a:r>
              <a:rPr lang="sv-SE" sz="2100" dirty="0" smtClean="0"/>
              <a:t>l</a:t>
            </a:r>
            <a:r>
              <a:rPr lang="en" sz="2100" dirty="0" smtClean="0"/>
              <a:t>ogiken </a:t>
            </a:r>
            <a:r>
              <a:rPr lang="en" sz="2100" dirty="0"/>
              <a:t>för ett företag att </a:t>
            </a:r>
            <a:r>
              <a:rPr lang="en" sz="2100" b="1" dirty="0" smtClean="0"/>
              <a:t>skapa</a:t>
            </a:r>
            <a:r>
              <a:rPr lang="en" sz="2100" b="1" dirty="0"/>
              <a:t>, </a:t>
            </a:r>
            <a:r>
              <a:rPr lang="en" sz="2100" b="1" dirty="0" smtClean="0"/>
              <a:t>distribuera </a:t>
            </a:r>
            <a:r>
              <a:rPr lang="sv-SE" sz="2100" b="1" dirty="0" smtClean="0"/>
              <a:t>och fånga </a:t>
            </a:r>
            <a:r>
              <a:rPr lang="en" sz="2100" b="1" dirty="0" smtClean="0"/>
              <a:t>värde</a:t>
            </a:r>
            <a:r>
              <a:rPr lang="en" sz="2100" dirty="0" smtClean="0"/>
              <a:t> </a:t>
            </a:r>
            <a:endParaRPr lang="sv-SE" sz="2100" dirty="0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553" y="2091811"/>
            <a:ext cx="1879797" cy="1188839"/>
          </a:xfrm>
          <a:prstGeom prst="rect">
            <a:avLst/>
          </a:prstGeom>
        </p:spPr>
      </p:pic>
      <p:sp>
        <p:nvSpPr>
          <p:cNvPr id="19" name="Rundad rektangulär 18"/>
          <p:cNvSpPr/>
          <p:nvPr/>
        </p:nvSpPr>
        <p:spPr>
          <a:xfrm>
            <a:off x="3415957" y="1273649"/>
            <a:ext cx="4507759" cy="2412608"/>
          </a:xfrm>
          <a:prstGeom prst="wedgeRoundRectCallout">
            <a:avLst>
              <a:gd name="adj1" fmla="val -19297"/>
              <a:gd name="adj2" fmla="val 10283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295" y="827725"/>
            <a:ext cx="1277005" cy="1622619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body" idx="4294967295"/>
          </p:nvPr>
        </p:nvSpPr>
        <p:spPr>
          <a:xfrm>
            <a:off x="3588513" y="1563780"/>
            <a:ext cx="3836288" cy="1324000"/>
          </a:xfrm>
          <a:prstGeom prst="rect">
            <a:avLst/>
          </a:prstGeom>
          <a:noFill/>
          <a:ln>
            <a:noFill/>
          </a:ln>
        </p:spPr>
        <p:txBody>
          <a:bodyPr lIns="121934" tIns="60950" rIns="121934" bIns="60950" anchor="t" anchorCtr="0">
            <a:noAutofit/>
          </a:bodyPr>
          <a:lstStyle/>
          <a:p>
            <a:pPr marL="0" lvl="1"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n-GB" sz="1600" dirty="0" smtClean="0">
                <a:solidFill>
                  <a:schemeClr val="dk1"/>
                </a:solidFill>
              </a:rPr>
              <a:t>The business  model: </a:t>
            </a:r>
            <a:br>
              <a:rPr lang="en-GB" sz="1600" dirty="0" smtClean="0">
                <a:solidFill>
                  <a:schemeClr val="dk1"/>
                </a:solidFill>
              </a:rPr>
            </a:br>
            <a:r>
              <a:rPr lang="en-GB" sz="1600" b="1" dirty="0" smtClean="0">
                <a:solidFill>
                  <a:schemeClr val="dk1"/>
                </a:solidFill>
              </a:rPr>
              <a:t>&gt; A focusing device </a:t>
            </a:r>
            <a:r>
              <a:rPr lang="en-GB" sz="1600" dirty="0" smtClean="0">
                <a:solidFill>
                  <a:schemeClr val="dk1"/>
                </a:solidFill>
              </a:rPr>
              <a:t>that </a:t>
            </a:r>
            <a:r>
              <a:rPr lang="en-GB" sz="1600" b="1" dirty="0" smtClean="0">
                <a:solidFill>
                  <a:schemeClr val="dk1"/>
                </a:solidFill>
              </a:rPr>
              <a:t>mediates</a:t>
            </a:r>
            <a:r>
              <a:rPr lang="en-GB" sz="1600" dirty="0" smtClean="0">
                <a:solidFill>
                  <a:schemeClr val="dk1"/>
                </a:solidFill>
              </a:rPr>
              <a:t> between technology development and economic value creation </a:t>
            </a:r>
          </a:p>
          <a:p>
            <a:pPr marL="0" lvl="1"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n-GB" sz="1600" b="1" dirty="0" smtClean="0">
                <a:solidFill>
                  <a:schemeClr val="dk1"/>
                </a:solidFill>
              </a:rPr>
              <a:t>&gt; Unlocks  latent value </a:t>
            </a:r>
            <a:r>
              <a:rPr lang="en-GB" sz="1600" dirty="0" smtClean="0">
                <a:solidFill>
                  <a:schemeClr val="dk1"/>
                </a:solidFill>
              </a:rPr>
              <a:t>from a  </a:t>
            </a:r>
            <a:r>
              <a:rPr lang="en" sz="1600" dirty="0" smtClean="0">
                <a:solidFill>
                  <a:schemeClr val="dk1"/>
                </a:solidFill>
              </a:rPr>
              <a:t>technology</a:t>
            </a:r>
            <a:r>
              <a:rPr lang="en" sz="1600" dirty="0">
                <a:solidFill>
                  <a:schemeClr val="dk1"/>
                </a:solidFill>
              </a:rPr>
              <a:t>” </a:t>
            </a:r>
            <a:r>
              <a:rPr lang="sv-SE" sz="1600" dirty="0">
                <a:solidFill>
                  <a:schemeClr val="dk1"/>
                </a:solidFill>
              </a:rPr>
              <a:t> </a:t>
            </a:r>
            <a:r>
              <a:rPr lang="en" sz="1300" dirty="0" smtClean="0">
                <a:solidFill>
                  <a:schemeClr val="dk1"/>
                </a:solidFill>
              </a:rPr>
              <a:t>(</a:t>
            </a:r>
            <a:r>
              <a:rPr lang="en" sz="1300" dirty="0">
                <a:solidFill>
                  <a:schemeClr val="dk1"/>
                </a:solidFill>
              </a:rPr>
              <a:t>Chesbrough &amp; </a:t>
            </a:r>
            <a:r>
              <a:rPr lang="en" sz="1300" dirty="0" smtClean="0">
                <a:solidFill>
                  <a:schemeClr val="dk1"/>
                </a:solidFill>
              </a:rPr>
              <a:t>Rosenbloom</a:t>
            </a:r>
            <a:r>
              <a:rPr lang="en" sz="1300" dirty="0">
                <a:solidFill>
                  <a:schemeClr val="dk1"/>
                </a:solidFill>
              </a:rPr>
              <a:t>, 2002)</a:t>
            </a: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  <a:p>
            <a:endParaRPr lang="en" sz="1300" dirty="0">
              <a:solidFill>
                <a:schemeClr val="dk1"/>
              </a:solidFill>
            </a:endParaRP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12" y="1775727"/>
            <a:ext cx="2686637" cy="2646340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78" y="3487642"/>
            <a:ext cx="1415525" cy="10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30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0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6" descr="Prodsys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43" y="1411512"/>
            <a:ext cx="6036601" cy="509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>
                <a:ea typeface="ＭＳ Ｐゴシック" pitchFamily="-103" charset="-128"/>
                <a:cs typeface="ＭＳ Ｐゴシック" pitchFamily="-103" charset="-128"/>
              </a:rPr>
              <a:t>Linjärt system</a:t>
            </a:r>
          </a:p>
        </p:txBody>
      </p:sp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10" y="6096004"/>
            <a:ext cx="1683739" cy="3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58" tIns="60929" rIns="121858" bIns="6092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latin typeface="Times New Roman" pitchFamily="-103" charset="0"/>
              </a:rPr>
              <a:t>Nasr &amp; Thurston, 2006</a:t>
            </a:r>
          </a:p>
        </p:txBody>
      </p:sp>
      <p:pic>
        <p:nvPicPr>
          <p:cNvPr id="12" name="Bildobjekt 11" descr="Skärmavbild 2015-04-09 kl. 16.22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628" y="3963611"/>
            <a:ext cx="3355832" cy="2440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Nedåtböjd 12"/>
          <p:cNvSpPr/>
          <p:nvPr/>
        </p:nvSpPr>
        <p:spPr>
          <a:xfrm>
            <a:off x="3456264" y="1603069"/>
            <a:ext cx="4838559" cy="2720915"/>
          </a:xfrm>
          <a:prstGeom prst="curved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1954" tIns="60977" rIns="121954" bIns="60977" rtlCol="0" anchor="ctr">
            <a:prstTxWarp prst="textArchUp">
              <a:avLst/>
            </a:prstTxWarp>
          </a:bodyPr>
          <a:lstStyle/>
          <a:p>
            <a:pPr algn="ctr"/>
            <a:endParaRPr lang="sv" dirty="0">
              <a:solidFill>
                <a:schemeClr val="tx1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 rot="17188636">
            <a:off x="2884558" y="2528559"/>
            <a:ext cx="2178309" cy="1031086"/>
          </a:xfrm>
          <a:prstGeom prst="rect">
            <a:avLst/>
          </a:prstGeom>
          <a:noFill/>
        </p:spPr>
        <p:txBody>
          <a:bodyPr wrap="square" lIns="121954" tIns="60977" rIns="121954" bIns="60977">
            <a:spAutoFit/>
          </a:bodyPr>
          <a:lstStyle/>
          <a:p>
            <a:pPr algn="ctr"/>
            <a:r>
              <a:rPr lang="sv-SE" sz="5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ökar</a:t>
            </a:r>
          </a:p>
        </p:txBody>
      </p:sp>
      <p:cxnSp>
        <p:nvCxnSpPr>
          <p:cNvPr id="15" name="Rak pil 14"/>
          <p:cNvCxnSpPr/>
          <p:nvPr/>
        </p:nvCxnSpPr>
        <p:spPr>
          <a:xfrm>
            <a:off x="5875544" y="1359400"/>
            <a:ext cx="0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ruta 15"/>
          <p:cNvSpPr txBox="1"/>
          <p:nvPr/>
        </p:nvSpPr>
        <p:spPr>
          <a:xfrm>
            <a:off x="5119253" y="2707296"/>
            <a:ext cx="1618170" cy="954142"/>
          </a:xfrm>
          <a:prstGeom prst="rect">
            <a:avLst/>
          </a:prstGeom>
          <a:noFill/>
        </p:spPr>
        <p:txBody>
          <a:bodyPr wrap="square" lIns="121954" tIns="60977" rIns="121954" bIns="60977" rtlCol="0" anchor="ctr" anchorCtr="1">
            <a:spAutoFit/>
          </a:bodyPr>
          <a:lstStyle/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Point</a:t>
            </a:r>
          </a:p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Of</a:t>
            </a:r>
          </a:p>
          <a:p>
            <a:pPr algn="ctr"/>
            <a:r>
              <a:rPr lang="sv" sz="1800" b="1" dirty="0" smtClean="0">
                <a:solidFill>
                  <a:srgbClr val="0000FF"/>
                </a:solidFill>
              </a:rPr>
              <a:t>Sale</a:t>
            </a:r>
            <a:endParaRPr lang="sv" sz="1800" b="1" dirty="0">
              <a:solidFill>
                <a:srgbClr val="0000FF"/>
              </a:solidFill>
            </a:endParaRPr>
          </a:p>
        </p:txBody>
      </p:sp>
      <p:cxnSp>
        <p:nvCxnSpPr>
          <p:cNvPr id="17" name="Rak pil 16"/>
          <p:cNvCxnSpPr/>
          <p:nvPr/>
        </p:nvCxnSpPr>
        <p:spPr>
          <a:xfrm rot="5400000" flipH="1" flipV="1">
            <a:off x="5448225" y="2279977"/>
            <a:ext cx="854639" cy="1588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ubrik 4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>
                <a:ea typeface="ＭＳ Ｐゴシック" pitchFamily="-103" charset="-128"/>
                <a:cs typeface="ＭＳ Ｐゴシック" pitchFamily="-103" charset="-128"/>
              </a:rPr>
              <a:t>Ett Cirkulärt system</a:t>
            </a:r>
          </a:p>
        </p:txBody>
      </p:sp>
      <p:sp>
        <p:nvSpPr>
          <p:cNvPr id="80900" name="textruta 2"/>
          <p:cNvSpPr txBox="1">
            <a:spLocks noChangeArrowheads="1"/>
          </p:cNvSpPr>
          <p:nvPr/>
        </p:nvSpPr>
        <p:spPr bwMode="auto">
          <a:xfrm>
            <a:off x="10" y="6096004"/>
            <a:ext cx="1683739" cy="3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58" tIns="60929" rIns="121858" bIns="6092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latin typeface="Times New Roman" pitchFamily="-103" charset="0"/>
              </a:rPr>
              <a:t>Nasr &amp; Thurston, 2006</a:t>
            </a: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90" y="1214146"/>
            <a:ext cx="611188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ruta 9"/>
          <p:cNvSpPr txBox="1"/>
          <p:nvPr/>
        </p:nvSpPr>
        <p:spPr>
          <a:xfrm>
            <a:off x="5469468" y="2034880"/>
            <a:ext cx="6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" sz="2000" b="1" dirty="0" smtClean="0">
                <a:solidFill>
                  <a:srgbClr val="0000FF"/>
                </a:solidFill>
              </a:rPr>
              <a:t>80%</a:t>
            </a:r>
            <a:endParaRPr lang="sv" sz="2000" b="1" dirty="0">
              <a:solidFill>
                <a:srgbClr val="0000FF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8907471" y="5252213"/>
            <a:ext cx="6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" sz="2000" b="1" dirty="0" smtClean="0">
                <a:solidFill>
                  <a:srgbClr val="0000FF"/>
                </a:solidFill>
              </a:rPr>
              <a:t>20%</a:t>
            </a:r>
            <a:endParaRPr lang="sv" sz="2000" b="1" dirty="0">
              <a:solidFill>
                <a:srgbClr val="0000FF"/>
              </a:solidFill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2148922" y="5404613"/>
            <a:ext cx="6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" sz="2000" b="1" dirty="0" smtClean="0">
                <a:solidFill>
                  <a:srgbClr val="0000FF"/>
                </a:solidFill>
              </a:rPr>
              <a:t>20%</a:t>
            </a:r>
            <a:endParaRPr lang="sv" sz="2000" b="1" dirty="0">
              <a:solidFill>
                <a:srgbClr val="0000FF"/>
              </a:solidFill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4652800" y="4882881"/>
            <a:ext cx="2293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" sz="2000" b="1" dirty="0" smtClean="0">
                <a:solidFill>
                  <a:srgbClr val="0000FF"/>
                </a:solidFill>
              </a:rPr>
              <a:t>En faktor 5 bättre</a:t>
            </a:r>
          </a:p>
          <a:p>
            <a:pPr algn="ctr"/>
            <a:r>
              <a:rPr lang="sv" sz="2000" b="1" dirty="0" smtClean="0">
                <a:solidFill>
                  <a:srgbClr val="0000FF"/>
                </a:solidFill>
              </a:rPr>
              <a:t>ÄR MÖJLIGT!</a:t>
            </a:r>
            <a:endParaRPr lang="sv" sz="2000" b="1" dirty="0">
              <a:solidFill>
                <a:srgbClr val="0000FF"/>
              </a:solidFill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2075606" y="5390712"/>
            <a:ext cx="8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0000FF"/>
                </a:solidFill>
              </a:rPr>
              <a:t>100%</a:t>
            </a:r>
            <a:endParaRPr lang="sv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0001" y="360000"/>
            <a:ext cx="10978515" cy="1143000"/>
          </a:xfrm>
        </p:spPr>
        <p:txBody>
          <a:bodyPr tIns="108000" anchor="t" anchorCtr="0">
            <a:noAutofit/>
          </a:bodyPr>
          <a:lstStyle/>
          <a:p>
            <a:r>
              <a:rPr lang="sv-SE" sz="4000" dirty="0" smtClean="0"/>
              <a:t>Dagens dominerande affärsmodell </a:t>
            </a:r>
            <a:br>
              <a:rPr lang="sv-SE" sz="4000" dirty="0" smtClean="0"/>
            </a:br>
            <a:r>
              <a:rPr lang="sv-SE" sz="4000" dirty="0" smtClean="0"/>
              <a:t>är linjär!</a:t>
            </a:r>
            <a:endParaRPr lang="sv-SE" sz="4000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idx="1"/>
          </p:nvPr>
        </p:nvSpPr>
        <p:spPr>
          <a:xfrm>
            <a:off x="432121" y="2058718"/>
            <a:ext cx="7121819" cy="3671454"/>
          </a:xfrm>
        </p:spPr>
        <p:txBody>
          <a:bodyPr>
            <a:noAutofit/>
          </a:bodyPr>
          <a:lstStyle/>
          <a:p>
            <a:r>
              <a:rPr lang="sv-SE" sz="2700" dirty="0" smtClean="0"/>
              <a:t>Vinsten optimeras genom:</a:t>
            </a:r>
          </a:p>
          <a:p>
            <a:pPr lvl="1"/>
            <a:r>
              <a:rPr lang="sv-SE" sz="2700" dirty="0" smtClean="0"/>
              <a:t>Stora marginaler</a:t>
            </a:r>
          </a:p>
          <a:p>
            <a:pPr lvl="1"/>
            <a:r>
              <a:rPr lang="sv-SE" sz="2700" dirty="0" smtClean="0"/>
              <a:t>Stora volymer</a:t>
            </a:r>
          </a:p>
          <a:p>
            <a:pPr lvl="1"/>
            <a:r>
              <a:rPr lang="sv-SE" sz="2700" dirty="0" smtClean="0"/>
              <a:t>Service och reservdelar</a:t>
            </a:r>
          </a:p>
          <a:p>
            <a:pPr lvl="1"/>
            <a:r>
              <a:rPr lang="sv-SE" sz="2700" dirty="0" smtClean="0"/>
              <a:t>Produkter som snabbt går sönder, blir omoderna, eller kostar lite relativt kundens välfärdsnivå</a:t>
            </a:r>
          </a:p>
          <a:p>
            <a:pPr lvl="1"/>
            <a:endParaRPr lang="sv-SE" sz="2700" dirty="0"/>
          </a:p>
        </p:txBody>
      </p:sp>
      <p:pic>
        <p:nvPicPr>
          <p:cNvPr id="7" name="Picture 2" descr="C:\Users\Camilla\AppData\Local\Microsoft\Windows\Temporary Internet Files\Content.IE5\T14WMQSS\file000153133308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491" y="3789365"/>
            <a:ext cx="2667961" cy="20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amilla\AppData\Local\Microsoft\Windows\Temporary Internet Files\Content.IE5\8FG0RIUV\file88512959121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491" y="1662548"/>
            <a:ext cx="2667961" cy="20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Camilla\AppData\Local\Microsoft\Windows\Temporary Internet Files\Content.IE5\T14WMQSS\file24912418374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690" y="5082938"/>
            <a:ext cx="2204251" cy="146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4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66" y="-654209"/>
            <a:ext cx="10969126" cy="2202788"/>
          </a:xfrm>
        </p:spPr>
        <p:txBody>
          <a:bodyPr>
            <a:normAutofit/>
          </a:bodyPr>
          <a:lstStyle/>
          <a:p>
            <a:r>
              <a:rPr lang="sv-SE" sz="4000" dirty="0" smtClean="0"/>
              <a:t>End </a:t>
            </a:r>
            <a:r>
              <a:rPr lang="sv-SE" sz="4000" dirty="0" err="1" smtClean="0"/>
              <a:t>of</a:t>
            </a:r>
            <a:r>
              <a:rPr lang="sv-SE" sz="4000" dirty="0" smtClean="0"/>
              <a:t> </a:t>
            </a:r>
            <a:r>
              <a:rPr lang="sv-SE" sz="4000" dirty="0" err="1" smtClean="0"/>
              <a:t>product</a:t>
            </a:r>
            <a:r>
              <a:rPr lang="sv-SE" sz="4000" dirty="0" smtClean="0"/>
              <a:t> </a:t>
            </a:r>
            <a:r>
              <a:rPr lang="sv-SE" sz="4000" dirty="0" err="1" smtClean="0"/>
              <a:t>life</a:t>
            </a:r>
            <a:r>
              <a:rPr lang="sv-SE" sz="4000" dirty="0" smtClean="0"/>
              <a:t> </a:t>
            </a:r>
            <a:endParaRPr lang="sv-SE" sz="4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01" y="1324205"/>
            <a:ext cx="4719792" cy="2356479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593" y="640718"/>
            <a:ext cx="5859838" cy="5459561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485001" y="4284426"/>
            <a:ext cx="6099175" cy="1662028"/>
          </a:xfrm>
          <a:prstGeom prst="rect">
            <a:avLst/>
          </a:prstGeom>
        </p:spPr>
        <p:txBody>
          <a:bodyPr lIns="121954" tIns="60977" rIns="121954" bIns="60977">
            <a:spAutoFit/>
          </a:bodyPr>
          <a:lstStyle/>
          <a:p>
            <a:r>
              <a:rPr lang="sv-SE" sz="2000" i="1" dirty="0" smtClean="0"/>
              <a:t>”Product </a:t>
            </a:r>
            <a:r>
              <a:rPr lang="sv-SE" sz="2000" i="1" dirty="0" err="1" smtClean="0"/>
              <a:t>lifespans</a:t>
            </a:r>
            <a:r>
              <a:rPr lang="sv-SE" sz="2000" i="1" dirty="0" smtClean="0"/>
              <a:t> </a:t>
            </a:r>
            <a:r>
              <a:rPr lang="sv-SE" sz="2000" i="1" dirty="0"/>
              <a:t>in the </a:t>
            </a:r>
            <a:r>
              <a:rPr lang="sv-SE" sz="2000" i="1" dirty="0" err="1"/>
              <a:t>Netherlands</a:t>
            </a:r>
            <a:r>
              <a:rPr lang="sv-SE" sz="2000" i="1" dirty="0"/>
              <a:t> </a:t>
            </a:r>
            <a:r>
              <a:rPr lang="sv-SE" sz="2000" i="1" dirty="0" smtClean="0"/>
              <a:t/>
            </a:r>
            <a:br>
              <a:rPr lang="sv-SE" sz="2000" i="1" dirty="0" smtClean="0"/>
            </a:br>
            <a:r>
              <a:rPr lang="sv-SE" sz="2000" i="1" dirty="0" err="1" smtClean="0"/>
              <a:t>have</a:t>
            </a:r>
            <a:r>
              <a:rPr lang="sv-SE" sz="2000" i="1" dirty="0" smtClean="0"/>
              <a:t> </a:t>
            </a:r>
            <a:r>
              <a:rPr lang="sv-SE" sz="2000" i="1" dirty="0" err="1"/>
              <a:t>declined</a:t>
            </a:r>
            <a:r>
              <a:rPr lang="sv-SE" sz="2000" i="1" dirty="0"/>
              <a:t> (</a:t>
            </a:r>
            <a:r>
              <a:rPr lang="sv-SE" sz="2000" i="1" dirty="0" err="1"/>
              <a:t>sometimes</a:t>
            </a:r>
            <a:r>
              <a:rPr lang="sv-SE" sz="2000" i="1" dirty="0"/>
              <a:t> by </a:t>
            </a:r>
            <a:r>
              <a:rPr lang="sv-SE" sz="2000" i="1" dirty="0" err="1"/>
              <a:t>more</a:t>
            </a:r>
            <a:endParaRPr lang="sv-SE" sz="2000" i="1" dirty="0"/>
          </a:p>
          <a:p>
            <a:r>
              <a:rPr lang="sv-SE" sz="2000" i="1" dirty="0" err="1"/>
              <a:t>than</a:t>
            </a:r>
            <a:r>
              <a:rPr lang="sv-SE" sz="2000" i="1" dirty="0"/>
              <a:t> 10%) </a:t>
            </a:r>
            <a:r>
              <a:rPr lang="sv-SE" sz="2000" i="1" dirty="0" err="1"/>
              <a:t>between</a:t>
            </a:r>
            <a:r>
              <a:rPr lang="sv-SE" sz="2000" i="1" dirty="0"/>
              <a:t> 2000 and 2005, </a:t>
            </a:r>
            <a:r>
              <a:rPr lang="sv-SE" sz="2000" i="1" dirty="0" smtClean="0"/>
              <a:t/>
            </a:r>
            <a:br>
              <a:rPr lang="sv-SE" sz="2000" i="1" dirty="0" smtClean="0"/>
            </a:br>
            <a:r>
              <a:rPr lang="sv-SE" sz="2000" i="1" dirty="0" err="1" smtClean="0"/>
              <a:t>causing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unsustainable</a:t>
            </a:r>
            <a:r>
              <a:rPr lang="sv-SE" sz="2000" i="1" dirty="0"/>
              <a:t> </a:t>
            </a:r>
            <a:r>
              <a:rPr lang="sv-SE" sz="2000" i="1" dirty="0" err="1" smtClean="0"/>
              <a:t>throughputs</a:t>
            </a:r>
            <a:r>
              <a:rPr lang="sv-SE" sz="2000" i="1" dirty="0" smtClean="0"/>
              <a:t> </a:t>
            </a:r>
            <a:r>
              <a:rPr lang="sv-SE" sz="2000" i="1" dirty="0" err="1"/>
              <a:t>of</a:t>
            </a:r>
            <a:r>
              <a:rPr lang="sv-SE" sz="2000" i="1" dirty="0"/>
              <a:t> </a:t>
            </a:r>
            <a:r>
              <a:rPr lang="sv-SE" sz="2000" i="1" dirty="0" smtClean="0"/>
              <a:t/>
            </a:r>
            <a:br>
              <a:rPr lang="sv-SE" sz="2000" i="1" dirty="0" smtClean="0"/>
            </a:br>
            <a:r>
              <a:rPr lang="sv-SE" sz="2000" i="1" dirty="0" smtClean="0"/>
              <a:t>materials.”  </a:t>
            </a:r>
            <a:r>
              <a:rPr lang="da-DK" sz="2000" dirty="0" smtClean="0"/>
              <a:t>(</a:t>
            </a:r>
            <a:r>
              <a:rPr lang="da-DK" sz="2000" dirty="0"/>
              <a:t>Bakker et Al, 2014)   </a:t>
            </a:r>
            <a:endParaRPr lang="sv-SE" sz="2000" dirty="0"/>
          </a:p>
        </p:txBody>
      </p:sp>
      <p:sp>
        <p:nvSpPr>
          <p:cNvPr id="17" name="Höger 16"/>
          <p:cNvSpPr/>
          <p:nvPr/>
        </p:nvSpPr>
        <p:spPr>
          <a:xfrm>
            <a:off x="4043352" y="2859229"/>
            <a:ext cx="1840570" cy="14251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54" tIns="60977" rIns="121954" bIns="60977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93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RT PICTURE ALT. 1">
  <a:themeElements>
    <a:clrScheme name="Swedish IC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43"/>
      </a:accent1>
      <a:accent2>
        <a:srgbClr val="D21417"/>
      </a:accent2>
      <a:accent3>
        <a:srgbClr val="FFD700"/>
      </a:accent3>
      <a:accent4>
        <a:srgbClr val="F5A000"/>
      </a:accent4>
      <a:accent5>
        <a:srgbClr val="0082C8"/>
      </a:accent5>
      <a:accent6>
        <a:srgbClr val="8C4696"/>
      </a:accent6>
      <a:hlink>
        <a:srgbClr val="0082C8"/>
      </a:hlink>
      <a:folHlink>
        <a:srgbClr val="8C4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(START PICTURE ALT. 2">
  <a:themeElements>
    <a:clrScheme name="Swedish IC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43"/>
      </a:accent1>
      <a:accent2>
        <a:srgbClr val="D21417"/>
      </a:accent2>
      <a:accent3>
        <a:srgbClr val="FFD700"/>
      </a:accent3>
      <a:accent4>
        <a:srgbClr val="F5A000"/>
      </a:accent4>
      <a:accent5>
        <a:srgbClr val="0082C8"/>
      </a:accent5>
      <a:accent6>
        <a:srgbClr val="8C4696"/>
      </a:accent6>
      <a:hlink>
        <a:srgbClr val="0082C8"/>
      </a:hlink>
      <a:folHlink>
        <a:srgbClr val="8C4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Swedish IC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43"/>
      </a:accent1>
      <a:accent2>
        <a:srgbClr val="D21417"/>
      </a:accent2>
      <a:accent3>
        <a:srgbClr val="FFD700"/>
      </a:accent3>
      <a:accent4>
        <a:srgbClr val="F5A000"/>
      </a:accent4>
      <a:accent5>
        <a:srgbClr val="0082C8"/>
      </a:accent5>
      <a:accent6>
        <a:srgbClr val="8C4696"/>
      </a:accent6>
      <a:hlink>
        <a:srgbClr val="0082C8"/>
      </a:hlink>
      <a:folHlink>
        <a:srgbClr val="8C4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FF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(START PICTURE ALT. 2">
  <a:themeElements>
    <a:clrScheme name="Swedish IC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43"/>
      </a:accent1>
      <a:accent2>
        <a:srgbClr val="D21417"/>
      </a:accent2>
      <a:accent3>
        <a:srgbClr val="FFD700"/>
      </a:accent3>
      <a:accent4>
        <a:srgbClr val="F5A000"/>
      </a:accent4>
      <a:accent5>
        <a:srgbClr val="0082C8"/>
      </a:accent5>
      <a:accent6>
        <a:srgbClr val="8C4696"/>
      </a:accent6>
      <a:hlink>
        <a:srgbClr val="0082C8"/>
      </a:hlink>
      <a:folHlink>
        <a:srgbClr val="8C4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Swedish IC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43"/>
      </a:accent1>
      <a:accent2>
        <a:srgbClr val="D21417"/>
      </a:accent2>
      <a:accent3>
        <a:srgbClr val="FFD700"/>
      </a:accent3>
      <a:accent4>
        <a:srgbClr val="F5A000"/>
      </a:accent4>
      <a:accent5>
        <a:srgbClr val="0082C8"/>
      </a:accent5>
      <a:accent6>
        <a:srgbClr val="8C4696"/>
      </a:accent6>
      <a:hlink>
        <a:srgbClr val="0082C8"/>
      </a:hlink>
      <a:folHlink>
        <a:srgbClr val="8C4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40516</TotalTime>
  <Words>1148</Words>
  <Application>Microsoft Macintosh PowerPoint</Application>
  <PresentationFormat>Anpassad</PresentationFormat>
  <Paragraphs>339</Paragraphs>
  <Slides>43</Slides>
  <Notes>41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Bildrubriker</vt:lpstr>
      </vt:variant>
      <vt:variant>
        <vt:i4>43</vt:i4>
      </vt:variant>
    </vt:vector>
  </HeadingPairs>
  <TitlesOfParts>
    <vt:vector size="48" baseType="lpstr">
      <vt:lpstr>START PICTURE ALT. 1</vt:lpstr>
      <vt:lpstr>(START PICTURE ALT. 2</vt:lpstr>
      <vt:lpstr>Custom Design</vt:lpstr>
      <vt:lpstr>1_(START PICTURE ALT. 2</vt:lpstr>
      <vt:lpstr>1_Custom Design</vt:lpstr>
      <vt:lpstr>Cirkulära affärsmodeller  Möjligheter och utmaningar för svensk tillverkningsindustri</vt:lpstr>
      <vt:lpstr>PowerPoint-presentation</vt:lpstr>
      <vt:lpstr>Viktoria  – ett av Sveriges forskningsinstitut</vt:lpstr>
      <vt:lpstr>Presentationens struktur</vt:lpstr>
      <vt:lpstr>AFFÄRSMODELLens roll </vt:lpstr>
      <vt:lpstr>Linjärt system</vt:lpstr>
      <vt:lpstr>Ett Cirkulärt system</vt:lpstr>
      <vt:lpstr>Dagens dominerande affärsmodell  är linjär!</vt:lpstr>
      <vt:lpstr>End of product life </vt:lpstr>
      <vt:lpstr>Linjära affärsmodellers Konkurrensläge</vt:lpstr>
      <vt:lpstr>PowerPoint-presentation</vt:lpstr>
      <vt:lpstr>Cirkulär affärsmodell:  Bevara värdet så långt det går</vt:lpstr>
      <vt:lpstr>Cirkulär affärsmodell:  Bevara värdet så långt det går</vt:lpstr>
      <vt:lpstr>Cirkulära affärsmodeller</vt:lpstr>
      <vt:lpstr>Affärsmodeller och återvinning</vt:lpstr>
      <vt:lpstr>affärsmodeller och återvinning</vt:lpstr>
      <vt:lpstr>Det bubblar!</vt:lpstr>
      <vt:lpstr>BUSINESS VS DESIGN LOGIC</vt:lpstr>
      <vt:lpstr>AFFÄRSMODELLENS PÅVERKAN PÅ DESIGN</vt:lpstr>
      <vt:lpstr>Värdekedjans utmaning</vt:lpstr>
      <vt:lpstr>PowerPoint-presentation</vt:lpstr>
      <vt:lpstr>End of product life? </vt:lpstr>
      <vt:lpstr>AdaptivE design DESIGN FOR AN UNKNOWN FUTURE?</vt:lpstr>
      <vt:lpstr>PowerPoint-presentation</vt:lpstr>
      <vt:lpstr>PowerPoint-presentation</vt:lpstr>
      <vt:lpstr>PowerPoint-presentation</vt:lpstr>
      <vt:lpstr>PowerPoint-presentation</vt:lpstr>
      <vt:lpstr>Designing for…Fast moVING  SERVICE CONTENT</vt:lpstr>
      <vt:lpstr>Designing for DURABILTY </vt:lpstr>
      <vt:lpstr>Designing for ”Contemporarity”  </vt:lpstr>
      <vt:lpstr>Designing for Modularity Upgradability (soft&amp; hardware) </vt:lpstr>
      <vt:lpstr>PowerPoint-presentation</vt:lpstr>
      <vt:lpstr>Hela industristrukturen kan ändras</vt:lpstr>
      <vt:lpstr>Exempel (andra drivkrafter)</vt:lpstr>
      <vt:lpstr>Internet of things - En möjliggörare av cirkulära affärsmodeller</vt:lpstr>
      <vt:lpstr>Organisatoriska implikationer</vt:lpstr>
      <vt:lpstr>Det skall grävas mindre!</vt:lpstr>
      <vt:lpstr>Produktion &amp; logistik</vt:lpstr>
      <vt:lpstr>Vanliga kundreaktioner</vt:lpstr>
      <vt:lpstr>Hur öka takten?</vt:lpstr>
      <vt:lpstr>inbjudan avseende designmetodprojekt</vt:lpstr>
      <vt:lpstr>Sammanfattning</vt:lpstr>
      <vt:lpstr>PowerPoint-presentation</vt:lpstr>
    </vt:vector>
  </TitlesOfParts>
  <Company>Drive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 Tormod</dc:creator>
  <cp:lastModifiedBy>Helene Thorgrimsson</cp:lastModifiedBy>
  <cp:revision>438</cp:revision>
  <cp:lastPrinted>2014-11-19T12:57:32Z</cp:lastPrinted>
  <dcterms:created xsi:type="dcterms:W3CDTF">2015-05-26T06:58:44Z</dcterms:created>
  <dcterms:modified xsi:type="dcterms:W3CDTF">2015-05-26T11:47:12Z</dcterms:modified>
</cp:coreProperties>
</file>