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DD38EA30-81DE-4522-B398-096B0B2B58C3}" type="datetimeFigureOut">
              <a:rPr lang="en-US" smtClean="0"/>
              <a:t>2/27/2015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B27D3419-45CE-4532-81E8-907A8D0C1BA4}" type="slidenum">
              <a:rPr lang="en-US" smtClean="0"/>
              <a:t>‹#›</a:t>
            </a:fld>
            <a:endParaRPr lang="en-US"/>
          </a:p>
        </p:txBody>
      </p:sp>
    </p:spTree>
    <p:extLst>
      <p:ext uri="{BB962C8B-B14F-4D97-AF65-F5344CB8AC3E}">
        <p14:creationId xmlns:p14="http://schemas.microsoft.com/office/powerpoint/2010/main" val="306237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3B2448-0DD8-4A21-B4DB-186E018B68A0}"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3B2448-0DD8-4A21-B4DB-186E018B68A0}"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3B2448-0DD8-4A21-B4DB-186E018B68A0}"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3B2448-0DD8-4A21-B4DB-186E018B68A0}" type="slidenum">
              <a:rPr lang="en-US" smtClean="0"/>
              <a:pPr>
                <a:defRPr/>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3B2448-0DD8-4A21-B4DB-186E018B68A0}"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B91D1-E20D-AF4B-A8BB-282FEA3B5559}"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302990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B91D1-E20D-AF4B-A8BB-282FEA3B5559}"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199447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B91D1-E20D-AF4B-A8BB-282FEA3B5559}"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127683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B91D1-E20D-AF4B-A8BB-282FEA3B5559}"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142612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B91D1-E20D-AF4B-A8BB-282FEA3B5559}"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379223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B91D1-E20D-AF4B-A8BB-282FEA3B5559}"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82673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B91D1-E20D-AF4B-A8BB-282FEA3B5559}"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194041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B91D1-E20D-AF4B-A8BB-282FEA3B5559}"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213494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B91D1-E20D-AF4B-A8BB-282FEA3B5559}"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278532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B91D1-E20D-AF4B-A8BB-282FEA3B5559}"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236002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B91D1-E20D-AF4B-A8BB-282FEA3B5559}"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27555-E5E7-6C44-90F5-F5999A2CA0FB}" type="slidenum">
              <a:rPr lang="en-US" smtClean="0"/>
              <a:t>‹#›</a:t>
            </a:fld>
            <a:endParaRPr lang="en-US"/>
          </a:p>
        </p:txBody>
      </p:sp>
    </p:spTree>
    <p:extLst>
      <p:ext uri="{BB962C8B-B14F-4D97-AF65-F5344CB8AC3E}">
        <p14:creationId xmlns:p14="http://schemas.microsoft.com/office/powerpoint/2010/main" val="185287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ch2.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B91D1-E20D-AF4B-A8BB-282FEA3B5559}" type="datetimeFigureOut">
              <a:rPr lang="en-US" smtClean="0"/>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27555-E5E7-6C44-90F5-F5999A2CA0FB}" type="slidenum">
              <a:rPr lang="en-US" smtClean="0"/>
              <a:t>‹#›</a:t>
            </a:fld>
            <a:endParaRPr lang="en-US"/>
          </a:p>
        </p:txBody>
      </p:sp>
    </p:spTree>
    <p:extLst>
      <p:ext uri="{BB962C8B-B14F-4D97-AF65-F5344CB8AC3E}">
        <p14:creationId xmlns:p14="http://schemas.microsoft.com/office/powerpoint/2010/main" val="9219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4097" y="1924939"/>
            <a:ext cx="7895590" cy="1107996"/>
          </a:xfrm>
          <a:prstGeom prst="rect">
            <a:avLst/>
          </a:prstGeom>
        </p:spPr>
        <p:txBody>
          <a:bodyPr vert="horz" wrap="square" lIns="0" tIns="0" rIns="0" bIns="0" rtlCol="0">
            <a:spAutoFit/>
          </a:bodyPr>
          <a:lstStyle/>
          <a:p>
            <a:pPr marL="12700" marR="5080" indent="729615" algn="ctr">
              <a:lnSpc>
                <a:spcPct val="100000"/>
              </a:lnSpc>
            </a:pPr>
            <a:r>
              <a:rPr sz="3600" b="1" spc="-65" dirty="0" smtClean="0">
                <a:latin typeface="Calibri"/>
                <a:cs typeface="Calibri"/>
              </a:rPr>
              <a:t>R</a:t>
            </a:r>
            <a:r>
              <a:rPr sz="3600" b="1" spc="-25" dirty="0" smtClean="0">
                <a:latin typeface="Calibri"/>
                <a:cs typeface="Calibri"/>
              </a:rPr>
              <a:t>egiona</a:t>
            </a:r>
            <a:r>
              <a:rPr sz="3600" b="1" spc="-10" dirty="0" smtClean="0">
                <a:latin typeface="Calibri"/>
                <a:cs typeface="Calibri"/>
              </a:rPr>
              <a:t>l</a:t>
            </a:r>
            <a:r>
              <a:rPr sz="3600" b="1" spc="20" dirty="0" smtClean="0">
                <a:latin typeface="Calibri"/>
                <a:cs typeface="Calibri"/>
              </a:rPr>
              <a:t> </a:t>
            </a:r>
            <a:r>
              <a:rPr sz="3600" b="1" spc="-20" dirty="0">
                <a:latin typeface="Calibri"/>
                <a:cs typeface="Calibri"/>
              </a:rPr>
              <a:t>Inn</a:t>
            </a:r>
            <a:r>
              <a:rPr sz="3600" b="1" spc="-45" dirty="0">
                <a:latin typeface="Calibri"/>
                <a:cs typeface="Calibri"/>
              </a:rPr>
              <a:t>o</a:t>
            </a:r>
            <a:r>
              <a:rPr sz="3600" b="1" spc="-50" dirty="0">
                <a:latin typeface="Calibri"/>
                <a:cs typeface="Calibri"/>
              </a:rPr>
              <a:t>v</a:t>
            </a:r>
            <a:r>
              <a:rPr sz="3600" b="1" spc="-60" dirty="0">
                <a:latin typeface="Calibri"/>
                <a:cs typeface="Calibri"/>
              </a:rPr>
              <a:t>a</a:t>
            </a:r>
            <a:r>
              <a:rPr sz="3600" b="1" spc="-15" dirty="0">
                <a:latin typeface="Calibri"/>
                <a:cs typeface="Calibri"/>
              </a:rPr>
              <a:t>tion</a:t>
            </a:r>
            <a:r>
              <a:rPr sz="3600" b="1" spc="15" dirty="0">
                <a:latin typeface="Calibri"/>
                <a:cs typeface="Calibri"/>
              </a:rPr>
              <a:t> </a:t>
            </a:r>
            <a:r>
              <a:rPr lang="en-US" sz="3600" b="1" spc="15" dirty="0" smtClean="0">
                <a:latin typeface="Calibri"/>
                <a:cs typeface="Calibri"/>
              </a:rPr>
              <a:t>Capacity:</a:t>
            </a:r>
          </a:p>
          <a:p>
            <a:pPr marL="12700" marR="5080" indent="729615" algn="ctr">
              <a:lnSpc>
                <a:spcPct val="100000"/>
              </a:lnSpc>
            </a:pPr>
            <a:r>
              <a:rPr lang="en-US" sz="3600" b="1" spc="15" dirty="0" smtClean="0">
                <a:latin typeface="Calibri"/>
                <a:cs typeface="Calibri"/>
              </a:rPr>
              <a:t>Where Does It Come From?</a:t>
            </a:r>
            <a:endParaRPr sz="3600" dirty="0">
              <a:latin typeface="Calibri"/>
              <a:cs typeface="Calibri"/>
            </a:endParaRPr>
          </a:p>
        </p:txBody>
      </p:sp>
      <p:sp>
        <p:nvSpPr>
          <p:cNvPr id="3" name="object 3"/>
          <p:cNvSpPr txBox="1"/>
          <p:nvPr/>
        </p:nvSpPr>
        <p:spPr>
          <a:xfrm>
            <a:off x="1816989" y="3667378"/>
            <a:ext cx="5510530" cy="2087245"/>
          </a:xfrm>
          <a:prstGeom prst="rect">
            <a:avLst/>
          </a:prstGeom>
        </p:spPr>
        <p:txBody>
          <a:bodyPr vert="horz" wrap="square" lIns="0" tIns="0" rIns="0" bIns="0" rtlCol="0">
            <a:spAutoFit/>
          </a:bodyPr>
          <a:lstStyle/>
          <a:p>
            <a:pPr marL="1981835" marR="2279650" indent="1270" algn="ctr">
              <a:lnSpc>
                <a:spcPct val="100000"/>
              </a:lnSpc>
            </a:pPr>
            <a:r>
              <a:rPr sz="2000" spc="-5" dirty="0">
                <a:latin typeface="Calibri"/>
                <a:cs typeface="Calibri"/>
              </a:rPr>
              <a:t>S</a:t>
            </a:r>
            <a:r>
              <a:rPr sz="2000" spc="-20" dirty="0">
                <a:latin typeface="Calibri"/>
                <a:cs typeface="Calibri"/>
              </a:rPr>
              <a:t>t</a:t>
            </a:r>
            <a:r>
              <a:rPr sz="2000" spc="-5" dirty="0">
                <a:latin typeface="Calibri"/>
                <a:cs typeface="Calibri"/>
              </a:rPr>
              <a:t>ock</a:t>
            </a:r>
            <a:r>
              <a:rPr sz="2000" spc="5" dirty="0">
                <a:latin typeface="Calibri"/>
                <a:cs typeface="Calibri"/>
              </a:rPr>
              <a:t>h</a:t>
            </a:r>
            <a:r>
              <a:rPr sz="2000" spc="-5" dirty="0">
                <a:latin typeface="Calibri"/>
                <a:cs typeface="Calibri"/>
              </a:rPr>
              <a:t>olm </a:t>
            </a:r>
            <a:r>
              <a:rPr sz="2000" dirty="0">
                <a:latin typeface="Calibri"/>
                <a:cs typeface="Calibri"/>
              </a:rPr>
              <a:t>Ma</a:t>
            </a:r>
            <a:r>
              <a:rPr sz="2000" spc="-25" dirty="0">
                <a:latin typeface="Calibri"/>
                <a:cs typeface="Calibri"/>
              </a:rPr>
              <a:t>r</a:t>
            </a:r>
            <a:r>
              <a:rPr sz="2000" dirty="0">
                <a:latin typeface="Calibri"/>
                <a:cs typeface="Calibri"/>
              </a:rPr>
              <a:t>ch</a:t>
            </a:r>
            <a:r>
              <a:rPr sz="2000" spc="-5" dirty="0">
                <a:latin typeface="Calibri"/>
                <a:cs typeface="Calibri"/>
              </a:rPr>
              <a:t> </a:t>
            </a:r>
            <a:r>
              <a:rPr sz="2000" dirty="0">
                <a:latin typeface="Calibri"/>
                <a:cs typeface="Calibri"/>
              </a:rPr>
              <a:t>2</a:t>
            </a:r>
            <a:r>
              <a:rPr sz="2000" spc="5" dirty="0">
                <a:latin typeface="Calibri"/>
                <a:cs typeface="Calibri"/>
              </a:rPr>
              <a:t>0</a:t>
            </a:r>
            <a:r>
              <a:rPr sz="2000" dirty="0">
                <a:latin typeface="Calibri"/>
                <a:cs typeface="Calibri"/>
              </a:rPr>
              <a:t>15</a:t>
            </a:r>
          </a:p>
          <a:p>
            <a:pPr>
              <a:lnSpc>
                <a:spcPct val="100000"/>
              </a:lnSpc>
            </a:pPr>
            <a:endParaRPr sz="2000" dirty="0">
              <a:latin typeface="Times New Roman"/>
              <a:cs typeface="Times New Roman"/>
            </a:endParaRPr>
          </a:p>
          <a:p>
            <a:pPr marL="1270" algn="ctr">
              <a:lnSpc>
                <a:spcPct val="100000"/>
              </a:lnSpc>
              <a:spcBef>
                <a:spcPts val="1789"/>
              </a:spcBef>
            </a:pPr>
            <a:r>
              <a:rPr sz="3200" dirty="0">
                <a:latin typeface="Calibri"/>
                <a:cs typeface="Calibri"/>
              </a:rPr>
              <a:t>Mary </a:t>
            </a:r>
            <a:r>
              <a:rPr sz="3200" spc="-5" dirty="0">
                <a:latin typeface="Calibri"/>
                <a:cs typeface="Calibri"/>
              </a:rPr>
              <a:t>L</a:t>
            </a:r>
            <a:r>
              <a:rPr sz="3200" dirty="0">
                <a:latin typeface="Calibri"/>
                <a:cs typeface="Calibri"/>
              </a:rPr>
              <a:t>.</a:t>
            </a:r>
            <a:r>
              <a:rPr sz="3200" spc="15" dirty="0">
                <a:latin typeface="Calibri"/>
                <a:cs typeface="Calibri"/>
              </a:rPr>
              <a:t> </a:t>
            </a:r>
            <a:r>
              <a:rPr sz="3200" spc="-105" dirty="0">
                <a:latin typeface="Calibri"/>
                <a:cs typeface="Calibri"/>
              </a:rPr>
              <a:t>W</a:t>
            </a:r>
            <a:r>
              <a:rPr sz="3200" dirty="0">
                <a:latin typeface="Calibri"/>
                <a:cs typeface="Calibri"/>
              </a:rPr>
              <a:t>als</a:t>
            </a:r>
            <a:r>
              <a:rPr sz="3200" spc="-10" dirty="0">
                <a:latin typeface="Calibri"/>
                <a:cs typeface="Calibri"/>
              </a:rPr>
              <a:t>h</a:t>
            </a:r>
            <a:r>
              <a:rPr sz="3200" spc="-5" dirty="0">
                <a:latin typeface="Calibri"/>
                <a:cs typeface="Calibri"/>
              </a:rPr>
              <a:t>ok</a:t>
            </a:r>
            <a:r>
              <a:rPr sz="3200" dirty="0">
                <a:latin typeface="Calibri"/>
                <a:cs typeface="Calibri"/>
              </a:rPr>
              <a:t>,</a:t>
            </a:r>
            <a:r>
              <a:rPr sz="3200" spc="5" dirty="0">
                <a:latin typeface="Calibri"/>
                <a:cs typeface="Calibri"/>
              </a:rPr>
              <a:t> </a:t>
            </a:r>
            <a:r>
              <a:rPr sz="3200" dirty="0">
                <a:latin typeface="Calibri"/>
                <a:cs typeface="Calibri"/>
              </a:rPr>
              <a:t>Ph.</a:t>
            </a:r>
            <a:r>
              <a:rPr sz="3200" spc="-90" dirty="0">
                <a:latin typeface="Calibri"/>
                <a:cs typeface="Calibri"/>
              </a:rPr>
              <a:t>D</a:t>
            </a:r>
            <a:r>
              <a:rPr sz="3200" dirty="0">
                <a:latin typeface="Calibri"/>
                <a:cs typeface="Calibri"/>
              </a:rPr>
              <a:t>.</a:t>
            </a:r>
          </a:p>
          <a:p>
            <a:pPr algn="ctr">
              <a:lnSpc>
                <a:spcPct val="100000"/>
              </a:lnSpc>
            </a:pPr>
            <a:r>
              <a:rPr sz="3200" dirty="0">
                <a:latin typeface="Calibri"/>
                <a:cs typeface="Calibri"/>
              </a:rPr>
              <a:t>U</a:t>
            </a:r>
            <a:r>
              <a:rPr sz="3200" spc="-15" dirty="0">
                <a:latin typeface="Calibri"/>
                <a:cs typeface="Calibri"/>
              </a:rPr>
              <a:t>n</a:t>
            </a:r>
            <a:r>
              <a:rPr sz="3200" dirty="0">
                <a:latin typeface="Calibri"/>
                <a:cs typeface="Calibri"/>
              </a:rPr>
              <a:t>i</a:t>
            </a:r>
            <a:r>
              <a:rPr sz="3200" spc="-40" dirty="0">
                <a:latin typeface="Calibri"/>
                <a:cs typeface="Calibri"/>
              </a:rPr>
              <a:t>v</a:t>
            </a:r>
            <a:r>
              <a:rPr sz="3200" dirty="0">
                <a:latin typeface="Calibri"/>
                <a:cs typeface="Calibri"/>
              </a:rPr>
              <a:t>e</a:t>
            </a:r>
            <a:r>
              <a:rPr sz="3200" spc="-65" dirty="0">
                <a:latin typeface="Calibri"/>
                <a:cs typeface="Calibri"/>
              </a:rPr>
              <a:t>r</a:t>
            </a:r>
            <a:r>
              <a:rPr sz="3200" spc="-5" dirty="0">
                <a:latin typeface="Calibri"/>
                <a:cs typeface="Calibri"/>
              </a:rPr>
              <a:t>s</a:t>
            </a:r>
            <a:r>
              <a:rPr sz="3200" spc="-10" dirty="0">
                <a:latin typeface="Calibri"/>
                <a:cs typeface="Calibri"/>
              </a:rPr>
              <a:t>i</a:t>
            </a:r>
            <a:r>
              <a:rPr sz="3200" dirty="0">
                <a:latin typeface="Calibri"/>
                <a:cs typeface="Calibri"/>
              </a:rPr>
              <a:t>ty</a:t>
            </a:r>
            <a:r>
              <a:rPr sz="3200" spc="10" dirty="0">
                <a:latin typeface="Calibri"/>
                <a:cs typeface="Calibri"/>
              </a:rPr>
              <a:t> </a:t>
            </a:r>
            <a:r>
              <a:rPr sz="3200" spc="-5" dirty="0">
                <a:latin typeface="Calibri"/>
                <a:cs typeface="Calibri"/>
              </a:rPr>
              <a:t>o</a:t>
            </a:r>
            <a:r>
              <a:rPr sz="3200" dirty="0">
                <a:latin typeface="Calibri"/>
                <a:cs typeface="Calibri"/>
              </a:rPr>
              <a:t>f </a:t>
            </a:r>
            <a:r>
              <a:rPr sz="3200" spc="-15" dirty="0">
                <a:latin typeface="Calibri"/>
                <a:cs typeface="Calibri"/>
              </a:rPr>
              <a:t>C</a:t>
            </a:r>
            <a:r>
              <a:rPr sz="3200" dirty="0">
                <a:latin typeface="Calibri"/>
                <a:cs typeface="Calibri"/>
              </a:rPr>
              <a:t>al</a:t>
            </a:r>
            <a:r>
              <a:rPr sz="3200" spc="-10" dirty="0">
                <a:latin typeface="Calibri"/>
                <a:cs typeface="Calibri"/>
              </a:rPr>
              <a:t>i</a:t>
            </a:r>
            <a:r>
              <a:rPr sz="3200" spc="-80" dirty="0">
                <a:latin typeface="Calibri"/>
                <a:cs typeface="Calibri"/>
              </a:rPr>
              <a:t>f</a:t>
            </a:r>
            <a:r>
              <a:rPr sz="3200" spc="-5" dirty="0">
                <a:latin typeface="Calibri"/>
                <a:cs typeface="Calibri"/>
              </a:rPr>
              <a:t>orn</a:t>
            </a:r>
            <a:r>
              <a:rPr sz="3200" spc="-10" dirty="0">
                <a:latin typeface="Calibri"/>
                <a:cs typeface="Calibri"/>
              </a:rPr>
              <a:t>i</a:t>
            </a:r>
            <a:r>
              <a:rPr sz="3200" dirty="0">
                <a:latin typeface="Calibri"/>
                <a:cs typeface="Calibri"/>
              </a:rPr>
              <a:t>a</a:t>
            </a:r>
            <a:r>
              <a:rPr sz="3200" spc="40" dirty="0">
                <a:latin typeface="Calibri"/>
                <a:cs typeface="Calibri"/>
              </a:rPr>
              <a:t> </a:t>
            </a:r>
            <a:r>
              <a:rPr sz="3200" spc="-5" dirty="0">
                <a:latin typeface="Calibri"/>
                <a:cs typeface="Calibri"/>
              </a:rPr>
              <a:t>Sa</a:t>
            </a:r>
            <a:r>
              <a:rPr sz="3200" dirty="0">
                <a:latin typeface="Calibri"/>
                <a:cs typeface="Calibri"/>
              </a:rPr>
              <a:t>n </a:t>
            </a:r>
            <a:r>
              <a:rPr sz="3200" spc="-5" dirty="0">
                <a:latin typeface="Calibri"/>
                <a:cs typeface="Calibri"/>
              </a:rPr>
              <a:t>Die</a:t>
            </a:r>
            <a:r>
              <a:rPr sz="3200" spc="-20" dirty="0">
                <a:latin typeface="Calibri"/>
                <a:cs typeface="Calibri"/>
              </a:rPr>
              <a:t>g</a:t>
            </a:r>
            <a:r>
              <a:rPr sz="3200" dirty="0">
                <a:latin typeface="Calibri"/>
                <a:cs typeface="Calibri"/>
              </a:rPr>
              <a:t>o</a:t>
            </a:r>
          </a:p>
        </p:txBody>
      </p:sp>
      <p:sp>
        <p:nvSpPr>
          <p:cNvPr id="4" name="object 4"/>
          <p:cNvSpPr txBox="1">
            <a:spLocks noGrp="1"/>
          </p:cNvSpPr>
          <p:nvPr>
            <p:ph type="sldNum" sz="quarter" idx="4294967295"/>
          </p:nvPr>
        </p:nvSpPr>
        <p:spPr>
          <a:xfrm>
            <a:off x="8414511" y="6465214"/>
            <a:ext cx="206375" cy="177800"/>
          </a:xfrm>
          <a:prstGeom prst="rect">
            <a:avLst/>
          </a:prstGeom>
        </p:spPr>
        <p:txBody>
          <a:bodyPr vert="horz" wrap="square" lIns="0" tIns="0" rIns="0" bIns="0" rtlCol="0">
            <a:spAutoFit/>
          </a:bodyPr>
          <a:lstStyle/>
          <a:p>
            <a:pPr marL="102870">
              <a:lnSpc>
                <a:spcPct val="100000"/>
              </a:lnSpc>
            </a:pPr>
            <a:fld id="{81D60167-4931-47E6-BA6A-407CBD079E47}" type="slidenum">
              <a:rPr spc="-10" dirty="0"/>
              <a:t>1</a:t>
            </a:fld>
            <a:endParaRPr spc="-1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Qualitative Findings</a:t>
            </a:r>
            <a:endParaRPr lang="en-US" sz="4000" dirty="0"/>
          </a:p>
        </p:txBody>
      </p:sp>
      <p:sp>
        <p:nvSpPr>
          <p:cNvPr id="3" name="Content Placeholder 2"/>
          <p:cNvSpPr>
            <a:spLocks noGrp="1"/>
          </p:cNvSpPr>
          <p:nvPr>
            <p:ph idx="1"/>
          </p:nvPr>
        </p:nvSpPr>
        <p:spPr/>
        <p:txBody>
          <a:bodyPr>
            <a:normAutofit/>
          </a:bodyPr>
          <a:lstStyle/>
          <a:p>
            <a:r>
              <a:rPr lang="en-US" dirty="0" smtClean="0"/>
              <a:t>Nature of the industry/technology sector matters vis-à-vis knowledge needed, role of networks </a:t>
            </a:r>
          </a:p>
          <a:p>
            <a:pPr lvl="1"/>
            <a:r>
              <a:rPr lang="en-US" dirty="0" smtClean="0"/>
              <a:t>Can strongly influence what kinds of resources, information and interactions are most helpful</a:t>
            </a:r>
          </a:p>
          <a:p>
            <a:pPr lvl="1"/>
            <a:r>
              <a:rPr lang="en-US" dirty="0" smtClean="0"/>
              <a:t>Examples: defense sector, life sciences, IT, software</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Qualitative Findings</a:t>
            </a:r>
            <a:endParaRPr lang="en-US" sz="4000" dirty="0"/>
          </a:p>
        </p:txBody>
      </p:sp>
      <p:sp>
        <p:nvSpPr>
          <p:cNvPr id="3" name="Content Placeholder 2"/>
          <p:cNvSpPr>
            <a:spLocks noGrp="1"/>
          </p:cNvSpPr>
          <p:nvPr>
            <p:ph idx="1"/>
          </p:nvPr>
        </p:nvSpPr>
        <p:spPr/>
        <p:txBody>
          <a:bodyPr>
            <a:normAutofit/>
          </a:bodyPr>
          <a:lstStyle/>
          <a:p>
            <a:r>
              <a:rPr lang="en-US" dirty="0" smtClean="0"/>
              <a:t>How intermediary groups are funded, organized, and staffed can affect the nature of the innovation outcomes as well as the sustainability of the organization</a:t>
            </a:r>
          </a:p>
          <a:p>
            <a:pPr lvl="1"/>
            <a:r>
              <a:rPr lang="en-US" dirty="0" smtClean="0"/>
              <a:t>Ben Franklin Technology Partners</a:t>
            </a:r>
          </a:p>
          <a:p>
            <a:pPr lvl="1"/>
            <a:r>
              <a:rPr lang="en-US" dirty="0" smtClean="0"/>
              <a:t>CONNECT</a:t>
            </a:r>
          </a:p>
          <a:p>
            <a:pPr lvl="1"/>
            <a:r>
              <a:rPr lang="en-US" dirty="0" err="1" smtClean="0"/>
              <a:t>BioSTL</a:t>
            </a:r>
            <a:endParaRPr lang="en-US" dirty="0" smtClean="0"/>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Qualitative Findings</a:t>
            </a:r>
            <a:endParaRPr lang="en-US" sz="4000" dirty="0"/>
          </a:p>
        </p:txBody>
      </p:sp>
      <p:sp>
        <p:nvSpPr>
          <p:cNvPr id="3" name="Content Placeholder 2"/>
          <p:cNvSpPr>
            <a:spLocks noGrp="1"/>
          </p:cNvSpPr>
          <p:nvPr>
            <p:ph idx="1"/>
          </p:nvPr>
        </p:nvSpPr>
        <p:spPr>
          <a:xfrm>
            <a:off x="457200" y="1676400"/>
            <a:ext cx="8534400" cy="4449763"/>
          </a:xfrm>
        </p:spPr>
        <p:txBody>
          <a:bodyPr>
            <a:normAutofit fontScale="92500" lnSpcReduction="10000"/>
          </a:bodyPr>
          <a:lstStyle/>
          <a:p>
            <a:r>
              <a:rPr lang="en-US" dirty="0" smtClean="0"/>
              <a:t>Intermediary/Networking Groups Operate Differently </a:t>
            </a:r>
          </a:p>
          <a:p>
            <a:pPr lvl="1"/>
            <a:r>
              <a:rPr lang="en-US" dirty="0" smtClean="0"/>
              <a:t>Who participates in events and activities matters</a:t>
            </a:r>
          </a:p>
          <a:p>
            <a:pPr lvl="1"/>
            <a:r>
              <a:rPr lang="en-US" dirty="0" smtClean="0"/>
              <a:t>Purpose and desired outcomes of participants vary.  Some people are looking to access good S&amp;T, others seeking capital providers, others want experienced mentors and entrepreneurs, others want access to savvy service providers</a:t>
            </a:r>
          </a:p>
          <a:p>
            <a:pPr lvl="1"/>
            <a:r>
              <a:rPr lang="en-US" dirty="0" smtClean="0"/>
              <a:t>Groups also vary in the extent to which they emphasize promoting/servicing a sector </a:t>
            </a:r>
            <a:r>
              <a:rPr lang="en-US" dirty="0" err="1" smtClean="0"/>
              <a:t>vs</a:t>
            </a:r>
            <a:r>
              <a:rPr lang="en-US" dirty="0" smtClean="0"/>
              <a:t> assisting individual entrepreneurs and business start ups</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Qualitative Findings</a:t>
            </a:r>
            <a:endParaRPr lang="en-US" sz="4000" dirty="0"/>
          </a:p>
        </p:txBody>
      </p:sp>
      <p:sp>
        <p:nvSpPr>
          <p:cNvPr id="3" name="Content Placeholder 2"/>
          <p:cNvSpPr>
            <a:spLocks noGrp="1"/>
          </p:cNvSpPr>
          <p:nvPr>
            <p:ph idx="1"/>
          </p:nvPr>
        </p:nvSpPr>
        <p:spPr>
          <a:xfrm>
            <a:off x="457200" y="1676400"/>
            <a:ext cx="8534400" cy="4648200"/>
          </a:xfrm>
        </p:spPr>
        <p:txBody>
          <a:bodyPr>
            <a:normAutofit/>
          </a:bodyPr>
          <a:lstStyle/>
          <a:p>
            <a:r>
              <a:rPr lang="en-US" dirty="0" smtClean="0"/>
              <a:t>The benefits of intermediaries to entrepreneurs are often indirect</a:t>
            </a:r>
          </a:p>
          <a:p>
            <a:pPr lvl="1"/>
            <a:r>
              <a:rPr lang="en-US" dirty="0" smtClean="0"/>
              <a:t>Exposure to new ideas, role models, social networks</a:t>
            </a:r>
          </a:p>
          <a:p>
            <a:pPr lvl="1"/>
            <a:r>
              <a:rPr lang="en-US" dirty="0" smtClean="0"/>
              <a:t>Want to become part of a community</a:t>
            </a:r>
          </a:p>
          <a:p>
            <a:pPr lvl="1"/>
            <a:r>
              <a:rPr lang="en-US" dirty="0" smtClean="0"/>
              <a:t>The role of social norms</a:t>
            </a:r>
          </a:p>
          <a:p>
            <a:pPr lvl="1"/>
            <a:r>
              <a:rPr lang="en-US" dirty="0" smtClean="0"/>
              <a:t>Indirect benefits may be as important as direct benefits (access to capital, service providers, talent, customers, etc.)</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Qualitative Findings</a:t>
            </a:r>
            <a:endParaRPr lang="en-US" sz="4000" dirty="0"/>
          </a:p>
        </p:txBody>
      </p:sp>
      <p:sp>
        <p:nvSpPr>
          <p:cNvPr id="3" name="Content Placeholder 2"/>
          <p:cNvSpPr>
            <a:spLocks noGrp="1"/>
          </p:cNvSpPr>
          <p:nvPr>
            <p:ph idx="1"/>
          </p:nvPr>
        </p:nvSpPr>
        <p:spPr/>
        <p:txBody>
          <a:bodyPr>
            <a:normAutofit/>
          </a:bodyPr>
          <a:lstStyle/>
          <a:p>
            <a:r>
              <a:rPr lang="en-US" dirty="0" smtClean="0"/>
              <a:t>Not all mentors are created equal</a:t>
            </a:r>
          </a:p>
          <a:p>
            <a:pPr lvl="1"/>
            <a:r>
              <a:rPr lang="en-US" dirty="0" smtClean="0"/>
              <a:t>Motivations for mentoring. Are they there for the right reasons?</a:t>
            </a:r>
          </a:p>
          <a:p>
            <a:pPr lvl="1"/>
            <a:r>
              <a:rPr lang="en-US" dirty="0" smtClean="0"/>
              <a:t>Relevant domain knowledge and experience important</a:t>
            </a:r>
          </a:p>
          <a:p>
            <a:pPr lvl="1"/>
            <a:r>
              <a:rPr lang="en-US" dirty="0" smtClean="0"/>
              <a:t>Have they led or worked in a technology startup or raised capital before?</a:t>
            </a:r>
          </a:p>
          <a:p>
            <a:pPr lvl="1"/>
            <a:r>
              <a:rPr lang="en-US" dirty="0" smtClean="0"/>
              <a:t>Ability to leverage specific networks and resources at different stages of business development</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Culture of Innovation</a:t>
            </a:r>
            <a:endParaRPr lang="en-US" dirty="0"/>
          </a:p>
        </p:txBody>
      </p:sp>
      <p:sp>
        <p:nvSpPr>
          <p:cNvPr id="3" name="Content Placeholder 2"/>
          <p:cNvSpPr>
            <a:spLocks noGrp="1"/>
          </p:cNvSpPr>
          <p:nvPr>
            <p:ph idx="1"/>
          </p:nvPr>
        </p:nvSpPr>
        <p:spPr>
          <a:xfrm>
            <a:off x="457200" y="1676400"/>
            <a:ext cx="8229600" cy="4876800"/>
          </a:xfrm>
        </p:spPr>
        <p:txBody>
          <a:bodyPr>
            <a:normAutofit fontScale="77500" lnSpcReduction="20000"/>
          </a:bodyPr>
          <a:lstStyle/>
          <a:p>
            <a:pPr marL="571500" indent="-571500">
              <a:buAutoNum type="romanUcPeriod"/>
            </a:pPr>
            <a:r>
              <a:rPr lang="en-US" dirty="0" smtClean="0"/>
              <a:t>Four Questions to Regularly Ask About Regional Context</a:t>
            </a:r>
          </a:p>
          <a:p>
            <a:pPr lvl="0"/>
            <a:endParaRPr lang="en-US" dirty="0" smtClean="0"/>
          </a:p>
          <a:p>
            <a:pPr lvl="0"/>
            <a:r>
              <a:rPr lang="en-US" dirty="0" smtClean="0"/>
              <a:t>Do our industrial legacies enable or inhibit our journey towards new, more innovative economic outcomes?</a:t>
            </a:r>
          </a:p>
          <a:p>
            <a:pPr lvl="0"/>
            <a:r>
              <a:rPr lang="en-US" dirty="0" smtClean="0"/>
              <a:t>What impact does the culture and the priorities of our research universities and institutes have on achieving innovation outcomes?</a:t>
            </a:r>
          </a:p>
          <a:p>
            <a:pPr lvl="0"/>
            <a:r>
              <a:rPr lang="en-US" dirty="0" smtClean="0"/>
              <a:t>What is the character of our business culture and our management capabilities? Are they poised to be enablers or do their practices slow down the innovation dynamics needed?</a:t>
            </a:r>
          </a:p>
          <a:p>
            <a:pPr lvl="0"/>
            <a:r>
              <a:rPr lang="en-US" dirty="0" smtClean="0"/>
              <a:t>How inclusive is our a civic culture? Can it rapidly integrate young people and newcomers or are we more inclined to rely on established practices and leadership?</a:t>
            </a:r>
          </a:p>
          <a:p>
            <a:pPr marL="571500" indent="-571500">
              <a:buAutoNum type="romanUcPeriod"/>
            </a:pPr>
            <a:endParaRPr lang="en-US" dirty="0"/>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Culture of Innovation</a:t>
            </a:r>
            <a:endParaRPr lang="en-US" dirty="0"/>
          </a:p>
        </p:txBody>
      </p:sp>
      <p:sp>
        <p:nvSpPr>
          <p:cNvPr id="3" name="Content Placeholder 2"/>
          <p:cNvSpPr>
            <a:spLocks noGrp="1"/>
          </p:cNvSpPr>
          <p:nvPr>
            <p:ph idx="1"/>
          </p:nvPr>
        </p:nvSpPr>
        <p:spPr>
          <a:xfrm>
            <a:off x="457200" y="1676400"/>
            <a:ext cx="8229600" cy="4724400"/>
          </a:xfrm>
        </p:spPr>
        <p:txBody>
          <a:bodyPr>
            <a:normAutofit fontScale="77500" lnSpcReduction="20000"/>
          </a:bodyPr>
          <a:lstStyle/>
          <a:p>
            <a:pPr>
              <a:buNone/>
            </a:pPr>
            <a:r>
              <a:rPr lang="en-US" dirty="0" smtClean="0"/>
              <a:t>II. Three Questions to Regularly Ask About Intermediary Organizations &amp; Activities</a:t>
            </a:r>
          </a:p>
          <a:p>
            <a:pPr>
              <a:buNone/>
            </a:pPr>
            <a:endParaRPr lang="en-US" dirty="0" smtClean="0"/>
          </a:p>
          <a:p>
            <a:pPr lvl="0"/>
            <a:r>
              <a:rPr lang="en-US" dirty="0" smtClean="0"/>
              <a:t>Is our organization, leadership and financing structure maximizing the knowledge flows, trust building and shared investment needed for high risk ventures?</a:t>
            </a:r>
          </a:p>
          <a:p>
            <a:pPr lvl="0"/>
            <a:r>
              <a:rPr lang="en-US" dirty="0" smtClean="0"/>
              <a:t>Are we clear about what we are trying to accomplish, who we are trying to help and, are our activities aligned with the goals we are trying to meet and the needs of the people we are trying to help?</a:t>
            </a:r>
          </a:p>
          <a:p>
            <a:pPr lvl="0"/>
            <a:r>
              <a:rPr lang="en-US" dirty="0" smtClean="0"/>
              <a:t>Have we identified metrics of success and are we regularly gathering data so we are able to make mid-course corrections based on regularly assessing our outcomes? </a:t>
            </a:r>
          </a:p>
          <a:p>
            <a:pPr>
              <a:buNone/>
            </a:pPr>
            <a:endParaRPr lang="en-US" dirty="0"/>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057400"/>
            <a:ext cx="8229600" cy="609600"/>
          </a:xfrm>
        </p:spPr>
        <p:txBody>
          <a:bodyPr/>
          <a:lstStyle/>
          <a:p>
            <a:r>
              <a:rPr lang="en-US" sz="6600" b="1" dirty="0" smtClean="0"/>
              <a:t>Thank you</a:t>
            </a:r>
          </a:p>
        </p:txBody>
      </p:sp>
      <p:sp>
        <p:nvSpPr>
          <p:cNvPr id="24578" name="Content Placeholder 2"/>
          <p:cNvSpPr>
            <a:spLocks noGrp="1"/>
          </p:cNvSpPr>
          <p:nvPr>
            <p:ph idx="1"/>
          </p:nvPr>
        </p:nvSpPr>
        <p:spPr>
          <a:xfrm>
            <a:off x="457200" y="3276600"/>
            <a:ext cx="8229600" cy="2057400"/>
          </a:xfrm>
        </p:spPr>
        <p:txBody>
          <a:bodyPr>
            <a:normAutofit/>
          </a:bodyPr>
          <a:lstStyle/>
          <a:p>
            <a:pPr algn="ctr">
              <a:buFont typeface="Arial" charset="0"/>
              <a:buNone/>
            </a:pPr>
            <a:r>
              <a:rPr lang="en-US" b="1" dirty="0" smtClean="0"/>
              <a:t>Mary L. Walshok, Ph.D.</a:t>
            </a:r>
          </a:p>
          <a:p>
            <a:pPr algn="ctr">
              <a:buFont typeface="Arial" charset="0"/>
              <a:buNone/>
            </a:pPr>
            <a:r>
              <a:rPr lang="en-US" b="1" dirty="0" smtClean="0"/>
              <a:t>mwalshok@ucsd.edu</a:t>
            </a:r>
          </a:p>
          <a:p>
            <a:pPr algn="ctr">
              <a:buFont typeface="Arial" charset="0"/>
              <a:buNone/>
            </a:pPr>
            <a:r>
              <a:rPr lang="en-US" b="1" dirty="0" smtClean="0"/>
              <a:t>858-534-3411</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Context</a:t>
            </a:r>
            <a:endParaRPr lang="en-US" dirty="0"/>
          </a:p>
        </p:txBody>
      </p:sp>
      <p:sp>
        <p:nvSpPr>
          <p:cNvPr id="7170" name="Content Placeholder 2"/>
          <p:cNvSpPr>
            <a:spLocks noGrp="1"/>
          </p:cNvSpPr>
          <p:nvPr>
            <p:ph idx="1"/>
          </p:nvPr>
        </p:nvSpPr>
        <p:spPr>
          <a:xfrm>
            <a:off x="457200" y="1600200"/>
            <a:ext cx="8229600" cy="4953000"/>
          </a:xfrm>
        </p:spPr>
        <p:txBody>
          <a:bodyPr>
            <a:normAutofit fontScale="70000" lnSpcReduction="20000"/>
          </a:bodyPr>
          <a:lstStyle/>
          <a:p>
            <a:r>
              <a:rPr lang="en-US" sz="3700" dirty="0" smtClean="0"/>
              <a:t>Why are some regions more efficient and successful at adapting to changes in technology and global imperatives?</a:t>
            </a:r>
          </a:p>
          <a:p>
            <a:pPr>
              <a:buNone/>
            </a:pPr>
            <a:endParaRPr lang="en-US" sz="1200" dirty="0" smtClean="0"/>
          </a:p>
          <a:p>
            <a:r>
              <a:rPr lang="en-US" sz="3700" dirty="0" smtClean="0"/>
              <a:t>Communities differ in the extent to which they can absorb and act upon new forces that affect their economic future.</a:t>
            </a:r>
          </a:p>
          <a:p>
            <a:pPr>
              <a:buNone/>
            </a:pPr>
            <a:endParaRPr lang="en-US" sz="1300" dirty="0" smtClean="0"/>
          </a:p>
          <a:p>
            <a:r>
              <a:rPr lang="en-US" sz="3700" dirty="0" smtClean="0"/>
              <a:t>Absorptive capacity is an outcome of the interplay between a region’s industrial legacies, socio-cultural dynamics and its physical, financial, and intellectual assets.</a:t>
            </a:r>
          </a:p>
          <a:p>
            <a:pPr>
              <a:buNone/>
            </a:pPr>
            <a:endParaRPr lang="en-US" sz="1300" dirty="0" smtClean="0"/>
          </a:p>
          <a:p>
            <a:r>
              <a:rPr lang="en-US" sz="3700" dirty="0" smtClean="0"/>
              <a:t>Traditional measures of impact do not sufficiently account for the role these factors play in innovation outcomes.</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609600"/>
          </a:xfrm>
        </p:spPr>
        <p:txBody>
          <a:bodyPr rtlCol="0">
            <a:normAutofit fontScale="90000"/>
          </a:bodyPr>
          <a:lstStyle/>
          <a:p>
            <a:pPr fontAlgn="auto">
              <a:spcAft>
                <a:spcPts val="0"/>
              </a:spcAft>
              <a:defRPr/>
            </a:pPr>
            <a:r>
              <a:rPr lang="en-US" dirty="0" smtClean="0"/>
              <a:t>Comparing Regional Innovation Systems (NSF)</a:t>
            </a:r>
            <a:endParaRPr lang="en-US" dirty="0"/>
          </a:p>
        </p:txBody>
      </p:sp>
      <p:sp>
        <p:nvSpPr>
          <p:cNvPr id="3" name="Content Placeholder 2"/>
          <p:cNvSpPr>
            <a:spLocks noGrp="1"/>
          </p:cNvSpPr>
          <p:nvPr>
            <p:ph idx="1"/>
          </p:nvPr>
        </p:nvSpPr>
        <p:spPr>
          <a:xfrm>
            <a:off x="457200" y="1722437"/>
            <a:ext cx="8229600" cy="4449763"/>
          </a:xfrm>
        </p:spPr>
        <p:txBody>
          <a:bodyPr>
            <a:normAutofit fontScale="70000" lnSpcReduction="20000"/>
          </a:bodyPr>
          <a:lstStyle/>
          <a:p>
            <a:pPr>
              <a:lnSpc>
                <a:spcPct val="80000"/>
              </a:lnSpc>
            </a:pPr>
            <a:endParaRPr lang="en-US" sz="2800" dirty="0" smtClean="0"/>
          </a:p>
          <a:p>
            <a:r>
              <a:rPr lang="en-US" sz="3600" dirty="0" smtClean="0"/>
              <a:t>Comparison of innovation cluster development efforts in three R&amp;D rich regions – Philadelphia, St. Louis, and San Diego</a:t>
            </a:r>
          </a:p>
          <a:p>
            <a:r>
              <a:rPr lang="en-US" sz="3600" dirty="0" smtClean="0"/>
              <a:t>A focus on social organizations that enable knowledge flows, pre-transactional trust building, and break down hierarchical barriers. </a:t>
            </a:r>
          </a:p>
          <a:p>
            <a:r>
              <a:rPr lang="en-US" sz="3600" dirty="0" smtClean="0"/>
              <a:t>Importance of boundary-spanning organizations, innovation focused intermediaries to such knowledge flows:</a:t>
            </a:r>
          </a:p>
          <a:p>
            <a:pPr lvl="1"/>
            <a:r>
              <a:rPr lang="en-US" dirty="0" smtClean="0"/>
              <a:t>S&amp;T focused;</a:t>
            </a:r>
          </a:p>
          <a:p>
            <a:pPr lvl="1"/>
            <a:r>
              <a:rPr lang="en-US" dirty="0" smtClean="0"/>
              <a:t>Cross-functional participation (scientists, entrepreneurs, investors, IP attorneys, etc.);</a:t>
            </a:r>
          </a:p>
          <a:p>
            <a:pPr lvl="1"/>
            <a:r>
              <a:rPr lang="en-US" dirty="0" smtClean="0"/>
              <a:t>Multiple forms of interaction and support</a:t>
            </a:r>
          </a:p>
          <a:p>
            <a:pPr>
              <a:lnSpc>
                <a:spcPct val="80000"/>
              </a:lnSpc>
            </a:pPr>
            <a:endParaRPr lang="en-US" sz="2500" dirty="0" smtClean="0"/>
          </a:p>
          <a:p>
            <a:pPr>
              <a:lnSpc>
                <a:spcPct val="80000"/>
              </a:lnSpc>
            </a:pPr>
            <a:endParaRPr lang="en-US" sz="2500" dirty="0" smtClean="0"/>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Learned About Regional Context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Regions on a 100,000 per capita basis are more different than we originally assumed</a:t>
            </a:r>
          </a:p>
          <a:p>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990600" y="3566160"/>
          <a:ext cx="7772400" cy="2377440"/>
        </p:xfrm>
        <a:graphic>
          <a:graphicData uri="http://schemas.openxmlformats.org/drawingml/2006/table">
            <a:tbl>
              <a:tblPr firstRow="1" bandRow="1">
                <a:tableStyleId>{5C22544A-7EE6-4342-B048-85BDC9FD1C3A}</a:tableStyleId>
              </a:tblPr>
              <a:tblGrid>
                <a:gridCol w="1943100"/>
                <a:gridCol w="1943100"/>
                <a:gridCol w="1943100"/>
                <a:gridCol w="1943100"/>
              </a:tblGrid>
              <a:tr h="223520">
                <a:tc>
                  <a:txBody>
                    <a:bodyPr/>
                    <a:lstStyle/>
                    <a:p>
                      <a:r>
                        <a:rPr lang="en-US" dirty="0" smtClean="0"/>
                        <a:t>2005-2010</a:t>
                      </a:r>
                      <a:endParaRPr lang="en-US" dirty="0"/>
                    </a:p>
                  </a:txBody>
                  <a:tcPr/>
                </a:tc>
                <a:tc>
                  <a:txBody>
                    <a:bodyPr/>
                    <a:lstStyle/>
                    <a:p>
                      <a:pPr algn="ctr"/>
                      <a:r>
                        <a:rPr lang="en-US" dirty="0" smtClean="0"/>
                        <a:t>San Diego</a:t>
                      </a:r>
                      <a:endParaRPr lang="en-US" dirty="0"/>
                    </a:p>
                  </a:txBody>
                  <a:tcPr/>
                </a:tc>
                <a:tc>
                  <a:txBody>
                    <a:bodyPr/>
                    <a:lstStyle/>
                    <a:p>
                      <a:pPr algn="ctr"/>
                      <a:r>
                        <a:rPr lang="en-US" dirty="0" smtClean="0"/>
                        <a:t>Philadelphia</a:t>
                      </a:r>
                      <a:endParaRPr lang="en-US" dirty="0"/>
                    </a:p>
                  </a:txBody>
                  <a:tcPr/>
                </a:tc>
                <a:tc>
                  <a:txBody>
                    <a:bodyPr/>
                    <a:lstStyle/>
                    <a:p>
                      <a:pPr algn="ctr"/>
                      <a:r>
                        <a:rPr lang="en-US" dirty="0" smtClean="0"/>
                        <a:t>St. Louis</a:t>
                      </a:r>
                      <a:endParaRPr lang="en-US" dirty="0"/>
                    </a:p>
                  </a:txBody>
                  <a:tcPr/>
                </a:tc>
              </a:tr>
              <a:tr h="223520">
                <a:tc>
                  <a:txBody>
                    <a:bodyPr/>
                    <a:lstStyle/>
                    <a:p>
                      <a:r>
                        <a:rPr lang="en-US" dirty="0" smtClean="0"/>
                        <a:t>Tech Start Ups</a:t>
                      </a:r>
                      <a:endParaRPr lang="en-US" dirty="0"/>
                    </a:p>
                  </a:txBody>
                  <a:tcPr/>
                </a:tc>
                <a:tc>
                  <a:txBody>
                    <a:bodyPr/>
                    <a:lstStyle/>
                    <a:p>
                      <a:pPr algn="ctr"/>
                      <a:r>
                        <a:rPr lang="en-US" dirty="0" smtClean="0"/>
                        <a:t>10.7 – 21.3</a:t>
                      </a:r>
                      <a:endParaRPr lang="en-US" dirty="0"/>
                    </a:p>
                  </a:txBody>
                  <a:tcPr/>
                </a:tc>
                <a:tc>
                  <a:txBody>
                    <a:bodyPr/>
                    <a:lstStyle/>
                    <a:p>
                      <a:pPr algn="ctr"/>
                      <a:r>
                        <a:rPr lang="en-US" dirty="0" smtClean="0"/>
                        <a:t>9.4 – 13.8</a:t>
                      </a:r>
                      <a:endParaRPr lang="en-US" dirty="0"/>
                    </a:p>
                  </a:txBody>
                  <a:tcPr/>
                </a:tc>
                <a:tc>
                  <a:txBody>
                    <a:bodyPr/>
                    <a:lstStyle/>
                    <a:p>
                      <a:pPr algn="ctr"/>
                      <a:r>
                        <a:rPr lang="en-US" dirty="0" smtClean="0"/>
                        <a:t>5.1 – 8.8</a:t>
                      </a:r>
                      <a:endParaRPr lang="en-US" dirty="0"/>
                    </a:p>
                  </a:txBody>
                  <a:tcPr/>
                </a:tc>
              </a:tr>
              <a:tr h="223520">
                <a:tc>
                  <a:txBody>
                    <a:bodyPr/>
                    <a:lstStyle/>
                    <a:p>
                      <a:r>
                        <a:rPr lang="en-US" dirty="0" smtClean="0"/>
                        <a:t>R&amp;D</a:t>
                      </a:r>
                      <a:endParaRPr lang="en-US" dirty="0"/>
                    </a:p>
                  </a:txBody>
                  <a:tcPr/>
                </a:tc>
                <a:tc>
                  <a:txBody>
                    <a:bodyPr/>
                    <a:lstStyle/>
                    <a:p>
                      <a:pPr algn="ctr"/>
                      <a:r>
                        <a:rPr lang="en-US" dirty="0" smtClean="0"/>
                        <a:t>$386,476,676</a:t>
                      </a:r>
                      <a:endParaRPr lang="en-US" dirty="0"/>
                    </a:p>
                  </a:txBody>
                  <a:tcPr/>
                </a:tc>
                <a:tc>
                  <a:txBody>
                    <a:bodyPr/>
                    <a:lstStyle/>
                    <a:p>
                      <a:pPr algn="ctr"/>
                      <a:r>
                        <a:rPr lang="en-US" dirty="0" smtClean="0"/>
                        <a:t>$189,106,754</a:t>
                      </a:r>
                      <a:endParaRPr lang="en-US" dirty="0"/>
                    </a:p>
                  </a:txBody>
                  <a:tcPr/>
                </a:tc>
                <a:tc>
                  <a:txBody>
                    <a:bodyPr/>
                    <a:lstStyle/>
                    <a:p>
                      <a:pPr algn="ctr"/>
                      <a:r>
                        <a:rPr lang="en-US" dirty="0" smtClean="0"/>
                        <a:t>$202,087,242</a:t>
                      </a:r>
                      <a:endParaRPr lang="en-US" dirty="0"/>
                    </a:p>
                  </a:txBody>
                  <a:tcPr/>
                </a:tc>
              </a:tr>
              <a:tr h="223520">
                <a:tc>
                  <a:txBody>
                    <a:bodyPr/>
                    <a:lstStyle/>
                    <a:p>
                      <a:r>
                        <a:rPr lang="en-US" dirty="0" smtClean="0"/>
                        <a:t>Patent Applications</a:t>
                      </a:r>
                      <a:endParaRPr lang="en-US" dirty="0"/>
                    </a:p>
                  </a:txBody>
                  <a:tcPr/>
                </a:tc>
                <a:tc>
                  <a:txBody>
                    <a:bodyPr/>
                    <a:lstStyle/>
                    <a:p>
                      <a:pPr algn="ctr"/>
                      <a:r>
                        <a:rPr lang="en-US" dirty="0" smtClean="0"/>
                        <a:t>180 yr/</a:t>
                      </a:r>
                      <a:r>
                        <a:rPr lang="en-US" dirty="0" err="1" smtClean="0"/>
                        <a:t>avg</a:t>
                      </a:r>
                      <a:endParaRPr lang="en-US" dirty="0"/>
                    </a:p>
                  </a:txBody>
                  <a:tcPr/>
                </a:tc>
                <a:tc>
                  <a:txBody>
                    <a:bodyPr/>
                    <a:lstStyle/>
                    <a:p>
                      <a:pPr algn="ctr"/>
                      <a:r>
                        <a:rPr lang="en-US" dirty="0" smtClean="0"/>
                        <a:t>65 yr/</a:t>
                      </a:r>
                      <a:r>
                        <a:rPr lang="en-US" dirty="0" err="1" smtClean="0"/>
                        <a:t>avg</a:t>
                      </a:r>
                      <a:endParaRPr lang="en-US" dirty="0"/>
                    </a:p>
                  </a:txBody>
                  <a:tcPr/>
                </a:tc>
                <a:tc>
                  <a:txBody>
                    <a:bodyPr/>
                    <a:lstStyle/>
                    <a:p>
                      <a:pPr algn="ctr"/>
                      <a:r>
                        <a:rPr lang="en-US" dirty="0" smtClean="0"/>
                        <a:t>37 yr/</a:t>
                      </a:r>
                      <a:r>
                        <a:rPr lang="en-US" dirty="0" err="1" smtClean="0"/>
                        <a:t>avg</a:t>
                      </a:r>
                      <a:endParaRPr lang="en-US" dirty="0"/>
                    </a:p>
                  </a:txBody>
                  <a:tcPr/>
                </a:tc>
              </a:tr>
              <a:tr h="223520">
                <a:tc>
                  <a:txBody>
                    <a:bodyPr/>
                    <a:lstStyle/>
                    <a:p>
                      <a:r>
                        <a:rPr lang="en-US" dirty="0" smtClean="0"/>
                        <a:t>Venture Capital</a:t>
                      </a:r>
                      <a:endParaRPr lang="en-US" dirty="0"/>
                    </a:p>
                  </a:txBody>
                  <a:tcPr/>
                </a:tc>
                <a:tc>
                  <a:txBody>
                    <a:bodyPr/>
                    <a:lstStyle/>
                    <a:p>
                      <a:pPr algn="ctr"/>
                      <a:r>
                        <a:rPr lang="en-US" dirty="0" smtClean="0"/>
                        <a:t>$1-2 billion annually</a:t>
                      </a:r>
                      <a:endParaRPr lang="en-US" dirty="0"/>
                    </a:p>
                  </a:txBody>
                  <a:tcPr/>
                </a:tc>
                <a:tc>
                  <a:txBody>
                    <a:bodyPr/>
                    <a:lstStyle/>
                    <a:p>
                      <a:pPr algn="ctr"/>
                      <a:r>
                        <a:rPr lang="en-US" dirty="0" smtClean="0"/>
                        <a:t>$500 million annually</a:t>
                      </a:r>
                      <a:endParaRPr lang="en-US" dirty="0"/>
                    </a:p>
                  </a:txBody>
                  <a:tcPr/>
                </a:tc>
                <a:tc>
                  <a:txBody>
                    <a:bodyPr/>
                    <a:lstStyle/>
                    <a:p>
                      <a:pPr algn="ctr"/>
                      <a:r>
                        <a:rPr lang="en-US" dirty="0" smtClean="0"/>
                        <a:t>$100 million or less annually</a:t>
                      </a:r>
                      <a:endParaRPr lang="en-US" dirty="0"/>
                    </a:p>
                  </a:txBody>
                  <a:tcPr/>
                </a:tc>
              </a:tr>
            </a:tbl>
          </a:graphicData>
        </a:graphic>
      </p:graphicFrame>
      <p:sp>
        <p:nvSpPr>
          <p:cNvPr id="5" name="Slide Number Placeholder 4"/>
          <p:cNvSpPr>
            <a:spLocks noGrp="1"/>
          </p:cNvSpPr>
          <p:nvPr>
            <p:ph type="sldNum" sz="quarter" idx="12"/>
          </p:nvPr>
        </p:nvSpPr>
        <p:spPr/>
        <p:txBody>
          <a:bodyPr/>
          <a:lstStyle/>
          <a:p>
            <a:pPr>
              <a:defRPr/>
            </a:pPr>
            <a:fld id="{4C37CE55-6756-4400-89D0-F1E47E997413}"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Factors Shaping Regional Innovation</a:t>
            </a:r>
            <a:endParaRPr lang="en-US" dirty="0"/>
          </a:p>
        </p:txBody>
      </p:sp>
      <p:sp>
        <p:nvSpPr>
          <p:cNvPr id="3" name="Content Placeholder 2"/>
          <p:cNvSpPr>
            <a:spLocks noGrp="1"/>
          </p:cNvSpPr>
          <p:nvPr>
            <p:ph idx="1"/>
          </p:nvPr>
        </p:nvSpPr>
        <p:spPr>
          <a:xfrm>
            <a:off x="457200" y="1676400"/>
            <a:ext cx="8229600" cy="4724400"/>
          </a:xfrm>
        </p:spPr>
        <p:txBody>
          <a:bodyPr>
            <a:normAutofit/>
          </a:bodyPr>
          <a:lstStyle/>
          <a:p>
            <a:pPr>
              <a:lnSpc>
                <a:spcPct val="80000"/>
              </a:lnSpc>
            </a:pPr>
            <a:endParaRPr lang="en-US" sz="2500" u="sng" dirty="0" smtClean="0"/>
          </a:p>
          <a:p>
            <a:pPr>
              <a:lnSpc>
                <a:spcPct val="80000"/>
              </a:lnSpc>
            </a:pPr>
            <a:r>
              <a:rPr lang="en-US" sz="2500" u="sng" dirty="0" smtClean="0"/>
              <a:t>Industrial Legacies and Geographic Landscape:</a:t>
            </a:r>
            <a:r>
              <a:rPr lang="en-US" sz="2500" dirty="0" smtClean="0"/>
              <a:t> </a:t>
            </a:r>
          </a:p>
          <a:p>
            <a:pPr lvl="1">
              <a:lnSpc>
                <a:spcPct val="80000"/>
              </a:lnSpc>
              <a:buNone/>
            </a:pPr>
            <a:r>
              <a:rPr lang="en-US" sz="2200" dirty="0" smtClean="0"/>
              <a:t>How past industries and natural assets (topography, climate, natural resources, and land use policies) impact behaviors and economic opportunities.</a:t>
            </a:r>
          </a:p>
          <a:p>
            <a:pPr lvl="1">
              <a:lnSpc>
                <a:spcPct val="80000"/>
              </a:lnSpc>
            </a:pPr>
            <a:endParaRPr lang="en-US" sz="2200" dirty="0" smtClean="0"/>
          </a:p>
          <a:p>
            <a:pPr>
              <a:lnSpc>
                <a:spcPct val="80000"/>
              </a:lnSpc>
            </a:pPr>
            <a:r>
              <a:rPr lang="en-US" sz="2500" u="sng" dirty="0" smtClean="0"/>
              <a:t>Embedded Social and Cultural Dynamics:</a:t>
            </a:r>
            <a:r>
              <a:rPr lang="en-US" sz="2500" dirty="0" smtClean="0"/>
              <a:t> </a:t>
            </a:r>
          </a:p>
          <a:p>
            <a:pPr lvl="1">
              <a:lnSpc>
                <a:spcPct val="80000"/>
              </a:lnSpc>
              <a:buNone/>
            </a:pPr>
            <a:r>
              <a:rPr lang="en-US" sz="2200" dirty="0" smtClean="0"/>
              <a:t>The spirit and character of a community shaped by migration patterns, early industries, historical traditions, and practices of the region. </a:t>
            </a:r>
          </a:p>
          <a:p>
            <a:pPr lvl="1">
              <a:lnSpc>
                <a:spcPct val="80000"/>
              </a:lnSpc>
              <a:buNone/>
            </a:pPr>
            <a:endParaRPr lang="en-US" sz="2200" dirty="0" smtClean="0"/>
          </a:p>
          <a:p>
            <a:pPr>
              <a:lnSpc>
                <a:spcPct val="80000"/>
              </a:lnSpc>
            </a:pPr>
            <a:r>
              <a:rPr lang="en-US" sz="2500" u="sng" dirty="0" smtClean="0"/>
              <a:t>Material, Capital and Talent Assets: </a:t>
            </a:r>
          </a:p>
          <a:p>
            <a:pPr lvl="1">
              <a:lnSpc>
                <a:spcPct val="80000"/>
              </a:lnSpc>
              <a:buNone/>
            </a:pPr>
            <a:r>
              <a:rPr lang="en-US" sz="2200" dirty="0" smtClean="0"/>
              <a:t>The hard infrastructure, financial resources, and education and</a:t>
            </a:r>
          </a:p>
          <a:p>
            <a:pPr lvl="1">
              <a:lnSpc>
                <a:spcPct val="80000"/>
              </a:lnSpc>
              <a:buNone/>
            </a:pPr>
            <a:r>
              <a:rPr lang="en-US" sz="2200" dirty="0" smtClean="0"/>
              <a:t>training levels of the regional population.</a:t>
            </a:r>
          </a:p>
          <a:p>
            <a:pPr>
              <a:lnSpc>
                <a:spcPct val="80000"/>
              </a:lnSpc>
              <a:buFont typeface="Arial" charset="0"/>
              <a:buNone/>
            </a:pPr>
            <a:endParaRPr lang="en-US" sz="2500" dirty="0" smtClean="0"/>
          </a:p>
          <a:p>
            <a:pPr>
              <a:lnSpc>
                <a:spcPct val="80000"/>
              </a:lnSpc>
              <a:buFont typeface="Arial" charset="0"/>
              <a:buNone/>
            </a:pPr>
            <a:endParaRPr lang="en-US" sz="2500" dirty="0" smtClean="0"/>
          </a:p>
          <a:p>
            <a:pPr>
              <a:lnSpc>
                <a:spcPct val="80000"/>
              </a:lnSpc>
            </a:pPr>
            <a:endParaRPr lang="en-US" sz="2500" dirty="0" smtClean="0"/>
          </a:p>
          <a:p>
            <a:pPr>
              <a:lnSpc>
                <a:spcPct val="80000"/>
              </a:lnSpc>
            </a:pPr>
            <a:endParaRPr lang="en-US" sz="2500" dirty="0" smtClean="0"/>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Legacies/Geography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Rochester, NY</a:t>
            </a:r>
          </a:p>
          <a:p>
            <a:pPr lvl="1"/>
            <a:r>
              <a:rPr lang="en-US" dirty="0" smtClean="0"/>
              <a:t>Erie Canal &amp; the growth of major commercial enterprises</a:t>
            </a:r>
          </a:p>
          <a:p>
            <a:r>
              <a:rPr lang="en-US" dirty="0" smtClean="0"/>
              <a:t>St. Louis, MO</a:t>
            </a:r>
          </a:p>
          <a:p>
            <a:pPr lvl="1"/>
            <a:r>
              <a:rPr lang="en-US" dirty="0" smtClean="0"/>
              <a:t>Gateway to the West: Mississippi River, agriculture, bulk commodities, and large industry</a:t>
            </a:r>
          </a:p>
          <a:p>
            <a:r>
              <a:rPr lang="en-US" dirty="0" smtClean="0"/>
              <a:t>San Diego, CA</a:t>
            </a:r>
          </a:p>
          <a:p>
            <a:pPr lvl="1"/>
            <a:r>
              <a:rPr lang="en-US" dirty="0" smtClean="0"/>
              <a:t>Geographically isolated, arid climate, tourism and the military with the Dawn of the Pacific Century</a:t>
            </a:r>
          </a:p>
          <a:p>
            <a:r>
              <a:rPr lang="en-US" dirty="0" smtClean="0"/>
              <a:t>Warsaw, IN</a:t>
            </a:r>
          </a:p>
          <a:p>
            <a:pPr lvl="1"/>
            <a:r>
              <a:rPr lang="en-US" dirty="0" smtClean="0"/>
              <a:t>Agriculture and early “medical” pioneers (</a:t>
            </a:r>
            <a:r>
              <a:rPr lang="en-US" dirty="0" err="1" smtClean="0"/>
              <a:t>Revra</a:t>
            </a:r>
            <a:r>
              <a:rPr lang="en-US" dirty="0" smtClean="0"/>
              <a:t> </a:t>
            </a:r>
            <a:r>
              <a:rPr lang="en-US" dirty="0" err="1" smtClean="0"/>
              <a:t>DePuy</a:t>
            </a:r>
            <a:r>
              <a:rPr lang="en-US" dirty="0" smtClean="0"/>
              <a:t>)</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Social &amp; Cultural Dynamics</a:t>
            </a:r>
            <a:endParaRPr lang="en-US" sz="3600" dirty="0"/>
          </a:p>
        </p:txBody>
      </p:sp>
      <p:sp>
        <p:nvSpPr>
          <p:cNvPr id="3" name="Content Placeholder 2"/>
          <p:cNvSpPr>
            <a:spLocks noGrp="1"/>
          </p:cNvSpPr>
          <p:nvPr>
            <p:ph idx="1"/>
          </p:nvPr>
        </p:nvSpPr>
        <p:spPr>
          <a:xfrm>
            <a:off x="457200" y="1676400"/>
            <a:ext cx="8229600" cy="4876800"/>
          </a:xfrm>
        </p:spPr>
        <p:txBody>
          <a:bodyPr>
            <a:normAutofit fontScale="62500" lnSpcReduction="20000"/>
          </a:bodyPr>
          <a:lstStyle/>
          <a:p>
            <a:r>
              <a:rPr lang="en-US" dirty="0" smtClean="0"/>
              <a:t>Characteristics and values of early settlers</a:t>
            </a:r>
          </a:p>
          <a:p>
            <a:pPr lvl="1"/>
            <a:r>
              <a:rPr lang="en-US" dirty="0" smtClean="0"/>
              <a:t>Skills, religion, work ethic, social position</a:t>
            </a:r>
          </a:p>
          <a:p>
            <a:r>
              <a:rPr lang="en-US" dirty="0" smtClean="0"/>
              <a:t>Economic effects on behavior</a:t>
            </a:r>
          </a:p>
          <a:p>
            <a:pPr lvl="1"/>
            <a:r>
              <a:rPr lang="en-US" dirty="0" smtClean="0"/>
              <a:t>small/large enterprises =&gt; collective </a:t>
            </a:r>
            <a:r>
              <a:rPr lang="en-US" dirty="0" err="1" smtClean="0"/>
              <a:t>vs</a:t>
            </a:r>
            <a:r>
              <a:rPr lang="en-US" dirty="0" smtClean="0"/>
              <a:t> managed </a:t>
            </a:r>
          </a:p>
          <a:p>
            <a:pPr lvl="1"/>
            <a:r>
              <a:rPr lang="en-US" dirty="0" smtClean="0"/>
              <a:t>growth strategies =&gt; scale </a:t>
            </a:r>
            <a:r>
              <a:rPr lang="en-US" dirty="0" err="1" smtClean="0"/>
              <a:t>vs</a:t>
            </a:r>
            <a:r>
              <a:rPr lang="en-US" dirty="0" smtClean="0"/>
              <a:t> diversification and innovation</a:t>
            </a:r>
          </a:p>
          <a:p>
            <a:pPr lvl="1"/>
            <a:r>
              <a:rPr lang="en-US" dirty="0" smtClean="0"/>
              <a:t>sources of civic leadership =&gt; captains of industry </a:t>
            </a:r>
            <a:r>
              <a:rPr lang="en-US" dirty="0" err="1" smtClean="0"/>
              <a:t>vs</a:t>
            </a:r>
            <a:r>
              <a:rPr lang="en-US" dirty="0" smtClean="0"/>
              <a:t> small business leaders</a:t>
            </a:r>
          </a:p>
          <a:p>
            <a:r>
              <a:rPr lang="en-US" dirty="0" smtClean="0"/>
              <a:t>Entrepreneurial attitudes and behavior patterns</a:t>
            </a:r>
          </a:p>
          <a:p>
            <a:pPr lvl="1"/>
            <a:r>
              <a:rPr lang="en-US" dirty="0" smtClean="0"/>
              <a:t>Perceptions and assessment of risk; enabling social networks; supportive business culture</a:t>
            </a:r>
          </a:p>
          <a:p>
            <a:r>
              <a:rPr lang="en-US" dirty="0" smtClean="0"/>
              <a:t>Open </a:t>
            </a:r>
            <a:r>
              <a:rPr lang="en-US" dirty="0" err="1" smtClean="0"/>
              <a:t>vs</a:t>
            </a:r>
            <a:r>
              <a:rPr lang="en-US" dirty="0" smtClean="0"/>
              <a:t> closed community</a:t>
            </a:r>
          </a:p>
          <a:p>
            <a:pPr lvl="1"/>
            <a:r>
              <a:rPr lang="en-US" dirty="0" smtClean="0"/>
              <a:t>Knowledge flows and information sharing</a:t>
            </a:r>
          </a:p>
          <a:p>
            <a:pPr lvl="1"/>
            <a:r>
              <a:rPr lang="en-US" dirty="0" smtClean="0"/>
              <a:t>Familiarity and mutual trust across the system</a:t>
            </a:r>
          </a:p>
          <a:p>
            <a:pPr lvl="1"/>
            <a:r>
              <a:rPr lang="en-US" dirty="0" smtClean="0"/>
              <a:t>Permeable social boundaries and inclusive of “outsiders”</a:t>
            </a:r>
          </a:p>
          <a:p>
            <a:r>
              <a:rPr lang="en-US" dirty="0" smtClean="0"/>
              <a:t>Absorptive capacity</a:t>
            </a:r>
          </a:p>
          <a:p>
            <a:pPr lvl="1"/>
            <a:r>
              <a:rPr lang="en-US" dirty="0" smtClean="0"/>
              <a:t>Ability to recognize and act on new realities across multiple constituencies</a:t>
            </a:r>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609600"/>
          </a:xfrm>
        </p:spPr>
        <p:txBody>
          <a:bodyPr>
            <a:normAutofit fontScale="90000"/>
          </a:bodyPr>
          <a:lstStyle/>
          <a:p>
            <a:r>
              <a:rPr lang="en-US" dirty="0" smtClean="0"/>
              <a:t>What We Learned About </a:t>
            </a:r>
            <a:br>
              <a:rPr lang="en-US" dirty="0" smtClean="0"/>
            </a:br>
            <a:r>
              <a:rPr lang="en-US" dirty="0" smtClean="0"/>
              <a:t>Comparative Social Dynamics</a:t>
            </a:r>
            <a:endParaRPr lang="en-US" dirty="0"/>
          </a:p>
        </p:txBody>
      </p:sp>
      <p:sp>
        <p:nvSpPr>
          <p:cNvPr id="3" name="Content Placeholder 2"/>
          <p:cNvSpPr>
            <a:spLocks noGrp="1"/>
          </p:cNvSpPr>
          <p:nvPr>
            <p:ph idx="1"/>
          </p:nvPr>
        </p:nvSpPr>
        <p:spPr>
          <a:xfrm>
            <a:off x="457200" y="1676400"/>
            <a:ext cx="8229600" cy="4953000"/>
          </a:xfrm>
        </p:spPr>
        <p:txBody>
          <a:bodyPr>
            <a:normAutofit/>
          </a:bodyPr>
          <a:lstStyle/>
          <a:p>
            <a:r>
              <a:rPr lang="en-US" dirty="0" smtClean="0"/>
              <a:t>Intermediary groups compared on a 100,000 per capita basis vary by region:</a:t>
            </a:r>
          </a:p>
          <a:p>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pPr>
              <a:buNone/>
            </a:pPr>
            <a:r>
              <a:rPr lang="en-US" sz="2800" dirty="0" smtClean="0"/>
              <a:t>	All had a similar mix of scientists, entrepreneurs, business service provider participation</a:t>
            </a:r>
            <a:endParaRPr lang="en-US" sz="2800" dirty="0"/>
          </a:p>
        </p:txBody>
      </p:sp>
      <p:graphicFrame>
        <p:nvGraphicFramePr>
          <p:cNvPr id="4" name="Table 3"/>
          <p:cNvGraphicFramePr>
            <a:graphicFrameLocks noGrp="1"/>
          </p:cNvGraphicFramePr>
          <p:nvPr/>
        </p:nvGraphicFramePr>
        <p:xfrm>
          <a:off x="685800" y="2773680"/>
          <a:ext cx="7772400" cy="2865120"/>
        </p:xfrm>
        <a:graphic>
          <a:graphicData uri="http://schemas.openxmlformats.org/drawingml/2006/table">
            <a:tbl>
              <a:tblPr firstRow="1" bandRow="1">
                <a:tableStyleId>{5C22544A-7EE6-4342-B048-85BDC9FD1C3A}</a:tableStyleId>
              </a:tblPr>
              <a:tblGrid>
                <a:gridCol w="2286000"/>
                <a:gridCol w="1828800"/>
                <a:gridCol w="1981200"/>
                <a:gridCol w="1676400"/>
              </a:tblGrid>
              <a:tr h="370840">
                <a:tc>
                  <a:txBody>
                    <a:bodyPr/>
                    <a:lstStyle/>
                    <a:p>
                      <a:pPr algn="ctr"/>
                      <a:endParaRPr lang="en-US" dirty="0"/>
                    </a:p>
                  </a:txBody>
                  <a:tcPr/>
                </a:tc>
                <a:tc>
                  <a:txBody>
                    <a:bodyPr/>
                    <a:lstStyle/>
                    <a:p>
                      <a:pPr algn="ctr"/>
                      <a:r>
                        <a:rPr lang="en-US" dirty="0" smtClean="0"/>
                        <a:t>San Diego</a:t>
                      </a:r>
                      <a:endParaRPr lang="en-US" dirty="0"/>
                    </a:p>
                  </a:txBody>
                  <a:tcPr/>
                </a:tc>
                <a:tc>
                  <a:txBody>
                    <a:bodyPr/>
                    <a:lstStyle/>
                    <a:p>
                      <a:pPr algn="ctr"/>
                      <a:r>
                        <a:rPr lang="en-US" dirty="0" smtClean="0"/>
                        <a:t>Philadelphia</a:t>
                      </a:r>
                      <a:endParaRPr lang="en-US" dirty="0"/>
                    </a:p>
                  </a:txBody>
                  <a:tcPr/>
                </a:tc>
                <a:tc>
                  <a:txBody>
                    <a:bodyPr/>
                    <a:lstStyle/>
                    <a:p>
                      <a:pPr algn="ctr"/>
                      <a:r>
                        <a:rPr lang="en-US" dirty="0" smtClean="0"/>
                        <a:t>St. Louis</a:t>
                      </a:r>
                      <a:endParaRPr lang="en-US" dirty="0"/>
                    </a:p>
                  </a:txBody>
                  <a:tcPr/>
                </a:tc>
              </a:tr>
              <a:tr h="370840">
                <a:tc>
                  <a:txBody>
                    <a:bodyPr/>
                    <a:lstStyle/>
                    <a:p>
                      <a:r>
                        <a:rPr lang="en-US" dirty="0" smtClean="0"/>
                        <a:t>Population</a:t>
                      </a:r>
                      <a:endParaRPr lang="en-US" dirty="0"/>
                    </a:p>
                  </a:txBody>
                  <a:tcPr/>
                </a:tc>
                <a:tc>
                  <a:txBody>
                    <a:bodyPr/>
                    <a:lstStyle/>
                    <a:p>
                      <a:pPr algn="ctr"/>
                      <a:r>
                        <a:rPr lang="en-US" dirty="0" smtClean="0"/>
                        <a:t>3 million</a:t>
                      </a:r>
                      <a:endParaRPr lang="en-US" dirty="0"/>
                    </a:p>
                  </a:txBody>
                  <a:tcPr/>
                </a:tc>
                <a:tc>
                  <a:txBody>
                    <a:bodyPr/>
                    <a:lstStyle/>
                    <a:p>
                      <a:pPr algn="ctr"/>
                      <a:r>
                        <a:rPr lang="en-US" dirty="0" smtClean="0"/>
                        <a:t>5.7 million</a:t>
                      </a:r>
                      <a:endParaRPr lang="en-US" dirty="0"/>
                    </a:p>
                  </a:txBody>
                  <a:tcPr/>
                </a:tc>
                <a:tc>
                  <a:txBody>
                    <a:bodyPr/>
                    <a:lstStyle/>
                    <a:p>
                      <a:pPr algn="ctr"/>
                      <a:r>
                        <a:rPr lang="en-US" dirty="0" smtClean="0"/>
                        <a:t>2.8 million</a:t>
                      </a:r>
                      <a:endParaRPr lang="en-US" dirty="0"/>
                    </a:p>
                  </a:txBody>
                  <a:tcPr/>
                </a:tc>
              </a:tr>
              <a:tr h="370840">
                <a:tc>
                  <a:txBody>
                    <a:bodyPr/>
                    <a:lstStyle/>
                    <a:p>
                      <a:r>
                        <a:rPr lang="en-US" dirty="0" smtClean="0"/>
                        <a:t>Total Number</a:t>
                      </a:r>
                      <a:endParaRPr lang="en-US" dirty="0"/>
                    </a:p>
                  </a:txBody>
                  <a:tcPr/>
                </a:tc>
                <a:tc>
                  <a:txBody>
                    <a:bodyPr/>
                    <a:lstStyle/>
                    <a:p>
                      <a:pPr algn="ctr"/>
                      <a:r>
                        <a:rPr lang="en-US" dirty="0" smtClean="0"/>
                        <a:t>46 </a:t>
                      </a:r>
                      <a:endParaRPr lang="en-US" dirty="0"/>
                    </a:p>
                  </a:txBody>
                  <a:tcPr/>
                </a:tc>
                <a:tc>
                  <a:txBody>
                    <a:bodyPr/>
                    <a:lstStyle/>
                    <a:p>
                      <a:pPr algn="ctr"/>
                      <a:r>
                        <a:rPr lang="en-US" dirty="0" smtClean="0"/>
                        <a:t>56</a:t>
                      </a:r>
                      <a:endParaRPr lang="en-US" dirty="0"/>
                    </a:p>
                  </a:txBody>
                  <a:tcPr/>
                </a:tc>
                <a:tc>
                  <a:txBody>
                    <a:bodyPr/>
                    <a:lstStyle/>
                    <a:p>
                      <a:pPr algn="ctr"/>
                      <a:r>
                        <a:rPr lang="en-US" dirty="0" smtClean="0"/>
                        <a:t>26</a:t>
                      </a:r>
                      <a:endParaRPr lang="en-US" dirty="0"/>
                    </a:p>
                  </a:txBody>
                  <a:tcPr/>
                </a:tc>
              </a:tr>
              <a:tr h="370840">
                <a:tc>
                  <a:txBody>
                    <a:bodyPr/>
                    <a:lstStyle/>
                    <a:p>
                      <a:r>
                        <a:rPr lang="en-US" dirty="0" smtClean="0"/>
                        <a:t>Events</a:t>
                      </a:r>
                      <a:r>
                        <a:rPr lang="en-US" baseline="0" dirty="0" smtClean="0"/>
                        <a:t> per year</a:t>
                      </a:r>
                      <a:endParaRPr lang="en-US" dirty="0"/>
                    </a:p>
                  </a:txBody>
                  <a:tcPr/>
                </a:tc>
                <a:tc>
                  <a:txBody>
                    <a:bodyPr/>
                    <a:lstStyle/>
                    <a:p>
                      <a:pPr algn="ctr"/>
                      <a:r>
                        <a:rPr lang="en-US" dirty="0" smtClean="0"/>
                        <a:t>34</a:t>
                      </a:r>
                      <a:endParaRPr lang="en-US" dirty="0"/>
                    </a:p>
                  </a:txBody>
                  <a:tcPr/>
                </a:tc>
                <a:tc>
                  <a:txBody>
                    <a:bodyPr/>
                    <a:lstStyle/>
                    <a:p>
                      <a:pPr algn="ctr"/>
                      <a:r>
                        <a:rPr lang="en-US" dirty="0" smtClean="0"/>
                        <a:t>11</a:t>
                      </a:r>
                      <a:endParaRPr lang="en-US" dirty="0"/>
                    </a:p>
                  </a:txBody>
                  <a:tcPr/>
                </a:tc>
                <a:tc>
                  <a:txBody>
                    <a:bodyPr/>
                    <a:lstStyle/>
                    <a:p>
                      <a:pPr algn="ctr"/>
                      <a:r>
                        <a:rPr lang="en-US" dirty="0" smtClean="0"/>
                        <a:t>14</a:t>
                      </a:r>
                      <a:endParaRPr lang="en-US" dirty="0"/>
                    </a:p>
                  </a:txBody>
                  <a:tcPr/>
                </a:tc>
              </a:tr>
              <a:tr h="370840">
                <a:tc>
                  <a:txBody>
                    <a:bodyPr/>
                    <a:lstStyle/>
                    <a:p>
                      <a:r>
                        <a:rPr lang="en-US" dirty="0" smtClean="0"/>
                        <a:t>Participants</a:t>
                      </a:r>
                      <a:endParaRPr lang="en-US" dirty="0"/>
                    </a:p>
                  </a:txBody>
                  <a:tcPr/>
                </a:tc>
                <a:tc>
                  <a:txBody>
                    <a:bodyPr/>
                    <a:lstStyle/>
                    <a:p>
                      <a:pPr algn="ctr"/>
                      <a:r>
                        <a:rPr lang="en-US" dirty="0" smtClean="0"/>
                        <a:t>2323</a:t>
                      </a:r>
                      <a:endParaRPr lang="en-US" dirty="0"/>
                    </a:p>
                  </a:txBody>
                  <a:tcPr/>
                </a:tc>
                <a:tc>
                  <a:txBody>
                    <a:bodyPr/>
                    <a:lstStyle/>
                    <a:p>
                      <a:pPr algn="ctr"/>
                      <a:r>
                        <a:rPr lang="en-US" dirty="0" smtClean="0"/>
                        <a:t>809</a:t>
                      </a:r>
                      <a:endParaRPr lang="en-US" dirty="0"/>
                    </a:p>
                  </a:txBody>
                  <a:tcPr/>
                </a:tc>
                <a:tc>
                  <a:txBody>
                    <a:bodyPr/>
                    <a:lstStyle/>
                    <a:p>
                      <a:pPr algn="ctr"/>
                      <a:r>
                        <a:rPr lang="en-US" dirty="0" smtClean="0"/>
                        <a:t>1634</a:t>
                      </a:r>
                      <a:endParaRPr lang="en-US" dirty="0"/>
                    </a:p>
                  </a:txBody>
                  <a:tcPr/>
                </a:tc>
              </a:tr>
              <a:tr h="370840">
                <a:tc>
                  <a:txBody>
                    <a:bodyPr/>
                    <a:lstStyle/>
                    <a:p>
                      <a:r>
                        <a:rPr lang="en-US" dirty="0" smtClean="0"/>
                        <a:t>Volunteers</a:t>
                      </a:r>
                      <a:endParaRPr lang="en-US" dirty="0"/>
                    </a:p>
                  </a:txBody>
                  <a:tcPr/>
                </a:tc>
                <a:tc>
                  <a:txBody>
                    <a:bodyPr/>
                    <a:lstStyle/>
                    <a:p>
                      <a:pPr algn="ctr"/>
                      <a:r>
                        <a:rPr lang="en-US" dirty="0" smtClean="0"/>
                        <a:t>79</a:t>
                      </a: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tr>
              <a:tr h="370840">
                <a:tc>
                  <a:txBody>
                    <a:bodyPr/>
                    <a:lstStyle/>
                    <a:p>
                      <a:r>
                        <a:rPr lang="en-US" dirty="0" smtClean="0"/>
                        <a:t>Earned</a:t>
                      </a:r>
                      <a:r>
                        <a:rPr lang="en-US" baseline="0" dirty="0" smtClean="0"/>
                        <a:t> vs. </a:t>
                      </a:r>
                      <a:r>
                        <a:rPr lang="en-US" baseline="0" dirty="0" err="1" smtClean="0"/>
                        <a:t>Govt</a:t>
                      </a:r>
                      <a:r>
                        <a:rPr lang="en-US" baseline="0" dirty="0" smtClean="0"/>
                        <a:t> Philanthropy</a:t>
                      </a:r>
                      <a:endParaRPr lang="en-US" dirty="0"/>
                    </a:p>
                  </a:txBody>
                  <a:tcPr/>
                </a:tc>
                <a:tc>
                  <a:txBody>
                    <a:bodyPr/>
                    <a:lstStyle/>
                    <a:p>
                      <a:pPr algn="ctr"/>
                      <a:r>
                        <a:rPr lang="en-US" dirty="0" smtClean="0"/>
                        <a:t>78%</a:t>
                      </a:r>
                      <a:endParaRPr lang="en-US" dirty="0"/>
                    </a:p>
                  </a:txBody>
                  <a:tcPr anchor="ctr"/>
                </a:tc>
                <a:tc>
                  <a:txBody>
                    <a:bodyPr/>
                    <a:lstStyle/>
                    <a:p>
                      <a:pPr algn="ctr"/>
                      <a:r>
                        <a:rPr lang="en-US" dirty="0" smtClean="0"/>
                        <a:t>68%</a:t>
                      </a:r>
                      <a:endParaRPr lang="en-US" dirty="0"/>
                    </a:p>
                  </a:txBody>
                  <a:tcPr anchor="ctr"/>
                </a:tc>
                <a:tc>
                  <a:txBody>
                    <a:bodyPr/>
                    <a:lstStyle/>
                    <a:p>
                      <a:pPr algn="ctr"/>
                      <a:r>
                        <a:rPr lang="en-US" dirty="0" smtClean="0"/>
                        <a:t>54%</a:t>
                      </a:r>
                      <a:endParaRPr lang="en-US" dirty="0"/>
                    </a:p>
                  </a:txBody>
                  <a:tcPr anchor="ctr"/>
                </a:tc>
              </a:tr>
            </a:tbl>
          </a:graphicData>
        </a:graphic>
      </p:graphicFrame>
      <p:sp>
        <p:nvSpPr>
          <p:cNvPr id="5" name="Slide Number Placeholder 4"/>
          <p:cNvSpPr>
            <a:spLocks noGrp="1"/>
          </p:cNvSpPr>
          <p:nvPr>
            <p:ph type="sldNum" sz="quarter" idx="12"/>
          </p:nvPr>
        </p:nvSpPr>
        <p:spPr/>
        <p:txBody>
          <a:bodyPr/>
          <a:lstStyle/>
          <a:p>
            <a:pPr>
              <a:defRPr/>
            </a:pPr>
            <a:fld id="{4C37CE55-6756-4400-89D0-F1E47E997413}"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Regional Comparisons of Innovation Intermediaries</a:t>
            </a:r>
            <a:endParaRPr lang="en-US" sz="3600" dirty="0"/>
          </a:p>
        </p:txBody>
      </p:sp>
      <p:sp>
        <p:nvSpPr>
          <p:cNvPr id="3" name="Content Placeholder 2"/>
          <p:cNvSpPr>
            <a:spLocks noGrp="1"/>
          </p:cNvSpPr>
          <p:nvPr>
            <p:ph idx="1"/>
          </p:nvPr>
        </p:nvSpPr>
        <p:spPr/>
        <p:txBody>
          <a:bodyPr>
            <a:normAutofit/>
          </a:bodyPr>
          <a:lstStyle/>
          <a:p>
            <a:r>
              <a:rPr lang="en-US" dirty="0" smtClean="0"/>
              <a:t>Organizations supporting innovation</a:t>
            </a:r>
          </a:p>
          <a:p>
            <a:pPr lvl="1"/>
            <a:r>
              <a:rPr lang="en-US" dirty="0" smtClean="0"/>
              <a:t>Initially identified 365 possible organizations; Filtered to 128 after applying our criteria</a:t>
            </a:r>
          </a:p>
          <a:p>
            <a:pPr lvl="1"/>
            <a:r>
              <a:rPr lang="en-US" dirty="0" smtClean="0"/>
              <a:t>89 responded to initial survey (69%)</a:t>
            </a:r>
          </a:p>
          <a:p>
            <a:pPr lvl="2"/>
            <a:r>
              <a:rPr lang="en-US" dirty="0" smtClean="0"/>
              <a:t>31 in Philadelphia, 21 in St. Louis, and 37 in San Diego</a:t>
            </a:r>
          </a:p>
          <a:p>
            <a:pPr lvl="1"/>
            <a:r>
              <a:rPr lang="en-US" dirty="0" smtClean="0"/>
              <a:t>57 responded to follow-up survey</a:t>
            </a:r>
          </a:p>
          <a:p>
            <a:pPr lvl="2"/>
            <a:r>
              <a:rPr lang="en-US" dirty="0" smtClean="0"/>
              <a:t>20 in Philadelphia, 12 in St. Louis, and 26 in San Diego</a:t>
            </a:r>
          </a:p>
          <a:p>
            <a:pPr lvl="1"/>
            <a:r>
              <a:rPr lang="en-US" dirty="0" smtClean="0"/>
              <a:t>Conducted 126 interviews</a:t>
            </a:r>
          </a:p>
          <a:p>
            <a:pPr lvl="2"/>
            <a:r>
              <a:rPr lang="en-US" dirty="0" smtClean="0"/>
              <a:t>48 in Philadelphia, 51 in St. Louis, and 27 in San Diego</a:t>
            </a:r>
          </a:p>
          <a:p>
            <a:pPr lvl="1"/>
            <a:endParaRPr lang="en-US" dirty="0" smtClean="0"/>
          </a:p>
        </p:txBody>
      </p:sp>
      <p:sp>
        <p:nvSpPr>
          <p:cNvPr id="4" name="Slide Number Placeholder 3"/>
          <p:cNvSpPr>
            <a:spLocks noGrp="1"/>
          </p:cNvSpPr>
          <p:nvPr>
            <p:ph type="sldNum" sz="quarter" idx="12"/>
          </p:nvPr>
        </p:nvSpPr>
        <p:spPr/>
        <p:txBody>
          <a:bodyPr/>
          <a:lstStyle/>
          <a:p>
            <a:pPr>
              <a:defRPr/>
            </a:pPr>
            <a:fld id="{4C37CE55-6756-4400-89D0-F1E47E99741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1175</Words>
  <Application>Microsoft Office PowerPoint</Application>
  <PresentationFormat>On-screen Show (4:3)</PresentationFormat>
  <Paragraphs>192</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Context</vt:lpstr>
      <vt:lpstr>Comparing Regional Innovation Systems (NSF)</vt:lpstr>
      <vt:lpstr>What We Learned About Regional Context</vt:lpstr>
      <vt:lpstr>Factors Shaping Regional Innovation</vt:lpstr>
      <vt:lpstr>Industrial Legacies/Geography</vt:lpstr>
      <vt:lpstr>Social &amp; Cultural Dynamics</vt:lpstr>
      <vt:lpstr>What We Learned About  Comparative Social Dynamics</vt:lpstr>
      <vt:lpstr>Regional Comparisons of Innovation Intermediaries</vt:lpstr>
      <vt:lpstr>Qualitative Findings</vt:lpstr>
      <vt:lpstr>Qualitative Findings</vt:lpstr>
      <vt:lpstr>Qualitative Findings</vt:lpstr>
      <vt:lpstr>Qualitative Findings</vt:lpstr>
      <vt:lpstr>Qualitative Findings</vt:lpstr>
      <vt:lpstr>Creating a Culture of Innovation</vt:lpstr>
      <vt:lpstr>Creating a Culture of Innovation</vt:lpstr>
      <vt:lpstr>Thank you</vt:lpstr>
    </vt:vector>
  </TitlesOfParts>
  <Company>UC San Diego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Juanita LaHaye</dc:creator>
  <cp:lastModifiedBy>j1rowe</cp:lastModifiedBy>
  <cp:revision>5</cp:revision>
  <cp:lastPrinted>2015-02-28T00:23:36Z</cp:lastPrinted>
  <dcterms:created xsi:type="dcterms:W3CDTF">2015-02-27T19:30:10Z</dcterms:created>
  <dcterms:modified xsi:type="dcterms:W3CDTF">2015-02-28T00:25:22Z</dcterms:modified>
</cp:coreProperties>
</file>