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2" r:id="rId2"/>
    <p:sldId id="329" r:id="rId3"/>
    <p:sldId id="336" r:id="rId4"/>
    <p:sldId id="337" r:id="rId5"/>
    <p:sldId id="338" r:id="rId6"/>
    <p:sldId id="339" r:id="rId7"/>
    <p:sldId id="342" r:id="rId8"/>
    <p:sldId id="341" r:id="rId9"/>
    <p:sldId id="340" r:id="rId10"/>
    <p:sldId id="343" r:id="rId11"/>
    <p:sldId id="345" r:id="rId12"/>
    <p:sldId id="344" r:id="rId13"/>
    <p:sldId id="348" r:id="rId14"/>
    <p:sldId id="347" r:id="rId15"/>
    <p:sldId id="349" r:id="rId16"/>
    <p:sldId id="350" r:id="rId17"/>
    <p:sldId id="335" r:id="rId18"/>
  </p:sldIdLst>
  <p:sldSz cx="9001125" cy="6840538"/>
  <p:notesSz cx="6794500" cy="9906000"/>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DCAB8"/>
    <a:srgbClr val="404040"/>
    <a:srgbClr val="BFB8AF"/>
    <a:srgbClr val="D2BA81"/>
    <a:srgbClr val="BED9C7"/>
    <a:srgbClr val="E9C4C7"/>
    <a:srgbClr val="333333"/>
    <a:srgbClr val="262626"/>
    <a:srgbClr val="FF689D"/>
    <a:srgbClr val="F3E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99866" autoAdjust="0"/>
  </p:normalViewPr>
  <p:slideViewPr>
    <p:cSldViewPr snapToGrid="0" showGuides="1">
      <p:cViewPr>
        <p:scale>
          <a:sx n="100" d="100"/>
          <a:sy n="100" d="100"/>
        </p:scale>
        <p:origin x="-1027" y="-125"/>
      </p:cViewPr>
      <p:guideLst>
        <p:guide orient="horz" pos="4212"/>
        <p:guide orient="horz" pos="802"/>
        <p:guide orient="horz" pos="119"/>
        <p:guide orient="horz" pos="1122"/>
        <p:guide pos="492"/>
        <p:guide pos="115"/>
        <p:guide pos="2617"/>
        <p:guide pos="5565"/>
      </p:guideLst>
    </p:cSldViewPr>
  </p:slideViewPr>
  <p:outlineViewPr>
    <p:cViewPr>
      <p:scale>
        <a:sx n="33" d="100"/>
        <a:sy n="33" d="100"/>
      </p:scale>
      <p:origin x="0" y="5376"/>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p:scale>
          <a:sx n="150" d="100"/>
          <a:sy n="150" d="100"/>
        </p:scale>
        <p:origin x="-2364" y="349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fld id="{AF53FA3B-A911-4294-9666-9D8A5388C07E}" type="datetimeFigureOut">
              <a:rPr lang="sv-SE" smtClean="0"/>
              <a:pPr/>
              <a:t>2015-02-13</a:t>
            </a:fld>
            <a:endParaRPr lang="sv-SE" dirty="0"/>
          </a:p>
        </p:txBody>
      </p:sp>
      <p:sp>
        <p:nvSpPr>
          <p:cNvPr id="4" name="Platshållare för sidfot 3"/>
          <p:cNvSpPr>
            <a:spLocks noGrp="1"/>
          </p:cNvSpPr>
          <p:nvPr>
            <p:ph type="ftr" sz="quarter" idx="2"/>
          </p:nvPr>
        </p:nvSpPr>
        <p:spPr>
          <a:xfrm>
            <a:off x="1" y="9408980"/>
            <a:ext cx="2944283" cy="495300"/>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48646" y="9408980"/>
            <a:ext cx="2944283" cy="495300"/>
          </a:xfrm>
          <a:prstGeom prst="rect">
            <a:avLst/>
          </a:prstGeom>
        </p:spPr>
        <p:txBody>
          <a:bodyPr vert="horz" lIns="91440" tIns="45720" rIns="91440" bIns="45720" rtlCol="0" anchor="b"/>
          <a:lstStyle>
            <a:lvl1pPr algn="r">
              <a:defRPr sz="1200"/>
            </a:lvl1pPr>
          </a:lstStyle>
          <a:p>
            <a:fld id="{3FFF35AB-58F5-4C8C-9928-1BF893383042}" type="slidenum">
              <a:rPr lang="sv-SE" smtClean="0"/>
              <a:pPr/>
              <a:t>‹#›</a:t>
            </a:fld>
            <a:endParaRPr lang="sv-SE" dirty="0"/>
          </a:p>
        </p:txBody>
      </p:sp>
    </p:spTree>
    <p:extLst>
      <p:ext uri="{BB962C8B-B14F-4D97-AF65-F5344CB8AC3E}">
        <p14:creationId xmlns:p14="http://schemas.microsoft.com/office/powerpoint/2010/main" val="3560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6" y="0"/>
            <a:ext cx="2944283" cy="495300"/>
          </a:xfrm>
          <a:prstGeom prst="rect">
            <a:avLst/>
          </a:prstGeom>
        </p:spPr>
        <p:txBody>
          <a:bodyPr vert="horz" lIns="91440" tIns="45720" rIns="91440" bIns="45720" rtlCol="0"/>
          <a:lstStyle>
            <a:lvl1pPr algn="r">
              <a:defRPr sz="1200"/>
            </a:lvl1pPr>
          </a:lstStyle>
          <a:p>
            <a:fld id="{DAAF5E47-94AA-AA43-B08E-C5A5421011EB}" type="datetimeFigureOut">
              <a:rPr lang="sv-SE" smtClean="0"/>
              <a:pPr/>
              <a:t>2015-02-13</a:t>
            </a:fld>
            <a:endParaRPr lang="sv-SE" dirty="0"/>
          </a:p>
        </p:txBody>
      </p:sp>
      <p:sp>
        <p:nvSpPr>
          <p:cNvPr id="4" name="Platshållare för bildobjekt 3"/>
          <p:cNvSpPr>
            <a:spLocks noGrp="1" noRot="1" noChangeAspect="1"/>
          </p:cNvSpPr>
          <p:nvPr>
            <p:ph type="sldImg" idx="2"/>
          </p:nvPr>
        </p:nvSpPr>
        <p:spPr>
          <a:xfrm>
            <a:off x="952500" y="742950"/>
            <a:ext cx="4889500" cy="371475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08980"/>
            <a:ext cx="2944283" cy="4953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6" y="9408980"/>
            <a:ext cx="2944283" cy="495300"/>
          </a:xfrm>
          <a:prstGeom prst="rect">
            <a:avLst/>
          </a:prstGeom>
        </p:spPr>
        <p:txBody>
          <a:bodyPr vert="horz" lIns="91440" tIns="45720" rIns="91440" bIns="45720" rtlCol="0" anchor="b"/>
          <a:lstStyle>
            <a:lvl1pPr algn="r">
              <a:defRPr sz="1200"/>
            </a:lvl1pPr>
          </a:lstStyle>
          <a:p>
            <a:fld id="{CC13FD4B-1391-7946-A8ED-18550D8B130B}" type="slidenum">
              <a:rPr lang="sv-SE" smtClean="0"/>
              <a:pPr/>
              <a:t>‹#›</a:t>
            </a:fld>
            <a:endParaRPr lang="sv-SE" dirty="0"/>
          </a:p>
        </p:txBody>
      </p:sp>
    </p:spTree>
    <p:extLst>
      <p:ext uri="{BB962C8B-B14F-4D97-AF65-F5344CB8AC3E}">
        <p14:creationId xmlns:p14="http://schemas.microsoft.com/office/powerpoint/2010/main" val="15121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alsida 1 rad rosa">
    <p:spTree>
      <p:nvGrpSpPr>
        <p:cNvPr id="1" name=""/>
        <p:cNvGrpSpPr/>
        <p:nvPr/>
      </p:nvGrpSpPr>
      <p:grpSpPr>
        <a:xfrm>
          <a:off x="0" y="0"/>
          <a:ext cx="0" cy="0"/>
          <a:chOff x="0" y="0"/>
          <a:chExt cx="0" cy="0"/>
        </a:xfrm>
      </p:grpSpPr>
      <p:sp>
        <p:nvSpPr>
          <p:cNvPr id="19" name="Rektangel 18"/>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grpSp>
        <p:nvGrpSpPr>
          <p:cNvPr id="18" name="Grupp 17"/>
          <p:cNvGrpSpPr/>
          <p:nvPr userDrawn="1"/>
        </p:nvGrpSpPr>
        <p:grpSpPr>
          <a:xfrm>
            <a:off x="367531" y="369638"/>
            <a:ext cx="3739251" cy="636781"/>
            <a:chOff x="367531" y="369638"/>
            <a:chExt cx="3739251" cy="636781"/>
          </a:xfrm>
        </p:grpSpPr>
        <p:pic>
          <p:nvPicPr>
            <p:cNvPr id="12" name="Bildobjekt 11" descr="Ekonomihsk_L RGB Nivå1 150.png"/>
            <p:cNvPicPr>
              <a:picLocks noChangeAspect="1"/>
            </p:cNvPicPr>
            <p:nvPr userDrawn="1"/>
          </p:nvPicPr>
          <p:blipFill>
            <a:blip r:embed="rId4"/>
            <a:stretch>
              <a:fillRect/>
            </a:stretch>
          </p:blipFill>
          <p:spPr>
            <a:xfrm>
              <a:off x="367531" y="379501"/>
              <a:ext cx="3024336" cy="617669"/>
            </a:xfrm>
            <a:prstGeom prst="rect">
              <a:avLst/>
            </a:prstGeom>
          </p:spPr>
        </p:pic>
        <p:pic>
          <p:nvPicPr>
            <p:cNvPr id="15" name="Bildobjekt 14" descr="equis 150.png"/>
            <p:cNvPicPr>
              <a:picLocks noChangeAspect="1"/>
            </p:cNvPicPr>
            <p:nvPr userDrawn="1"/>
          </p:nvPicPr>
          <p:blipFill>
            <a:blip r:embed="rId5"/>
            <a:stretch>
              <a:fillRect/>
            </a:stretch>
          </p:blipFill>
          <p:spPr>
            <a:xfrm>
              <a:off x="3625100" y="515828"/>
              <a:ext cx="481682" cy="337567"/>
            </a:xfrm>
            <a:prstGeom prst="rect">
              <a:avLst/>
            </a:prstGeom>
          </p:spPr>
        </p:pic>
        <p:cxnSp>
          <p:nvCxnSpPr>
            <p:cNvPr id="16" name="Rak 15"/>
            <p:cNvCxnSpPr/>
            <p:nvPr userDrawn="1"/>
          </p:nvCxnSpPr>
          <p:spPr bwMode="auto">
            <a:xfrm>
              <a:off x="3534604"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kt och punkttext bredar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smtClean="0"/>
              <a:t>Klicka på ikonen för att lägga till en tabell</a:t>
            </a:r>
            <a:endParaRPr lang="en-GB" dirty="0"/>
          </a:p>
        </p:txBody>
      </p:sp>
      <p:sp>
        <p:nvSpPr>
          <p:cNvPr id="2" name="Rubrik 1"/>
          <p:cNvSpPr>
            <a:spLocks noGrp="1"/>
          </p:cNvSpPr>
          <p:nvPr>
            <p:ph type="title" hasCustomPrompt="1"/>
          </p:nvPr>
        </p:nvSpPr>
        <p:spPr>
          <a:xfrm>
            <a:off x="643262" y="283771"/>
            <a:ext cx="7589459" cy="1139825"/>
          </a:xfrm>
        </p:spPr>
        <p:txBody>
          <a:bodyPr/>
          <a:lstStyle>
            <a:lvl1pPr>
              <a:defRPr/>
            </a:lvl1pPr>
          </a:lstStyle>
          <a:p>
            <a:r>
              <a:rPr lang="sv-SE" dirty="0" smtClean="0"/>
              <a:t>Rubrik</a:t>
            </a:r>
            <a:endParaRPr lang="sv-S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4" name="Rektangel 3"/>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11" name="Bildobjekt 10" descr="Ekonomihsk_C RGB Nivå2 150.png"/>
          <p:cNvPicPr>
            <a:picLocks noChangeAspect="1"/>
          </p:cNvPicPr>
          <p:nvPr userDrawn="1"/>
        </p:nvPicPr>
        <p:blipFill>
          <a:blip r:embed="rId2"/>
          <a:stretch>
            <a:fillRect/>
          </a:stretch>
        </p:blipFill>
        <p:spPr>
          <a:xfrm>
            <a:off x="1420038" y="1281279"/>
            <a:ext cx="6233552" cy="404685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alsida 2 rader rosa">
    <p:spTree>
      <p:nvGrpSpPr>
        <p:cNvPr id="1" name=""/>
        <p:cNvGrpSpPr/>
        <p:nvPr/>
      </p:nvGrpSpPr>
      <p:grpSpPr>
        <a:xfrm>
          <a:off x="0" y="0"/>
          <a:ext cx="0" cy="0"/>
          <a:chOff x="0" y="0"/>
          <a:chExt cx="0" cy="0"/>
        </a:xfrm>
      </p:grpSpPr>
      <p:sp>
        <p:nvSpPr>
          <p:cNvPr id="18" name="Rektangel 17"/>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grpSp>
        <p:nvGrpSpPr>
          <p:cNvPr id="12" name="Grupp 11"/>
          <p:cNvGrpSpPr/>
          <p:nvPr userDrawn="1"/>
        </p:nvGrpSpPr>
        <p:grpSpPr>
          <a:xfrm>
            <a:off x="367531" y="369638"/>
            <a:ext cx="3739251" cy="636781"/>
            <a:chOff x="367531" y="369638"/>
            <a:chExt cx="3739251" cy="636781"/>
          </a:xfrm>
        </p:grpSpPr>
        <p:pic>
          <p:nvPicPr>
            <p:cNvPr id="14" name="Bildobjekt 13" descr="Ekonomihsk_L RGB Nivå1 150.png"/>
            <p:cNvPicPr>
              <a:picLocks noChangeAspect="1"/>
            </p:cNvPicPr>
            <p:nvPr userDrawn="1"/>
          </p:nvPicPr>
          <p:blipFill>
            <a:blip r:embed="rId4"/>
            <a:stretch>
              <a:fillRect/>
            </a:stretch>
          </p:blipFill>
          <p:spPr>
            <a:xfrm>
              <a:off x="367531" y="379501"/>
              <a:ext cx="3024336" cy="617669"/>
            </a:xfrm>
            <a:prstGeom prst="rect">
              <a:avLst/>
            </a:prstGeom>
          </p:spPr>
        </p:pic>
        <p:pic>
          <p:nvPicPr>
            <p:cNvPr id="15" name="Bildobjekt 14" descr="equis 150.png"/>
            <p:cNvPicPr>
              <a:picLocks noChangeAspect="1"/>
            </p:cNvPicPr>
            <p:nvPr userDrawn="1"/>
          </p:nvPicPr>
          <p:blipFill>
            <a:blip r:embed="rId5"/>
            <a:stretch>
              <a:fillRect/>
            </a:stretch>
          </p:blipFill>
          <p:spPr>
            <a:xfrm>
              <a:off x="3625100" y="515828"/>
              <a:ext cx="481682" cy="337567"/>
            </a:xfrm>
            <a:prstGeom prst="rect">
              <a:avLst/>
            </a:prstGeom>
          </p:spPr>
        </p:pic>
        <p:cxnSp>
          <p:nvCxnSpPr>
            <p:cNvPr id="16" name="Rak 15"/>
            <p:cNvCxnSpPr/>
            <p:nvPr userDrawn="1"/>
          </p:nvCxnSpPr>
          <p:spPr bwMode="auto">
            <a:xfrm>
              <a:off x="3534604"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alsida 1 rad grön">
    <p:spTree>
      <p:nvGrpSpPr>
        <p:cNvPr id="1" name=""/>
        <p:cNvGrpSpPr/>
        <p:nvPr/>
      </p:nvGrpSpPr>
      <p:grpSpPr>
        <a:xfrm>
          <a:off x="0" y="0"/>
          <a:ext cx="0" cy="0"/>
          <a:chOff x="0" y="0"/>
          <a:chExt cx="0" cy="0"/>
        </a:xfrm>
      </p:grpSpPr>
      <p:sp>
        <p:nvSpPr>
          <p:cNvPr id="18" name="Rektangel 17"/>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grpSp>
        <p:nvGrpSpPr>
          <p:cNvPr id="12" name="Grupp 11"/>
          <p:cNvGrpSpPr/>
          <p:nvPr userDrawn="1"/>
        </p:nvGrpSpPr>
        <p:grpSpPr>
          <a:xfrm>
            <a:off x="367531" y="369638"/>
            <a:ext cx="3739251" cy="636781"/>
            <a:chOff x="367531" y="369638"/>
            <a:chExt cx="3739251" cy="636781"/>
          </a:xfrm>
        </p:grpSpPr>
        <p:pic>
          <p:nvPicPr>
            <p:cNvPr id="14" name="Bildobjekt 13" descr="Ekonomihsk_L RGB Nivå1 150.png"/>
            <p:cNvPicPr>
              <a:picLocks noChangeAspect="1"/>
            </p:cNvPicPr>
            <p:nvPr userDrawn="1"/>
          </p:nvPicPr>
          <p:blipFill>
            <a:blip r:embed="rId4"/>
            <a:stretch>
              <a:fillRect/>
            </a:stretch>
          </p:blipFill>
          <p:spPr>
            <a:xfrm>
              <a:off x="367531" y="379501"/>
              <a:ext cx="3024336" cy="617669"/>
            </a:xfrm>
            <a:prstGeom prst="rect">
              <a:avLst/>
            </a:prstGeom>
          </p:spPr>
        </p:pic>
        <p:pic>
          <p:nvPicPr>
            <p:cNvPr id="15" name="Bildobjekt 14" descr="equis 150.png"/>
            <p:cNvPicPr>
              <a:picLocks noChangeAspect="1"/>
            </p:cNvPicPr>
            <p:nvPr userDrawn="1"/>
          </p:nvPicPr>
          <p:blipFill>
            <a:blip r:embed="rId5"/>
            <a:stretch>
              <a:fillRect/>
            </a:stretch>
          </p:blipFill>
          <p:spPr>
            <a:xfrm>
              <a:off x="3625100" y="515828"/>
              <a:ext cx="481682" cy="337567"/>
            </a:xfrm>
            <a:prstGeom prst="rect">
              <a:avLst/>
            </a:prstGeom>
          </p:spPr>
        </p:pic>
        <p:cxnSp>
          <p:nvCxnSpPr>
            <p:cNvPr id="16" name="Rak 15"/>
            <p:cNvCxnSpPr/>
            <p:nvPr userDrawn="1"/>
          </p:nvCxnSpPr>
          <p:spPr bwMode="auto">
            <a:xfrm>
              <a:off x="3534604"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alsida 2 rader grön">
    <p:spTree>
      <p:nvGrpSpPr>
        <p:cNvPr id="1" name=""/>
        <p:cNvGrpSpPr/>
        <p:nvPr/>
      </p:nvGrpSpPr>
      <p:grpSpPr>
        <a:xfrm>
          <a:off x="0" y="0"/>
          <a:ext cx="0" cy="0"/>
          <a:chOff x="0" y="0"/>
          <a:chExt cx="0" cy="0"/>
        </a:xfrm>
      </p:grpSpPr>
      <p:sp>
        <p:nvSpPr>
          <p:cNvPr id="19" name="Rektangel 18"/>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grpSp>
        <p:nvGrpSpPr>
          <p:cNvPr id="13" name="Grupp 12"/>
          <p:cNvGrpSpPr/>
          <p:nvPr userDrawn="1"/>
        </p:nvGrpSpPr>
        <p:grpSpPr>
          <a:xfrm>
            <a:off x="367531" y="369638"/>
            <a:ext cx="3739251" cy="636781"/>
            <a:chOff x="367531" y="369638"/>
            <a:chExt cx="3739251" cy="636781"/>
          </a:xfrm>
        </p:grpSpPr>
        <p:pic>
          <p:nvPicPr>
            <p:cNvPr id="15" name="Bildobjekt 14" descr="Ekonomihsk_L RGB Nivå1 150.png"/>
            <p:cNvPicPr>
              <a:picLocks noChangeAspect="1"/>
            </p:cNvPicPr>
            <p:nvPr userDrawn="1"/>
          </p:nvPicPr>
          <p:blipFill>
            <a:blip r:embed="rId4"/>
            <a:stretch>
              <a:fillRect/>
            </a:stretch>
          </p:blipFill>
          <p:spPr>
            <a:xfrm>
              <a:off x="367531" y="379501"/>
              <a:ext cx="3024336" cy="617669"/>
            </a:xfrm>
            <a:prstGeom prst="rect">
              <a:avLst/>
            </a:prstGeom>
          </p:spPr>
        </p:pic>
        <p:pic>
          <p:nvPicPr>
            <p:cNvPr id="16" name="Bildobjekt 15" descr="equis 150.png"/>
            <p:cNvPicPr>
              <a:picLocks noChangeAspect="1"/>
            </p:cNvPicPr>
            <p:nvPr userDrawn="1"/>
          </p:nvPicPr>
          <p:blipFill>
            <a:blip r:embed="rId5"/>
            <a:stretch>
              <a:fillRect/>
            </a:stretch>
          </p:blipFill>
          <p:spPr>
            <a:xfrm>
              <a:off x="3625100" y="515828"/>
              <a:ext cx="481682" cy="337567"/>
            </a:xfrm>
            <a:prstGeom prst="rect">
              <a:avLst/>
            </a:prstGeom>
          </p:spPr>
        </p:pic>
        <p:cxnSp>
          <p:nvCxnSpPr>
            <p:cNvPr id="18" name="Rak 17"/>
            <p:cNvCxnSpPr/>
            <p:nvPr userDrawn="1"/>
          </p:nvCxnSpPr>
          <p:spPr bwMode="auto">
            <a:xfrm>
              <a:off x="3534604"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8"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kt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4051300" y="1666307"/>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7" name="Rektangel 6"/>
          <p:cNvSpPr/>
          <p:nvPr userDrawn="1"/>
        </p:nvSpPr>
        <p:spPr bwMode="auto">
          <a:xfrm>
            <a:off x="652007" y="1273175"/>
            <a:ext cx="7975158" cy="50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4056296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VÄND EJ. Se exempelsida">
    <p:spTree>
      <p:nvGrpSpPr>
        <p:cNvPr id="1" name=""/>
        <p:cNvGrpSpPr/>
        <p:nvPr/>
      </p:nvGrpSpPr>
      <p:grpSpPr>
        <a:xfrm>
          <a:off x="0" y="0"/>
          <a:ext cx="0" cy="0"/>
          <a:chOff x="0" y="0"/>
          <a:chExt cx="0" cy="0"/>
        </a:xfrm>
      </p:grpSpPr>
      <p:sp>
        <p:nvSpPr>
          <p:cNvPr id="18" name="Rektangel 17"/>
          <p:cNvSpPr/>
          <p:nvPr userDrawn="1"/>
        </p:nvSpPr>
        <p:spPr bwMode="auto">
          <a:xfrm>
            <a:off x="182563" y="182562"/>
            <a:ext cx="8647200" cy="6657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VÄND EJ 2. Se exempelsida">
    <p:spTree>
      <p:nvGrpSpPr>
        <p:cNvPr id="1" name=""/>
        <p:cNvGrpSpPr/>
        <p:nvPr/>
      </p:nvGrpSpPr>
      <p:grpSpPr>
        <a:xfrm>
          <a:off x="0" y="0"/>
          <a:ext cx="0" cy="0"/>
          <a:chOff x="0" y="0"/>
          <a:chExt cx="0" cy="0"/>
        </a:xfrm>
      </p:grpSpPr>
      <p:sp>
        <p:nvSpPr>
          <p:cNvPr id="8" name="Rektangel 7"/>
          <p:cNvSpPr/>
          <p:nvPr userDrawn="1"/>
        </p:nvSpPr>
        <p:spPr bwMode="auto">
          <a:xfrm>
            <a:off x="182563" y="182562"/>
            <a:ext cx="8647200" cy="6657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8008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4" name="Bildobjekt 11" descr="Ekonomihsk_L RGB Nivå1 150.png"/>
          <p:cNvPicPr>
            <a:picLocks noChangeAspect="1"/>
          </p:cNvPicPr>
          <p:nvPr/>
        </p:nvPicPr>
        <p:blipFill>
          <a:blip r:embed="rId14"/>
          <a:stretch>
            <a:fillRect/>
          </a:stretch>
        </p:blipFill>
        <p:spPr>
          <a:xfrm>
            <a:off x="7249400" y="6434117"/>
            <a:ext cx="1576913" cy="322057"/>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702" r:id="rId2"/>
    <p:sldLayoutId id="2147483694" r:id="rId3"/>
    <p:sldLayoutId id="2147483695" r:id="rId4"/>
    <p:sldLayoutId id="2147483684" r:id="rId5"/>
    <p:sldLayoutId id="2147483691" r:id="rId6"/>
    <p:sldLayoutId id="2147483707" r:id="rId7"/>
    <p:sldLayoutId id="2147483683" r:id="rId8"/>
    <p:sldLayoutId id="2147483705" r:id="rId9"/>
    <p:sldLayoutId id="2147483682" r:id="rId10"/>
    <p:sldLayoutId id="2147483703" r:id="rId11"/>
    <p:sldLayoutId id="2147483689" r:id="rId12"/>
  </p:sldLayoutIdLst>
  <p:timing>
    <p:tnLst>
      <p:par>
        <p:cTn id="1" dur="indefinite" restart="never" nodeType="tmRoot"/>
      </p:par>
    </p:tnLst>
  </p:timing>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Affärsjuridiken som </a:t>
            </a:r>
            <a:r>
              <a:rPr lang="sv-SE" dirty="0" smtClean="0"/>
              <a:t>värdeskapare</a:t>
            </a:r>
            <a:endParaRPr lang="en-GB" dirty="0"/>
          </a:p>
        </p:txBody>
      </p:sp>
      <p:sp>
        <p:nvSpPr>
          <p:cNvPr id="3" name="Underrubrik 2"/>
          <p:cNvSpPr>
            <a:spLocks noGrp="1"/>
          </p:cNvSpPr>
          <p:nvPr>
            <p:ph type="subTitle" idx="1"/>
          </p:nvPr>
        </p:nvSpPr>
        <p:spPr/>
        <p:txBody>
          <a:bodyPr/>
          <a:lstStyle/>
          <a:p>
            <a:r>
              <a:rPr lang="sv-SE" dirty="0"/>
              <a:t>Boel Flodgren, professor i handelsrätt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Ledningen av ett företag (forts)</a:t>
            </a:r>
          </a:p>
        </p:txBody>
      </p:sp>
      <p:sp>
        <p:nvSpPr>
          <p:cNvPr id="3" name="Platshållare för innehåll 2"/>
          <p:cNvSpPr>
            <a:spLocks noGrp="1"/>
          </p:cNvSpPr>
          <p:nvPr>
            <p:ph idx="1"/>
          </p:nvPr>
        </p:nvSpPr>
        <p:spPr/>
        <p:txBody>
          <a:bodyPr/>
          <a:lstStyle/>
          <a:p>
            <a:r>
              <a:rPr lang="sv-SE" dirty="0"/>
              <a:t>- bör inte organisera juridiken endast ”på stab”, d.v.s. i en egen avdelning utan denna slags kompetens bör finnas på flera ställen i företaget</a:t>
            </a:r>
          </a:p>
          <a:p>
            <a:r>
              <a:rPr lang="sv-SE" dirty="0"/>
              <a:t>- bör engagera sig i avtalsutformning, tvistlösning och ”</a:t>
            </a:r>
            <a:r>
              <a:rPr lang="sv-SE" dirty="0" err="1"/>
              <a:t>compliance</a:t>
            </a:r>
            <a:r>
              <a:rPr lang="sv-SE" dirty="0"/>
              <a:t>”-frågor</a:t>
            </a:r>
          </a:p>
          <a:p>
            <a:endParaRPr lang="sv-SE" dirty="0"/>
          </a:p>
        </p:txBody>
      </p:sp>
    </p:spTree>
    <p:extLst>
      <p:ext uri="{BB962C8B-B14F-4D97-AF65-F5344CB8AC3E}">
        <p14:creationId xmlns:p14="http://schemas.microsoft.com/office/powerpoint/2010/main" val="318590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Vilken företagsform är bäst för verksamheten</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Enskild </a:t>
            </a:r>
            <a:r>
              <a:rPr lang="sv-SE" dirty="0"/>
              <a:t>firma?</a:t>
            </a:r>
          </a:p>
          <a:p>
            <a:r>
              <a:rPr lang="sv-SE" dirty="0" smtClean="0"/>
              <a:t>Handelsbolag</a:t>
            </a:r>
            <a:r>
              <a:rPr lang="sv-SE" dirty="0"/>
              <a:t>?</a:t>
            </a:r>
          </a:p>
          <a:p>
            <a:r>
              <a:rPr lang="sv-SE" dirty="0" smtClean="0"/>
              <a:t>Aktiebolag</a:t>
            </a:r>
            <a:r>
              <a:rPr lang="sv-SE" dirty="0"/>
              <a:t>?</a:t>
            </a:r>
          </a:p>
          <a:p>
            <a:r>
              <a:rPr lang="sv-SE" dirty="0" smtClean="0"/>
              <a:t>Kanske </a:t>
            </a:r>
            <a:r>
              <a:rPr lang="sv-SE" dirty="0"/>
              <a:t>anlita en återförsäljare eller en handelsagent?</a:t>
            </a:r>
          </a:p>
          <a:p>
            <a:r>
              <a:rPr lang="sv-SE" dirty="0" smtClean="0"/>
              <a:t>Eller </a:t>
            </a:r>
            <a:r>
              <a:rPr lang="sv-SE" dirty="0"/>
              <a:t>kanske rent av ”outsourca” eller </a:t>
            </a:r>
            <a:r>
              <a:rPr lang="sv-SE" dirty="0" err="1"/>
              <a:t>ut-licensiera</a:t>
            </a:r>
            <a:r>
              <a:rPr lang="sv-SE" dirty="0"/>
              <a:t> verksamhet? </a:t>
            </a:r>
          </a:p>
          <a:p>
            <a:endParaRPr lang="sv-SE" dirty="0"/>
          </a:p>
        </p:txBody>
      </p:sp>
    </p:spTree>
    <p:extLst>
      <p:ext uri="{BB962C8B-B14F-4D97-AF65-F5344CB8AC3E}">
        <p14:creationId xmlns:p14="http://schemas.microsoft.com/office/powerpoint/2010/main" val="124005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koppla ny arbetskraft till företaget</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anställa?</a:t>
            </a:r>
            <a:endParaRPr lang="sv-SE" dirty="0"/>
          </a:p>
          <a:p>
            <a:r>
              <a:rPr lang="sv-SE" dirty="0" smtClean="0"/>
              <a:t>använda </a:t>
            </a:r>
            <a:r>
              <a:rPr lang="sv-SE" dirty="0"/>
              <a:t>fristående </a:t>
            </a:r>
            <a:r>
              <a:rPr lang="sv-SE" dirty="0" smtClean="0"/>
              <a:t>uppdragstagare/konsult?</a:t>
            </a:r>
            <a:endParaRPr lang="sv-SE" dirty="0"/>
          </a:p>
          <a:p>
            <a:r>
              <a:rPr lang="sv-SE" dirty="0" smtClean="0"/>
              <a:t>samarbetsavtal/joint </a:t>
            </a:r>
            <a:r>
              <a:rPr lang="sv-SE" dirty="0" smtClean="0"/>
              <a:t>venture?</a:t>
            </a:r>
            <a:endParaRPr lang="sv-SE" dirty="0"/>
          </a:p>
          <a:p>
            <a:r>
              <a:rPr lang="sv-SE" dirty="0" smtClean="0"/>
              <a:t>”</a:t>
            </a:r>
            <a:r>
              <a:rPr lang="sv-SE" dirty="0"/>
              <a:t>inhyrd” </a:t>
            </a:r>
            <a:r>
              <a:rPr lang="sv-SE" dirty="0" smtClean="0"/>
              <a:t>arbetskraft?</a:t>
            </a:r>
            <a:endParaRPr lang="sv-SE" dirty="0"/>
          </a:p>
          <a:p>
            <a:r>
              <a:rPr lang="sv-SE" dirty="0" smtClean="0"/>
              <a:t>vara </a:t>
            </a:r>
            <a:r>
              <a:rPr lang="sv-SE" dirty="0"/>
              <a:t>beredd på stora förändringar i framtiden ifråga om hur arbete kommer att organiseras som ett resultat av den nya teknologin (”the on </a:t>
            </a:r>
            <a:r>
              <a:rPr lang="sv-SE" dirty="0" err="1"/>
              <a:t>demand</a:t>
            </a:r>
            <a:r>
              <a:rPr lang="sv-SE" dirty="0"/>
              <a:t> </a:t>
            </a:r>
            <a:r>
              <a:rPr lang="sv-SE" dirty="0" err="1"/>
              <a:t>economy</a:t>
            </a:r>
            <a:r>
              <a:rPr lang="sv-SE" dirty="0" smtClean="0"/>
              <a:t>”)</a:t>
            </a:r>
            <a:endParaRPr lang="sv-SE" dirty="0"/>
          </a:p>
          <a:p>
            <a:endParaRPr lang="sv-SE" dirty="0"/>
          </a:p>
        </p:txBody>
      </p:sp>
    </p:spTree>
    <p:extLst>
      <p:ext uri="{BB962C8B-B14F-4D97-AF65-F5344CB8AC3E}">
        <p14:creationId xmlns:p14="http://schemas.microsoft.com/office/powerpoint/2010/main" val="77861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optimera genom avtal/kontrakt</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avtalet </a:t>
            </a:r>
            <a:r>
              <a:rPr lang="sv-SE" dirty="0"/>
              <a:t>det viktigaste instrumentet i företaget</a:t>
            </a:r>
          </a:p>
          <a:p>
            <a:r>
              <a:rPr lang="sv-SE" dirty="0" smtClean="0"/>
              <a:t>hur </a:t>
            </a:r>
            <a:r>
              <a:rPr lang="sv-SE" dirty="0"/>
              <a:t>skriva avtal - med strikta, tydliga villkor eller mer flexibelt?</a:t>
            </a:r>
          </a:p>
          <a:p>
            <a:r>
              <a:rPr lang="sv-SE" dirty="0" smtClean="0"/>
              <a:t>möjlighet </a:t>
            </a:r>
            <a:r>
              <a:rPr lang="sv-SE" dirty="0"/>
              <a:t>att omförhandla villkor vid ändrade förhållanden?</a:t>
            </a:r>
          </a:p>
          <a:p>
            <a:r>
              <a:rPr lang="sv-SE" dirty="0" smtClean="0"/>
              <a:t>kan </a:t>
            </a:r>
            <a:r>
              <a:rPr lang="sv-SE" dirty="0"/>
              <a:t>jag friskriva mig från ansvar för t ex att något blir fel?</a:t>
            </a:r>
          </a:p>
          <a:p>
            <a:r>
              <a:rPr lang="sv-SE" dirty="0" smtClean="0"/>
              <a:t>domstol </a:t>
            </a:r>
            <a:r>
              <a:rPr lang="sv-SE" dirty="0"/>
              <a:t>eller skiljenämnd vid ev. tvist om avtalet?</a:t>
            </a:r>
          </a:p>
          <a:p>
            <a:r>
              <a:rPr lang="sv-SE" dirty="0"/>
              <a:t>g</a:t>
            </a:r>
            <a:r>
              <a:rPr lang="sv-SE" dirty="0" smtClean="0"/>
              <a:t>rundläggande </a:t>
            </a:r>
            <a:r>
              <a:rPr lang="sv-SE" dirty="0"/>
              <a:t>kunskap om detta behövs hos ledningen</a:t>
            </a:r>
          </a:p>
          <a:p>
            <a:endParaRPr lang="sv-SE" dirty="0"/>
          </a:p>
        </p:txBody>
      </p:sp>
    </p:spTree>
    <p:extLst>
      <p:ext uri="{BB962C8B-B14F-4D97-AF65-F5344CB8AC3E}">
        <p14:creationId xmlns:p14="http://schemas.microsoft.com/office/powerpoint/2010/main" val="284611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3263" y="283771"/>
            <a:ext cx="8024487" cy="1139825"/>
          </a:xfrm>
        </p:spPr>
        <p:txBody>
          <a:bodyPr/>
          <a:lstStyle/>
          <a:p>
            <a:r>
              <a:rPr lang="sv-SE" dirty="0"/>
              <a:t>Juridiken som stöd för byggandet av företaget och minimering av </a:t>
            </a:r>
            <a:r>
              <a:rPr lang="sv-SE" dirty="0" smtClean="0"/>
              <a:t>risk - axplock</a:t>
            </a:r>
            <a:endParaRPr lang="sv-SE" dirty="0"/>
          </a:p>
        </p:txBody>
      </p:sp>
      <p:sp>
        <p:nvSpPr>
          <p:cNvPr id="3" name="Platshållare för innehåll 2"/>
          <p:cNvSpPr>
            <a:spLocks noGrp="1"/>
          </p:cNvSpPr>
          <p:nvPr>
            <p:ph idx="1"/>
          </p:nvPr>
        </p:nvSpPr>
        <p:spPr/>
        <p:txBody>
          <a:bodyPr/>
          <a:lstStyle/>
          <a:p>
            <a:r>
              <a:rPr lang="sv-SE" dirty="0"/>
              <a:t> </a:t>
            </a:r>
            <a:r>
              <a:rPr lang="sv-SE" dirty="0" smtClean="0"/>
              <a:t>affärsidén</a:t>
            </a:r>
            <a:r>
              <a:rPr lang="sv-SE" dirty="0"/>
              <a:t>, hur kan den utvecklas och skyddas (kontrakt, patent, registrera varumärken)</a:t>
            </a:r>
          </a:p>
          <a:p>
            <a:r>
              <a:rPr lang="sv-SE" dirty="0" smtClean="0"/>
              <a:t>skapa </a:t>
            </a:r>
            <a:r>
              <a:rPr lang="sv-SE" dirty="0"/>
              <a:t>en organisation (välja företagsform, </a:t>
            </a:r>
            <a:r>
              <a:rPr lang="sv-SE" dirty="0" err="1"/>
              <a:t>ev</a:t>
            </a:r>
            <a:r>
              <a:rPr lang="sv-SE" dirty="0"/>
              <a:t> dotterbolag, skapa ersättningssystem och incitament  för arbetskraften,  sekretessavtal, utse styrelseledamöter med klar rollfördelning)</a:t>
            </a:r>
          </a:p>
          <a:p>
            <a:r>
              <a:rPr lang="sv-SE" dirty="0" smtClean="0"/>
              <a:t>finna </a:t>
            </a:r>
            <a:r>
              <a:rPr lang="sv-SE" dirty="0"/>
              <a:t>kapital (låneavtal, säkerheter, vinstdelning för investerare, emission</a:t>
            </a:r>
            <a:r>
              <a:rPr lang="sv-SE" dirty="0" smtClean="0"/>
              <a:t>)</a:t>
            </a:r>
            <a:endParaRPr lang="sv-SE" dirty="0"/>
          </a:p>
        </p:txBody>
      </p:sp>
    </p:spTree>
    <p:extLst>
      <p:ext uri="{BB962C8B-B14F-4D97-AF65-F5344CB8AC3E}">
        <p14:creationId xmlns:p14="http://schemas.microsoft.com/office/powerpoint/2010/main" val="18305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Axplock (forts)</a:t>
            </a:r>
            <a:endParaRPr lang="sv-SE" dirty="0"/>
          </a:p>
        </p:txBody>
      </p:sp>
      <p:sp>
        <p:nvSpPr>
          <p:cNvPr id="3" name="Platshållare för innehåll 2"/>
          <p:cNvSpPr>
            <a:spLocks noGrp="1"/>
          </p:cNvSpPr>
          <p:nvPr>
            <p:ph idx="1"/>
          </p:nvPr>
        </p:nvSpPr>
        <p:spPr/>
        <p:txBody>
          <a:bodyPr/>
          <a:lstStyle/>
          <a:p>
            <a:r>
              <a:rPr lang="sv-SE" dirty="0" smtClean="0"/>
              <a:t>utveckla </a:t>
            </a:r>
            <a:r>
              <a:rPr lang="sv-SE" dirty="0"/>
              <a:t>produkten/tjänsten (skydd av immaterialrättigheter när flera intressenter kopplas in, licensavtal, säkra rättigheter gentemot  återförsäljare, ska man producera/sälja själv eller överlåta till andra att göra detta, behovet av kontrakt, markandsföring/information till marknaden)</a:t>
            </a:r>
          </a:p>
          <a:p>
            <a:r>
              <a:rPr lang="sv-SE" dirty="0" smtClean="0"/>
              <a:t>klara </a:t>
            </a:r>
            <a:r>
              <a:rPr lang="sv-SE" dirty="0"/>
              <a:t>krav på operativa ledningen, (VD-avtal, CSR, korruptionsrisker, ekonomiskt ansvar)</a:t>
            </a:r>
          </a:p>
          <a:p>
            <a:r>
              <a:rPr lang="sv-SE" dirty="0" smtClean="0"/>
              <a:t>hantera </a:t>
            </a:r>
            <a:r>
              <a:rPr lang="sv-SE" dirty="0"/>
              <a:t>avkastningen (rätt att dela ut vinsten, vinstdelningssystem, åtgärder för </a:t>
            </a:r>
            <a:r>
              <a:rPr lang="sv-SE" dirty="0" err="1"/>
              <a:t>resp</a:t>
            </a:r>
            <a:r>
              <a:rPr lang="sv-SE" dirty="0"/>
              <a:t> emot ”</a:t>
            </a:r>
            <a:r>
              <a:rPr lang="sv-SE" dirty="0" err="1"/>
              <a:t>take</a:t>
            </a:r>
            <a:r>
              <a:rPr lang="sv-SE" dirty="0"/>
              <a:t> </a:t>
            </a:r>
            <a:r>
              <a:rPr lang="sv-SE" dirty="0" err="1"/>
              <a:t>overs</a:t>
            </a:r>
            <a:r>
              <a:rPr lang="sv-SE" dirty="0"/>
              <a:t>”) </a:t>
            </a:r>
          </a:p>
          <a:p>
            <a:endParaRPr lang="sv-SE" dirty="0"/>
          </a:p>
          <a:p>
            <a:endParaRPr lang="sv-SE" dirty="0"/>
          </a:p>
        </p:txBody>
      </p:sp>
    </p:spTree>
    <p:extLst>
      <p:ext uri="{BB962C8B-B14F-4D97-AF65-F5344CB8AC3E}">
        <p14:creationId xmlns:p14="http://schemas.microsoft.com/office/powerpoint/2010/main" val="176361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Tack för </a:t>
            </a:r>
            <a:r>
              <a:rPr lang="sv-SE" dirty="0" smtClean="0"/>
              <a:t>uppmärksamheten!</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pPr marL="0" indent="0">
              <a:buNone/>
            </a:pPr>
            <a:endParaRPr lang="sv-SE" dirty="0"/>
          </a:p>
          <a:p>
            <a:pPr marL="0" indent="0">
              <a:buNone/>
            </a:pPr>
            <a:endParaRPr lang="sv-SE" dirty="0" smtClean="0"/>
          </a:p>
          <a:p>
            <a:pPr marL="0" indent="0">
              <a:buNone/>
            </a:pPr>
            <a:r>
              <a:rPr lang="sv-SE" dirty="0"/>
              <a:t>	</a:t>
            </a:r>
            <a:r>
              <a:rPr lang="sv-SE" dirty="0" smtClean="0"/>
              <a:t>	boel.flodgren@har.lu.se</a:t>
            </a:r>
            <a:endParaRPr lang="sv-SE" dirty="0"/>
          </a:p>
        </p:txBody>
      </p:sp>
    </p:spTree>
    <p:extLst>
      <p:ext uri="{BB962C8B-B14F-4D97-AF65-F5344CB8AC3E}">
        <p14:creationId xmlns:p14="http://schemas.microsoft.com/office/powerpoint/2010/main" val="378849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0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Boel Flodgren</a:t>
            </a:r>
            <a:endParaRPr lang="sv-SE" dirty="0"/>
          </a:p>
        </p:txBody>
      </p:sp>
      <p:sp>
        <p:nvSpPr>
          <p:cNvPr id="3" name="Platshållare för innehåll 2"/>
          <p:cNvSpPr>
            <a:spLocks noGrp="1"/>
          </p:cNvSpPr>
          <p:nvPr>
            <p:ph idx="1"/>
          </p:nvPr>
        </p:nvSpPr>
        <p:spPr/>
        <p:txBody>
          <a:bodyPr/>
          <a:lstStyle/>
          <a:p>
            <a:r>
              <a:rPr lang="sv-SE" dirty="0"/>
              <a:t>Professor i handelsrätt, institutionen för handelsrätt, Ekonomihögskolan, Lunds universitet</a:t>
            </a:r>
          </a:p>
          <a:p>
            <a:r>
              <a:rPr lang="sv-SE" dirty="0"/>
              <a:t>Tidigare rektor (i 10 år) för Lunds universitet </a:t>
            </a:r>
          </a:p>
          <a:p>
            <a:r>
              <a:rPr lang="sv-SE" dirty="0"/>
              <a:t>Annan arbetslivserfarenhet: arbetat som domare, arbetat på advokatbyrå</a:t>
            </a:r>
          </a:p>
          <a:p>
            <a:r>
              <a:rPr lang="sv-SE" dirty="0"/>
              <a:t>Erfarenhet från styrelsearbete både inom offentlig och privat sektor (f n styrelseledamot i två börsnoterade bolag) </a:t>
            </a:r>
          </a:p>
          <a:p>
            <a:endParaRPr lang="sv-SE" dirty="0"/>
          </a:p>
        </p:txBody>
      </p:sp>
    </p:spTree>
    <p:extLst>
      <p:ext uri="{BB962C8B-B14F-4D97-AF65-F5344CB8AC3E}">
        <p14:creationId xmlns:p14="http://schemas.microsoft.com/office/powerpoint/2010/main" val="1456580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ser du på ”regler”?</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5644" y="1782762"/>
            <a:ext cx="6748779" cy="421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28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Några tongivande attityder till regler</a:t>
            </a:r>
          </a:p>
        </p:txBody>
      </p:sp>
      <p:sp>
        <p:nvSpPr>
          <p:cNvPr id="3" name="Platshållare för innehåll 2"/>
          <p:cNvSpPr>
            <a:spLocks noGrp="1"/>
          </p:cNvSpPr>
          <p:nvPr>
            <p:ph idx="1"/>
          </p:nvPr>
        </p:nvSpPr>
        <p:spPr/>
        <p:txBody>
          <a:bodyPr/>
          <a:lstStyle/>
          <a:p>
            <a:r>
              <a:rPr lang="sv-SE" dirty="0"/>
              <a:t>Inom entreprenörskapsforskningen: regler utgör bördor, man talar om ”regelbördan”</a:t>
            </a:r>
          </a:p>
          <a:p>
            <a:r>
              <a:rPr lang="sv-SE" dirty="0"/>
              <a:t>Ekonomer ser regler som transaktionskostnader och säger ofta: ”Släpp inte in juristerna, då blir det ingen affär”</a:t>
            </a:r>
          </a:p>
          <a:p>
            <a:r>
              <a:rPr lang="sv-SE" dirty="0"/>
              <a:t>I företagen ses bolagsjuristen ofta som ”the </a:t>
            </a:r>
            <a:r>
              <a:rPr lang="sv-SE" dirty="0" err="1"/>
              <a:t>cop</a:t>
            </a:r>
            <a:r>
              <a:rPr lang="sv-SE" dirty="0"/>
              <a:t>”, polisen som håller ordning men inte bidrar med värdeskapande, någon man vill undvika</a:t>
            </a:r>
          </a:p>
          <a:p>
            <a:r>
              <a:rPr lang="sv-SE" dirty="0"/>
              <a:t>De flesta tycker: det är dyrt att anlita en jurist</a:t>
            </a:r>
          </a:p>
          <a:p>
            <a:endParaRPr lang="sv-SE" dirty="0"/>
          </a:p>
        </p:txBody>
      </p:sp>
    </p:spTree>
    <p:extLst>
      <p:ext uri="{BB962C8B-B14F-4D97-AF65-F5344CB8AC3E}">
        <p14:creationId xmlns:p14="http://schemas.microsoft.com/office/powerpoint/2010/main" val="35307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Man kan också se regler som</a:t>
            </a:r>
          </a:p>
        </p:txBody>
      </p:sp>
      <p:sp>
        <p:nvSpPr>
          <p:cNvPr id="3" name="Platshållare för innehåll 2"/>
          <p:cNvSpPr>
            <a:spLocks noGrp="1"/>
          </p:cNvSpPr>
          <p:nvPr>
            <p:ph idx="1"/>
          </p:nvPr>
        </p:nvSpPr>
        <p:spPr/>
        <p:txBody>
          <a:bodyPr/>
          <a:lstStyle/>
          <a:p>
            <a:r>
              <a:rPr lang="sv-SE" dirty="0"/>
              <a:t>marknadens spelregler, som ger</a:t>
            </a:r>
          </a:p>
          <a:p>
            <a:r>
              <a:rPr lang="sv-SE" dirty="0"/>
              <a:t>- förutsebarhet</a:t>
            </a:r>
          </a:p>
          <a:p>
            <a:r>
              <a:rPr lang="sv-SE" dirty="0"/>
              <a:t>- stabilitet</a:t>
            </a:r>
          </a:p>
          <a:p>
            <a:r>
              <a:rPr lang="sv-SE" dirty="0"/>
              <a:t>- flexibilitet</a:t>
            </a:r>
          </a:p>
          <a:p>
            <a:r>
              <a:rPr lang="sv-SE" dirty="0"/>
              <a:t>- skydd för äganderätten</a:t>
            </a:r>
          </a:p>
          <a:p>
            <a:r>
              <a:rPr lang="sv-SE" dirty="0"/>
              <a:t>- stöd för avtalsuppfyllelse</a:t>
            </a:r>
          </a:p>
          <a:p>
            <a:r>
              <a:rPr lang="sv-SE" dirty="0"/>
              <a:t>- ett ordnat sätt att lösa tvister,</a:t>
            </a:r>
          </a:p>
          <a:p>
            <a:r>
              <a:rPr lang="sv-SE" dirty="0"/>
              <a:t>men då måste reglerna självklart vara ”i takt med tiden”, t.ex. främja och ge incitament till utnyttjandet av nya teknologier och innovationer</a:t>
            </a:r>
          </a:p>
          <a:p>
            <a:endParaRPr lang="sv-SE" dirty="0"/>
          </a:p>
        </p:txBody>
      </p:sp>
    </p:spTree>
    <p:extLst>
      <p:ext uri="{BB962C8B-B14F-4D97-AF65-F5344CB8AC3E}">
        <p14:creationId xmlns:p14="http://schemas.microsoft.com/office/powerpoint/2010/main" val="190928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Några reflektioner</a:t>
            </a:r>
          </a:p>
        </p:txBody>
      </p:sp>
      <p:sp>
        <p:nvSpPr>
          <p:cNvPr id="3" name="Platshållare för innehåll 2"/>
          <p:cNvSpPr>
            <a:spLocks noGrp="1"/>
          </p:cNvSpPr>
          <p:nvPr>
            <p:ph idx="1"/>
          </p:nvPr>
        </p:nvSpPr>
        <p:spPr/>
        <p:txBody>
          <a:bodyPr/>
          <a:lstStyle/>
          <a:p>
            <a:r>
              <a:rPr lang="sv-SE" dirty="0"/>
              <a:t>De legala aspekterna på företagande får allt större betydelse</a:t>
            </a:r>
          </a:p>
          <a:p>
            <a:r>
              <a:rPr lang="sv-SE" dirty="0"/>
              <a:t>Varje ekonomisk aktör/entreprenör måste förstå och måste kunna utnyttja juridiken</a:t>
            </a:r>
          </a:p>
          <a:p>
            <a:r>
              <a:rPr lang="sv-SE" dirty="0"/>
              <a:t>En bra jurist måste förstå företagets verklighet och tänka affärsmässigt</a:t>
            </a:r>
          </a:p>
          <a:p>
            <a:r>
              <a:rPr lang="sv-SE" dirty="0"/>
              <a:t>I ett litet företag är kanske revisorn den enda man kan fråga vad gäller juridiken – hur bra är det?</a:t>
            </a:r>
          </a:p>
          <a:p>
            <a:endParaRPr lang="sv-SE" dirty="0"/>
          </a:p>
        </p:txBody>
      </p:sp>
    </p:spTree>
    <p:extLst>
      <p:ext uri="{BB962C8B-B14F-4D97-AF65-F5344CB8AC3E}">
        <p14:creationId xmlns:p14="http://schemas.microsoft.com/office/powerpoint/2010/main" val="106302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3263" y="283771"/>
            <a:ext cx="8224512" cy="1139825"/>
          </a:xfrm>
        </p:spPr>
        <p:txBody>
          <a:bodyPr/>
          <a:lstStyle/>
          <a:p>
            <a:r>
              <a:rPr lang="sv-SE" dirty="0"/>
              <a:t>Varför behöver man kunna en del om regler även som entreprenör och företagsledare?</a:t>
            </a:r>
          </a:p>
        </p:txBody>
      </p:sp>
      <p:sp>
        <p:nvSpPr>
          <p:cNvPr id="3" name="Platshållare för innehåll 2"/>
          <p:cNvSpPr>
            <a:spLocks noGrp="1"/>
          </p:cNvSpPr>
          <p:nvPr>
            <p:ph idx="1"/>
          </p:nvPr>
        </p:nvSpPr>
        <p:spPr/>
        <p:txBody>
          <a:bodyPr/>
          <a:lstStyle/>
          <a:p>
            <a:r>
              <a:rPr lang="sv-SE" dirty="0"/>
              <a:t>Ökande krav på företagens egenkontroll (</a:t>
            </a:r>
            <a:r>
              <a:rPr lang="sv-SE" dirty="0" err="1"/>
              <a:t>compliance</a:t>
            </a:r>
            <a:r>
              <a:rPr lang="sv-SE" dirty="0"/>
              <a:t>, CSR, risk för att drabbas av ansvar för ”korruption”, konkurrensfrågor)</a:t>
            </a:r>
          </a:p>
          <a:p>
            <a:r>
              <a:rPr lang="sv-SE" dirty="0"/>
              <a:t>Varje del av verksamheten måste kunna kontrollera sig själv, därför inte bara revisorn som behöver kunna lite juridik</a:t>
            </a:r>
          </a:p>
          <a:p>
            <a:r>
              <a:rPr lang="sv-SE" dirty="0"/>
              <a:t>Behov av ”legal </a:t>
            </a:r>
            <a:r>
              <a:rPr lang="sv-SE" dirty="0" err="1"/>
              <a:t>monitoring</a:t>
            </a:r>
            <a:r>
              <a:rPr lang="sv-SE" dirty="0"/>
              <a:t>” för att tidigt upptäcka legala hot och möjligheter</a:t>
            </a:r>
          </a:p>
          <a:p>
            <a:endParaRPr lang="sv-SE" dirty="0"/>
          </a:p>
        </p:txBody>
      </p:sp>
    </p:spTree>
    <p:extLst>
      <p:ext uri="{BB962C8B-B14F-4D97-AF65-F5344CB8AC3E}">
        <p14:creationId xmlns:p14="http://schemas.microsoft.com/office/powerpoint/2010/main" val="190526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Law</a:t>
            </a:r>
            <a:r>
              <a:rPr lang="sv-SE" dirty="0"/>
              <a:t> and Management</a:t>
            </a:r>
          </a:p>
        </p:txBody>
      </p:sp>
      <p:sp>
        <p:nvSpPr>
          <p:cNvPr id="3" name="Platshållare för innehåll 2"/>
          <p:cNvSpPr>
            <a:spLocks noGrp="1"/>
          </p:cNvSpPr>
          <p:nvPr>
            <p:ph idx="1"/>
          </p:nvPr>
        </p:nvSpPr>
        <p:spPr/>
        <p:txBody>
          <a:bodyPr/>
          <a:lstStyle/>
          <a:p>
            <a:r>
              <a:rPr lang="sv-SE" dirty="0"/>
              <a:t>Beteckningen på sådant (framgångsrikt) ledarskap </a:t>
            </a:r>
          </a:p>
          <a:p>
            <a:r>
              <a:rPr lang="sv-SE" dirty="0"/>
              <a:t>- som förstår och använder den legala dimensionen av företagande på ett strategiskt sätt</a:t>
            </a:r>
          </a:p>
          <a:p>
            <a:r>
              <a:rPr lang="sv-SE" dirty="0"/>
              <a:t>- som integrerar juridiken i beslutsprocesserna för att främja företagets värdeskapande</a:t>
            </a:r>
          </a:p>
          <a:p>
            <a:r>
              <a:rPr lang="sv-SE" dirty="0"/>
              <a:t>- som har fungerande rättsligt skydd för innovationer</a:t>
            </a:r>
          </a:p>
          <a:p>
            <a:r>
              <a:rPr lang="sv-SE" dirty="0"/>
              <a:t>- som har kontrakt som skyddar företagets intressen</a:t>
            </a:r>
          </a:p>
          <a:p>
            <a:r>
              <a:rPr lang="sv-SE" dirty="0"/>
              <a:t>- som tidigt i en affärsprocess förser sig med bra och ”lagom” juridisk kompetens och rådgivning (om man köper in denna tjänst, behöver det inte alltid vara från en stor eller etablerad advokatbyrå, idag finns flera juridiska aktörer på marknaden)</a:t>
            </a:r>
          </a:p>
          <a:p>
            <a:endParaRPr lang="sv-SE" dirty="0"/>
          </a:p>
        </p:txBody>
      </p:sp>
    </p:spTree>
    <p:extLst>
      <p:ext uri="{BB962C8B-B14F-4D97-AF65-F5344CB8AC3E}">
        <p14:creationId xmlns:p14="http://schemas.microsoft.com/office/powerpoint/2010/main" val="165810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Ledningen av ett företag </a:t>
            </a:r>
          </a:p>
        </p:txBody>
      </p:sp>
      <p:sp>
        <p:nvSpPr>
          <p:cNvPr id="3" name="Platshållare för innehåll 2"/>
          <p:cNvSpPr>
            <a:spLocks noGrp="1"/>
          </p:cNvSpPr>
          <p:nvPr>
            <p:ph idx="1"/>
          </p:nvPr>
        </p:nvSpPr>
        <p:spPr/>
        <p:txBody>
          <a:bodyPr/>
          <a:lstStyle/>
          <a:p>
            <a:r>
              <a:rPr lang="sv-SE" dirty="0"/>
              <a:t>bör organisera verksamheten så att</a:t>
            </a:r>
          </a:p>
          <a:p>
            <a:r>
              <a:rPr lang="sv-SE" dirty="0"/>
              <a:t> - juridiken integreras i strategierna</a:t>
            </a:r>
          </a:p>
          <a:p>
            <a:r>
              <a:rPr lang="sv-SE" dirty="0"/>
              <a:t>- juridiken används på ett värdeskapande sätt</a:t>
            </a:r>
          </a:p>
          <a:p>
            <a:r>
              <a:rPr lang="sv-SE" dirty="0"/>
              <a:t>- grundläggande juridisk kunskap finns hos medarbetare med ansvar för affärshändelser</a:t>
            </a:r>
          </a:p>
          <a:p>
            <a:r>
              <a:rPr lang="sv-SE" dirty="0"/>
              <a:t>- grundläggande juridisk kunskap finns hos medarbetare med någon form av kontrollansvar  </a:t>
            </a:r>
          </a:p>
          <a:p>
            <a:endParaRPr lang="sv-SE" dirty="0"/>
          </a:p>
        </p:txBody>
      </p:sp>
    </p:spTree>
    <p:extLst>
      <p:ext uri="{BB962C8B-B14F-4D97-AF65-F5344CB8AC3E}">
        <p14:creationId xmlns:p14="http://schemas.microsoft.com/office/powerpoint/2010/main" val="1269664706"/>
      </p:ext>
    </p:extLst>
  </p:cSld>
  <p:clrMapOvr>
    <a:masterClrMapping/>
  </p:clrMapOvr>
</p:sld>
</file>

<file path=ppt/theme/theme1.xml><?xml version="1.0" encoding="utf-8"?>
<a:theme xmlns:a="http://schemas.openxmlformats.org/drawingml/2006/main" name="Powerpointmall utan sidfot">
  <a:themeElements>
    <a:clrScheme name="Microsoft standard 1">
      <a:dk1>
        <a:srgbClr val="9C6114"/>
      </a:dk1>
      <a:lt1>
        <a:srgbClr val="FFFFFF"/>
      </a:lt1>
      <a:dk2>
        <a:srgbClr val="4D4C44"/>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 utan sidfot</Template>
  <TotalTime>44</TotalTime>
  <Words>804</Words>
  <Application>Microsoft Office PowerPoint</Application>
  <PresentationFormat>Anpassad</PresentationFormat>
  <Paragraphs>79</Paragraphs>
  <Slides>17</Slides>
  <Notes>0</Notes>
  <HiddenSlides>0</HiddenSlides>
  <MMClips>0</MMClip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Powerpointmall utan sidfot</vt:lpstr>
      <vt:lpstr>Affärsjuridiken som värdeskapare</vt:lpstr>
      <vt:lpstr>Boel Flodgren</vt:lpstr>
      <vt:lpstr>Hur ser du på ”regler”?</vt:lpstr>
      <vt:lpstr>Några tongivande attityder till regler</vt:lpstr>
      <vt:lpstr>Man kan också se regler som</vt:lpstr>
      <vt:lpstr>Några reflektioner</vt:lpstr>
      <vt:lpstr>Varför behöver man kunna en del om regler även som entreprenör och företagsledare?</vt:lpstr>
      <vt:lpstr>Law and Management</vt:lpstr>
      <vt:lpstr>Ledningen av ett företag </vt:lpstr>
      <vt:lpstr>Ledningen av ett företag (forts)</vt:lpstr>
      <vt:lpstr>Vilken företagsform är bäst för verksamheten?</vt:lpstr>
      <vt:lpstr>Hur koppla ny arbetskraft till företaget?</vt:lpstr>
      <vt:lpstr>Hur optimera genom avtal/kontrakt?</vt:lpstr>
      <vt:lpstr>Juridiken som stöd för byggandet av företaget och minimering av risk - axplock</vt:lpstr>
      <vt:lpstr>Axplock (forts)</vt:lpstr>
      <vt:lpstr>Tack för uppmärksamheten!</vt:lpstr>
      <vt:lpstr>PowerPoint-presentation</vt:lpstr>
    </vt:vector>
  </TitlesOfParts>
  <Company>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Pernilla Håkansson</dc:creator>
  <cp:lastModifiedBy>Boel Flodgren</cp:lastModifiedBy>
  <cp:revision>9</cp:revision>
  <cp:lastPrinted>2015-02-13T07:27:12Z</cp:lastPrinted>
  <dcterms:created xsi:type="dcterms:W3CDTF">2015-02-13T06:54:32Z</dcterms:created>
  <dcterms:modified xsi:type="dcterms:W3CDTF">2015-02-13T09:05:30Z</dcterms:modified>
</cp:coreProperties>
</file>