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19"/>
  </p:notesMasterIdLst>
  <p:sldIdLst>
    <p:sldId id="256"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24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76161-1128-4169-A54F-20B8A57C3DD0}" type="datetimeFigureOut">
              <a:rPr lang="en-US" smtClean="0"/>
              <a:t>9/24/2013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77B25-E87A-4743-AD3A-3D008BB4E36E}" type="slidenum">
              <a:rPr lang="en-US" smtClean="0"/>
              <a:t>‹#›</a:t>
            </a:fld>
            <a:endParaRPr lang="en-US" dirty="0"/>
          </a:p>
        </p:txBody>
      </p:sp>
    </p:spTree>
    <p:extLst>
      <p:ext uri="{BB962C8B-B14F-4D97-AF65-F5344CB8AC3E}">
        <p14:creationId xmlns:p14="http://schemas.microsoft.com/office/powerpoint/2010/main" val="166771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77B25-E87A-4743-AD3A-3D008BB4E36E}" type="slidenum">
              <a:rPr lang="en-US" smtClean="0"/>
              <a:t>1</a:t>
            </a:fld>
            <a:endParaRPr lang="en-US" dirty="0"/>
          </a:p>
        </p:txBody>
      </p:sp>
    </p:spTree>
    <p:extLst>
      <p:ext uri="{BB962C8B-B14F-4D97-AF65-F5344CB8AC3E}">
        <p14:creationId xmlns:p14="http://schemas.microsoft.com/office/powerpoint/2010/main" val="1020169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77B25-E87A-4743-AD3A-3D008BB4E36E}" type="slidenum">
              <a:rPr lang="en-US" smtClean="0"/>
              <a:t>10</a:t>
            </a:fld>
            <a:endParaRPr lang="en-US" dirty="0"/>
          </a:p>
        </p:txBody>
      </p:sp>
    </p:spTree>
    <p:extLst>
      <p:ext uri="{BB962C8B-B14F-4D97-AF65-F5344CB8AC3E}">
        <p14:creationId xmlns:p14="http://schemas.microsoft.com/office/powerpoint/2010/main" val="3538109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77B25-E87A-4743-AD3A-3D008BB4E36E}" type="slidenum">
              <a:rPr lang="en-US" smtClean="0"/>
              <a:t>11</a:t>
            </a:fld>
            <a:endParaRPr lang="en-US" dirty="0"/>
          </a:p>
        </p:txBody>
      </p:sp>
    </p:spTree>
    <p:extLst>
      <p:ext uri="{BB962C8B-B14F-4D97-AF65-F5344CB8AC3E}">
        <p14:creationId xmlns:p14="http://schemas.microsoft.com/office/powerpoint/2010/main" val="1616670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77B25-E87A-4743-AD3A-3D008BB4E36E}" type="slidenum">
              <a:rPr lang="en-US" smtClean="0"/>
              <a:t>12</a:t>
            </a:fld>
            <a:endParaRPr lang="en-US" dirty="0"/>
          </a:p>
        </p:txBody>
      </p:sp>
    </p:spTree>
    <p:extLst>
      <p:ext uri="{BB962C8B-B14F-4D97-AF65-F5344CB8AC3E}">
        <p14:creationId xmlns:p14="http://schemas.microsoft.com/office/powerpoint/2010/main" val="2594236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77B25-E87A-4743-AD3A-3D008BB4E36E}" type="slidenum">
              <a:rPr lang="en-US" smtClean="0"/>
              <a:t>13</a:t>
            </a:fld>
            <a:endParaRPr lang="en-US" dirty="0"/>
          </a:p>
        </p:txBody>
      </p:sp>
    </p:spTree>
    <p:extLst>
      <p:ext uri="{BB962C8B-B14F-4D97-AF65-F5344CB8AC3E}">
        <p14:creationId xmlns:p14="http://schemas.microsoft.com/office/powerpoint/2010/main" val="1306667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Example of Brit Morin – started small but then raised</a:t>
            </a:r>
            <a:r>
              <a:rPr lang="en-US" baseline="0" dirty="0" smtClean="0"/>
              <a:t> millions. </a:t>
            </a:r>
            <a:endParaRPr lang="en-US" dirty="0"/>
          </a:p>
        </p:txBody>
      </p:sp>
      <p:sp>
        <p:nvSpPr>
          <p:cNvPr id="4" name="Slide Number Placeholder 3"/>
          <p:cNvSpPr>
            <a:spLocks noGrp="1"/>
          </p:cNvSpPr>
          <p:nvPr>
            <p:ph type="sldNum" sz="quarter" idx="10"/>
          </p:nvPr>
        </p:nvSpPr>
        <p:spPr/>
        <p:txBody>
          <a:bodyPr/>
          <a:lstStyle/>
          <a:p>
            <a:fld id="{738F2B60-6410-4833-A68E-2B16B7842DF0}"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080673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77B25-E87A-4743-AD3A-3D008BB4E36E}" type="slidenum">
              <a:rPr lang="en-US" smtClean="0"/>
              <a:t>15</a:t>
            </a:fld>
            <a:endParaRPr lang="en-US" dirty="0"/>
          </a:p>
        </p:txBody>
      </p:sp>
    </p:spTree>
    <p:extLst>
      <p:ext uri="{BB962C8B-B14F-4D97-AF65-F5344CB8AC3E}">
        <p14:creationId xmlns:p14="http://schemas.microsoft.com/office/powerpoint/2010/main" val="2401443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8F2B60-6410-4833-A68E-2B16B7842DF0}"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28039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Quote</a:t>
            </a:r>
            <a:r>
              <a:rPr lang="en-US" baseline="0" dirty="0" smtClean="0"/>
              <a:t> !: Shannon O’Hare: “We’ve been told by corporate America that we cannot fix the things we own… All we can do is buy their stuff &amp; like it.”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Quote</a:t>
            </a:r>
            <a:r>
              <a:rPr lang="en-US" baseline="0" dirty="0" smtClean="0"/>
              <a:t> 2: from Jeffrey McGrew: “</a:t>
            </a:r>
            <a:r>
              <a:rPr lang="en-US" sz="1200" kern="1200" dirty="0" smtClean="0">
                <a:solidFill>
                  <a:schemeClr val="tx1"/>
                </a:solidFill>
                <a:effectLst/>
                <a:latin typeface="+mn-lt"/>
                <a:ea typeface="+mn-ea"/>
                <a:cs typeface="+mn-cs"/>
              </a:rPr>
              <a:t>Honestly, I wonder if the cynical counter-response is partially from someone who's bitter at being stuck at a desk job. What's wrong with a bunch of new small business sprouting up all over America? Small business built this country, small business are the backbone of this country, and frankly, big business have little interest in a lot of local issues. Small businesses are all about local issues. If this movement launches a slew of new small businesses, I think it will indeed have an impact on our world, every bit as much as the Internet has.”</a:t>
            </a:r>
          </a:p>
          <a:p>
            <a:endParaRPr lang="en-US" dirty="0"/>
          </a:p>
        </p:txBody>
      </p:sp>
      <p:sp>
        <p:nvSpPr>
          <p:cNvPr id="4" name="Slide Number Placeholder 3"/>
          <p:cNvSpPr>
            <a:spLocks noGrp="1"/>
          </p:cNvSpPr>
          <p:nvPr>
            <p:ph type="sldNum" sz="quarter" idx="10"/>
          </p:nvPr>
        </p:nvSpPr>
        <p:spPr/>
        <p:txBody>
          <a:bodyPr/>
          <a:lstStyle/>
          <a:p>
            <a:fld id="{738F2B60-6410-4833-A68E-2B16B7842DF0}"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044535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Rise of tools that destroy</a:t>
            </a:r>
            <a:r>
              <a:rPr lang="en-US" baseline="0" dirty="0" smtClean="0"/>
              <a:t> the advantages of the old order`</a:t>
            </a:r>
          </a:p>
          <a:p>
            <a:endParaRPr lang="en-US" dirty="0"/>
          </a:p>
        </p:txBody>
      </p:sp>
      <p:sp>
        <p:nvSpPr>
          <p:cNvPr id="4" name="Slide Number Placeholder 3"/>
          <p:cNvSpPr>
            <a:spLocks noGrp="1"/>
          </p:cNvSpPr>
          <p:nvPr>
            <p:ph type="sldNum" sz="quarter" idx="10"/>
          </p:nvPr>
        </p:nvSpPr>
        <p:spPr/>
        <p:txBody>
          <a:bodyPr/>
          <a:lstStyle/>
          <a:p>
            <a:fld id="{738F2B60-6410-4833-A68E-2B16B7842DF0}"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10358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77B25-E87A-4743-AD3A-3D008BB4E36E}" type="slidenum">
              <a:rPr lang="en-US" smtClean="0"/>
              <a:t>5</a:t>
            </a:fld>
            <a:endParaRPr lang="en-US" dirty="0"/>
          </a:p>
        </p:txBody>
      </p:sp>
    </p:spTree>
    <p:extLst>
      <p:ext uri="{BB962C8B-B14F-4D97-AF65-F5344CB8AC3E}">
        <p14:creationId xmlns:p14="http://schemas.microsoft.com/office/powerpoint/2010/main" val="3793897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77B25-E87A-4743-AD3A-3D008BB4E36E}" type="slidenum">
              <a:rPr lang="en-US" smtClean="0"/>
              <a:t>6</a:t>
            </a:fld>
            <a:endParaRPr lang="en-US" dirty="0"/>
          </a:p>
        </p:txBody>
      </p:sp>
    </p:spTree>
    <p:extLst>
      <p:ext uri="{BB962C8B-B14F-4D97-AF65-F5344CB8AC3E}">
        <p14:creationId xmlns:p14="http://schemas.microsoft.com/office/powerpoint/2010/main" val="598096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77B25-E87A-4743-AD3A-3D008BB4E36E}" type="slidenum">
              <a:rPr lang="en-US" smtClean="0"/>
              <a:t>7</a:t>
            </a:fld>
            <a:endParaRPr lang="en-US" dirty="0"/>
          </a:p>
        </p:txBody>
      </p:sp>
    </p:spTree>
    <p:extLst>
      <p:ext uri="{BB962C8B-B14F-4D97-AF65-F5344CB8AC3E}">
        <p14:creationId xmlns:p14="http://schemas.microsoft.com/office/powerpoint/2010/main" val="1844583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77B25-E87A-4743-AD3A-3D008BB4E36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194855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77B25-E87A-4743-AD3A-3D008BB4E36E}" type="slidenum">
              <a:rPr lang="en-US" smtClean="0"/>
              <a:t>9</a:t>
            </a:fld>
            <a:endParaRPr lang="en-US" dirty="0"/>
          </a:p>
        </p:txBody>
      </p:sp>
    </p:spTree>
    <p:extLst>
      <p:ext uri="{BB962C8B-B14F-4D97-AF65-F5344CB8AC3E}">
        <p14:creationId xmlns:p14="http://schemas.microsoft.com/office/powerpoint/2010/main" val="3103769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A4E294A-DBAA-4FBD-B25A-E89BCC009086}" type="datetimeFigureOut">
              <a:rPr lang="en-US" smtClean="0">
                <a:solidFill>
                  <a:srgbClr val="696464"/>
                </a:solidFill>
              </a:rPr>
              <a:pPr/>
              <a:t>9/24/2013</a:t>
            </a:fld>
            <a:endParaRPr lang="en-US" dirty="0">
              <a:solidFill>
                <a:srgbClr val="696464"/>
              </a:solidFill>
            </a:endParaRPr>
          </a:p>
        </p:txBody>
      </p:sp>
      <p:sp>
        <p:nvSpPr>
          <p:cNvPr id="17" name="Footer Placeholder 16"/>
          <p:cNvSpPr>
            <a:spLocks noGrp="1"/>
          </p:cNvSpPr>
          <p:nvPr>
            <p:ph type="ftr" sz="quarter" idx="11"/>
          </p:nvPr>
        </p:nvSpPr>
        <p:spPr/>
        <p:txBody>
          <a:bodyPr/>
          <a:lstStyle/>
          <a:p>
            <a:endParaRPr lang="en-US" dirty="0">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ADFD008-B39B-4ED1-9CC8-6C600BDE88FC}"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25838386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4E294A-DBAA-4FBD-B25A-E89BCC009086}" type="datetimeFigureOut">
              <a:rPr lang="en-US" smtClean="0">
                <a:solidFill>
                  <a:srgbClr val="696464"/>
                </a:solidFill>
              </a:rPr>
              <a:pPr/>
              <a:t>9/24/2013</a:t>
            </a:fld>
            <a:endParaRPr lang="en-US" dirty="0">
              <a:solidFill>
                <a:srgbClr val="696464"/>
              </a:solidFill>
            </a:endParaRPr>
          </a:p>
        </p:txBody>
      </p:sp>
      <p:sp>
        <p:nvSpPr>
          <p:cNvPr id="5" name="Footer Placeholder 4"/>
          <p:cNvSpPr>
            <a:spLocks noGrp="1"/>
          </p:cNvSpPr>
          <p:nvPr>
            <p:ph type="ftr" sz="quarter" idx="11"/>
          </p:nvPr>
        </p:nvSpPr>
        <p:spPr/>
        <p:txBody>
          <a:bodyPr/>
          <a:lstStyle/>
          <a:p>
            <a:endParaRPr lang="en-US" dirty="0">
              <a:solidFill>
                <a:srgbClr val="696464"/>
              </a:solidFill>
            </a:endParaRPr>
          </a:p>
        </p:txBody>
      </p:sp>
      <p:sp>
        <p:nvSpPr>
          <p:cNvPr id="6" name="Slide Number Placeholder 5"/>
          <p:cNvSpPr>
            <a:spLocks noGrp="1"/>
          </p:cNvSpPr>
          <p:nvPr>
            <p:ph type="sldNum" sz="quarter" idx="12"/>
          </p:nvPr>
        </p:nvSpPr>
        <p:spPr/>
        <p:txBody>
          <a:bodyPr/>
          <a:lstStyle/>
          <a:p>
            <a:fld id="{4ADFD008-B39B-4ED1-9CC8-6C600BDE88FC}" type="slidenum">
              <a:rPr lang="en-US" smtClean="0"/>
              <a:pPr/>
              <a:t>‹#›</a:t>
            </a:fld>
            <a:endParaRPr lang="en-US" dirty="0"/>
          </a:p>
        </p:txBody>
      </p:sp>
    </p:spTree>
    <p:extLst>
      <p:ext uri="{BB962C8B-B14F-4D97-AF65-F5344CB8AC3E}">
        <p14:creationId xmlns:p14="http://schemas.microsoft.com/office/powerpoint/2010/main" val="395188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4E294A-DBAA-4FBD-B25A-E89BCC009086}" type="datetimeFigureOut">
              <a:rPr lang="en-US" smtClean="0">
                <a:solidFill>
                  <a:srgbClr val="696464"/>
                </a:solidFill>
              </a:rPr>
              <a:pPr/>
              <a:t>9/24/2013</a:t>
            </a:fld>
            <a:endParaRPr lang="en-US" dirty="0">
              <a:solidFill>
                <a:srgbClr val="696464"/>
              </a:solidFill>
            </a:endParaRPr>
          </a:p>
        </p:txBody>
      </p:sp>
      <p:sp>
        <p:nvSpPr>
          <p:cNvPr id="5" name="Footer Placeholder 4"/>
          <p:cNvSpPr>
            <a:spLocks noGrp="1"/>
          </p:cNvSpPr>
          <p:nvPr>
            <p:ph type="ftr" sz="quarter" idx="11"/>
          </p:nvPr>
        </p:nvSpPr>
        <p:spPr/>
        <p:txBody>
          <a:bodyPr/>
          <a:lstStyle/>
          <a:p>
            <a:endParaRPr lang="en-US" dirty="0">
              <a:solidFill>
                <a:srgbClr val="696464"/>
              </a:solidFill>
            </a:endParaRPr>
          </a:p>
        </p:txBody>
      </p:sp>
      <p:sp>
        <p:nvSpPr>
          <p:cNvPr id="6" name="Slide Number Placeholder 5"/>
          <p:cNvSpPr>
            <a:spLocks noGrp="1"/>
          </p:cNvSpPr>
          <p:nvPr>
            <p:ph type="sldNum" sz="quarter" idx="12"/>
          </p:nvPr>
        </p:nvSpPr>
        <p:spPr/>
        <p:txBody>
          <a:bodyPr/>
          <a:lstStyle/>
          <a:p>
            <a:fld id="{4ADFD008-B39B-4ED1-9CC8-6C600BDE88FC}" type="slidenum">
              <a:rPr lang="en-US" smtClean="0"/>
              <a:pPr/>
              <a:t>‹#›</a:t>
            </a:fld>
            <a:endParaRPr lang="en-US" dirty="0"/>
          </a:p>
        </p:txBody>
      </p:sp>
    </p:spTree>
    <p:extLst>
      <p:ext uri="{BB962C8B-B14F-4D97-AF65-F5344CB8AC3E}">
        <p14:creationId xmlns:p14="http://schemas.microsoft.com/office/powerpoint/2010/main" val="896392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48A9B61-55A2-414E-BD2A-2D2CE144894B}" type="datetimeFigureOut">
              <a:rPr lang="en-US" smtClean="0"/>
              <a:pPr/>
              <a:t>9/24/2013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AD47349-BB66-414F-93A2-FBBFAA5F632D}" type="slidenum">
              <a:rPr lang="en-US" smtClean="0">
                <a:solidFill>
                  <a:srgbClr val="8CADAE">
                    <a:shade val="75000"/>
                  </a:srgbClr>
                </a:solidFill>
              </a:rPr>
              <a:pPr/>
              <a:t>‹#›</a:t>
            </a:fld>
            <a:endParaRPr lang="en-US" dirty="0">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63758999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48A9B61-55A2-414E-BD2A-2D2CE144894B}" type="datetimeFigureOut">
              <a:rPr lang="en-US" smtClean="0"/>
              <a:pPr/>
              <a:t>9/24/2013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6AD47349-BB66-414F-93A2-FBBFAA5F632D}" type="slidenum">
              <a:rPr lang="en-US" smtClean="0">
                <a:solidFill>
                  <a:srgbClr val="8CADAE">
                    <a:shade val="75000"/>
                  </a:srgbClr>
                </a:solidFill>
              </a:rPr>
              <a:pPr/>
              <a:t>‹#›</a:t>
            </a:fld>
            <a:endParaRPr lang="en-US" dirty="0">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776452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048A9B61-55A2-414E-BD2A-2D2CE144894B}" type="datetimeFigureOut">
              <a:rPr lang="en-US" smtClean="0"/>
              <a:pPr/>
              <a:t>9/24/2013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AD47349-BB66-414F-93A2-FBBFAA5F632D}" type="slidenum">
              <a:rPr lang="en-US" smtClean="0">
                <a:solidFill>
                  <a:srgbClr val="8CADAE">
                    <a:shade val="75000"/>
                  </a:srgbClr>
                </a:solidFill>
              </a:rPr>
              <a:pPr/>
              <a:t>‹#›</a:t>
            </a:fld>
            <a:endParaRPr lang="en-US" dirty="0">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872881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48A9B61-55A2-414E-BD2A-2D2CE144894B}" type="datetimeFigureOut">
              <a:rPr lang="en-US" smtClean="0"/>
              <a:pPr/>
              <a:t>9/24/2013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D47349-BB66-414F-93A2-FBBFAA5F632D}" type="slidenum">
              <a:rPr lang="en-US" smtClean="0">
                <a:solidFill>
                  <a:srgbClr val="8CADAE">
                    <a:shade val="75000"/>
                  </a:srgbClr>
                </a:solidFill>
              </a:rPr>
              <a:pPr/>
              <a:t>‹#›</a:t>
            </a:fld>
            <a:endParaRPr lang="en-US" dirty="0">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2989781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48A9B61-55A2-414E-BD2A-2D2CE144894B}" type="datetimeFigureOut">
              <a:rPr lang="en-US" smtClean="0"/>
              <a:pPr/>
              <a:t>9/24/2013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AD47349-BB66-414F-93A2-FBBFAA5F632D}" type="slidenum">
              <a:rPr lang="en-US" smtClean="0">
                <a:solidFill>
                  <a:srgbClr val="8CADAE">
                    <a:shade val="75000"/>
                  </a:srgbClr>
                </a:solidFill>
              </a:rPr>
              <a:pPr/>
              <a:t>‹#›</a:t>
            </a:fld>
            <a:endParaRPr lang="en-US" dirty="0">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75491949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48A9B61-55A2-414E-BD2A-2D2CE144894B}" type="datetimeFigureOut">
              <a:rPr lang="en-US" smtClean="0"/>
              <a:pPr/>
              <a:t>9/24/2013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6AD47349-BB66-414F-93A2-FBBFAA5F632D}" type="slidenum">
              <a:rPr lang="en-US" smtClean="0">
                <a:solidFill>
                  <a:srgbClr val="8CADAE">
                    <a:shade val="75000"/>
                  </a:srgbClr>
                </a:solidFill>
              </a:rPr>
              <a:pPr/>
              <a:t>‹#›</a:t>
            </a:fld>
            <a:endParaRPr lang="en-US" dirty="0">
              <a:solidFill>
                <a:srgbClr val="8CADAE">
                  <a:shade val="75000"/>
                </a:srgbClr>
              </a:solidFill>
            </a:endParaRPr>
          </a:p>
        </p:txBody>
      </p:sp>
    </p:spTree>
    <p:extLst>
      <p:ext uri="{BB962C8B-B14F-4D97-AF65-F5344CB8AC3E}">
        <p14:creationId xmlns:p14="http://schemas.microsoft.com/office/powerpoint/2010/main" val="1025509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048A9B61-55A2-414E-BD2A-2D2CE144894B}" type="datetimeFigureOut">
              <a:rPr lang="en-US" smtClean="0"/>
              <a:pPr/>
              <a:t>9/24/2013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AD47349-BB66-414F-93A2-FBBFAA5F632D}" type="slidenum">
              <a:rPr lang="en-US" smtClean="0"/>
              <a:pPr/>
              <a:t>‹#›</a:t>
            </a:fld>
            <a:endParaRPr lang="en-US" dirty="0"/>
          </a:p>
        </p:txBody>
      </p:sp>
    </p:spTree>
    <p:extLst>
      <p:ext uri="{BB962C8B-B14F-4D97-AF65-F5344CB8AC3E}">
        <p14:creationId xmlns:p14="http://schemas.microsoft.com/office/powerpoint/2010/main" val="1927889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AD47349-BB66-414F-93A2-FBBFAA5F632D}" type="slidenum">
              <a:rPr lang="en-US" smtClean="0">
                <a:solidFill>
                  <a:srgbClr val="8CADAE">
                    <a:shade val="75000"/>
                  </a:srgbClr>
                </a:solidFill>
              </a:rPr>
              <a:pPr/>
              <a:t>‹#›</a:t>
            </a:fld>
            <a:endParaRPr lang="en-US" dirty="0">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Date Placeholder 4"/>
          <p:cNvSpPr>
            <a:spLocks noGrp="1"/>
          </p:cNvSpPr>
          <p:nvPr>
            <p:ph type="dt" sz="half" idx="10"/>
          </p:nvPr>
        </p:nvSpPr>
        <p:spPr/>
        <p:txBody>
          <a:bodyPr/>
          <a:lstStyle/>
          <a:p>
            <a:fld id="{048A9B61-55A2-414E-BD2A-2D2CE144894B}" type="datetimeFigureOut">
              <a:rPr lang="en-US" smtClean="0"/>
              <a:pPr/>
              <a:t>9/24/2013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extLst>
      <p:ext uri="{BB962C8B-B14F-4D97-AF65-F5344CB8AC3E}">
        <p14:creationId xmlns:p14="http://schemas.microsoft.com/office/powerpoint/2010/main" val="250132067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A4E294A-DBAA-4FBD-B25A-E89BCC009086}" type="datetimeFigureOut">
              <a:rPr lang="en-US" smtClean="0">
                <a:solidFill>
                  <a:srgbClr val="696464"/>
                </a:solidFill>
              </a:rPr>
              <a:pPr/>
              <a:t>9/24/2013</a:t>
            </a:fld>
            <a:endParaRPr lang="en-US" dirty="0">
              <a:solidFill>
                <a:srgbClr val="696464"/>
              </a:solidFill>
            </a:endParaRPr>
          </a:p>
        </p:txBody>
      </p:sp>
      <p:sp>
        <p:nvSpPr>
          <p:cNvPr id="5" name="Footer Placeholder 4"/>
          <p:cNvSpPr>
            <a:spLocks noGrp="1"/>
          </p:cNvSpPr>
          <p:nvPr>
            <p:ph type="ftr" sz="quarter" idx="11"/>
          </p:nvPr>
        </p:nvSpPr>
        <p:spPr/>
        <p:txBody>
          <a:bodyPr/>
          <a:lstStyle/>
          <a:p>
            <a:endParaRPr lang="en-US" dirty="0">
              <a:solidFill>
                <a:srgbClr val="696464"/>
              </a:solidFill>
            </a:endParaRPr>
          </a:p>
        </p:txBody>
      </p:sp>
      <p:sp>
        <p:nvSpPr>
          <p:cNvPr id="6" name="Slide Number Placeholder 5"/>
          <p:cNvSpPr>
            <a:spLocks noGrp="1"/>
          </p:cNvSpPr>
          <p:nvPr>
            <p:ph type="sldNum" sz="quarter" idx="12"/>
          </p:nvPr>
        </p:nvSpPr>
        <p:spPr/>
        <p:txBody>
          <a:bodyPr/>
          <a:lstStyle/>
          <a:p>
            <a:fld id="{4ADFD008-B39B-4ED1-9CC8-6C600BDE88FC}"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83083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6AD47349-BB66-414F-93A2-FBBFAA5F632D}" type="slidenum">
              <a:rPr lang="en-US" smtClean="0">
                <a:solidFill>
                  <a:srgbClr val="8CADAE">
                    <a:shade val="75000"/>
                  </a:srgbClr>
                </a:solidFill>
              </a:rPr>
              <a:pPr/>
              <a:t>‹#›</a:t>
            </a:fld>
            <a:endParaRPr lang="en-US" dirty="0">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048A9B61-55A2-414E-BD2A-2D2CE144894B}" type="datetimeFigureOut">
              <a:rPr lang="en-US" smtClean="0"/>
              <a:pPr/>
              <a:t>9/24/2013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extLst>
      <p:ext uri="{BB962C8B-B14F-4D97-AF65-F5344CB8AC3E}">
        <p14:creationId xmlns:p14="http://schemas.microsoft.com/office/powerpoint/2010/main" val="2638991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8A9B61-55A2-414E-BD2A-2D2CE144894B}" type="datetimeFigureOut">
              <a:rPr lang="en-US" smtClean="0"/>
              <a:pPr/>
              <a:t>9/24/2013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D47349-BB66-414F-93A2-FBBFAA5F632D}" type="slidenum">
              <a:rPr lang="en-US" smtClean="0">
                <a:solidFill>
                  <a:srgbClr val="8CADAE">
                    <a:shade val="75000"/>
                  </a:srgbClr>
                </a:solidFill>
              </a:rPr>
              <a:pPr/>
              <a:t>‹#›</a:t>
            </a:fld>
            <a:endParaRPr lang="en-US" dirty="0">
              <a:solidFill>
                <a:srgbClr val="8CADAE">
                  <a:shade val="75000"/>
                </a:srgbClr>
              </a:solidFill>
            </a:endParaRPr>
          </a:p>
        </p:txBody>
      </p:sp>
    </p:spTree>
    <p:extLst>
      <p:ext uri="{BB962C8B-B14F-4D97-AF65-F5344CB8AC3E}">
        <p14:creationId xmlns:p14="http://schemas.microsoft.com/office/powerpoint/2010/main" val="375496783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6AD47349-BB66-414F-93A2-FBBFAA5F632D}" type="slidenum">
              <a:rPr lang="en-US" smtClean="0">
                <a:solidFill>
                  <a:srgbClr val="8CADAE">
                    <a:shade val="75000"/>
                  </a:srgbClr>
                </a:solidFill>
              </a:rPr>
              <a:pPr/>
              <a:t>‹#›</a:t>
            </a:fld>
            <a:endParaRPr lang="en-US" dirty="0">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8A9B61-55A2-414E-BD2A-2D2CE144894B}" type="datetimeFigureOut">
              <a:rPr lang="en-US" smtClean="0"/>
              <a:pPr/>
              <a:t>9/24/2013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04933410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C1086C9-3AA8-40A5-9560-848B064C49C0}" type="datetimeFigureOut">
              <a:rPr lang="en-US" smtClean="0"/>
              <a:t>9/24/2013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5D8247D-4B1F-4545-B4FA-D9D204493170}" type="slidenum">
              <a:rPr lang="en-US" smtClean="0"/>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C1086C9-3AA8-40A5-9560-848B064C49C0}" type="datetimeFigureOut">
              <a:rPr lang="en-US" smtClean="0"/>
              <a:t>9/24/2013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D8247D-4B1F-4545-B4FA-D9D204493170}" type="slidenum">
              <a:rPr lang="en-US" smtClean="0"/>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C1086C9-3AA8-40A5-9560-848B064C49C0}" type="datetimeFigureOut">
              <a:rPr lang="en-US" smtClean="0"/>
              <a:t>9/24/2013</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5D8247D-4B1F-4545-B4FA-D9D204493170}"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C1086C9-3AA8-40A5-9560-848B064C49C0}" type="datetimeFigureOut">
              <a:rPr lang="en-US" smtClean="0"/>
              <a:t>9/24/2013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D8247D-4B1F-4545-B4FA-D9D204493170}" type="slidenum">
              <a:rPr lang="en-US" smtClean="0"/>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C1086C9-3AA8-40A5-9560-848B064C49C0}" type="datetimeFigureOut">
              <a:rPr lang="en-US" smtClean="0"/>
              <a:t>9/24/2013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D8247D-4B1F-4545-B4FA-D9D204493170}" type="slidenum">
              <a:rPr lang="en-US" smtClean="0"/>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1086C9-3AA8-40A5-9560-848B064C49C0}" type="datetimeFigureOut">
              <a:rPr lang="en-US" smtClean="0"/>
              <a:t>9/24/2013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D8247D-4B1F-4545-B4FA-D9D204493170}" type="slidenum">
              <a:rPr lang="en-US" smtClean="0"/>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086C9-3AA8-40A5-9560-848B064C49C0}" type="datetimeFigureOut">
              <a:rPr lang="en-US" smtClean="0"/>
              <a:t>9/24/2013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D8247D-4B1F-4545-B4FA-D9D20449317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A4E294A-DBAA-4FBD-B25A-E89BCC009086}" type="datetimeFigureOut">
              <a:rPr lang="en-US" smtClean="0">
                <a:solidFill>
                  <a:srgbClr val="696464"/>
                </a:solidFill>
              </a:rPr>
              <a:pPr/>
              <a:t>9/24/2013</a:t>
            </a:fld>
            <a:endParaRPr lang="en-US" dirty="0">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dirty="0">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4ADFD008-B39B-4ED1-9CC8-6C600BDE88FC}" type="slidenum">
              <a:rPr lang="en-US" smtClean="0"/>
              <a:pPr/>
              <a:t>‹#›</a:t>
            </a:fld>
            <a:endParaRPr lang="en-US" dirty="0"/>
          </a:p>
        </p:txBody>
      </p:sp>
    </p:spTree>
    <p:extLst>
      <p:ext uri="{BB962C8B-B14F-4D97-AF65-F5344CB8AC3E}">
        <p14:creationId xmlns:p14="http://schemas.microsoft.com/office/powerpoint/2010/main" val="401272131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C1086C9-3AA8-40A5-9560-848B064C49C0}" type="datetimeFigureOut">
              <a:rPr lang="en-US" smtClean="0"/>
              <a:t>9/24/2013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D8247D-4B1F-4545-B4FA-D9D204493170}" type="slidenum">
              <a:rPr lang="en-US" smtClean="0"/>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C1086C9-3AA8-40A5-9560-848B064C49C0}" type="datetimeFigureOut">
              <a:rPr lang="en-US" smtClean="0"/>
              <a:t>9/24/2013</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45D8247D-4B1F-4545-B4FA-D9D204493170}" type="slidenum">
              <a:rPr lang="en-US" smtClean="0"/>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1086C9-3AA8-40A5-9560-848B064C49C0}" type="datetimeFigureOut">
              <a:rPr lang="en-US" smtClean="0"/>
              <a:t>9/24/2013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D8247D-4B1F-4545-B4FA-D9D204493170}" type="slidenum">
              <a:rPr lang="en-US" smtClean="0"/>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1086C9-3AA8-40A5-9560-848B064C49C0}" type="datetimeFigureOut">
              <a:rPr lang="en-US" smtClean="0"/>
              <a:t>9/24/2013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D8247D-4B1F-4545-B4FA-D9D20449317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A4E294A-DBAA-4FBD-B25A-E89BCC009086}" type="datetimeFigureOut">
              <a:rPr lang="en-US" smtClean="0">
                <a:solidFill>
                  <a:srgbClr val="696464"/>
                </a:solidFill>
              </a:rPr>
              <a:pPr/>
              <a:t>9/24/2013</a:t>
            </a:fld>
            <a:endParaRPr lang="en-US" dirty="0">
              <a:solidFill>
                <a:srgbClr val="696464"/>
              </a:solidFill>
            </a:endParaRPr>
          </a:p>
        </p:txBody>
      </p:sp>
      <p:sp>
        <p:nvSpPr>
          <p:cNvPr id="6" name="Footer Placeholder 5"/>
          <p:cNvSpPr>
            <a:spLocks noGrp="1"/>
          </p:cNvSpPr>
          <p:nvPr>
            <p:ph type="ftr" sz="quarter" idx="11"/>
          </p:nvPr>
        </p:nvSpPr>
        <p:spPr/>
        <p:txBody>
          <a:bodyPr/>
          <a:lstStyle/>
          <a:p>
            <a:endParaRPr lang="en-US" dirty="0">
              <a:solidFill>
                <a:srgbClr val="696464"/>
              </a:solidFill>
            </a:endParaRPr>
          </a:p>
        </p:txBody>
      </p:sp>
      <p:sp>
        <p:nvSpPr>
          <p:cNvPr id="7" name="Slide Number Placeholder 6"/>
          <p:cNvSpPr>
            <a:spLocks noGrp="1"/>
          </p:cNvSpPr>
          <p:nvPr>
            <p:ph type="sldNum" sz="quarter" idx="12"/>
          </p:nvPr>
        </p:nvSpPr>
        <p:spPr/>
        <p:txBody>
          <a:bodyPr/>
          <a:lstStyle/>
          <a:p>
            <a:fld id="{4ADFD008-B39B-4ED1-9CC8-6C600BDE88FC}"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5518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A4E294A-DBAA-4FBD-B25A-E89BCC009086}" type="datetimeFigureOut">
              <a:rPr lang="en-US" smtClean="0">
                <a:solidFill>
                  <a:srgbClr val="696464"/>
                </a:solidFill>
              </a:rPr>
              <a:pPr/>
              <a:t>9/24/2013</a:t>
            </a:fld>
            <a:endParaRPr lang="en-US" dirty="0">
              <a:solidFill>
                <a:srgbClr val="696464"/>
              </a:solidFill>
            </a:endParaRPr>
          </a:p>
        </p:txBody>
      </p:sp>
      <p:sp>
        <p:nvSpPr>
          <p:cNvPr id="8" name="Footer Placeholder 7"/>
          <p:cNvSpPr>
            <a:spLocks noGrp="1"/>
          </p:cNvSpPr>
          <p:nvPr>
            <p:ph type="ftr" sz="quarter" idx="11"/>
          </p:nvPr>
        </p:nvSpPr>
        <p:spPr/>
        <p:txBody>
          <a:bodyPr/>
          <a:lstStyle/>
          <a:p>
            <a:endParaRPr lang="en-US" dirty="0">
              <a:solidFill>
                <a:srgbClr val="696464"/>
              </a:solidFill>
            </a:endParaRPr>
          </a:p>
        </p:txBody>
      </p:sp>
      <p:sp>
        <p:nvSpPr>
          <p:cNvPr id="9" name="Slide Number Placeholder 8"/>
          <p:cNvSpPr>
            <a:spLocks noGrp="1"/>
          </p:cNvSpPr>
          <p:nvPr>
            <p:ph type="sldNum" sz="quarter" idx="12"/>
          </p:nvPr>
        </p:nvSpPr>
        <p:spPr/>
        <p:txBody>
          <a:bodyPr/>
          <a:lstStyle/>
          <a:p>
            <a:fld id="{4ADFD008-B39B-4ED1-9CC8-6C600BDE88FC}"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08041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A4E294A-DBAA-4FBD-B25A-E89BCC009086}" type="datetimeFigureOut">
              <a:rPr lang="en-US" smtClean="0">
                <a:solidFill>
                  <a:srgbClr val="696464"/>
                </a:solidFill>
              </a:rPr>
              <a:pPr/>
              <a:t>9/24/2013</a:t>
            </a:fld>
            <a:endParaRPr lang="en-US" dirty="0">
              <a:solidFill>
                <a:srgbClr val="696464"/>
              </a:solidFill>
            </a:endParaRPr>
          </a:p>
        </p:txBody>
      </p:sp>
      <p:sp>
        <p:nvSpPr>
          <p:cNvPr id="4" name="Footer Placeholder 3"/>
          <p:cNvSpPr>
            <a:spLocks noGrp="1"/>
          </p:cNvSpPr>
          <p:nvPr>
            <p:ph type="ftr" sz="quarter" idx="11"/>
          </p:nvPr>
        </p:nvSpPr>
        <p:spPr/>
        <p:txBody>
          <a:bodyPr/>
          <a:lstStyle/>
          <a:p>
            <a:endParaRPr lang="en-US" dirty="0">
              <a:solidFill>
                <a:srgbClr val="696464"/>
              </a:solidFill>
            </a:endParaRPr>
          </a:p>
        </p:txBody>
      </p:sp>
      <p:sp>
        <p:nvSpPr>
          <p:cNvPr id="5" name="Slide Number Placeholder 4"/>
          <p:cNvSpPr>
            <a:spLocks noGrp="1"/>
          </p:cNvSpPr>
          <p:nvPr>
            <p:ph type="sldNum" sz="quarter" idx="12"/>
          </p:nvPr>
        </p:nvSpPr>
        <p:spPr/>
        <p:txBody>
          <a:bodyPr/>
          <a:lstStyle/>
          <a:p>
            <a:fld id="{4ADFD008-B39B-4ED1-9CC8-6C600BDE88FC}" type="slidenum">
              <a:rPr lang="en-US" smtClean="0"/>
              <a:pPr/>
              <a:t>‹#›</a:t>
            </a:fld>
            <a:endParaRPr lang="en-US" dirty="0"/>
          </a:p>
        </p:txBody>
      </p:sp>
    </p:spTree>
    <p:extLst>
      <p:ext uri="{BB962C8B-B14F-4D97-AF65-F5344CB8AC3E}">
        <p14:creationId xmlns:p14="http://schemas.microsoft.com/office/powerpoint/2010/main" val="2218500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294A-DBAA-4FBD-B25A-E89BCC009086}" type="datetimeFigureOut">
              <a:rPr lang="en-US" smtClean="0">
                <a:solidFill>
                  <a:srgbClr val="696464"/>
                </a:solidFill>
              </a:rPr>
              <a:pPr/>
              <a:t>9/24/2013</a:t>
            </a:fld>
            <a:endParaRPr lang="en-US" dirty="0">
              <a:solidFill>
                <a:srgbClr val="696464"/>
              </a:solidFill>
            </a:endParaRPr>
          </a:p>
        </p:txBody>
      </p:sp>
      <p:sp>
        <p:nvSpPr>
          <p:cNvPr id="3" name="Footer Placeholder 2"/>
          <p:cNvSpPr>
            <a:spLocks noGrp="1"/>
          </p:cNvSpPr>
          <p:nvPr>
            <p:ph type="ftr" sz="quarter" idx="11"/>
          </p:nvPr>
        </p:nvSpPr>
        <p:spPr/>
        <p:txBody>
          <a:bodyPr/>
          <a:lstStyle/>
          <a:p>
            <a:endParaRPr lang="en-US" dirty="0">
              <a:solidFill>
                <a:srgbClr val="696464"/>
              </a:solidFill>
            </a:endParaRPr>
          </a:p>
        </p:txBody>
      </p:sp>
      <p:sp>
        <p:nvSpPr>
          <p:cNvPr id="4" name="Slide Number Placeholder 3"/>
          <p:cNvSpPr>
            <a:spLocks noGrp="1"/>
          </p:cNvSpPr>
          <p:nvPr>
            <p:ph type="sldNum" sz="quarter" idx="12"/>
          </p:nvPr>
        </p:nvSpPr>
        <p:spPr/>
        <p:txBody>
          <a:bodyPr/>
          <a:lstStyle/>
          <a:p>
            <a:fld id="{4ADFD008-B39B-4ED1-9CC8-6C600BDE88FC}" type="slidenum">
              <a:rPr lang="en-US" smtClean="0"/>
              <a:pPr/>
              <a:t>‹#›</a:t>
            </a:fld>
            <a:endParaRPr lang="en-US" dirty="0"/>
          </a:p>
        </p:txBody>
      </p:sp>
    </p:spTree>
    <p:extLst>
      <p:ext uri="{BB962C8B-B14F-4D97-AF65-F5344CB8AC3E}">
        <p14:creationId xmlns:p14="http://schemas.microsoft.com/office/powerpoint/2010/main" val="55709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A4E294A-DBAA-4FBD-B25A-E89BCC009086}" type="datetimeFigureOut">
              <a:rPr lang="en-US" smtClean="0">
                <a:solidFill>
                  <a:srgbClr val="696464"/>
                </a:solidFill>
              </a:rPr>
              <a:pPr/>
              <a:t>9/24/2013</a:t>
            </a:fld>
            <a:endParaRPr lang="en-US" dirty="0">
              <a:solidFill>
                <a:srgbClr val="696464"/>
              </a:solidFill>
            </a:endParaRPr>
          </a:p>
        </p:txBody>
      </p:sp>
      <p:sp>
        <p:nvSpPr>
          <p:cNvPr id="6" name="Footer Placeholder 5"/>
          <p:cNvSpPr>
            <a:spLocks noGrp="1"/>
          </p:cNvSpPr>
          <p:nvPr>
            <p:ph type="ftr" sz="quarter" idx="11"/>
          </p:nvPr>
        </p:nvSpPr>
        <p:spPr/>
        <p:txBody>
          <a:bodyPr/>
          <a:lstStyle/>
          <a:p>
            <a:endParaRPr lang="en-US" dirty="0">
              <a:solidFill>
                <a:srgbClr val="696464"/>
              </a:solidFill>
            </a:endParaRPr>
          </a:p>
        </p:txBody>
      </p:sp>
      <p:sp>
        <p:nvSpPr>
          <p:cNvPr id="7" name="Slide Number Placeholder 6"/>
          <p:cNvSpPr>
            <a:spLocks noGrp="1"/>
          </p:cNvSpPr>
          <p:nvPr>
            <p:ph type="sldNum" sz="quarter" idx="12"/>
          </p:nvPr>
        </p:nvSpPr>
        <p:spPr/>
        <p:txBody>
          <a:bodyPr/>
          <a:lstStyle/>
          <a:p>
            <a:fld id="{4ADFD008-B39B-4ED1-9CC8-6C600BDE88FC}"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92037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A4E294A-DBAA-4FBD-B25A-E89BCC009086}" type="datetimeFigureOut">
              <a:rPr lang="en-US" smtClean="0">
                <a:solidFill>
                  <a:srgbClr val="696464"/>
                </a:solidFill>
              </a:rPr>
              <a:pPr/>
              <a:t>9/24/2013</a:t>
            </a:fld>
            <a:endParaRPr lang="en-US" dirty="0">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dirty="0">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4ADFD008-B39B-4ED1-9CC8-6C600BDE88FC}"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extLst>
      <p:ext uri="{BB962C8B-B14F-4D97-AF65-F5344CB8AC3E}">
        <p14:creationId xmlns:p14="http://schemas.microsoft.com/office/powerpoint/2010/main" val="170903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48A9B61-55A2-414E-BD2A-2D2CE144894B}" type="datetimeFigureOut">
              <a:rPr lang="en-US" smtClean="0">
                <a:solidFill>
                  <a:srgbClr val="696464"/>
                </a:solidFill>
              </a:rPr>
              <a:pPr/>
              <a:t>9/24/2013</a:t>
            </a:fld>
            <a:endParaRPr lang="en-US" dirty="0">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AD47349-BB66-414F-93A2-FBBFAA5F632D}" type="slidenum">
              <a:rPr lang="en-US" smtClean="0">
                <a:solidFill>
                  <a:srgbClr val="8CADAE">
                    <a:shade val="75000"/>
                  </a:srgbClr>
                </a:solidFill>
              </a:rPr>
              <a:pPr/>
              <a:t>‹#›</a:t>
            </a:fld>
            <a:endParaRPr lang="en-US" dirty="0">
              <a:solidFill>
                <a:srgbClr val="8CADAE">
                  <a:shade val="75000"/>
                </a:srgbClr>
              </a:solidFill>
            </a:endParaRPr>
          </a:p>
        </p:txBody>
      </p:sp>
    </p:spTree>
    <p:extLst>
      <p:ext uri="{BB962C8B-B14F-4D97-AF65-F5344CB8AC3E}">
        <p14:creationId xmlns:p14="http://schemas.microsoft.com/office/powerpoint/2010/main" val="2438865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48A9B61-55A2-414E-BD2A-2D2CE144894B}" type="datetimeFigureOut">
              <a:rPr lang="en-US" smtClean="0"/>
              <a:pPr/>
              <a:t>9/24/2013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AD47349-BB66-414F-93A2-FBBFAA5F632D}" type="slidenum">
              <a:rPr lang="en-US" smtClean="0">
                <a:solidFill>
                  <a:srgbClr val="8CADAE">
                    <a:shade val="75000"/>
                  </a:srgbClr>
                </a:solidFill>
              </a:rPr>
              <a:pPr/>
              <a:t>‹#›</a:t>
            </a:fld>
            <a:endParaRPr lang="en-US" dirty="0">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248823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48A9B61-55A2-414E-BD2A-2D2CE144894B}" type="datetimeFigureOut">
              <a:rPr lang="en-US" smtClean="0">
                <a:solidFill>
                  <a:srgbClr val="696464"/>
                </a:solidFill>
              </a:rPr>
              <a:pPr/>
              <a:t>9/24/2013</a:t>
            </a:fld>
            <a:endParaRPr lang="en-US" dirty="0">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AD47349-BB66-414F-93A2-FBBFAA5F632D}" type="slidenum">
              <a:rPr lang="en-US" smtClean="0">
                <a:solidFill>
                  <a:srgbClr val="8CADAE">
                    <a:shade val="75000"/>
                  </a:srgbClr>
                </a:solidFill>
              </a:rPr>
              <a:pPr/>
              <a:t>‹#›</a:t>
            </a:fld>
            <a:endParaRPr lang="en-US" dirty="0">
              <a:solidFill>
                <a:srgbClr val="8CADAE">
                  <a:shade val="75000"/>
                </a:srgb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salesforce.com/sitemap.jsp" TargetMode="External"/><Relationship Id="rId3" Type="http://schemas.openxmlformats.org/officeDocument/2006/relationships/hyperlink" Target="http://www.etsy.com/" TargetMode="External"/><Relationship Id="rId7" Type="http://schemas.openxmlformats.org/officeDocument/2006/relationships/hyperlink" Target="http://outright.com/"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www.godaddy.com/newscenter/about-godaddy.aspx?isc=gofd2103hc&amp;ci=9079" TargetMode="External"/><Relationship Id="rId5" Type="http://schemas.openxmlformats.org/officeDocument/2006/relationships/hyperlink" Target="http://en.dawanda.com/" TargetMode="External"/><Relationship Id="rId10" Type="http://schemas.openxmlformats.org/officeDocument/2006/relationships/image" Target="../media/image16.png"/><Relationship Id="rId4" Type="http://schemas.openxmlformats.org/officeDocument/2006/relationships/hyperlink" Target="http://www.artfire.com/" TargetMode="External"/><Relationship Id="rId9" Type="http://schemas.openxmlformats.org/officeDocument/2006/relationships/hyperlink" Target="http://www.workday.com/"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kickstarter.com/" TargetMode="External"/><Relationship Id="rId7" Type="http://schemas.openxmlformats.org/officeDocument/2006/relationships/hyperlink" Target="https://www.equitynet.co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fundedbyme.com/en/" TargetMode="External"/><Relationship Id="rId5" Type="http://schemas.openxmlformats.org/officeDocument/2006/relationships/hyperlink" Target="http://www.fundable.com/" TargetMode="External"/><Relationship Id="rId4" Type="http://schemas.openxmlformats.org/officeDocument/2006/relationships/hyperlink" Target="http://www.indiegogo.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harvestgeek.com/blo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nbia.org/" TargetMode="External"/><Relationship Id="rId7" Type="http://schemas.openxmlformats.org/officeDocument/2006/relationships/hyperlink" Target="http://www.techshop.w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fab.cba.mit.edu/about/faq/" TargetMode="External"/><Relationship Id="rId5" Type="http://schemas.openxmlformats.org/officeDocument/2006/relationships/hyperlink" Target="http://hackerspaces.org/wiki/" TargetMode="External"/><Relationship Id="rId4" Type="http://schemas.openxmlformats.org/officeDocument/2006/relationships/hyperlink" Target="http://sbanj.or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blog.crashspace.org/" TargetMode="External"/><Relationship Id="rId3" Type="http://schemas.openxmlformats.org/officeDocument/2006/relationships/hyperlink" Target="http://blog.makerbar.com/" TargetMode="External"/><Relationship Id="rId7" Type="http://schemas.openxmlformats.org/officeDocument/2006/relationships/hyperlink" Target="http://www.thehacktory.or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www.nycresistor.com/" TargetMode="External"/><Relationship Id="rId5" Type="http://schemas.openxmlformats.org/officeDocument/2006/relationships/hyperlink" Target="http://oaklandmakerspace.wordpress.com/" TargetMode="External"/><Relationship Id="rId4" Type="http://schemas.openxmlformats.org/officeDocument/2006/relationships/hyperlink" Target="https://www.noisebridge.net/" TargetMode="Externa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hyperlink" Target="http://www.makershed.com/aboutus.asp" TargetMode="External"/><Relationship Id="rId13" Type="http://schemas.openxmlformats.org/officeDocument/2006/relationships/hyperlink" Target="http://www.crowdspring.com/how-it-works/" TargetMode="External"/><Relationship Id="rId3" Type="http://schemas.openxmlformats.org/officeDocument/2006/relationships/hyperlink" Target="https://www.udacity.com/courses" TargetMode="External"/><Relationship Id="rId7" Type="http://schemas.openxmlformats.org/officeDocument/2006/relationships/hyperlink" Target="http://creativecommons.org/" TargetMode="External"/><Relationship Id="rId12" Type="http://schemas.openxmlformats.org/officeDocument/2006/relationships/hyperlink" Target="http://alphalab.org/companies/cloudfab"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makezine.com/volume/make-35/" TargetMode="External"/><Relationship Id="rId11" Type="http://schemas.openxmlformats.org/officeDocument/2006/relationships/hyperlink" Target="http://www.100kgarages.com/" TargetMode="External"/><Relationship Id="rId5" Type="http://schemas.openxmlformats.org/officeDocument/2006/relationships/hyperlink" Target="http://makerfaire.com/" TargetMode="External"/><Relationship Id="rId10" Type="http://schemas.openxmlformats.org/officeDocument/2006/relationships/hyperlink" Target="http://www.thingiverse.com/" TargetMode="External"/><Relationship Id="rId4" Type="http://schemas.openxmlformats.org/officeDocument/2006/relationships/hyperlink" Target="http://singularityu.org/" TargetMode="External"/><Relationship Id="rId9" Type="http://schemas.openxmlformats.org/officeDocument/2006/relationships/hyperlink" Target="http://www.quirky.com/how-it-work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Howard E. Aldrich</a:t>
            </a:r>
          </a:p>
          <a:p>
            <a:r>
              <a:rPr lang="en-US" dirty="0" smtClean="0"/>
              <a:t>ESBRI Estrad</a:t>
            </a:r>
          </a:p>
          <a:p>
            <a:r>
              <a:rPr lang="en-US" dirty="0" smtClean="0"/>
              <a:t>Stockholm, September 30, 2013</a:t>
            </a:r>
          </a:p>
        </p:txBody>
      </p:sp>
      <p:sp>
        <p:nvSpPr>
          <p:cNvPr id="2" name="Title 1"/>
          <p:cNvSpPr>
            <a:spLocks noGrp="1"/>
          </p:cNvSpPr>
          <p:nvPr>
            <p:ph type="ctrTitle"/>
          </p:nvPr>
        </p:nvSpPr>
        <p:spPr/>
        <p:txBody>
          <a:bodyPr>
            <a:normAutofit fontScale="90000"/>
          </a:bodyPr>
          <a:lstStyle/>
          <a:p>
            <a:r>
              <a:rPr lang="en-US" dirty="0" smtClean="0"/>
              <a:t>Hackers, Makers, and Crowdfunding: Lowering the Barriers to Entrepreneurship </a:t>
            </a:r>
            <a:endParaRPr lang="en-US" dirty="0"/>
          </a:p>
        </p:txBody>
      </p:sp>
    </p:spTree>
    <p:extLst>
      <p:ext uri="{BB962C8B-B14F-4D97-AF65-F5344CB8AC3E}">
        <p14:creationId xmlns:p14="http://schemas.microsoft.com/office/powerpoint/2010/main" val="1252805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Legal framework: @Creative Commons</a:t>
            </a:r>
            <a:endParaRPr lang="en-US" dirty="0"/>
          </a:p>
        </p:txBody>
      </p:sp>
      <p:sp>
        <p:nvSpPr>
          <p:cNvPr id="3" name="Content Placeholder 2"/>
          <p:cNvSpPr>
            <a:spLocks noGrp="1"/>
          </p:cNvSpPr>
          <p:nvPr>
            <p:ph sz="quarter" idx="1"/>
          </p:nvPr>
        </p:nvSpPr>
        <p:spPr/>
        <p:txBody>
          <a:bodyPr>
            <a:normAutofit/>
          </a:bodyPr>
          <a:lstStyle/>
          <a:p>
            <a:r>
              <a:rPr lang="en-US" dirty="0" smtClean="0">
                <a:effectLst/>
              </a:rPr>
              <a:t>“Creative Commons develops, supports, and stewards legal and technical infrastructure that maximizes digital </a:t>
            </a:r>
            <a:r>
              <a:rPr lang="en-US" dirty="0" smtClean="0">
                <a:solidFill>
                  <a:srgbClr val="FF0000"/>
                </a:solidFill>
                <a:effectLst/>
              </a:rPr>
              <a:t>creativity, sharing, and innovation</a:t>
            </a:r>
            <a:r>
              <a:rPr lang="en-US" dirty="0" smtClean="0">
                <a:effectLst/>
              </a:rPr>
              <a:t>.” </a:t>
            </a:r>
            <a:endParaRPr lang="en-US" b="1" dirty="0" smtClean="0"/>
          </a:p>
          <a:p>
            <a:r>
              <a:rPr lang="en-US" dirty="0" smtClean="0">
                <a:effectLst/>
              </a:rPr>
              <a:t>“Our vision is nothing less than realizing the full potential of the Internet — </a:t>
            </a:r>
            <a:r>
              <a:rPr lang="en-US" dirty="0" smtClean="0">
                <a:solidFill>
                  <a:srgbClr val="FF0000"/>
                </a:solidFill>
                <a:effectLst/>
              </a:rPr>
              <a:t>universal access</a:t>
            </a:r>
            <a:r>
              <a:rPr lang="en-US" dirty="0" smtClean="0">
                <a:effectLst/>
              </a:rPr>
              <a:t> to research and education, full participation in culture — to drive a new era of development, growth, and productivity.” </a:t>
            </a:r>
          </a:p>
          <a:p>
            <a:endParaRPr lang="en-US" dirty="0"/>
          </a:p>
        </p:txBody>
      </p:sp>
    </p:spTree>
    <p:extLst>
      <p:ext uri="{BB962C8B-B14F-4D97-AF65-F5344CB8AC3E}">
        <p14:creationId xmlns:p14="http://schemas.microsoft.com/office/powerpoint/2010/main" val="491214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Small is the New Big</a:t>
            </a:r>
            <a:r>
              <a:rPr lang="en-US" dirty="0"/>
              <a:t/>
            </a:r>
            <a:br>
              <a:rPr lang="en-US" dirty="0"/>
            </a:br>
            <a:r>
              <a:rPr lang="en-US" sz="3100" dirty="0" smtClean="0"/>
              <a:t>“Punching Above Their Weight”</a:t>
            </a:r>
            <a:endParaRPr lang="en-US" sz="3100" dirty="0"/>
          </a:p>
        </p:txBody>
      </p:sp>
      <p:sp>
        <p:nvSpPr>
          <p:cNvPr id="3" name="Content Placeholder 2"/>
          <p:cNvSpPr>
            <a:spLocks noGrp="1"/>
          </p:cNvSpPr>
          <p:nvPr>
            <p:ph sz="quarter" idx="1"/>
          </p:nvPr>
        </p:nvSpPr>
        <p:spPr/>
        <p:txBody>
          <a:bodyPr/>
          <a:lstStyle/>
          <a:p>
            <a:r>
              <a:rPr lang="en-US" dirty="0" smtClean="0"/>
              <a:t>Marketing &amp; Sales (“community”)</a:t>
            </a:r>
          </a:p>
          <a:p>
            <a:pPr lvl="1"/>
            <a:r>
              <a:rPr lang="en-US" dirty="0" smtClean="0">
                <a:hlinkClick r:id="rId3"/>
              </a:rPr>
              <a:t>Etsy</a:t>
            </a:r>
            <a:endParaRPr lang="en-US" dirty="0" smtClean="0"/>
          </a:p>
          <a:p>
            <a:pPr lvl="1"/>
            <a:r>
              <a:rPr lang="en-US" dirty="0" smtClean="0">
                <a:hlinkClick r:id="rId4"/>
              </a:rPr>
              <a:t>Art Fire</a:t>
            </a:r>
            <a:endParaRPr lang="en-US" dirty="0" smtClean="0"/>
          </a:p>
          <a:p>
            <a:pPr lvl="1"/>
            <a:r>
              <a:rPr lang="en-US" dirty="0" smtClean="0">
                <a:hlinkClick r:id="rId5"/>
              </a:rPr>
              <a:t>Dawanda</a:t>
            </a:r>
            <a:endParaRPr lang="en-US" dirty="0" smtClean="0"/>
          </a:p>
          <a:p>
            <a:r>
              <a:rPr lang="en-US" dirty="0" smtClean="0"/>
              <a:t>Fulfillment &amp; Shipping</a:t>
            </a:r>
          </a:p>
          <a:p>
            <a:pPr lvl="1"/>
            <a:r>
              <a:rPr lang="en-US" dirty="0" smtClean="0"/>
              <a:t>Amazon.com</a:t>
            </a:r>
          </a:p>
          <a:p>
            <a:pPr lvl="1"/>
            <a:r>
              <a:rPr lang="en-US" dirty="0" smtClean="0"/>
              <a:t>UPS</a:t>
            </a:r>
          </a:p>
          <a:p>
            <a:pPr lvl="1"/>
            <a:r>
              <a:rPr lang="en-US" dirty="0" smtClean="0"/>
              <a:t>FedEx</a:t>
            </a:r>
            <a:endParaRPr lang="en-US" dirty="0"/>
          </a:p>
        </p:txBody>
      </p:sp>
      <p:sp>
        <p:nvSpPr>
          <p:cNvPr id="4" name="Content Placeholder 3"/>
          <p:cNvSpPr>
            <a:spLocks noGrp="1"/>
          </p:cNvSpPr>
          <p:nvPr>
            <p:ph sz="quarter" idx="2"/>
          </p:nvPr>
        </p:nvSpPr>
        <p:spPr/>
        <p:txBody>
          <a:bodyPr/>
          <a:lstStyle/>
          <a:p>
            <a:r>
              <a:rPr lang="en-US" dirty="0" smtClean="0"/>
              <a:t>Web Hosting &amp; Outsourced Business Services (“the cloud”)</a:t>
            </a:r>
          </a:p>
          <a:p>
            <a:pPr lvl="1"/>
            <a:r>
              <a:rPr lang="en-US" dirty="0" smtClean="0">
                <a:hlinkClick r:id="rId6"/>
              </a:rPr>
              <a:t>GoDaddy</a:t>
            </a:r>
            <a:endParaRPr lang="en-US" dirty="0" smtClean="0"/>
          </a:p>
          <a:p>
            <a:pPr lvl="1"/>
            <a:r>
              <a:rPr lang="en-US" dirty="0" smtClean="0">
                <a:hlinkClick r:id="rId7"/>
              </a:rPr>
              <a:t>Outright</a:t>
            </a:r>
            <a:endParaRPr lang="en-US" dirty="0" smtClean="0"/>
          </a:p>
          <a:p>
            <a:pPr lvl="1"/>
            <a:r>
              <a:rPr lang="en-US" dirty="0" smtClean="0">
                <a:hlinkClick r:id="rId8"/>
              </a:rPr>
              <a:t>SalesForce</a:t>
            </a:r>
            <a:endParaRPr lang="en-US" dirty="0" smtClean="0"/>
          </a:p>
          <a:p>
            <a:pPr lvl="1"/>
            <a:r>
              <a:rPr lang="en-US" dirty="0" smtClean="0">
                <a:hlinkClick r:id="rId9"/>
              </a:rPr>
              <a:t>Workday</a:t>
            </a:r>
            <a:endParaRPr lang="en-US" dirty="0"/>
          </a:p>
        </p:txBody>
      </p:sp>
      <p:pic>
        <p:nvPicPr>
          <p:cNvPr id="307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4419600"/>
            <a:ext cx="222885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3913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Everyone an Investor? </a:t>
            </a:r>
            <a:r>
              <a:rPr lang="en-US" sz="3600" dirty="0" smtClean="0"/>
              <a:t>Democratizing Ownership</a:t>
            </a:r>
            <a:endParaRPr lang="en-US" sz="3600" dirty="0"/>
          </a:p>
        </p:txBody>
      </p:sp>
      <p:sp>
        <p:nvSpPr>
          <p:cNvPr id="4" name="Content Placeholder 3"/>
          <p:cNvSpPr>
            <a:spLocks noGrp="1"/>
          </p:cNvSpPr>
          <p:nvPr>
            <p:ph sz="quarter" idx="1"/>
          </p:nvPr>
        </p:nvSpPr>
        <p:spPr/>
        <p:txBody>
          <a:bodyPr/>
          <a:lstStyle/>
          <a:p>
            <a:r>
              <a:rPr lang="en-US" dirty="0" smtClean="0"/>
              <a:t>Non-equity crowd funding: “rewards”</a:t>
            </a:r>
          </a:p>
          <a:p>
            <a:pPr lvl="1"/>
            <a:r>
              <a:rPr lang="en-US" dirty="0" smtClean="0">
                <a:hlinkClick r:id="rId3"/>
              </a:rPr>
              <a:t>Kickstarter</a:t>
            </a:r>
            <a:endParaRPr lang="en-US" dirty="0" smtClean="0"/>
          </a:p>
          <a:p>
            <a:pPr lvl="1"/>
            <a:r>
              <a:rPr lang="en-US" dirty="0" smtClean="0">
                <a:hlinkClick r:id="rId4"/>
              </a:rPr>
              <a:t>Indiegogo</a:t>
            </a:r>
            <a:endParaRPr lang="en-US" dirty="0"/>
          </a:p>
          <a:p>
            <a:pPr lvl="1"/>
            <a:r>
              <a:rPr lang="en-US" dirty="0" smtClean="0">
                <a:hlinkClick r:id="rId5"/>
              </a:rPr>
              <a:t>Fundable</a:t>
            </a:r>
            <a:r>
              <a:rPr lang="en-US" dirty="0" smtClean="0"/>
              <a:t> (only biz)</a:t>
            </a:r>
          </a:p>
          <a:p>
            <a:pPr lvl="1"/>
            <a:r>
              <a:rPr lang="en-US" dirty="0" smtClean="0">
                <a:hlinkClick r:id="rId6"/>
              </a:rPr>
              <a:t>FundedByMe</a:t>
            </a:r>
            <a:endParaRPr lang="en-US" dirty="0" smtClean="0"/>
          </a:p>
          <a:p>
            <a:r>
              <a:rPr lang="en-US" dirty="0" smtClean="0"/>
              <a:t>Non-equity crowd funding: debt/loans</a:t>
            </a:r>
          </a:p>
          <a:p>
            <a:pPr marL="457200" lvl="1" indent="0">
              <a:buNone/>
            </a:pPr>
            <a:endParaRPr lang="en-US" dirty="0" smtClean="0"/>
          </a:p>
        </p:txBody>
      </p:sp>
      <p:sp>
        <p:nvSpPr>
          <p:cNvPr id="5" name="Content Placeholder 4"/>
          <p:cNvSpPr>
            <a:spLocks noGrp="1"/>
          </p:cNvSpPr>
          <p:nvPr>
            <p:ph sz="quarter" idx="2"/>
          </p:nvPr>
        </p:nvSpPr>
        <p:spPr/>
        <p:txBody>
          <a:bodyPr/>
          <a:lstStyle/>
          <a:p>
            <a:pPr lvl="0"/>
            <a:r>
              <a:rPr lang="en-US" dirty="0">
                <a:solidFill>
                  <a:prstClr val="black"/>
                </a:solidFill>
              </a:rPr>
              <a:t>Equity crowd funding</a:t>
            </a:r>
          </a:p>
          <a:p>
            <a:pPr lvl="1"/>
            <a:r>
              <a:rPr lang="en-US" dirty="0" smtClean="0">
                <a:solidFill>
                  <a:prstClr val="black"/>
                </a:solidFill>
                <a:hlinkClick r:id="rId7"/>
              </a:rPr>
              <a:t>EquityNet</a:t>
            </a:r>
            <a:endParaRPr lang="en-US" dirty="0">
              <a:solidFill>
                <a:prstClr val="black"/>
              </a:solidFill>
            </a:endParaRPr>
          </a:p>
          <a:p>
            <a:pPr lvl="1"/>
            <a:r>
              <a:rPr lang="en-US" dirty="0">
                <a:hlinkClick r:id="rId5"/>
              </a:rPr>
              <a:t>Fundable</a:t>
            </a:r>
            <a:r>
              <a:rPr lang="en-US" dirty="0"/>
              <a:t> (only biz</a:t>
            </a:r>
            <a:r>
              <a:rPr lang="en-US" dirty="0" smtClean="0"/>
              <a:t>)</a:t>
            </a:r>
            <a:endParaRPr lang="en-US" dirty="0">
              <a:solidFill>
                <a:prstClr val="black"/>
              </a:solidFill>
            </a:endParaRPr>
          </a:p>
          <a:p>
            <a:pPr lvl="1"/>
            <a:r>
              <a:rPr lang="en-US" dirty="0">
                <a:solidFill>
                  <a:prstClr val="black"/>
                </a:solidFill>
              </a:rPr>
              <a:t>FundaGeek (for sale</a:t>
            </a:r>
            <a:r>
              <a:rPr lang="en-US" dirty="0" smtClean="0">
                <a:solidFill>
                  <a:prstClr val="black"/>
                </a:solidFill>
              </a:rPr>
              <a:t>!)</a:t>
            </a:r>
          </a:p>
          <a:p>
            <a:pPr lvl="1"/>
            <a:r>
              <a:rPr lang="en-US" dirty="0" smtClean="0">
                <a:hlinkClick r:id="rId6"/>
              </a:rPr>
              <a:t>FundedByMe</a:t>
            </a:r>
            <a:endParaRPr lang="en-US" dirty="0" smtClean="0">
              <a:solidFill>
                <a:prstClr val="black"/>
              </a:solidFill>
            </a:endParaRPr>
          </a:p>
          <a:p>
            <a:pPr lvl="1"/>
            <a:endParaRPr lang="en-US" dirty="0">
              <a:solidFill>
                <a:prstClr val="black"/>
              </a:solidFill>
            </a:endParaRPr>
          </a:p>
          <a:p>
            <a:pPr marL="457200" lvl="1" indent="0">
              <a:buNone/>
            </a:pPr>
            <a:r>
              <a:rPr lang="en-US" dirty="0" smtClean="0"/>
              <a:t>NEXT STEP: JOBS Act in the USA</a:t>
            </a:r>
          </a:p>
        </p:txBody>
      </p:sp>
      <p:pic>
        <p:nvPicPr>
          <p:cNvPr id="71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4768049"/>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4405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100" dirty="0" smtClean="0"/>
              <a:t>Example of social Innovation: </a:t>
            </a:r>
            <a:r>
              <a:rPr lang="en-US" sz="2800" dirty="0" smtClean="0"/>
              <a:t>HarvestBot</a:t>
            </a:r>
            <a:r>
              <a:rPr lang="en-US" sz="2800" dirty="0"/>
              <a:t> </a:t>
            </a:r>
            <a:br>
              <a:rPr lang="en-US" sz="2800" dirty="0"/>
            </a:br>
            <a:r>
              <a:rPr lang="en-US" sz="2800" dirty="0" smtClean="0"/>
              <a:t>(</a:t>
            </a:r>
            <a:r>
              <a:rPr lang="en-US" sz="2800" dirty="0" smtClean="0">
                <a:hlinkClick r:id="rId3"/>
              </a:rPr>
              <a:t>Harvest Geek’s </a:t>
            </a:r>
            <a:r>
              <a:rPr lang="en-US" sz="2800" dirty="0" smtClean="0"/>
              <a:t>Kickstarter Campaign)</a:t>
            </a:r>
            <a:endParaRPr lang="en-US" sz="2800" dirty="0"/>
          </a:p>
        </p:txBody>
      </p:sp>
      <p:sp>
        <p:nvSpPr>
          <p:cNvPr id="6" name="Content Placeholder 5"/>
          <p:cNvSpPr>
            <a:spLocks noGrp="1"/>
          </p:cNvSpPr>
          <p:nvPr>
            <p:ph sz="quarter" idx="1"/>
          </p:nvPr>
        </p:nvSpPr>
        <p:spPr/>
        <p:txBody>
          <a:bodyPr>
            <a:normAutofit/>
          </a:bodyPr>
          <a:lstStyle/>
          <a:p>
            <a:pPr marL="0" indent="0">
              <a:buNone/>
            </a:pPr>
            <a:r>
              <a:rPr lang="en-US" sz="2400" dirty="0" smtClean="0"/>
              <a:t>Monitoring</a:t>
            </a:r>
          </a:p>
          <a:p>
            <a:pPr marL="0" indent="0">
              <a:buNone/>
            </a:pPr>
            <a:r>
              <a:rPr lang="en-US" sz="2400" dirty="0" smtClean="0"/>
              <a:t>a garden’s</a:t>
            </a:r>
          </a:p>
          <a:p>
            <a:pPr marL="0" indent="0">
              <a:buNone/>
            </a:pPr>
            <a:r>
              <a:rPr lang="en-US" sz="2400" dirty="0" smtClean="0"/>
              <a:t>vital signs</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603159"/>
            <a:ext cx="6318885" cy="458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794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Issues Raised by Technological &amp; Institutional Changes</a:t>
            </a:r>
            <a:endParaRPr lang="en-US" dirty="0"/>
          </a:p>
        </p:txBody>
      </p:sp>
      <p:sp>
        <p:nvSpPr>
          <p:cNvPr id="3" name="Content Placeholder 2"/>
          <p:cNvSpPr>
            <a:spLocks noGrp="1"/>
          </p:cNvSpPr>
          <p:nvPr>
            <p:ph sz="quarter" idx="1"/>
          </p:nvPr>
        </p:nvSpPr>
        <p:spPr/>
        <p:txBody>
          <a:bodyPr/>
          <a:lstStyle/>
          <a:p>
            <a:pPr marL="514350" indent="-514350">
              <a:buAutoNum type="arabicPeriod"/>
            </a:pPr>
            <a:r>
              <a:rPr lang="en-US" dirty="0" smtClean="0"/>
              <a:t>Team composition: how much does it matter now?</a:t>
            </a:r>
          </a:p>
          <a:p>
            <a:pPr marL="514350" indent="-514350">
              <a:buAutoNum type="arabicPeriod"/>
            </a:pPr>
            <a:r>
              <a:rPr lang="en-US" dirty="0" smtClean="0"/>
              <a:t>Will pursuit of profits corrupt the “community” &amp; collaborative spirit?</a:t>
            </a:r>
          </a:p>
          <a:p>
            <a:pPr marL="514350" indent="-514350">
              <a:buAutoNum type="arabicPeriod"/>
            </a:pPr>
            <a:r>
              <a:rPr lang="en-US" dirty="0" smtClean="0"/>
              <a:t>Can makers &amp; fabbers remain “small”? </a:t>
            </a:r>
          </a:p>
          <a:p>
            <a:pPr marL="514350" indent="-514350">
              <a:buAutoNum type="arabicPeriod"/>
            </a:pPr>
            <a:r>
              <a:rPr lang="en-US" dirty="0" smtClean="0"/>
              <a:t>The “Matthew” &amp; </a:t>
            </a:r>
            <a:r>
              <a:rPr lang="en-US" dirty="0" smtClean="0"/>
              <a:t>“Sesame </a:t>
            </a:r>
            <a:r>
              <a:rPr lang="en-US" dirty="0" smtClean="0"/>
              <a:t>Street” effects: what impact will these changes have on economic inequality?</a:t>
            </a: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1012964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652463"/>
            <a:ext cx="8953500"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9588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Two Global Trends </a:t>
            </a:r>
            <a:endParaRPr lang="en-US" dirty="0"/>
          </a:p>
        </p:txBody>
      </p:sp>
      <p:sp>
        <p:nvSpPr>
          <p:cNvPr id="8" name="Content Placeholder 7"/>
          <p:cNvSpPr>
            <a:spLocks noGrp="1"/>
          </p:cNvSpPr>
          <p:nvPr>
            <p:ph sz="quarter" idx="1"/>
          </p:nvPr>
        </p:nvSpPr>
        <p:spPr/>
        <p:txBody>
          <a:bodyPr/>
          <a:lstStyle/>
          <a:p>
            <a:r>
              <a:rPr lang="en-US" dirty="0" smtClean="0"/>
              <a:t>Technological revolution</a:t>
            </a:r>
          </a:p>
          <a:p>
            <a:pPr lvl="1"/>
            <a:r>
              <a:rPr lang="en-US" dirty="0" smtClean="0"/>
              <a:t>Micro-everything</a:t>
            </a:r>
          </a:p>
          <a:p>
            <a:pPr lvl="1"/>
            <a:r>
              <a:rPr lang="en-US" dirty="0" smtClean="0"/>
              <a:t>IT &amp; Social Media</a:t>
            </a:r>
          </a:p>
          <a:p>
            <a:pPr lvl="1"/>
            <a:r>
              <a:rPr lang="en-US" dirty="0" smtClean="0"/>
              <a:t>Enabling scaling down/up</a:t>
            </a:r>
          </a:p>
          <a:p>
            <a:pPr marL="457200" lvl="1" indent="0">
              <a:buNone/>
            </a:pPr>
            <a:endParaRPr lang="en-US" dirty="0"/>
          </a:p>
        </p:txBody>
      </p:sp>
      <p:sp>
        <p:nvSpPr>
          <p:cNvPr id="9" name="Content Placeholder 8"/>
          <p:cNvSpPr>
            <a:spLocks noGrp="1"/>
          </p:cNvSpPr>
          <p:nvPr>
            <p:ph sz="quarter" idx="2"/>
          </p:nvPr>
        </p:nvSpPr>
        <p:spPr/>
        <p:txBody>
          <a:bodyPr/>
          <a:lstStyle/>
          <a:p>
            <a:r>
              <a:rPr lang="en-US" dirty="0" smtClean="0"/>
              <a:t>Institutional entrepreneurship</a:t>
            </a:r>
          </a:p>
          <a:p>
            <a:pPr lvl="1"/>
            <a:r>
              <a:rPr lang="en-US" dirty="0" smtClean="0"/>
              <a:t>Legacy of 1960’s </a:t>
            </a:r>
          </a:p>
          <a:p>
            <a:pPr lvl="1"/>
            <a:r>
              <a:rPr lang="en-US" dirty="0" smtClean="0"/>
              <a:t>Localism &amp; community</a:t>
            </a:r>
          </a:p>
          <a:p>
            <a:pPr lvl="1"/>
            <a:r>
              <a:rPr lang="en-US" dirty="0" smtClean="0"/>
              <a:t>Facilitating collaboration &amp; cooperation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191000"/>
            <a:ext cx="1764506" cy="1764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267200"/>
            <a:ext cx="2197894" cy="2197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907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fontScale="90000"/>
          </a:bodyPr>
          <a:lstStyle/>
          <a:p>
            <a:r>
              <a:rPr lang="en-US" dirty="0" smtClean="0"/>
              <a:t>Social Innovation &amp; New Institutions: “Hot Causes”</a:t>
            </a:r>
            <a:endParaRPr lang="en-US" dirty="0"/>
          </a:p>
        </p:txBody>
      </p:sp>
      <p:sp>
        <p:nvSpPr>
          <p:cNvPr id="16" name="Content Placeholder 15"/>
          <p:cNvSpPr>
            <a:spLocks noGrp="1"/>
          </p:cNvSpPr>
          <p:nvPr>
            <p:ph sz="quarter" idx="1"/>
          </p:nvPr>
        </p:nvSpPr>
        <p:spPr/>
        <p:txBody>
          <a:bodyPr/>
          <a:lstStyle/>
          <a:p>
            <a:r>
              <a:rPr lang="en-US" dirty="0" smtClean="0"/>
              <a:t>Rebelling against the “closed box”</a:t>
            </a:r>
            <a:endParaRPr lang="en-US" dirty="0"/>
          </a:p>
        </p:txBody>
      </p:sp>
      <p:sp>
        <p:nvSpPr>
          <p:cNvPr id="17" name="Content Placeholder 16"/>
          <p:cNvSpPr>
            <a:spLocks noGrp="1"/>
          </p:cNvSpPr>
          <p:nvPr>
            <p:ph sz="quarter" idx="2"/>
          </p:nvPr>
        </p:nvSpPr>
        <p:spPr/>
        <p:txBody>
          <a:bodyPr/>
          <a:lstStyle/>
          <a:p>
            <a:r>
              <a:rPr lang="en-US" dirty="0" smtClean="0"/>
              <a:t>Promoting local production &amp; control</a:t>
            </a:r>
          </a:p>
          <a:p>
            <a:pPr lvl="1"/>
            <a:r>
              <a:rPr lang="en-US" dirty="0" smtClean="0"/>
              <a:t>Doing things for yourself</a:t>
            </a:r>
          </a:p>
          <a:p>
            <a:pPr lvl="1"/>
            <a:r>
              <a:rPr lang="en-US" dirty="0" smtClean="0"/>
              <a:t>Earning living from own creativity &amp; labor</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309562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038600"/>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979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“If You Can Imagine It, You Can Make It”</a:t>
            </a:r>
            <a:endParaRPr lang="en-US" sz="3600" dirty="0"/>
          </a:p>
        </p:txBody>
      </p:sp>
      <p:sp>
        <p:nvSpPr>
          <p:cNvPr id="3" name="Content Placeholder 2"/>
          <p:cNvSpPr>
            <a:spLocks noGrp="1"/>
          </p:cNvSpPr>
          <p:nvPr>
            <p:ph sz="quarter" idx="1"/>
          </p:nvPr>
        </p:nvSpPr>
        <p:spPr/>
        <p:txBody>
          <a:bodyPr/>
          <a:lstStyle/>
          <a:p>
            <a:r>
              <a:rPr lang="en-US" dirty="0" smtClean="0"/>
              <a:t>User-Driven Innovation</a:t>
            </a:r>
          </a:p>
          <a:p>
            <a:pPr lvl="1"/>
            <a:r>
              <a:rPr lang="en-US" dirty="0" smtClean="0"/>
              <a:t>Medical devices</a:t>
            </a:r>
          </a:p>
          <a:p>
            <a:pPr lvl="1"/>
            <a:r>
              <a:rPr lang="en-US" dirty="0" smtClean="0"/>
              <a:t>Juvenile products</a:t>
            </a:r>
          </a:p>
          <a:p>
            <a:pPr lvl="1"/>
            <a:r>
              <a:rPr lang="en-US" dirty="0" smtClean="0"/>
              <a:t>Extreme sports</a:t>
            </a:r>
          </a:p>
          <a:p>
            <a:pPr lvl="1"/>
            <a:r>
              <a:rPr lang="en-US" dirty="0" smtClean="0"/>
              <a:t>Typesetting</a:t>
            </a:r>
          </a:p>
          <a:p>
            <a:r>
              <a:rPr lang="en-US" dirty="0" smtClean="0"/>
              <a:t>Technology wants to be free!</a:t>
            </a:r>
          </a:p>
        </p:txBody>
      </p:sp>
      <p:sp>
        <p:nvSpPr>
          <p:cNvPr id="4" name="Content Placeholder 3"/>
          <p:cNvSpPr>
            <a:spLocks noGrp="1"/>
          </p:cNvSpPr>
          <p:nvPr>
            <p:ph sz="quarter" idx="2"/>
          </p:nvPr>
        </p:nvSpPr>
        <p:spPr/>
        <p:txBody>
          <a:bodyPr/>
          <a:lstStyle/>
          <a:p>
            <a:r>
              <a:rPr lang="en-US" dirty="0" smtClean="0"/>
              <a:t>Enabling technologies</a:t>
            </a:r>
          </a:p>
          <a:p>
            <a:pPr lvl="1"/>
            <a:r>
              <a:rPr lang="en-US" dirty="0" smtClean="0"/>
              <a:t>Laser cutters</a:t>
            </a:r>
          </a:p>
          <a:p>
            <a:pPr lvl="1"/>
            <a:r>
              <a:rPr lang="en-US" dirty="0" smtClean="0"/>
              <a:t>Computer Numerical Control (CNC) for machines</a:t>
            </a:r>
          </a:p>
          <a:p>
            <a:pPr lvl="1"/>
            <a:r>
              <a:rPr lang="en-US" dirty="0" smtClean="0"/>
              <a:t>3D Printers </a:t>
            </a:r>
            <a:endParaRPr lang="en-US" dirty="0"/>
          </a:p>
        </p:txBody>
      </p:sp>
    </p:spTree>
    <p:extLst>
      <p:ext uri="{BB962C8B-B14F-4D97-AF65-F5344CB8AC3E}">
        <p14:creationId xmlns:p14="http://schemas.microsoft.com/office/powerpoint/2010/main" val="41168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81257"/>
            <a:ext cx="3147632" cy="3147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idx="4294967295"/>
          </p:nvPr>
        </p:nvSpPr>
        <p:spPr>
          <a:xfrm>
            <a:off x="533400" y="228600"/>
            <a:ext cx="8229600" cy="1143000"/>
          </a:xfrm>
        </p:spPr>
        <p:txBody>
          <a:bodyPr/>
          <a:lstStyle/>
          <a:p>
            <a:r>
              <a:rPr lang="en-US" dirty="0" smtClean="0"/>
              <a:t>Some of The New Tools</a:t>
            </a:r>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219203"/>
            <a:ext cx="3506724" cy="287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114800"/>
            <a:ext cx="2506980" cy="2293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962" y="4114800"/>
            <a:ext cx="2468563"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074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Where Do “Makers” Go to Gain Access to Tools?</a:t>
            </a:r>
            <a:endParaRPr lang="en-US" sz="3200" dirty="0"/>
          </a:p>
        </p:txBody>
      </p:sp>
      <p:sp>
        <p:nvSpPr>
          <p:cNvPr id="3" name="Content Placeholder 2"/>
          <p:cNvSpPr>
            <a:spLocks noGrp="1"/>
          </p:cNvSpPr>
          <p:nvPr>
            <p:ph sz="quarter" idx="1"/>
          </p:nvPr>
        </p:nvSpPr>
        <p:spPr/>
        <p:txBody>
          <a:bodyPr/>
          <a:lstStyle/>
          <a:p>
            <a:r>
              <a:rPr lang="en-US" dirty="0" smtClean="0"/>
              <a:t>Closed Access - $$ driven</a:t>
            </a:r>
          </a:p>
          <a:p>
            <a:pPr lvl="1"/>
            <a:r>
              <a:rPr lang="en-US" dirty="0" smtClean="0">
                <a:hlinkClick r:id="rId3"/>
              </a:rPr>
              <a:t>Incubators</a:t>
            </a:r>
            <a:endParaRPr lang="en-US" dirty="0" smtClean="0"/>
          </a:p>
          <a:p>
            <a:pPr lvl="1"/>
            <a:r>
              <a:rPr lang="en-US" dirty="0" smtClean="0">
                <a:hlinkClick r:id="rId4"/>
              </a:rPr>
              <a:t>Accelerators</a:t>
            </a:r>
            <a:endParaRPr lang="en-US" dirty="0" smtClean="0"/>
          </a:p>
          <a:p>
            <a:pPr marL="457200" lvl="1" indent="0">
              <a:buNone/>
            </a:pPr>
            <a:endParaRPr lang="en-US" dirty="0"/>
          </a:p>
        </p:txBody>
      </p:sp>
      <p:sp>
        <p:nvSpPr>
          <p:cNvPr id="4" name="Content Placeholder 3"/>
          <p:cNvSpPr>
            <a:spLocks noGrp="1"/>
          </p:cNvSpPr>
          <p:nvPr>
            <p:ph sz="quarter" idx="2"/>
          </p:nvPr>
        </p:nvSpPr>
        <p:spPr/>
        <p:txBody>
          <a:bodyPr/>
          <a:lstStyle/>
          <a:p>
            <a:r>
              <a:rPr lang="en-US" dirty="0" smtClean="0"/>
              <a:t>Open Access – Cooperative &amp; Collaborative Spaces</a:t>
            </a:r>
          </a:p>
          <a:p>
            <a:pPr lvl="1"/>
            <a:r>
              <a:rPr lang="en-US" dirty="0" smtClean="0">
                <a:hlinkClick r:id="rId5"/>
              </a:rPr>
              <a:t>Hackerspaces</a:t>
            </a:r>
            <a:endParaRPr lang="en-US" dirty="0" smtClean="0"/>
          </a:p>
          <a:p>
            <a:pPr lvl="1"/>
            <a:r>
              <a:rPr lang="en-US" dirty="0" smtClean="0">
                <a:hlinkClick r:id="rId6"/>
              </a:rPr>
              <a:t>Fab Labs </a:t>
            </a:r>
            <a:r>
              <a:rPr lang="en-US" dirty="0" smtClean="0"/>
              <a:t>(MIT-sponsored)</a:t>
            </a:r>
          </a:p>
          <a:p>
            <a:pPr lvl="1"/>
            <a:r>
              <a:rPr lang="en-US" dirty="0" smtClean="0">
                <a:hlinkClick r:id="rId7"/>
              </a:rPr>
              <a:t>TechShop</a:t>
            </a:r>
            <a:endParaRPr lang="en-US" dirty="0" smtClean="0"/>
          </a:p>
          <a:p>
            <a:pPr lvl="1"/>
            <a:r>
              <a:rPr lang="en-US" dirty="0" smtClean="0"/>
              <a:t>1000’s globally</a:t>
            </a:r>
          </a:p>
          <a:p>
            <a:pPr marL="457200" lvl="1" indent="0">
              <a:buNone/>
            </a:pPr>
            <a:endParaRPr lang="en-US" dirty="0"/>
          </a:p>
        </p:txBody>
      </p:sp>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505200"/>
            <a:ext cx="309562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437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Hackerspaces</a:t>
            </a:r>
            <a:r>
              <a:rPr lang="en-US" dirty="0"/>
              <a:t> </a:t>
            </a:r>
            <a:r>
              <a:rPr lang="en-US" dirty="0" smtClean="0"/>
              <a:t>in USA</a:t>
            </a:r>
            <a:endParaRPr lang="en-US" dirty="0"/>
          </a:p>
        </p:txBody>
      </p:sp>
      <p:sp>
        <p:nvSpPr>
          <p:cNvPr id="8" name="Content Placeholder 7"/>
          <p:cNvSpPr>
            <a:spLocks noGrp="1"/>
          </p:cNvSpPr>
          <p:nvPr>
            <p:ph sz="quarter" idx="1"/>
          </p:nvPr>
        </p:nvSpPr>
        <p:spPr>
          <a:xfrm>
            <a:off x="457200" y="1600200"/>
            <a:ext cx="4495800" cy="4525963"/>
          </a:xfrm>
        </p:spPr>
        <p:txBody>
          <a:bodyPr>
            <a:normAutofit/>
          </a:bodyPr>
          <a:lstStyle/>
          <a:p>
            <a:r>
              <a:rPr lang="en-US" dirty="0" smtClean="0">
                <a:hlinkClick r:id="rId3"/>
              </a:rPr>
              <a:t>Hoboken: MakerBar</a:t>
            </a:r>
            <a:endParaRPr lang="en-US" dirty="0" smtClean="0"/>
          </a:p>
          <a:p>
            <a:r>
              <a:rPr lang="en-US" dirty="0" smtClean="0">
                <a:hlinkClick r:id="rId4"/>
              </a:rPr>
              <a:t>SF: NoiseBridge</a:t>
            </a:r>
            <a:endParaRPr lang="en-US" dirty="0"/>
          </a:p>
          <a:p>
            <a:r>
              <a:rPr lang="en-US" dirty="0" smtClean="0">
                <a:hlinkClick r:id="rId5"/>
              </a:rPr>
              <a:t>Oakland: LiberatingOurselvesLocally</a:t>
            </a:r>
            <a:endParaRPr lang="en-US" dirty="0" smtClean="0"/>
          </a:p>
          <a:p>
            <a:r>
              <a:rPr lang="en-US" dirty="0" smtClean="0">
                <a:hlinkClick r:id="rId6"/>
              </a:rPr>
              <a:t>Brooklyn: NYC Resistor</a:t>
            </a:r>
            <a:endParaRPr lang="en-US" dirty="0" smtClean="0"/>
          </a:p>
          <a:p>
            <a:r>
              <a:rPr lang="en-US" dirty="0" smtClean="0">
                <a:hlinkClick r:id="rId7"/>
              </a:rPr>
              <a:t>Philadelphia: The </a:t>
            </a:r>
            <a:r>
              <a:rPr lang="en-US" dirty="0" smtClean="0">
                <a:hlinkClick r:id="rId7"/>
              </a:rPr>
              <a:t>HackTory</a:t>
            </a:r>
            <a:endParaRPr lang="en-US" dirty="0" smtClean="0"/>
          </a:p>
          <a:p>
            <a:r>
              <a:rPr lang="en-US" dirty="0" smtClean="0">
                <a:hlinkClick r:id="rId8"/>
              </a:rPr>
              <a:t>Culver City: </a:t>
            </a:r>
            <a:r>
              <a:rPr lang="en-US" dirty="0" smtClean="0">
                <a:hlinkClick r:id="rId8"/>
              </a:rPr>
              <a:t>CrashSpace</a:t>
            </a:r>
            <a:endParaRPr lang="en-US" dirty="0" smtClean="0"/>
          </a:p>
        </p:txBody>
      </p:sp>
      <p:pic>
        <p:nvPicPr>
          <p:cNvPr id="2051" name="Picture 3"/>
          <p:cNvPicPr>
            <a:picLocks noGrp="1" noChangeAspect="1" noChangeArrowheads="1"/>
          </p:cNvPicPr>
          <p:nvPr>
            <p:ph sz="quarter" idx="2"/>
          </p:nvPr>
        </p:nvPicPr>
        <p:blipFill>
          <a:blip r:embed="rId9">
            <a:extLst>
              <a:ext uri="{28A0092B-C50C-407E-A947-70E740481C1C}">
                <a14:useLocalDpi xmlns:a14="http://schemas.microsoft.com/office/drawing/2010/main" val="0"/>
              </a:ext>
            </a:extLst>
          </a:blip>
          <a:stretch>
            <a:fillRect/>
          </a:stretch>
        </p:blipFill>
        <p:spPr bwMode="auto">
          <a:xfrm>
            <a:off x="5056035" y="2419998"/>
            <a:ext cx="3505504" cy="262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315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374277" y="1447800"/>
            <a:ext cx="6852646" cy="4572000"/>
          </a:xfrm>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07357"/>
            <a:ext cx="76962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728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Institutional Structures of Cooperation &amp; Collaboration</a:t>
            </a:r>
            <a:endParaRPr lang="en-US" sz="3600" dirty="0"/>
          </a:p>
        </p:txBody>
      </p:sp>
      <p:sp>
        <p:nvSpPr>
          <p:cNvPr id="4" name="Content Placeholder 3"/>
          <p:cNvSpPr>
            <a:spLocks noGrp="1"/>
          </p:cNvSpPr>
          <p:nvPr>
            <p:ph sz="quarter" idx="1"/>
          </p:nvPr>
        </p:nvSpPr>
        <p:spPr/>
        <p:txBody>
          <a:bodyPr>
            <a:normAutofit/>
          </a:bodyPr>
          <a:lstStyle/>
          <a:p>
            <a:r>
              <a:rPr lang="en-US" dirty="0" smtClean="0"/>
              <a:t>Education (MOCCs)</a:t>
            </a:r>
          </a:p>
          <a:p>
            <a:pPr lvl="1"/>
            <a:r>
              <a:rPr lang="en-US" dirty="0" smtClean="0">
                <a:hlinkClick r:id="rId3"/>
              </a:rPr>
              <a:t>Udacity</a:t>
            </a:r>
            <a:endParaRPr lang="en-US" dirty="0" smtClean="0"/>
          </a:p>
          <a:p>
            <a:pPr lvl="1"/>
            <a:r>
              <a:rPr lang="en-US" dirty="0" smtClean="0">
                <a:hlinkClick r:id="rId4"/>
              </a:rPr>
              <a:t>Singularity</a:t>
            </a:r>
            <a:endParaRPr lang="en-US" dirty="0" smtClean="0"/>
          </a:p>
          <a:p>
            <a:r>
              <a:rPr lang="en-US" dirty="0" smtClean="0"/>
              <a:t>Gatherings &amp; Celebrations</a:t>
            </a:r>
          </a:p>
          <a:p>
            <a:pPr lvl="1"/>
            <a:r>
              <a:rPr lang="en-US" dirty="0" smtClean="0">
                <a:hlinkClick r:id="rId5"/>
              </a:rPr>
              <a:t>Maker Faires</a:t>
            </a:r>
            <a:endParaRPr lang="en-US" dirty="0"/>
          </a:p>
          <a:p>
            <a:r>
              <a:rPr lang="en-US" dirty="0" smtClean="0"/>
              <a:t>Media</a:t>
            </a:r>
          </a:p>
          <a:p>
            <a:pPr lvl="1"/>
            <a:r>
              <a:rPr lang="en-US" dirty="0" smtClean="0">
                <a:hlinkClick r:id="rId6"/>
              </a:rPr>
              <a:t>Make magazine</a:t>
            </a:r>
            <a:endParaRPr lang="en-US" dirty="0" smtClean="0"/>
          </a:p>
          <a:p>
            <a:r>
              <a:rPr lang="en-US" dirty="0" smtClean="0"/>
              <a:t>Legal/regulatory</a:t>
            </a:r>
          </a:p>
          <a:p>
            <a:pPr lvl="1"/>
            <a:r>
              <a:rPr lang="en-US" dirty="0" smtClean="0">
                <a:hlinkClick r:id="rId7"/>
              </a:rPr>
              <a:t>Creative Commons</a:t>
            </a:r>
            <a:endParaRPr lang="en-US" dirty="0" smtClean="0"/>
          </a:p>
        </p:txBody>
      </p:sp>
      <p:sp>
        <p:nvSpPr>
          <p:cNvPr id="5" name="Content Placeholder 4"/>
          <p:cNvSpPr>
            <a:spLocks noGrp="1"/>
          </p:cNvSpPr>
          <p:nvPr>
            <p:ph sz="quarter" idx="2"/>
          </p:nvPr>
        </p:nvSpPr>
        <p:spPr/>
        <p:txBody>
          <a:bodyPr>
            <a:normAutofit/>
          </a:bodyPr>
          <a:lstStyle/>
          <a:p>
            <a:r>
              <a:rPr lang="en-US" dirty="0" smtClean="0"/>
              <a:t>Sharing</a:t>
            </a:r>
            <a:r>
              <a:rPr lang="en-US" dirty="0"/>
              <a:t> </a:t>
            </a:r>
            <a:r>
              <a:rPr lang="en-US" dirty="0" smtClean="0"/>
              <a:t>&amp; diffusion</a:t>
            </a:r>
          </a:p>
          <a:p>
            <a:pPr lvl="1"/>
            <a:r>
              <a:rPr lang="en-US" dirty="0" smtClean="0">
                <a:hlinkClick r:id="rId8"/>
              </a:rPr>
              <a:t>Maker Shed</a:t>
            </a:r>
            <a:endParaRPr lang="en-US" dirty="0" smtClean="0"/>
          </a:p>
          <a:p>
            <a:r>
              <a:rPr lang="en-US" dirty="0" smtClean="0"/>
              <a:t>Brokers &amp; bridges (crowd-sourced design &amp; </a:t>
            </a:r>
            <a:r>
              <a:rPr lang="en-US" dirty="0" smtClean="0"/>
              <a:t>mfg</a:t>
            </a:r>
            <a:r>
              <a:rPr lang="en-US" dirty="0" smtClean="0"/>
              <a:t>)</a:t>
            </a:r>
          </a:p>
          <a:p>
            <a:pPr lvl="1"/>
            <a:r>
              <a:rPr lang="en-US" dirty="0" smtClean="0">
                <a:hlinkClick r:id="rId9"/>
              </a:rPr>
              <a:t>Quirky</a:t>
            </a:r>
            <a:endParaRPr lang="en-US" dirty="0" smtClean="0"/>
          </a:p>
          <a:p>
            <a:pPr lvl="1"/>
            <a:r>
              <a:rPr lang="en-US" dirty="0" smtClean="0">
                <a:hlinkClick r:id="rId10"/>
              </a:rPr>
              <a:t>Thingiverse</a:t>
            </a:r>
            <a:r>
              <a:rPr lang="en-US" dirty="0" smtClean="0">
                <a:hlinkClick r:id="rId10"/>
              </a:rPr>
              <a:t> (Makerbot)</a:t>
            </a:r>
            <a:endParaRPr lang="en-US" dirty="0" smtClean="0"/>
          </a:p>
          <a:p>
            <a:pPr lvl="1"/>
            <a:r>
              <a:rPr lang="en-US" dirty="0" smtClean="0">
                <a:hlinkClick r:id="rId11"/>
              </a:rPr>
              <a:t>100K Garages</a:t>
            </a:r>
            <a:endParaRPr lang="en-US" dirty="0" smtClean="0"/>
          </a:p>
          <a:p>
            <a:pPr lvl="1"/>
            <a:r>
              <a:rPr lang="en-US" dirty="0" smtClean="0">
                <a:hlinkClick r:id="rId12"/>
              </a:rPr>
              <a:t>Cloudfab</a:t>
            </a:r>
            <a:endParaRPr lang="en-US" dirty="0" smtClean="0"/>
          </a:p>
          <a:p>
            <a:pPr lvl="1"/>
            <a:r>
              <a:rPr lang="en-US" dirty="0" smtClean="0">
                <a:hlinkClick r:id="rId13"/>
              </a:rPr>
              <a:t>Crowdspring</a:t>
            </a:r>
            <a:r>
              <a:rPr lang="en-US" dirty="0" smtClean="0"/>
              <a:t> </a:t>
            </a:r>
          </a:p>
        </p:txBody>
      </p:sp>
    </p:spTree>
    <p:extLst>
      <p:ext uri="{BB962C8B-B14F-4D97-AF65-F5344CB8AC3E}">
        <p14:creationId xmlns:p14="http://schemas.microsoft.com/office/powerpoint/2010/main" val="40591176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648</Words>
  <Application>Microsoft Office PowerPoint</Application>
  <PresentationFormat>On-screen Show (4:3)</PresentationFormat>
  <Paragraphs>124</Paragraphs>
  <Slides>15</Slides>
  <Notes>15</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Equity</vt:lpstr>
      <vt:lpstr>Civic</vt:lpstr>
      <vt:lpstr>1_Equity</vt:lpstr>
      <vt:lpstr>Hackers, Makers, and Crowdfunding: Lowering the Barriers to Entrepreneurship </vt:lpstr>
      <vt:lpstr>Two Global Trends </vt:lpstr>
      <vt:lpstr>Social Innovation &amp; New Institutions: “Hot Causes”</vt:lpstr>
      <vt:lpstr>“If You Can Imagine It, You Can Make It”</vt:lpstr>
      <vt:lpstr>Some of The New Tools</vt:lpstr>
      <vt:lpstr>Where Do “Makers” Go to Gain Access to Tools?</vt:lpstr>
      <vt:lpstr>Hackerspaces in USA</vt:lpstr>
      <vt:lpstr>PowerPoint Presentation</vt:lpstr>
      <vt:lpstr>Institutional Structures of Cooperation &amp; Collaboration</vt:lpstr>
      <vt:lpstr>Example of Legal framework: @Creative Commons</vt:lpstr>
      <vt:lpstr>Small is the New Big “Punching Above Their Weight”</vt:lpstr>
      <vt:lpstr>Everyone an Investor? Democratizing Ownership</vt:lpstr>
      <vt:lpstr>Example of social Innovation: HarvestBot  (Harvest Geek’s Kickstarter Campaign)</vt:lpstr>
      <vt:lpstr>Issues Raised by Technological &amp; Institutional Changes</vt:lpstr>
      <vt:lpstr>PowerPoint Presentation</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Hackers, Makers, and Crowdfunding: Lowering the Barriers to Entrepreneurship</dc:title>
  <dc:creator>Lenovo User</dc:creator>
  <cp:lastModifiedBy>Lenovo User</cp:lastModifiedBy>
  <cp:revision>9</cp:revision>
  <dcterms:created xsi:type="dcterms:W3CDTF">2013-09-18T17:16:33Z</dcterms:created>
  <dcterms:modified xsi:type="dcterms:W3CDTF">2013-09-24T16:24:05Z</dcterms:modified>
</cp:coreProperties>
</file>