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4" r:id="rId3"/>
    <p:sldId id="266" r:id="rId4"/>
    <p:sldId id="261" r:id="rId5"/>
    <p:sldId id="260" r:id="rId6"/>
    <p:sldId id="262" r:id="rId7"/>
    <p:sldId id="257" r:id="rId8"/>
    <p:sldId id="259" r:id="rId9"/>
    <p:sldId id="263" r:id="rId10"/>
    <p:sldId id="268" r:id="rId11"/>
    <p:sldId id="288" r:id="rId12"/>
    <p:sldId id="290" r:id="rId13"/>
    <p:sldId id="289" r:id="rId14"/>
    <p:sldId id="291" r:id="rId15"/>
    <p:sldId id="292" r:id="rId16"/>
    <p:sldId id="294" r:id="rId17"/>
    <p:sldId id="295" r:id="rId18"/>
    <p:sldId id="306" r:id="rId19"/>
    <p:sldId id="296" r:id="rId20"/>
    <p:sldId id="297" r:id="rId21"/>
    <p:sldId id="298" r:id="rId22"/>
    <p:sldId id="299" r:id="rId23"/>
    <p:sldId id="269" r:id="rId24"/>
    <p:sldId id="272" r:id="rId25"/>
    <p:sldId id="273" r:id="rId26"/>
    <p:sldId id="271" r:id="rId27"/>
    <p:sldId id="300" r:id="rId28"/>
    <p:sldId id="303" r:id="rId29"/>
    <p:sldId id="275" r:id="rId30"/>
    <p:sldId id="276" r:id="rId31"/>
    <p:sldId id="284" r:id="rId32"/>
    <p:sldId id="277" r:id="rId33"/>
    <p:sldId id="278" r:id="rId34"/>
    <p:sldId id="304" r:id="rId35"/>
    <p:sldId id="258" r:id="rId36"/>
    <p:sldId id="301" r:id="rId37"/>
    <p:sldId id="279" r:id="rId38"/>
    <p:sldId id="280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Patents</a:t>
            </a:r>
            <a:r>
              <a:rPr lang="en-US" baseline="0"/>
              <a:t> Filed at US PTO by Nation and State, Selected Years, 1963-2012</a:t>
            </a:r>
            <a:endParaRPr lang="en-US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Sheet1!$E$115</c:f>
              <c:strCache>
                <c:ptCount val="1"/>
                <c:pt idx="0">
                  <c:v>World Total (Minus U.S., Japan, Germany)</c:v>
                </c:pt>
              </c:strCache>
            </c:strRef>
          </c:tx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Sheet1!$F$115:$K$115</c:f>
              <c:numCache>
                <c:formatCode>General</c:formatCode>
                <c:ptCount val="6"/>
                <c:pt idx="0">
                  <c:v>5760</c:v>
                </c:pt>
                <c:pt idx="1">
                  <c:v>9695</c:v>
                </c:pt>
                <c:pt idx="2">
                  <c:v>15835</c:v>
                </c:pt>
                <c:pt idx="3">
                  <c:v>30896</c:v>
                </c:pt>
                <c:pt idx="4">
                  <c:v>54647</c:v>
                </c:pt>
                <c:pt idx="5">
                  <c:v>67617</c:v>
                </c:pt>
              </c:numCache>
            </c:numRef>
          </c:val>
        </c:ser>
        <c:ser>
          <c:idx val="1"/>
          <c:order val="1"/>
          <c:tx>
            <c:strRef>
              <c:f>Sheet1!$E$116</c:f>
              <c:strCache>
                <c:ptCount val="1"/>
                <c:pt idx="0">
                  <c:v>U.S. (Minus CA, TX, NY, MA)</c:v>
                </c:pt>
              </c:strCache>
            </c:strRef>
          </c:tx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Sheet1!$F$116:$K$116</c:f>
              <c:numCache>
                <c:formatCode>General</c:formatCode>
                <c:ptCount val="6"/>
                <c:pt idx="0">
                  <c:v>25393</c:v>
                </c:pt>
                <c:pt idx="1">
                  <c:v>27465</c:v>
                </c:pt>
                <c:pt idx="2">
                  <c:v>31509</c:v>
                </c:pt>
                <c:pt idx="3">
                  <c:v>81711</c:v>
                </c:pt>
                <c:pt idx="4">
                  <c:v>60904</c:v>
                </c:pt>
                <c:pt idx="5">
                  <c:v>67178</c:v>
                </c:pt>
              </c:numCache>
            </c:numRef>
          </c:val>
        </c:ser>
        <c:ser>
          <c:idx val="2"/>
          <c:order val="2"/>
          <c:tx>
            <c:strRef>
              <c:f>Sheet1!$E$117</c:f>
              <c:strCache>
                <c:ptCount val="1"/>
                <c:pt idx="0">
                  <c:v>California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Sheet1!$F$117:$K$117</c:f>
              <c:numCache>
                <c:formatCode>General</c:formatCode>
                <c:ptCount val="6"/>
                <c:pt idx="0">
                  <c:v>4357</c:v>
                </c:pt>
                <c:pt idx="1">
                  <c:v>5053</c:v>
                </c:pt>
                <c:pt idx="2">
                  <c:v>6946</c:v>
                </c:pt>
                <c:pt idx="3">
                  <c:v>17491</c:v>
                </c:pt>
                <c:pt idx="4">
                  <c:v>27337</c:v>
                </c:pt>
                <c:pt idx="5">
                  <c:v>32107</c:v>
                </c:pt>
              </c:numCache>
            </c:numRef>
          </c:val>
        </c:ser>
        <c:ser>
          <c:idx val="3"/>
          <c:order val="3"/>
          <c:tx>
            <c:strRef>
              <c:f>Sheet1!$E$118</c:f>
              <c:strCache>
                <c:ptCount val="1"/>
                <c:pt idx="0">
                  <c:v>Texas</c:v>
                </c:pt>
              </c:strCache>
            </c:strRef>
          </c:tx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Sheet1!$F$118:$K$118</c:f>
              <c:numCache>
                <c:formatCode>General</c:formatCode>
                <c:ptCount val="6"/>
                <c:pt idx="0">
                  <c:v>1340</c:v>
                </c:pt>
                <c:pt idx="1">
                  <c:v>1810</c:v>
                </c:pt>
                <c:pt idx="2">
                  <c:v>2929</c:v>
                </c:pt>
                <c:pt idx="3">
                  <c:v>6322</c:v>
                </c:pt>
                <c:pt idx="4">
                  <c:v>7545</c:v>
                </c:pt>
                <c:pt idx="5">
                  <c:v>8367</c:v>
                </c:pt>
              </c:numCache>
            </c:numRef>
          </c:val>
        </c:ser>
        <c:ser>
          <c:idx val="4"/>
          <c:order val="4"/>
          <c:tx>
            <c:strRef>
              <c:f>Sheet1!$E$119</c:f>
              <c:strCache>
                <c:ptCount val="1"/>
                <c:pt idx="0">
                  <c:v>New York</c:v>
                </c:pt>
              </c:strCache>
            </c:strRef>
          </c:tx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Sheet1!$F$119:$K$119</c:f>
              <c:numCache>
                <c:formatCode>General</c:formatCode>
                <c:ptCount val="6"/>
                <c:pt idx="0">
                  <c:v>4437</c:v>
                </c:pt>
                <c:pt idx="1">
                  <c:v>3356</c:v>
                </c:pt>
                <c:pt idx="2">
                  <c:v>4054</c:v>
                </c:pt>
                <c:pt idx="3">
                  <c:v>6086</c:v>
                </c:pt>
                <c:pt idx="4">
                  <c:v>7082</c:v>
                </c:pt>
                <c:pt idx="5">
                  <c:v>7640</c:v>
                </c:pt>
              </c:numCache>
            </c:numRef>
          </c:val>
        </c:ser>
        <c:ser>
          <c:idx val="5"/>
          <c:order val="5"/>
          <c:tx>
            <c:strRef>
              <c:f>Sheet1!$E$120</c:f>
              <c:strCache>
                <c:ptCount val="1"/>
                <c:pt idx="0">
                  <c:v>Massachusetts</c:v>
                </c:pt>
              </c:strCache>
            </c:strRef>
          </c:tx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Sheet1!$F$120:$K$120</c:f>
              <c:numCache>
                <c:formatCode>General</c:formatCode>
                <c:ptCount val="6"/>
                <c:pt idx="0">
                  <c:v>1647</c:v>
                </c:pt>
                <c:pt idx="1">
                  <c:v>1534</c:v>
                </c:pt>
                <c:pt idx="2">
                  <c:v>1953</c:v>
                </c:pt>
                <c:pt idx="3">
                  <c:v>3458</c:v>
                </c:pt>
                <c:pt idx="4">
                  <c:v>4923</c:v>
                </c:pt>
                <c:pt idx="5">
                  <c:v>5734</c:v>
                </c:pt>
              </c:numCache>
            </c:numRef>
          </c:val>
        </c:ser>
        <c:ser>
          <c:idx val="6"/>
          <c:order val="6"/>
          <c:tx>
            <c:strRef>
              <c:f>Sheet1!$E$121</c:f>
              <c:strCache>
                <c:ptCount val="1"/>
                <c:pt idx="0">
                  <c:v>Japan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Sheet1!$F$121:$K$121</c:f>
              <c:numCache>
                <c:formatCode>General</c:formatCode>
                <c:ptCount val="6"/>
                <c:pt idx="0">
                  <c:v>407</c:v>
                </c:pt>
                <c:pt idx="1">
                  <c:v>7124</c:v>
                </c:pt>
                <c:pt idx="2">
                  <c:v>19525</c:v>
                </c:pt>
                <c:pt idx="3">
                  <c:v>31295</c:v>
                </c:pt>
                <c:pt idx="4">
                  <c:v>44813</c:v>
                </c:pt>
                <c:pt idx="5">
                  <c:v>50677</c:v>
                </c:pt>
              </c:numCache>
            </c:numRef>
          </c:val>
        </c:ser>
        <c:ser>
          <c:idx val="7"/>
          <c:order val="7"/>
          <c:tx>
            <c:strRef>
              <c:f>Sheet1!$E$122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Sheet1!$F$114:$K$114</c:f>
              <c:numCache>
                <c:formatCode>General</c:formatCode>
                <c:ptCount val="6"/>
                <c:pt idx="0">
                  <c:v>1963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Sheet1!$F$122:$K$122</c:f>
              <c:numCache>
                <c:formatCode>General</c:formatCode>
                <c:ptCount val="6"/>
                <c:pt idx="0">
                  <c:v>2338</c:v>
                </c:pt>
                <c:pt idx="1">
                  <c:v>5782</c:v>
                </c:pt>
                <c:pt idx="2">
                  <c:v>7614</c:v>
                </c:pt>
                <c:pt idx="3">
                  <c:v>10235</c:v>
                </c:pt>
                <c:pt idx="4">
                  <c:v>12363</c:v>
                </c:pt>
                <c:pt idx="5">
                  <c:v>13835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31072"/>
        <c:axId val="31332608"/>
      </c:areaChart>
      <c:catAx>
        <c:axId val="3133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332608"/>
        <c:crosses val="autoZero"/>
        <c:auto val="1"/>
        <c:lblAlgn val="ctr"/>
        <c:lblOffset val="100"/>
        <c:noMultiLvlLbl val="0"/>
      </c:catAx>
      <c:valAx>
        <c:axId val="3133260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31331072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Silicon Valley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'[Chart in Microsoft PowerPoint]Sheet1'!$B$1:$AH$1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'[Chart in Microsoft PowerPoint]Sheet1'!$B$2:$AH$2</c:f>
              <c:numCache>
                <c:formatCode>General</c:formatCode>
                <c:ptCount val="33"/>
                <c:pt idx="0">
                  <c:v>154</c:v>
                </c:pt>
                <c:pt idx="1">
                  <c:v>391</c:v>
                </c:pt>
                <c:pt idx="2">
                  <c:v>595</c:v>
                </c:pt>
                <c:pt idx="3">
                  <c:v>1046</c:v>
                </c:pt>
                <c:pt idx="4">
                  <c:v>1104</c:v>
                </c:pt>
                <c:pt idx="5">
                  <c:v>925</c:v>
                </c:pt>
                <c:pt idx="6">
                  <c:v>1071</c:v>
                </c:pt>
                <c:pt idx="7">
                  <c:v>1019</c:v>
                </c:pt>
                <c:pt idx="8">
                  <c:v>1039</c:v>
                </c:pt>
                <c:pt idx="9">
                  <c:v>943</c:v>
                </c:pt>
                <c:pt idx="10">
                  <c:v>784</c:v>
                </c:pt>
                <c:pt idx="11">
                  <c:v>690</c:v>
                </c:pt>
                <c:pt idx="12">
                  <c:v>1072</c:v>
                </c:pt>
                <c:pt idx="13">
                  <c:v>1747</c:v>
                </c:pt>
                <c:pt idx="14">
                  <c:v>1069</c:v>
                </c:pt>
                <c:pt idx="15">
                  <c:v>1654</c:v>
                </c:pt>
                <c:pt idx="16">
                  <c:v>3311</c:v>
                </c:pt>
                <c:pt idx="17">
                  <c:v>5130</c:v>
                </c:pt>
                <c:pt idx="18">
                  <c:v>5990</c:v>
                </c:pt>
                <c:pt idx="19">
                  <c:v>19431</c:v>
                </c:pt>
                <c:pt idx="20">
                  <c:v>33542</c:v>
                </c:pt>
                <c:pt idx="21">
                  <c:v>12108</c:v>
                </c:pt>
                <c:pt idx="22">
                  <c:v>7178</c:v>
                </c:pt>
                <c:pt idx="23">
                  <c:v>6525</c:v>
                </c:pt>
                <c:pt idx="24">
                  <c:v>7682</c:v>
                </c:pt>
                <c:pt idx="25">
                  <c:v>8165</c:v>
                </c:pt>
                <c:pt idx="26">
                  <c:v>9493</c:v>
                </c:pt>
                <c:pt idx="27">
                  <c:v>10953</c:v>
                </c:pt>
                <c:pt idx="28">
                  <c:v>10830</c:v>
                </c:pt>
                <c:pt idx="29">
                  <c:v>7848</c:v>
                </c:pt>
                <c:pt idx="30">
                  <c:v>9065</c:v>
                </c:pt>
                <c:pt idx="31">
                  <c:v>11717</c:v>
                </c:pt>
                <c:pt idx="32">
                  <c:v>10968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Massachusetts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'[Chart in Microsoft PowerPoint]Sheet1'!$B$1:$AH$1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'[Chart in Microsoft PowerPoint]Sheet1'!$B$3:$AH$3</c:f>
              <c:numCache>
                <c:formatCode>General</c:formatCode>
                <c:ptCount val="33"/>
                <c:pt idx="0">
                  <c:v>91</c:v>
                </c:pt>
                <c:pt idx="1">
                  <c:v>209</c:v>
                </c:pt>
                <c:pt idx="2">
                  <c:v>250</c:v>
                </c:pt>
                <c:pt idx="3">
                  <c:v>474</c:v>
                </c:pt>
                <c:pt idx="4">
                  <c:v>473</c:v>
                </c:pt>
                <c:pt idx="5">
                  <c:v>465</c:v>
                </c:pt>
                <c:pt idx="6">
                  <c:v>518</c:v>
                </c:pt>
                <c:pt idx="7">
                  <c:v>529</c:v>
                </c:pt>
                <c:pt idx="8">
                  <c:v>556</c:v>
                </c:pt>
                <c:pt idx="9">
                  <c:v>448</c:v>
                </c:pt>
                <c:pt idx="10">
                  <c:v>427</c:v>
                </c:pt>
                <c:pt idx="11">
                  <c:v>282</c:v>
                </c:pt>
                <c:pt idx="12">
                  <c:v>747</c:v>
                </c:pt>
                <c:pt idx="13">
                  <c:v>393</c:v>
                </c:pt>
                <c:pt idx="14">
                  <c:v>492</c:v>
                </c:pt>
                <c:pt idx="15">
                  <c:v>509</c:v>
                </c:pt>
                <c:pt idx="16">
                  <c:v>930</c:v>
                </c:pt>
                <c:pt idx="17">
                  <c:v>1374</c:v>
                </c:pt>
                <c:pt idx="18">
                  <c:v>1893</c:v>
                </c:pt>
                <c:pt idx="19">
                  <c:v>4407</c:v>
                </c:pt>
                <c:pt idx="20">
                  <c:v>10464</c:v>
                </c:pt>
                <c:pt idx="21">
                  <c:v>4683</c:v>
                </c:pt>
                <c:pt idx="22">
                  <c:v>2796</c:v>
                </c:pt>
                <c:pt idx="23">
                  <c:v>2982</c:v>
                </c:pt>
                <c:pt idx="24">
                  <c:v>3092</c:v>
                </c:pt>
                <c:pt idx="25">
                  <c:v>2773</c:v>
                </c:pt>
                <c:pt idx="26">
                  <c:v>3134</c:v>
                </c:pt>
                <c:pt idx="27">
                  <c:v>3860</c:v>
                </c:pt>
                <c:pt idx="28">
                  <c:v>3301</c:v>
                </c:pt>
                <c:pt idx="29">
                  <c:v>2177</c:v>
                </c:pt>
                <c:pt idx="30">
                  <c:v>2472</c:v>
                </c:pt>
                <c:pt idx="31">
                  <c:v>3341</c:v>
                </c:pt>
                <c:pt idx="32">
                  <c:v>3295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PowerPoint]Sheet1'!$A$4</c:f>
              <c:strCache>
                <c:ptCount val="1"/>
                <c:pt idx="0">
                  <c:v>New York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'[Chart in Microsoft PowerPoint]Sheet1'!$B$1:$AH$1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'[Chart in Microsoft PowerPoint]Sheet1'!$B$4:$AH$4</c:f>
              <c:numCache>
                <c:formatCode>General</c:formatCode>
                <c:ptCount val="33"/>
                <c:pt idx="0">
                  <c:v>54</c:v>
                </c:pt>
                <c:pt idx="1">
                  <c:v>61</c:v>
                </c:pt>
                <c:pt idx="2">
                  <c:v>101</c:v>
                </c:pt>
                <c:pt idx="3">
                  <c:v>102</c:v>
                </c:pt>
                <c:pt idx="4">
                  <c:v>495</c:v>
                </c:pt>
                <c:pt idx="5">
                  <c:v>199</c:v>
                </c:pt>
                <c:pt idx="6">
                  <c:v>275</c:v>
                </c:pt>
                <c:pt idx="7">
                  <c:v>132</c:v>
                </c:pt>
                <c:pt idx="8">
                  <c:v>298</c:v>
                </c:pt>
                <c:pt idx="9">
                  <c:v>235</c:v>
                </c:pt>
                <c:pt idx="10">
                  <c:v>112</c:v>
                </c:pt>
                <c:pt idx="11">
                  <c:v>47</c:v>
                </c:pt>
                <c:pt idx="12">
                  <c:v>305</c:v>
                </c:pt>
                <c:pt idx="13">
                  <c:v>125</c:v>
                </c:pt>
                <c:pt idx="14">
                  <c:v>140</c:v>
                </c:pt>
                <c:pt idx="15">
                  <c:v>193</c:v>
                </c:pt>
                <c:pt idx="16">
                  <c:v>380</c:v>
                </c:pt>
                <c:pt idx="17">
                  <c:v>775</c:v>
                </c:pt>
                <c:pt idx="18">
                  <c:v>1002</c:v>
                </c:pt>
                <c:pt idx="19">
                  <c:v>3099</c:v>
                </c:pt>
                <c:pt idx="20">
                  <c:v>12115</c:v>
                </c:pt>
                <c:pt idx="21">
                  <c:v>3270</c:v>
                </c:pt>
                <c:pt idx="22">
                  <c:v>1451</c:v>
                </c:pt>
                <c:pt idx="23">
                  <c:v>1436</c:v>
                </c:pt>
                <c:pt idx="24">
                  <c:v>1506</c:v>
                </c:pt>
                <c:pt idx="25">
                  <c:v>1937</c:v>
                </c:pt>
                <c:pt idx="26">
                  <c:v>2026</c:v>
                </c:pt>
                <c:pt idx="27">
                  <c:v>1677</c:v>
                </c:pt>
                <c:pt idx="28">
                  <c:v>1891</c:v>
                </c:pt>
                <c:pt idx="29">
                  <c:v>1019</c:v>
                </c:pt>
                <c:pt idx="30">
                  <c:v>1373</c:v>
                </c:pt>
                <c:pt idx="31">
                  <c:v>2844</c:v>
                </c:pt>
                <c:pt idx="32">
                  <c:v>2360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PowerPoint]Sheet1'!$A$5</c:f>
              <c:strCache>
                <c:ptCount val="1"/>
                <c:pt idx="0">
                  <c:v>Texas</c:v>
                </c:pt>
              </c:strCache>
            </c:strRef>
          </c:tx>
          <c:invertIfNegative val="0"/>
          <c:cat>
            <c:numRef>
              <c:f>'[Chart in Microsoft PowerPoint]Sheet1'!$B$1:$AH$1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'[Chart in Microsoft PowerPoint]Sheet1'!$B$5:$AH$5</c:f>
              <c:numCache>
                <c:formatCode>General</c:formatCode>
                <c:ptCount val="33"/>
                <c:pt idx="0">
                  <c:v>79</c:v>
                </c:pt>
                <c:pt idx="1">
                  <c:v>167</c:v>
                </c:pt>
                <c:pt idx="2">
                  <c:v>144</c:v>
                </c:pt>
                <c:pt idx="3">
                  <c:v>187</c:v>
                </c:pt>
                <c:pt idx="4">
                  <c:v>280</c:v>
                </c:pt>
                <c:pt idx="5">
                  <c:v>292</c:v>
                </c:pt>
                <c:pt idx="6">
                  <c:v>320</c:v>
                </c:pt>
                <c:pt idx="7">
                  <c:v>345</c:v>
                </c:pt>
                <c:pt idx="8">
                  <c:v>321</c:v>
                </c:pt>
                <c:pt idx="9">
                  <c:v>369</c:v>
                </c:pt>
                <c:pt idx="10">
                  <c:v>233</c:v>
                </c:pt>
                <c:pt idx="11">
                  <c:v>269</c:v>
                </c:pt>
                <c:pt idx="12">
                  <c:v>235</c:v>
                </c:pt>
                <c:pt idx="13">
                  <c:v>242</c:v>
                </c:pt>
                <c:pt idx="14">
                  <c:v>343</c:v>
                </c:pt>
                <c:pt idx="15">
                  <c:v>289</c:v>
                </c:pt>
                <c:pt idx="16">
                  <c:v>512</c:v>
                </c:pt>
                <c:pt idx="17">
                  <c:v>673</c:v>
                </c:pt>
                <c:pt idx="18">
                  <c:v>873</c:v>
                </c:pt>
                <c:pt idx="19">
                  <c:v>2448</c:v>
                </c:pt>
                <c:pt idx="20">
                  <c:v>6423</c:v>
                </c:pt>
                <c:pt idx="21">
                  <c:v>2882</c:v>
                </c:pt>
                <c:pt idx="22">
                  <c:v>1251</c:v>
                </c:pt>
                <c:pt idx="23">
                  <c:v>1196</c:v>
                </c:pt>
                <c:pt idx="24">
                  <c:v>1087</c:v>
                </c:pt>
                <c:pt idx="25">
                  <c:v>1184</c:v>
                </c:pt>
                <c:pt idx="26">
                  <c:v>1385</c:v>
                </c:pt>
                <c:pt idx="27">
                  <c:v>1439</c:v>
                </c:pt>
                <c:pt idx="28">
                  <c:v>1291</c:v>
                </c:pt>
                <c:pt idx="29">
                  <c:v>726</c:v>
                </c:pt>
                <c:pt idx="30">
                  <c:v>981</c:v>
                </c:pt>
                <c:pt idx="31">
                  <c:v>1593</c:v>
                </c:pt>
                <c:pt idx="32">
                  <c:v>934</c:v>
                </c:pt>
              </c:numCache>
            </c:numRef>
          </c:val>
        </c:ser>
        <c:ser>
          <c:idx val="4"/>
          <c:order val="4"/>
          <c:tx>
            <c:strRef>
              <c:f>'[Chart in Microsoft PowerPoint]Sheet1'!$A$6</c:f>
              <c:strCache>
                <c:ptCount val="1"/>
                <c:pt idx="0">
                  <c:v>S. Calif.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'[Chart in Microsoft PowerPoint]Sheet1'!$B$1:$AH$1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'[Chart in Microsoft PowerPoint]Sheet1'!$B$6:$AH$6</c:f>
              <c:numCache>
                <c:formatCode>General</c:formatCode>
                <c:ptCount val="33"/>
                <c:pt idx="0">
                  <c:v>60</c:v>
                </c:pt>
                <c:pt idx="1">
                  <c:v>167</c:v>
                </c:pt>
                <c:pt idx="2">
                  <c:v>191</c:v>
                </c:pt>
                <c:pt idx="3">
                  <c:v>444</c:v>
                </c:pt>
                <c:pt idx="4">
                  <c:v>385</c:v>
                </c:pt>
                <c:pt idx="5">
                  <c:v>330</c:v>
                </c:pt>
                <c:pt idx="6">
                  <c:v>433</c:v>
                </c:pt>
                <c:pt idx="7">
                  <c:v>619</c:v>
                </c:pt>
                <c:pt idx="8">
                  <c:v>529</c:v>
                </c:pt>
                <c:pt idx="9">
                  <c:v>455</c:v>
                </c:pt>
                <c:pt idx="10">
                  <c:v>316</c:v>
                </c:pt>
                <c:pt idx="11">
                  <c:v>300</c:v>
                </c:pt>
                <c:pt idx="12">
                  <c:v>382</c:v>
                </c:pt>
                <c:pt idx="13">
                  <c:v>642</c:v>
                </c:pt>
                <c:pt idx="14">
                  <c:v>72</c:v>
                </c:pt>
                <c:pt idx="15">
                  <c:v>565</c:v>
                </c:pt>
                <c:pt idx="16">
                  <c:v>1253</c:v>
                </c:pt>
                <c:pt idx="17">
                  <c:v>1519</c:v>
                </c:pt>
                <c:pt idx="18">
                  <c:v>1915</c:v>
                </c:pt>
                <c:pt idx="19">
                  <c:v>5060</c:v>
                </c:pt>
                <c:pt idx="20">
                  <c:v>8381</c:v>
                </c:pt>
                <c:pt idx="21">
                  <c:v>3034</c:v>
                </c:pt>
                <c:pt idx="22">
                  <c:v>2207</c:v>
                </c:pt>
                <c:pt idx="23">
                  <c:v>1886</c:v>
                </c:pt>
                <c:pt idx="24">
                  <c:v>2134</c:v>
                </c:pt>
                <c:pt idx="25">
                  <c:v>2689</c:v>
                </c:pt>
                <c:pt idx="26">
                  <c:v>3145</c:v>
                </c:pt>
                <c:pt idx="27">
                  <c:v>3636</c:v>
                </c:pt>
                <c:pt idx="28">
                  <c:v>3125</c:v>
                </c:pt>
                <c:pt idx="29">
                  <c:v>1947</c:v>
                </c:pt>
                <c:pt idx="30">
                  <c:v>2518</c:v>
                </c:pt>
                <c:pt idx="31">
                  <c:v>2999</c:v>
                </c:pt>
                <c:pt idx="32">
                  <c:v>3206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09536"/>
        <c:axId val="79411072"/>
      </c:barChart>
      <c:catAx>
        <c:axId val="794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11072"/>
        <c:crosses val="autoZero"/>
        <c:auto val="1"/>
        <c:lblAlgn val="ctr"/>
        <c:lblOffset val="100"/>
        <c:noMultiLvlLbl val="0"/>
      </c:catAx>
      <c:valAx>
        <c:axId val="794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09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0.69565</cdr:x>
      <cdr:y>0.31429</cdr:y>
    </cdr:from>
    <cdr:to>
      <cdr:x>0.85217</cdr:x>
      <cdr:y>0.5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6096000" y="1676400"/>
          <a:ext cx="1371600" cy="990600"/>
        </a:xfrm>
        <a:prstGeom xmlns:a="http://schemas.openxmlformats.org/drawingml/2006/main" prst="straightConnector1">
          <a:avLst/>
        </a:prstGeom>
        <a:ln xmlns:a="http://schemas.openxmlformats.org/drawingml/2006/main" w="69850">
          <a:solidFill>
            <a:srgbClr val="FFCC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0.72174</cdr:x>
      <cdr:y>0.2</cdr:y>
    </cdr:from>
    <cdr:to>
      <cdr:x>0.97391</cdr:x>
      <cdr:y>0.32857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24600" y="1066800"/>
          <a:ext cx="2209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California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D1E21-4099-4758-B26D-16AFF0552DE0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EF78-069D-4A6D-942A-697B3109F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8EF78-069D-4A6D-942A-697B3109FB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8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7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379E-C2CD-435F-BF2E-762D17EF301A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0E05-3675-42E5-AB73-96F72320D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onolulujewelrycompany.com/blog/wp-content/uploads/2013/01/surf-hawa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304800"/>
            <a:ext cx="8839200" cy="19049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Always Looking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for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“New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Thing: Silicon Valley Again*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67100"/>
            <a:ext cx="64008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Martin Kenney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UC Davis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Berkeley Roundtable on the International Economy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Ecosystem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8298" y="409575"/>
            <a:ext cx="9202298" cy="98266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Dialectic and Coevolution of Culture, Economics, Technology and Social Networks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57800" y="4648200"/>
            <a:ext cx="3581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Fast changing technologies</a:t>
            </a:r>
          </a:p>
          <a:p>
            <a:pPr>
              <a:buFontTx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New new things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91200" y="1598543"/>
            <a:ext cx="1905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Capital gains/Venture Capital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30480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Culture: ENTREPRENEURIAL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2600" y="5791200"/>
            <a:ext cx="54864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Culture, social structure, and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economics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aligned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96200" y="6324600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(c) Martin Kenney</a:t>
            </a:r>
            <a:endParaRPr lang="en-US" sz="14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0" y="4648200"/>
            <a:ext cx="2590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Highly networked social order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05000" y="2487543"/>
            <a:ext cx="0" cy="21877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352800" y="210654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6743700" y="2614543"/>
            <a:ext cx="0" cy="2072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352800" y="4953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352800" y="2514600"/>
            <a:ext cx="1905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276600" y="2514600"/>
            <a:ext cx="2514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505200" y="3276600"/>
            <a:ext cx="2362200" cy="9461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800" b="1" dirty="0"/>
              <a:t>VIRTUOUS CIRCLE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66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443288" y="2514600"/>
            <a:ext cx="2057400" cy="19669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23853" y="3124200"/>
            <a:ext cx="1900635" cy="6397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Entrepreneurial Team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7250" y="1447801"/>
            <a:ext cx="1735138" cy="266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Venture capital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38613" y="1447800"/>
            <a:ext cx="1285875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 firms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91200" y="1676400"/>
            <a:ext cx="1371600" cy="36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Accountants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272088" y="2057400"/>
            <a:ext cx="639762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2850" y="3276600"/>
            <a:ext cx="1646238" cy="549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Commercial real estate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62688" y="2971801"/>
            <a:ext cx="2271712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Investment bankers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5500688" y="3200400"/>
            <a:ext cx="731837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00200" y="4343400"/>
            <a:ext cx="1036638" cy="3428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Banks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667000" y="3962400"/>
            <a:ext cx="9286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95800" y="4953000"/>
            <a:ext cx="1646238" cy="606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Executive search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4724400" y="4419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172200" y="4419600"/>
            <a:ext cx="1447800" cy="380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Consultants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5272088" y="4114800"/>
            <a:ext cx="90011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324600" y="3733801"/>
            <a:ext cx="2362200" cy="34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specialists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5424488" y="3810000"/>
            <a:ext cx="900112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81000" y="5715000"/>
            <a:ext cx="8548688" cy="685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Lower entry barriers, speed the firm creation process, facilitate rapid growth, allow concentration on product development.  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00100" y="2362200"/>
            <a:ext cx="2151063" cy="549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Specialized contract manufacturers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-29029" y="0"/>
            <a:ext cx="9173030" cy="9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Ecosystem Specialized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 Assisting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Startups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2819400" y="3505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986088" y="2514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994819" y="1711325"/>
            <a:ext cx="1058069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4662488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819400" y="647700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(c) Martin Kenney</a:t>
            </a:r>
            <a:endParaRPr lang="en-US" sz="2800" dirty="0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362200" y="4724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1981200" y="3810000"/>
            <a:ext cx="142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3862388" y="1600200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1995488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2300288" y="1714501"/>
            <a:ext cx="558800" cy="647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7086600" y="3352800"/>
            <a:ext cx="142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>
            <a:off x="6781800" y="4114800"/>
            <a:ext cx="4714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6019800" y="4800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5424488" y="1714500"/>
            <a:ext cx="304800" cy="1142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719888" y="2057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152400" y="1447800"/>
            <a:ext cx="1295400" cy="527050"/>
          </a:xfrm>
          <a:prstGeom prst="rect">
            <a:avLst/>
          </a:prstGeom>
          <a:noFill/>
          <a:ln w="9525">
            <a:solidFill>
              <a:srgbClr val="00181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Bankruptcy specialists</a:t>
            </a:r>
            <a:endParaRPr lang="en-US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14478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819400" y="4724400"/>
            <a:ext cx="1143000" cy="83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Board of Directors members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3429000" y="4267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39624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6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04800" y="838200"/>
            <a:ext cx="8610600" cy="5867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too expensive to enter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Incumbents can’t understand or react because of their bus model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Redefines markets or captures next step in evolving market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10x improvement or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 the way things are done</a:t>
            </a:r>
          </a:p>
          <a:p>
            <a:pPr lvl="3"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“Google it,” the PC, Internet, local area networks, smart phone </a:t>
            </a:r>
          </a:p>
          <a:p>
            <a:pPr lvl="2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Create new platforms or standards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Cannibalize old technologies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0"/>
            <a:ext cx="9753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Technology or Opportunity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9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0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Culture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762000"/>
            <a:ext cx="8686800" cy="609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the “new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thing?”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 for it/change the world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Gadget and engineering-oriented environment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 networks -- everyone knows someone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Performance-based trust 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 and can you deliver?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Fast paced, high turnover</a:t>
            </a:r>
          </a:p>
        </p:txBody>
      </p:sp>
    </p:spTree>
    <p:extLst>
      <p:ext uri="{BB962C8B-B14F-4D97-AF65-F5344CB8AC3E}">
        <p14:creationId xmlns:p14="http://schemas.microsoft.com/office/powerpoint/2010/main" val="107640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Capital Gains Drive Entire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History of Silicon Valley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4582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Single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Explanation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447800"/>
            <a:ext cx="8305800" cy="2693988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Technology (though my vote is here)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Universities 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Venture capital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Defense Department spending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Culture 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 capital from networking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4789994"/>
            <a:ext cx="7997687" cy="126188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Co-evolution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of individuals, firms, organizations, and institutions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3602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Putting the Silicon in Silicon Valley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jpeg;base64,/9j/4AAQSkZJRgABAQAAAQABAAD/2wCEAAkGBwgTBhUUExIUFBQXFR8WFxgWFyIgGxweGh8iGR4iIB8fKCghGRwmHiMYITEhJSktLi4uFyA1ODUsODQuLisBCgoKDA0OGRAPGjclICU3Myw3Kzc3MTc3MDc3NzEwNDc3NCsuNjQzNyssMisvKywsNy0sOCwsLCwsLDcsLiwtLf/AABEIAIYBeQMBEQACEQEDEQH/xAAcAAEAAgMBAQEAAAAAAAAAAAAABgcDBAUIAgH/xABTEAABAgMDBgoEBw0HAwUAAAABAgMABBEFBhIHFyExVJMTFBZBUVNhktHSIlJxkQgyNlVzgbEjNDU3QmJydJShssHhFTODhKOzwkTD8BgkdYKk/8QAGwEBAAIDAQEAAAAAAAAAAAAAAAQFAQMGBwL/xAAzEQEAAAMGBgECBQQDAQAAAAAAAQIDBBMUFlFSEVORodHhFQVhBjRxcsExMjNBEkPxIf/aAAwDAQACEQMRAD8AvGAQCAQCAQCAQCAQCAQCAQCAQCAQCAQCAQCAQCAQCAQCAQCAQCAQCAQCAQCAQCAQCAQCAQCAQCAoe9t4LZReeYSiZeSkPKAAcUABXUBXQIqK1WpCpNCEXov06w2SeyUppqcIxjCH+oOTymt7a5jeq8Y1X1TdFN+OsXKl6QOU1vbXMb1XjC+qbonx1i5UvSBymt7a5jeq8YX1TdE+OsXKl6QOU1vbXMb1XjC+qbonx1i5UvSBymt7a5jeq8YX1TdE+OsXKl6QOU1vbXMb1XjC+qbonx1i5UvSBymt7a5jeq8YX1TdE+OsXKl6QOU1vbXMb1XjC+qbonx1i5UvSBymt7a5jeq8YX1TdE+OsXKl6QOU1vbXMb1XjC+qbonx1i5UvSBymt7a5jeq8YX1TdE+OsXKl6QfSb02+B99v7xXjGb6ruixH6ZYY/8AVL0g/eVd4drf3h8YX9XdFj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A5V3h2t/eHxhf1d0T4yw8qXpB+i9l4drf75hf1dzHxdh5UvR+8rbxbW93zC/q7j4qw8qHRN8lFt2o/bLqXn3HEhqoClEgHENMS7JUnmmj/yi5/8RWOz0KEkaUkIR4/6/SK0osHIEAgEB51vp8rJr6ZX2xSV/wDJM9P+l/k6X7YOLGpPIBAIBAIBAIBAIBAIBAIBAIBAIBAIBAIBAIBAIBAIBAIBAIBAIBAIBAIBAIBAICw8i/4ee+h/5CJth/vi5n8Ufl5P1/iK4Ys3DkAgEB51vp8rJr6ZX2xSV/8AJN+r0/6X+Tpftg4sak8gEAgEAgEAgEAgEAgEAgEAgEAgEAgEAgEAgEAgEAgEAgEAgEAgEAgEAgEAgEAgLCyL/h576H/kIm2H++LmfxR+Xk/X+IriizcOQCAQGJUtLlVShJP6IjHCD7hUnh/SL8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E4pLdWjuiHCBe1NYnFJbq0d0Q4QL2prF9NsNJNUpSPYAIcIMRnmj/WLJGXyQCAQHl/KJe+8jV+JttudmUIS8QlKXVAAdAFdAgI7y6vZ84Te+V4wDl1ez5wm98rxgHLq9nzhN75XjAWtkAvBbEza00JiZeeCWklIccKgCVHUCdEBdkBUmXW/UxKyyJSWdU2+ujji0GikIB0AEaQVH9yT0wFMcur2fOE3vleMA5c3s+cJvfK8YD0LkevkbQu0EuKrMsUQ7XWofkr+saD2pPZAT2A4N/Jh5u5c4ttSkLTLuKSpJooEJNCCNIPbAef8nF7ryO35lG3Z2ZWhToCkqdUUkUOggnSID0Re591F05taFFK0yrqkqBoQQhRBB5iDpgPK3L693zhM70wDl9e75wmd6YBy+vd84TO9MB+i/wDe+v3/ADO8MBcWRvKbOTs2ZOcIU9hKm3QAMYTrSoDRiA0ggaQDXSNIWbb1rykpZDkw8aNtpxHpPMAO0mgHaYDzTefK1emanCW3lSzVfRQyaEDtX8ZR+sDsgOFy6vZ84Te+V4wDl1ez5wm98rxgMstlBveh4KE/MEj1nCod1VQfrEBeuSTKQbSbUy+Eomm04qp0JcTqqBzKGio1aQR0AM+XG05+XuUHGHXGV8OgYm1FJoQqoqOaAgGQ28tuzF9Sh+bfeRxdasLjilJqCmhoTSuv3wHoCAQFJ5f7wWzLWtLCXmXmQppRUG3CkEhQ10OkwHWyAWzaczZMyqYfdeKXUhJcWVUGHmrqgMPwgbbtWWlJQy8w6yVKcCuDWU1oEUrTXTT74DD8Hu3LWmTO8YmHn8HA4eEWVYa8LWlTorQV9ggMfwgreteWmZPi8w8ziS5i4NZTWhRStDppU++A62QK17SmbvTCph915QfoC4sqIGBJoK6hAWhAIBAV9lxtOfl7khxh1xlfDoGJtRSaEKqKjmgPP3Lq9nzhN75XjAOXV7PnCb3yvGAcur2fOE3vleMBs2flGvgzNBYnn10/JcUVpPYQqo92mA9IZOr4sWnd8PBOBxJwOo5gqlaj80jSPrHNASmAQCAQHkXKh+MGd+nVAXXde+twUXblkOvS4cSw2lYLRJCgkA19HSa1gOny8yc9fLbo+WAcvMnPXy26PlgJBdi17vTTS1ySm1hJwrKEYdOumoVgNq8VsysnYrsw6aIbTi7SdQSO0mgHtgPINs2pMTlvLfeWAp1yqlGtEg6Bq04UpoNGmiYC/rsX+ycSVhNSzU1VLaaFRYcqpR0qUfQ1k1P7oDnZQ76XAtC6zrAmgHQMbJ4BwUcTq04NAOlJ7FGAqPJ9el6zrztvipb+I8kflIVr+saFDtSID11KTLLkqlxtQUhaQpKhqIUKgjsIgOFlF+Qc9+qufwmA80ZLPxhyX0w+wwHp++/yMnf1R7/bVAeW8nE5Js33lXH1JQ0lZK1K+KBhI0/XSA9GcurhbVK+7+kA5dXC2qV939ICMZSr1XDeua+hLjDzpT9yDafSC/ySDT0QDpJrqqNNaQFV5FwrOZKU6XPdwS6/ugLg+EK6sXCAB0KmEA9oAUr7QPdAUzkmsKSnL8MtPjE3RS1J5lYASAeytKwHp1F17vhIAk5YAaAOBR4QH7yasHY5bco8IDhXwycWBO2SW0stS7mtDrbYBSe0CmJJ1EHp6YCN3LyPOSF5WppM7j4PFVHBUxBSSmlcR6a6jqgNr4QfyB/zCPsVAUbcG9jlmW6ZhLQdJbU3hKsPxiDWtD0fvgLF/wDUDN7AjfHywD/1AzewI3x8sBBMot+XbVnGlqYDPBoKaBeKtTXoFIC0Pg1/gWb+mT/DAYPhL/eUl+m79iIDD8GX/r/8D/uwGH4TH31I/ou/aiA7PwbfkxM/rH/BMBb0AgEBWfwhPkB/mEfYqAgvwcWmlXhmcSQr7gNYr+WIC/uJSnVo7ogHEpTq0d0QFe5b7uWa5cd1/gkJdZKVJWlICqFQSQSNYIOo84EBC/g1zDgtibbr6JaSsjtSqg/cowF/QCAQCA8h5TlA5QJ36dQ92iAmtmZC7Qes1t0TjQDjaXAChWjEAqmvtgM68gFrc04wfahQ8YD4zA2ztcv7leEBZeSq5M3ZdmvNuuocLjgWCiuigpprAVjl+vhw1qiRaV9zZOJ0g/Gc6PYgfvUeiA4VyMlNsWjY/GEuNstlRSjhAarpoJFOauj2gwEgzA2ztcv7leEAzA2ztcv7leEBDL/XBtOy3mw6pLiHAcK0A0qNaTXUaUPbX2wFnfB9vjjlVWe6r0kArYJOtOtSP/qdI7CeiAsbKL8g579Vc/hMB5oyWfjDkvph9hgPT99/kZO/qj3+2qA8k3asZ6ctxqWbUlK3VYQVVoNBOmlTzQFk5g7wbTK+9flgNW0shl5WpBbiXWHSlOLg0FWJVOZNUgE9nPAVeEfdKH0dNDXm9vPAelskGT+y5OVE4l9M06636DiBRCUnSQkHTiqKEqoRSlBpqGfLxZzzuT9ZQK8E6h1Q/NFUn3Yq+wGA8/3FvIuz7ztTIRjCahSa0JSoYTQ8x5x7IC9E5dbpYfiTQ7ODT54D9z6XS9Sa3afPAcC+mXCTXYym5BDyXl6OFcCUhA5yACSVc3MBWvZAc/I7ee9s7fNKXZp1xhtCnHAaYSKYUg6PWIP1QEy+EH8gf8wj7FQFO5JLs2daF6ixMBRQGVL9BVDUFIGn6zAXLmRud0P73+kAzI3O6H97/SAqnLLc+ybNtGXRLBYDjalKxqxaQaD2QE7+DX+BZv6ZP8MBg+Ev95SX6bv2IgMPwZf+v/wP+7AYfhMffUj+i79qIDm5HcoNhWdYrzcyXMS3sYwIqKYQOkc4gJ/nuud0zG6/rAM91zumY3X9YDNJ5ZbpuziG0l/EtYQmreiqjQc/TAa/whPkB/mEfYqAqnI5e+yrNtd5yZx4VtBCcCamuIH7IC2M91zumY3X9YBnuud0zG6/rAQjKtlXs+dsHisolzCtQLq3Bh0JOIJSASTUgEk9FNNdAdT4NtjuhmamlAhKsLKD04fSV7RpQPfAXbAIBAICjb15FrbmryTEwiYl0pddU4kKx1AUaitE0rAXLYsotmx2WlEFTbSEEjUSlISadmiA3YBAalqpnjZrglygPFJDZcrhCjqJoCSBrpz0gKLZyD22u0Ap+bZKVLxOKTiKyCaqIqmhUdOvngL4kJOXZkkNNpCG0JCEpGoACggM8AgI/fm7EvaN23JddAo+k2sj4ix8U+zWD2KMBUdkZFL1S1ptvtTcslxtQWk+nrHT6OkHURzgmAua8VmzE1dd6XqlDjzCm66SkKUmnRUgHsgKsuhkYtOUvMxMqmmVpacCykJVU+ysBbV4JBb9gzDCSEqdYW0CdQK0lIJ7BWAqe5mRu05O9DEyqZZWlpeIpSlVToI0V9sBc8AgKpyiZHmZ21+MSriGFrqXkqBKVK9YU+Ko8/MdeutQ38mlyLx2W8pCppl6WXpU3RQKVeskkaDzEajAWK62hTZSoBSSKEEVBB0EEc4gKbvNkHlXJwrk5jgUqNeCcSVJH6KgagdhB9sBxMwNr7Yx3VQDMDa+2Md1UB9sfB/tIuenOtJTzlLaifcSPtgLcuTc2yrMs0tsAlSjVxxfx1kaq00ADTRI1V6SSQ1cpd1Zi0rucXbcS2rhUrxLBIokHo9sBFsmeSy0LNvGZhyYacSWlN4Ugg1UUmun2QFqwCArfKrk5nbUn2VtvNtBtBSQsE1qa80Bv5KrjzdlyLyHHUO8IsKBQCKUFNNYDHlWuJN2qxLpbdQ1wRWTjBNcQSBSnsMBjyT3AnLK4zwjzbvDcHTACKcHjrWvTiHugPjKtk9nLVely2821wQWDjBNceHVT2QECzA2vtjHdVAMwNr7Yx3VQDMDa+2Md1UBtWTkLtZq1WnTNsENupWQEq04VBX8oCy8pd1Zi0rt8XbcQ2rhUrxLBIokHo59MBVWYG19sY7qoBmBtfbGO6qAZgbX2xjuqgNqzMgExxscYnE8H+UGkHEewFWhPtofZAXXZFmSctZqGGEBDTacKUj/AMqSTUknSSTAbkAgEAgITamUuyWLRcZU0+VNqKCUhNCRo0VVEWe1ySzRljCK/s/4etNelLVlml4Rhx/34audmxepmPcjzR842npFuyva98vfwZ2bF6mY9yPNDG09ImV7Xvl7+DOzYvUzHuR5oY2npEyva98vfwZ2bF6mY9yPNDG09ImV7Xvl7+DOzYvUzHuR5oY2npEyva98vfwZ2bF6mY9yPNDG09ImV7Xvl7+DOzYvUzHuR5oY2npEyva98vfwZ2bF6mY9yPNDG09ImV7Xvl7+DOzYvUzHuR5oY2npEyva98vfwZ2bF6mY9yPNDG09ImV7Xvl7+DOzYvUzHuR5oY2npEyva98vfwZ2bF6mY9yPNDG09ImV7Xvl7+DOzYvUzHuR5oY2npEyva98vfwZ2bF6mY9yPNDG09ImV7Xvl7+DOzYvUzHuR5oY2npEyva98vfwZ2bF6mY9yPNDG09ImV7Xvl7+DOzYvUzHuR5oY2npEyva98vfwZ2bF6mY9yPNDG09ImV7Xvl7+DOzYvUzHuR5oY2npEyva98vfwZ2bF6mY9yPNDG09ImV7Xvl7+DOzYvUzHuR5oY2npEyva98vfwZ2bF6mY9yPNDG09ImV7Xvl7+DOzYvUzHuR5oY2npEyva98vfwZ2bF6mY9yPNDG09ImV7Xvl7+DOzYvUzHuR5oY2npEyva98vfwDKzYtf7mY9yfNDG09ImV7Xul7+GTOrYPqP91Pmhjaf3fGWbbrL1j4M6tg+o/wB1Pmhjaf3Ms23WXrHwZ1bB9R/up80MbT+5lm26y9Y+DOrYPqP91Pmhjaf3Ms23WXrHwZ1bB9R/up80MbT+5lm26y9Y+DOrYPqP91Pmhjaf3Ms23WXrHwZ1bB9R/up80MbT+5lm26y9Y+DOrYPqP91Pmhjaf3Ms23WXrHwZ1bB9R/up80MbT+5lm26y9Y+DOrYPqP8AdT5oY2n9zLNt1l6x8GdWwfUf7qfNDG0/uZZtusvWPgzq2D6j/dT5oY2n9zLNt1l6x8GdWwfUf7qfNDG0/uZZtusvWPgzq2D6j/dT5oY2n9zLNt1l6x8GdWwfUf7qfNDG0/uZZtusvWPgzq2D6j/dT5oY2n9zLNt1l6x8Ovdq+tmTs8W2kuhSUYzjAAoCBzE6dMbaVokqR4QQrd9HtFjpwqVIw4Rjw/8An/iSxvVRAIBAedb6fKya+mV9sUlf/JM9P+l/k6X7YOLGpPIBAIBAIBAIBAIBAIBAIBAIBAIBAIBAIBAIBAIBAIBAIBAIBAIBAIBAIBAIBAICf5GflI59Af4kxMsX98f0c3+J/wArL+7+Irli0cKQCAQHnW+nysmvplfbFJX/AMkz0/6X+Tpftg4sak8gEAgEAgEAgEAgEAgEAgEAgEAgEAgEAgEAgEAgEAgEAgEAgEAgEAgEAgEAgEAgJ/kZ+Ujn0B/iTEyxf3x/Rzf4n/Ky/u/iK5YtHCkAgEBW1t5MHn7Xde40lPCLK6cGTSprSuLTEGpY4zTRm4uqsv4jloUZKV3x/wCMOHHj6aWaF/a07o+aPjAx3N+apeV39GaF/a07o+aGBjuM1S8rv6M0L+1p3R80MDHcZql5Xf0ZoX9rTuj5oYGO4zVLyu/ozQv7WndHzQwMdxmqXld/Rmhf2tO6PmhgY7jNUvK7+jNC/tad0fNDAx3GapeV39GaF/a07o+aGBjuM1S8rv6M0L+1p3R80MDHcZql5Xf0ZoX9rTuj5oYGO4zVLyu/ozQv7WndHzQwMdxmqXld/Rmhf2tO6PmhgY7jNUvK7+jNC/tad0fNDAx3GapeV39GaF/a07o+aGBjuM1S8rv6M0L+1p3R80MDHcZql5Xf0ZoX9rTuj5oYGO4zVLyu/ozQv7WndHzQwMdxmqXld/Rmhf2tO6PmhgY7jNUvK7+jNC/tad0fNDAx3GapeV39GaF/a07o+aGBjuM1S8rv6M0L+1p3R80MDHcZql5Xf0ZoX9rTuj5oYGO4zVLyu/ozQv7WndHzQwMdxmqXld/Rmhf2tO6PmhgY7jNUvK7+jNC/tad0fNDAx3GapeV39GaF/a07o+aGBjuM1S8rv6M0L+1p3R80MDHcZql5Xf0ZoX9rTuj5oYGO4zVLyu/ozQv7WndHzQwMdxmqXld/Rmhf2tO6PmhgY7jNUvK7+jNC/tad0fNDAx3GapeV39GaF/a07o+aGBjuM1S8rv6M0L+1p3R80MDHcZql5Xf0ZoX9rTuj5oYGO4zVLyu/ozQv7WndHzQwMdxmqXld/Rmhf2tO6PmhgY7jNUvK7+jNC/tad0fNDAx3GapeV39GaF/a07o+aGBjuM1S8rv6M0L+1p3R80MDHcZql5Xf0ZoX9rTuj5oYGO4zVLyu/ozQv7WndHzQwMdxmqXld/Rmhf2tO6PmhgY7jNUvK7+kguTcV2RtRTpfDgU2UUCKayDWtT0fvjfQs0aU3Hirfqv1qW20oU4ScOEeP9f1+ybRKUBAIBAQa3b9T4txyVkJBc66zThlYwhCCoVCakaVU9n16aBqC9mUGv4C/wD1IgNqy782qLcalp+zXJMvHC04lwOoKtGhRSPR0kCunSR7YDYv9fC0JGflGZeU405MlwJTwmE1bCTo0EGoUejVAcjlnf75hP7QnwgHLO/3zCf2hPhATmxJudcsdDj7PAOqTVbWKuE6dFef+sBEcnGUhu0nVNuMcXdw8I0MVUuIBKVFJIFSlQII/rQJ9AaNt2tJytlOPvKwttpxKP2AdJJoAOckQEeyeXxmbRbmC5LcXUy4EYSqp0iumoFD2QG7dq8i5q2J1kthAlXg0FBVcdQTWlNGrtgOTbl+5wXhXJyEiudeaALxxhttvEKgYlChVTm0fXQ0DByoygfMQ/bWoDHM3zvqyyXHrDUGkiqyiaQtQSNZCUgk0GmAl0jeGzXbuCdSujBaLpUeZIFVVHMRQgjpEBC5C/17JpnhZOxlOS5P3NbkwhsqA0Vwq/kSO2A2eU2UP5jT+2NwGvM5Q7flHUKtGylS0upQQXkPJcwE6ioJ5vrHZXVASe/V5TIXVcm0th3AUUTioDjUE66HprAa9yb6Ss+2pCkGXmmtD0uv4ye0VpiT20/lUJTARi516nJ2wnny0Gy2643hCq14OmmtBSsBGbDv9fSbsxD7FipcaXXCoTaE1wqKToUARpBGrmgN/lPlA+Yh+2tQHw1lCtJi0Gm7Us5ckh5WBDwdS43iOoLKfie/tpQEgO/f68q7PuyuaDYdKFJGEqw1xKCddD09EBIUGqQeyA/YCO3nvIuVtWSaDYXxp/gSSqmHQDWlDX2aID9vneqXkJFCi2t511YbZZR8ZxZ5uwdunWIDgi9OUCn4CH7a3AOVGUD5iH7a1Ade5t7zOPvMvS65WbYpwrKzi0K1KSoUxJP8x0gwHKevLlADxCbESpIJAPHGxUcxpzQHMsnKBfOZLvA2MlfAuqZc/wDdoGFaPjJ9KlaaNIqICY3XtS3nWHFT0kmTw0w/dkuYhQlRJT8WmjX0wEVlMod4Jta12dZKpiWSopS648lrGRrICub6z20OiA2eU2UP5jT+2NwGtPX+vVKtB2dsZTUuCA443MIcKQdFcKeb2kDtgO/fO+CJS6InWUJfSoowDFhCg5qNaHmI5oDn8oMoHzM1+2I8ID5VeLKCE1/sVs9gnEV/eIDduzfpmYTMomGHJSYlU43mlnFRNK4kkUxDR0c411gMi71TCJhXCNABFcaQaqSEoDqqEElRSggkYUjQQFKNAQlYgEAgK8nbuXtlLxTD9mrlVtzSg443MYgUrAoSkp1g6TpP1c8B9cPlW6qzO854wGu/e698jNNKtOWljLOuBouyylVbUrUVBWtPh00BDXytLtMXxscyqULmAuY4NLhoknC3Wukc1eeA2OPZW9ls/vnzwDj2VvZbP7588BPpBU4bKQXwlLxbHCBHxQunpAdlawFSXHu29N5J5VxhQbnZd1x2Wc/ODiqoP5ixoI1aq1GghZFy7ysz9jBzCW3UKLb7R+M24nQpJGuldI7D01EBGmz/AGxenFpNmybmj1ZiYTz/AJzbfuJPONQZMmnyjtj9eP2GAZOvldbP62n+EwH5k4+Vts/rifsVAWBAfiwkoNdVNMBCbySlkNZKptEng4AS7uHg1Yk1NSqhqfyq88B3LkBAubJ4aU4q1Sn6AgO3AQzLGEnJrN19VH+4ikBycrP4nVfoMfxogOpfK5XGm25mVc4taDSQWnhoxUHxF9KTqrQ0rzioIfdxr6GZdVKzbfF7Qa0ONHQFU/Lb6UnXQE0rzjTAcjJH8iZv9amPsEB0MiX4sZT/ABf95yAnMBCssqJY5OJrhKUCUlP6WNOGn16PrMBwsqBeORNJcrj4OXx114qorXtrWAtBr+7HsgPqAgGUj5UWP+u/yEB835/GXYn6Ux/AmAsGAQHJblrEF51LBb46WQFAL+6cEDoJTX4uL8qkB1oCAZJfj2p/8s//AMYCYW9+An/oV/wmAj+SNKBk4k8NAODJ0dJWon661gJfAcC/4HIae/VHf9tUBXN8lUyBSh6G5Y/ZASjl3b/zHO95MBgnso9rsyanXbFnENoGJSipNAOk6NUB8XHs+fnrSmrRmmgy1Ny6WWWguqi1SuIkc50U59J7Kh31XZfU8rGtHpgpdcSCHHEKSlKkkak1CU+kCaHEQBXQEogEAgIBaN1L0sXgemLNm2gmYIU4zMhSkpUK6UEVpWpNNGvn0UD54rlV6+zO654QGu/dC989NMptOaluLNOB0tS6VVcKdQUVAUTr9+qtCA6OUK7t4Ji2ZGYkTLhyVLp+7lWE8IEAaEg10BXOOaA1MOVn1rK/1fCAYcrPrWV/q+EBNLHFpf2QgTXB8Ph+6cFXBX82umlKQHGybXenJC6LUs8pCnEKWSWySn0lFQoSAdR6IDj3vuParlsqfkJhMtxlAZnQa+kiv94ig/vQmqebQdY0khM7GsuTlbLbYZTgbbThSP5npJNSTzkmA4dz7vTkra9oOOFBTMzJebwkkhP51QKH2VgP26d3pyWt20HnFIKZl8ONhJNQACPSqBQ+ysByLUupeVi8z03Zj7A4xhLzEyDgKkigUkp09OjRpJ16AAYsq/RZH+tAYpqUyqPMFtTlmMpWClTjQdK0g6DhxVFYCSWTdKz2bmiz9K2eCU2s6irHXGewkknsgInZl2coclKCXlZ2Udl0GjXGEKxpTzJ9EHQPafqGiA2+K5VevszuueEBqWjc6+s+Es2jOSyZUKCnESyVBTmE1AJUBQfX20OiAkeUS7czO3MclGC2hSsGHGSEgIWlXMCdQ6ICTtJIbA6BSAjN97my88ylaFFiba9JiYRoUkjSAaa0V5ubm7Q1cnt17SkrqusPrbW64644VIJw/dABzgc9eaAjt2rs5SpKxG5Zl+zuDbxYcQWT6Sis6cIrpJgOnxXKr19md1zwgMSrl3mnptv+1pplcu2oL4vLJIS4oasZUAadmn6oCX3qsCVnrvOyrhKUuJABGtJSQpJHsUAac+qAiDEjlUZYS2h+znkoGFLjocC1AaBioKVp/wCGA+8OVn1rK/1fCAyWTdW8z95GZu1H2FcXBLLMuFYAtWjEoqoa05tOoatNQ69+7qvTrDK2HuAmpdzhGHKVAPOlQ9U6PdqOkQHEwZWfWso9v3TT+6AYcrPTZX+r4QHTuZdW0mbVfnJ15D02+Aj7mKNtoTqSmunor7PaSEwgItcW705KKneFKDxiedmEYCTRC6UrUCitGrT7YCTOtoU0UqFUqBBHSDoMBWtm3PvvZ7ambPnJZcriKm0TKVYkYjUiqQa6feamggNziuVXr7M7rnhAalp3XyhTsrxebnZRqXWRwvF0KxqTzp9IDQfaPrGiA7V97nuzFyESUqUIDZaCOEJoEtkc4BNaDogJlAfD7La2VIUApKgUqB1EHQQeykBGLhWDaUjLOyy1oclkuFUqQolaUKJOBYI/JOogmtTqgJVAIBAIBAIBAIBAIBAIBAIBAIBAIBAIBAIBAIBAIBAIBAIBAIBAIBAIBAIBAIBAIBAIBAIBAIBAI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6" y="2743200"/>
            <a:ext cx="836096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81125"/>
            <a:ext cx="15541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CEAAkGBhQSEBAUDhQVFRUSGBwZFRUUFBodGxseHSIcGB0fIBojHCYgHh4vGRkfJDsgIycpLC0uHB4xNTAuNSYtLCkBCQoKDgwOGg8PGjAlHiQ1LC4uLCksNSwpNDQtMSovLCo0KSkvKi0sLC0pLCw1LCk0LCwsMik1KSw1Ki0sLCksLf/AABEIACsBQAMBIgACEQEDEQH/xAAcAAACAgMBAQAAAAAAAAAAAAAGBwAFAwQIAgH/xABGEAABAgMDBAsNBgcBAAAAAAABAgMABBEGB0EFITFREhMiNWFxc4GRsbIUFyMyM0JSVHKSk8HRNFNiodLhFRYkQ4KiwvD/xAAaAQABBQEAAAAAAAAAAAAAAAAEAAIDBQYB/8QALxEAAQMCAwYEBgMAAAAAAAAAAQACAwQRBSExEhM0QXGxUWHB4RUigZGh8FLR8f/aAAwDAQACEQMRAD8AeMSJGOYfShClrISlIJUToAGcnohapIJvYtNtErtDZ8JMVBoc4R5x5/F6dUJOLa1WX1Tk068qtCaISfNQPFHz4yYy2Ms/3ZONNEHYV2ThHoJznpzDnjaUkLaSnu7qUO47RVJDxustN3TKbU4fCy1Emuko8w9ApzcMKS1OQjJzbzJrRJqgnFBzpPRm4wY92QtCZKbbeFdj4rgGKDp5xp4wIVZAKuC7ddR++aTTsldGxI8MvBaUqQQUqAII0EHOD0R7jFohKK+3y8p7C+sQtoZN9vl5T2F9YhbRtcN4Zn17lDv1Uh83a2m7rkwFmrrFELrpI81XOB0gwk8s5JXLPKbc0gAg4FKgFAjmPTWLOw1pO4pxtxR8GrcOj8Jx5jn5jrhtfTipgu3UZj980mmxXQ0SPiVAgEGoOgiK60OW0yks6+5oQMw9JRzJHOYxzWlxDRqUQl3fFaepRJtnRRb1Nfmp/wCj/jCvjNPTqnnXHHTVbiipR4TGeXyStcu++MyGShJOtSzQAc2fo1iNxTQtpogz9uUMTcrSh53R72N8o52jCMh53R72N8o52jAWM8OOo9U6PVAt8W+CeST1qgGg5vi3wTySetUA0GUPDs6JrtVIkPHvQyGp34pid6GQ1O/FMB/GKfz+3unbspHRv5Py/MMEFh5xFMAs05012J5xDbnbnZNSFBlTqF+aor2Qrwg6R0GEu80UqUk6Ukg8YzQXBVQ1YIby5EJpaWp53d23M82pD1A+1TZUzBSTmCgMM+Yji1xW31/Y5flx2HIDLp5kpym2AaBxC0nhzbIfmIM76/scvy47DkUzoGwV7Q3Q591Je7UnIkSHJYaxEk/k+WdfYSta0kqUSrPuiMDqEXdVVNpmhzh5ZKNrbpNxI6B73GT/AFVHSv8AVE73GT/VUdK/1RX/ABqH+J/H9p27K5+hv3J/ZprlR2UwRd7jJ/qqOlf6otcj5AYlUqTKthsLNVAE5zSmJOEB1uJx1EJjaDfLX/U5rCDdDV4lgxOILzAAmED4gHmnh1Hm0aEg42UqKVAgpNCCKEEaQRrjqSF7eTd/3QlUzKJ8MkeEQB5QDEfjA6Rm00jmG4hu7RSHLkfDy6JPbzCArDW0XIPbqqmHD4RGr8SeEfmOaHzKTaHUIcaUFIWAUqGggxy+RBzdxbwyiwxMn+nWcxP9tRx9k4jDTrqbiVBvRvYx83Pz901jrZFOmZmUtoUtxQSlIqpRNAAIRFvbbqnndi3VMu2dwn0j6ahr1DAcJMb949vjNLLEsf6dB3Sh/cIx9gYDHTqgFjmGUG6G9kHzch4e66918gvqUkkACpOYAYw6rubACVSH5oAzChmSc+1g4e0cThoGNdK7O7/agmam0+EOdps+YD5x/ERoGHGczIgTE8Q27wxnLmfTousbzKkLi+C021splGzunt05wIGgc6h0A64Psoz6GGnHXTRDaSpR4B845wy5ldc1MOvuaXFVpqGhI5hQRDhVNvZd47RvddebCy0Ydl01m9olNvcHhJmhFcEDxRz+NzjVCTBguZvUn0igW3QCgG0oAFNVAIvK+CWePYjt53UbSAblHF71nNtlkzDY3cv41MUHT0HPxFUJmC2YvSnlpKVLb2KgQobSggg5iDUHNSBKO0EMsEe7ktlpZJxBNwnHdDafbWFSrh3bGdFcUHD/ABObiIhhxzRkDLKpWZafb0tmpHpDQpPOI6PyfPIeabdaNUOJCkngPzihxWl3Uu23R3fmpGG4slVfb5eU9hfWIW0Mm+3y8p7C+sQtovsN4Zn17lRP1KcF41l9vkGZhseEl207KmlTdAT0HdcWyhPx05k5ILDQIqC2moPsiEJbqzXcU4tCR4Ne7aP4ThzHN0a4BwmqveF3LMf0nvHNMi6a0+3yxl3DVyXGauLehPR4vu64Fr3LT7c+JZs7hg1XTFw/pGbjJgOyFltyUfS8wQFJBGfQQRShGOvmEaTjhUSpRJKiSSdJJzknhrBUeHtZUmblyHmdU0uysvUvLqWtKGwVKWQlIGJOYDphr2ws+mSyDtKaEhbZcUPOWVDZH5cQEVt0Fl9m4qbdG5bqlquKvOVzDNxk6oKr3N7HOUb7QgWqqturjhboCL9fZOaPlJSMh53R72N8o52jCMh53R72N8o52jE2M8OOo9VyPVAt8W+CeST1qgGg5vi3wTySetUA0GUPDs6JrtU9e+xIfeL+Er6RO+xIfeL+Er6QiqRKQF8Hp/E/f2Tt4U8Jq92SShRbLi1AblOwIqcBU5hxwknnSpSlHSoknjJqY8UjIxLLWoJbSpSjoSlJJPEBBlNRxUt9jn4ppcSiu6lquVGTTxULJ92nzg0vr+xy/LjsORs3ZWJVJoW9MijzoACfQTpoeEmldVBwxrX1/Y5flx2HIp3ztmxBpboMu6ktZiTkbDWUXUgBDriQNAS4oAcwNI14c9hbGyb2T5Zx+XbWtaTslKGc7ojqEXNXUsp2BzxfOyjaLpR/xZ/7574q/wBUT+LP/fPfFX+qH13v8n+qNe7+8Tvf5P8AVGvd/eK34vB/A/hP3ZSF/iz/AN898Vf6of1hnCrJ0mVEklsVJJJOnExj73+T/VGvd/eLuTk0NNpbaSEoQKJSNAEV9fXR1DA1jbWKc1pCzRIkUFr7XtSDOyXunFeTbBzqOs6kjExVxxukcGtFyVITZL292zrDLiH2lJS48Ts2tetYGGfTrPDWF1G3lbKzky8t19WyWs59QGAAwA1Rt2Zs27OvpaZFBpWsjMhOs/IYmNvA008AErtNShjmclUwf3S2cZmHluvKSpTBBQydeCzrAOamvThUatXZZyRfLbudJqW3KZlj5EYjDiIiuyZlNyXdQ6wopWg1BHURiOCFKDUQHdOtfQpDI5rp2JA5Yu2bc+zUUS6jyjddH4hrSfy0HhI4xMkbo3FjxYhEA3SsvitN4km2dS3qf6J/6P8AjCsjfy/MKXNTKnCVKLq6k8CiB+QpHzITCVzUshYqlbraVDWCoAjoMbWlibTwADqUOTco9s3dGl+VadmHVoW4NlsEpTmB8XTjSh54s+8mz6w77qIY4EfYy7sTqS4kOsptgJb95Nn1h33URV2lujDEs67LurcU2NkUKSnOkeNSmNM/NDcj4RCbidSHAl10tgLlqGnc7afx5N061s1/2T/170Ly0LCUTc0hAolDrgSBgAogDojxkOZU3My62zsVJcRQjjA6jGoqYm1MBB55hQg2KPL7fLynsL6xC2hk32eXlPYX2hC2iPDeGZ9e5SfqV07kzyLPsJ6hA/eJZjuyTVsBV1mq2tZ9JPOPzCYIMmeRZ9hPUI2YyDJHRSbbdQURa4XLMbmR8lrmX2mWhunFUHBrJ4AM8WdvZZLeUptLYCU7OtBoqoBR/MmCm5SVSX5pZAKkISEnVsia9kRs5qnYpzMByB+6HAzsmlkjJaJdhploUS2kAcOsnhJz88DF7m9jnKN9oQZwGXub2Oco32hGSpCXVLCfEd1O7RIyHndHvY3yjnaMIyHndHvY3yjnaMaHGeHHUeqij1QLfFvgnkk9aoBoOb4t8E8knrVANBlDw7Oia7Urp8STfoI90fSJ3C36CPdH0jMI+xh9oolYO4W/QR7o+kZENBPigDiFI9xIVykpC8vr+xy/LjsOQw4Xl9f2OX5cdhyDcP4lia/RJyN1jLcwhIS2+6lI0JS4oAcQBjSiRtS0O1CHVj/Mc16y/wDFX9Yn8xzXrL/xV/WK6JDd2zwH2SurH+Y5r1l/4q/rDGucyk66uc251xzYpbps1lVKldaVMKiGdch4877LfWuAMSY0UzyB4dwnMOaO7W2takGdm5ulqqG2wc6j8kjE/OEHljLDk08t6YVslq6AMABgBqjdtpPLdn5ouqKilxSE1wSkkAAYD94pYWH0TYGbWrjz9EnOut7ImRXJp9DLAqpWOCRionACOgbMWZakWA0yKnStZ0rVrPyGAgbuhye2mSLqUgOOLIUrEgUoOAcAg7ilxSsdI8xDJo/JUjG2F1V2js81OsKafGnOlQ0pVgR/7PHP1oMgOyb6mXxnGdKhoUnBQ4OrOI6VgJvakULyepxSQVtKTsFYipAPMRhxRzDKx0UgjObT+Ck9txdJrJWVXJZ1DrCilaNB6wRiDqh92Ntg3Ps7JNEup8q3XQdY1pOB5o55i1srPLanZZTKiklxCSRilSgFA6wQYvK+ibUMvo4aH0UbXW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048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s://encrypted-tbn1.gstatic.com/images?q=tbn:ANd9GcTXxJQlBXB_yh_B2GS9pg5cHENbdkVE7eWu5aDUEY5zlm_uRDN4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3037"/>
            <a:ext cx="2624885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6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-76200"/>
            <a:ext cx="8229600" cy="9715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895350"/>
            <a:ext cx="9144000" cy="59626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Chips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etc.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home.fnal.gov/~carrigan/pillars/Moores_la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63" y="583241"/>
            <a:ext cx="2054937" cy="11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repair--parts.com/Repair-Electronics-/82371-SB82371SB-SB82371-intel-integrated-circuit-partp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12" y="693459"/>
            <a:ext cx="1099993" cy="9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blog.router-switch.com/wp-content/uploads/2012/02/Network-Solutions-Cisco-rou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7" y="3021935"/>
            <a:ext cx="1333168" cy="1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alanptlau.com/bit_rate_dist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46" y="3025248"/>
            <a:ext cx="1317213" cy="12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.zdnet.com/blogs/cisco-logo-btl-zaw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65" y="3058378"/>
            <a:ext cx="1529475" cy="11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img.tgdaily.com/sites/default/files/stock/450teaser/orac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76" y="4249726"/>
            <a:ext cx="1646695" cy="12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encrypted-tbn1.google.com/images?q=tbn:ANd9GcShiAqWnp4SSV_VSNqcbYr8VkvA96YMWnbWYTTCJTIEUrLm1jw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05" y="4249726"/>
            <a:ext cx="1262838" cy="12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encrypted-tbn0.google.com/images?q=tbn:ANd9GcS70rPm0W3lfUPwuRs5Wf2UYMDwap47gGDDnISVvmxSpzL2KUh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8" y="5565821"/>
            <a:ext cx="1219200" cy="11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s://encrypted-tbn1.google.com/images?q=tbn:ANd9GcTXAp5oLwaGC_3nv8YL7aHbg5pQkGI3BSp6DP5mSMxuIHCUWUGTo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4" y="5616614"/>
            <a:ext cx="1568687" cy="11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Yahoo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Yahoo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Yahoo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Yahoo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Yahoo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730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encrypted-tbn2.google.com/images?q=tbn:ANd9GcQmy4sMywMcKhMSugWgF5DWSO8I6PFd3EbkPOrXwQEkvaDv2kb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32" y="5616613"/>
            <a:ext cx="1753930" cy="12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HBhUUExQWFRIUFRsYGRgVFxcaGhcbHhghHBgaGR8YHCggGh4oGx4aIjEhJSksLjAuFyAzODMsNygtLisBCgoKDg0OGxAQGywmHyQ1NTY0NCwsNyw0LDUsMjc2NDQ0LCwsLCwsLC03NCw0NzQsLCwsLDc0NywsLCwsLCwsLP/AABEIAQMAwgMBEQACEQEDEQH/xAAcAAEAAgMBAQEAAAAAAAAAAAAABwgEBQYDAgH/xABMEAABAwIBBQkNBQYFBAMAAAABAAIDBBEFBgcSITETFSJBUXGBkbIIFDI1NlNhcnN0gpKhI5Oxs9EXN0KiwdJDUmJjwxY0g8IkJTP/xAAbAQEAAgMBAQAAAAAAAAAAAAAABAUDBgcBAv/EADURAQABAgMCDQQCAgMBAAAAAAABAgMEETESIQUGExQzQVFxgZGhsdE0UnLBQuFh8RUWMvD/2gAMAwEAAhEDEQA/AJxQYRxenabGeK/tGfqvnbp7Wfm177KvKX5vxT+fh+8Z+qbdPac1v/ZV5Sb8U/n4fvGfqm3T2nNb/wBlXlJvxT+fh+8Z+qbdPac1v/ZV5Sb8U/n4fvGfqm3T2nNb/wBlXlJvxT+fh+8Z+qbdPac1v/ZV5Sb8U/n4fvGfqm3T2nNb/wBlXlL1p8QiqZNFksb3WvZr2k25bAr2KonSXzXZuURnVTMR/mGSvWIQEBAQYTsXga6xniBH+4z9V87dPazxhr0/wnyl+b8U/n4fvGfqm3T2nNb/ANlXlJvxT+fh+8Z+qbdPac1v/ZV5Sb8U/n4fvGfqm3T2nNb/ANlXlJvxT+fh+8Z+qbdPac1v/ZV5Sb8U/n4fvGfqm3T2nNb/ANlXlJvxT+fh+8Z+qbdPac1v/ZV5S9afEIqqTRZLG91r2a9pNuWwK9iqJ0l812blEZ1UzEf5h84jicOFxB08scTSbAyPa0E8g0jrXrE9qapZVwB8bmvY4XDmEOaR6CNRQeqAgrRiY/8AspfaP7RVXOsuo2Oip7o9mNZeMuZZDMshmWQzLIZlkM0tZm8I3DD5KkjXKdBnqtPCI53avgUvDU7pqafxkxW1cpsR/HfPfP8AXukZSmsiAgICCC85uD715UvcBwJxujec6nj5tfxBV96jZr72/cB4rlsLETrTu+PTd4OTssS4zLIZlkMyyGZZDMshm7jM+LZVu93f22LNh+k8FDxj+kj8o9pb7FpZH5QPe3TdOcQFKAwsa9sAoXTtjjMvBZpSWkLhbS1A+CAp7R2yyGmJrYiHaRqaFk84ADQJdPRa8tAAD3jTa6wFzBsCDuEBBWjEvGUvtH9oqrnWXUbHRU90ezHXjKICAgIPSmgdVVLWMF3vcGtHKXGw+pTKZ3Q+K64opmurSN/ksfhGHtwrC44W+DGwNvy2Gsn0k3PSrOmnZiIcyxF6q/dquVazObMX0wiAgICDis6+Eb4ZN7qBd9OdP06B1PHVZ3wKPiKc6c+xecAYrksTsTpXu8er48UKqE3oQEBAQEHb5n/Kt3u7+2xZsP0nh8KDjF9JH5R7SlDEsn2VleJmSSQT2DTJDud3NF9EObKx7HWu6zi3SGkQCATee0h74Ng0eEMdolz3yEF8khBe8gWF7ANaBrs1oDRc2AuUGxQEFaMS8ZS+0f2iqudZdRsdFT3R7MdeMogICAg7jNLhHf2UJmcOBTtuPXdqb1DSPUs+Hpzqz7FBxgxXJ4fk41r9o1/SZ1OaQICAgICD4niE8LmuF2uBBHKCLEJMZvqmqaaoqjWFcMbw44Ri8sDtsby2/KNrT0tIPSquqnZmYdMwt+L9mm7HXH+2EvEgQEBAQdvmf8q3e7v7bFmw/SeHwoOMX0kflHtKaFPaQICAgrRiXjKX2j+0VVzrLqNjoqe6PZjrxlEBAQEE7Zt8I3pyWZcWfN9q7l4Q4I6G26bqfYo2aO9z/hrFcviqstKd0eGvq6lZlSICAgICAgijPJhG51cVS0anjc3+sNbD0i4+EKHiad8VNu4t4nOiqxPVvj9/pG6jNoEBAQEHb5n/ACrd7u/tsWbD9J4fCg4xfSR+Ue0poU9pAgICCtGJeMpfaP7RVXOsuo2Oip7o9mOvGUQEBBtslMJ37ygih/hLrv8AUbrd1jV0r7op2qohC4QxPNsPVc6+rvnRYgDRCsnNn6gICAgICAg02V+E795OyxAcItuz1262/UW5iVjuU7VMwm8HYnm2JpudXX3Tqryq50kQEBAQdvmf8q3e7v7bFmw/SeHwoOMX0kflHtKaFPaQICAgrRiXjKX2j+0VVzrLqNjoqe6PZjrxlEBAQSpmbwjQp5apw1uO5s5hreRzmw+AqXhqdamo8ZMVnVTYjq3z+v8A7/KS1KauICAgICAgICCBs4uEb0ZUyWFmS/at+I8IdD9LVyEKuu07Ncug8DYrl8JTnrTunw09MnMrGtRAQEHb5n/Kt3u7+2xZsP0nh8KDjF9JH5R7SmhT2kCAgIK0Yl4yl9o/tFVc6y6jY6Knuj2Y68ZRAQfUURnlDWi7nENaBxkmwHWj5qqimJqq0hY7AcNGD4PFA3ZGwAkcZ2uPS656VZ0U7NMQ5ni8ROIvVXZ65/15M9fSOICAgICAgICDhc7mEd+4AJmjh07rn1HWDuo6J6Co+Jpzpz7F/wAXsVyeIm1OlfvGn7Q0oTdxAQEHb5n/ACrd7u/tsWbD9J4fCg4xfSR+Ue0poU9pAgICCtGJeMpfaP7RVXOsuo2Oip7o9mOvGUQEHZZqsI3xylEhF2U40/jOpg/F3wrNYp2q+5R8PYrkcLsRrXu8Ov48U2qe0UQEBAQcLkfldvvlbVRF143HSh5mcF1ucWd1qPbu7Vcx5L/hHgzm+EtXMt/8vHfHlo7pSFAICAg8aumbWUr43i7HtLXDlBFivJjOMpfdu5VbriunWN6uGKULsMxKSF/hRvLeex1HpFj0qsmMpyl02xepvWqblOkxmxV4zCAg7fM/5Vu93f22LNh+k8PhQcYvpI/KPaU0Ke0gQEBBWjEvGUvtH9oqrnWXUbHRU90ezHXjKICCcc2GEb2ZLtc4WfOd0PMfAHy2PxFTsPTlRn2tB4cxXLYqYjSnd8+rrlnU4gICDm84OMbzZLyOBtJJ9mzndtI5m6R6FivV7NCz4IwvOMVTE6Rvnw+ZyQjgeInB8XimbtjeDYcbdjh0tJHSoFM7MxMdTe8VYjEWarU9cf69Vj4Jm1EDXtN2uAcCNhBFwepWkTm5nVTNNU01aw+0fIgICCI88WEd74nHUtGqUaDvXbsPS3sKFiacqtrtblxcxW1aqsz/AB3x3T/fujxR2yCAg7fM/wCVbvd39tizYfpPD4UHGL6SPyj2lNCntIEBAQVoxLxlL7R/aKq51l1Gx0VPdHsx14yiDZZN4WcaxyKEbHu4XoaNbz8oK+qKdqqIRcbiIw9iq72Ru7+pYtjBGwACwAsByBWbmkzMznL6R4ICAghvO7i/fmOtgaeDA3X67gCeezdHrKg4ivOrLsbtxewvJ2JuzrV7R/ebhFgbAmrNRi++GTm5ON3050PToHWw/i34FNw9WdOXY0Xh/C8lieUjSvf49fz4u1UhRiAgINDlxhG/WTMsYF3gabPWbrAHPrb8Sx3adqmYWHBeK5tiqa500nun41V9BuFXOjP1AQdvmf8AKt3u7+2xZsP0nh8KDjF9JH5R7SmhT2kCAgIK0Yl4yl9o/tFVc6y6jY6Knuj2Y68ZRBJ+ZrCNctU4f7TPo557I6CpWGp1qapxkxP/AJsR3z+v2lBS2qCAgIMXFK5uGYdJM/wY2Fx9NhsHpOzpXzVVsxMyy2LNV65Tbp1mclb6updWVb5H63yOLnc5NyqzOZ3y6dbt026Iop0iMvJ5I+3V5s8X3ryoY0mzJxubuS58A/Nq+IrLZq2a+9T8N4Xl8LMxrTv+fT2TorBoIgICAggDLzCN5sqJWAWY87oz1Xkmw9AdpDoVddp2a5h0TgnFc4wtNU6xunvj5jKXPrGshB2+Z/yrd7u/tsWbD9J4fCg4xfSR+Ue0poU9pAgICCtGJeMpfaP7RVXOsuo2Oip7o9mOvGV+taXuAAJJNgBtJ4gEeTMRvlYvJrChguBRQjaxg0jyuOt5+YlWVunZpiHNMbiZxF+q72z6dXo2a+0UQEBBHeeLF9wwyOmadcp03eo06h0ut8pUbE1bopbLxcw21dqvz/HdHfP9e6JFDbiIP1rixwINiDcEcR4ijyYiYylYrJjFRjWAxTcbm8L0OGpw+YFWVurapiXNcdhpw2Iqtdk7u7qbRfaIICAgj/PBhHfWDsqGjhQOs71Havo7R6yo2Jpzja7GxcXcVsXpszpVp3x/WaIFDboIO3zP+Vbvd39tizYfpPD4UHGL6SPyj2lNCntIEBAQVoxLxlL7R/aKq51l1Gx0VPdHsx14yutzY4RvplQ1xF2QDdD62yMfNwvgWWzTtV9ym4cxXI4WaY1q3fPpu8U5KwaEICAgIK+Za4vv1lLLIDdgOgz1W6gRzm5+JVtyraqmXRuDMLzbDU0TrrPfPxo0a+FgICCTMzeL6MktK47ftWfQPHZPWpWGq3zS1XjJhd1N+O6f1+0pqW1MQEBBj4jRtxCgfE/wZGFp5iLLyqImMpZLN2q1cpuU6xOat9dSOoK18T/CjeWnnBtf+qrJiYnKXTrV2m7RFynSYzeC8ZHb5n/Kt3u7+2xZsP0nh8KDjF9JH5R7SmhT2kCAgIK0Yl4yl9o/tFVc6y6jY6Knuj2Y68ZU15qsI3vyaEhFn1B0/hGpg6ru+JTsPTlTn2tF4fxXK4nYjSjd49fx4O0WdRiAgIOczgYxvNkxI4G0kn2bOd20jmbpHoWK9Xs0LPgjC84xVNM6Rvnw+ZyQGq90MQEBBn4BiZwbGYpx/hvBIHG3Y8dLSQvqmrZmJRsXh4xFmq1PXHr1eqx0UgmiDmm7XAEEcYOsFWbmdVM0zMTrD6R4ICAgh3O9hHemNsnaODO2zvXbq+rbfKVCxFOVWfa3Xi7ituxNmdafaf7cEo7YXb5n/Kt3u7+2xZsP0nh8KDjF9JH5R7SmhT2kCAgIK0Yl4yl9o/tFVc6y6jY6Knuj2e2B4acYxiKAf4jwCeRu1x6Ggle007UxD4xV+MPZquz1R/pY6GIQQhrRZrQAByACwCs43OZ1VTVM1TrL7R8iAgIIbzu4v35jrYGngwN1+u4Anns3R6yoOIqzqy7G68XsLydibs61e0f3m4RYGwiAgICCbc1eL745MiNxu+nO5nl0dsZ5rcH4FOw9WdOXY0Th7C8jituNK9/j1/Pi7JZ1IICAg5vODhG/GS8jQLyRjdGct27QOdukOlYr1O1RKz4IxXN8VTM6Tunx+JyQIq90N2+Z/wAq3e7v7bFmw/SeHwoOMX0kflHtKaFPaQICAgrRiXjKX2j+0VVzrLqNjoqe6PZIOZvCN0qZalw1NG5M5zreegaI+IqRhqd81Nc4yYnKmmxHXvn9ftKymNREBAQEHEVubKmrax8j5Zy+Rxc7hM2k3P8AAsE4emZzX1rjBiLdEUU005RGWk9Xi8P2UUnnaj5o/wCxec3pff8A2TE/bT5T8n7KKTztR80f9ic3pP8AsmJ+2nyn5aHLbN/FgeBmeB8rixw0g8tI0SbXGi0awSOi6x3bMU05wsODOG7mJvxauxEZ6ZdvjKPFGbKIOuzX4vvZlO1pNmTjczyaW1h69XxLNYq2a+9TcO4XlsLNUa07/Dr+fBOKntCEBAQEFe8s8I3kykliAszS02eo7WAObW34VW3KdmqYdH4NxXOcNTXOuk98fOreZn/Kt3u7+2xfeH6Tw+Ffxi+kj8o9pTQp7SBAQEFacS14lL7R/aKq51l1Gx0VPdHsn7JLCd5Mnoof4mtu/wBd2t/1NuYBWNujZpiHO+EMTznEV3Orq7o0bhfaEICAgICAgIMfEKRuIUL4n+DIwsPMRZeVRExlLJZu1WrlNynWJz8lbq2ldQ1j4n+HG4sdzg2KrJiY3S6dauU3aIrp0mM/N4rxkfrHmN4LTZwIII4iNYPWjyYiYynRYzJvFBjWBxTDa9g0gOJw1OHQ4FWVFW1TEuaY3Dzh79VqeqfTqbJfaKICAgjnPHhG7YfHUtGuI6D/AFHHgk8ztXxlRcTTuipsvFzFbNyqxOlW+O+PmPZzuZ/yrd7u/tsWLD9J4fCy4xfSR+Ue0poU9pAgICCEMisI32y7NxdkMj5XcnBfwB81tXICq+1TtXG98J4rkMBGWtUREeMb/RN6sGiCAgICAgICAgIIazuYT3nj7ZgODO3X67LA9bdH6qDiKcqs+1u3F7E8ph5tTrTPpP8AebhVgbAIJPzN4v8A/rSuP+6z6B47J6SpWGq1papxkwv/AJvx3T+v2lBS2qCAgIMTF6BuKYZJC7wZGFvNcaj0HX0L5qp2omJZsPeqs3ablOsTmifNTTupMtJI3iz2QyNcPSJGAqHh4mLm/slt/D9dNeCprp0mYnziUxqc0oQEBBx+bfCO8aGaZw4dRM8/A1xDfrpH4gsFijKJntXPDOK5Wui3GlER5zG/9Q7BZ1MICAgICAgICAg5XOVhO+uSslhd8P2rfh8IfKXdNlhv050dy24FxPIYunPSrdPjp65IKUB0AQbHJzFDguORTjYx40vSw6nj5Semy+qatmYlFxuGjEWKrU9cbu/q9VjGPEjAQbgi4I4xxKzc0mJicpfSPBAQEHHw4R3jnMMzRwKimefja6MO+miekqPFGV7Ptj4XNWK5TgyLc60VR5TE5ft2CkKYQEBB8xRiKMNaLACwA4gj2qqapzl9I8EBAQEBAQEBAQfjmh7bHWDqR7E5b4cp+znD/Mu+9l/uWDm9vs9Vv/zuO+/0j4P2c4f5l33sv9y95vb7PU/53Hff6R8H7OcP8y772X+5Ob2+z1P+dx33+kfDpaGlbQ0bI2XDI2hrQSTYAWAudexZaYiIyhV3blV2ua6tZ3y916xiAgIPkxhzwbaxex5L7Ue5zlk+keCAgICAgICAgICAgICAgICAgICAgICAgICAgICAgICAgICAgICAgICAgICAgICAgICAgICAgICAgICAgIOfflvh0byDXUwINiDMzUePjQbigro8RpGyQvbJG7wXsIc02NjYjUdYI6EGQgICAg0VTlnh9LUOY+tp2vY4tc10rAWuBsQQTqIOqyDZYZicOLU26QSsljuRpRuDm3G0XCDLQEBAQEBAQEBAQEER90Xi7qLAKaFjy10sxfwSQS1jbEauK729SCAt8pvOyfO79UFsc2OI76ZA0clyTuIYSdpMd4zfpag6hAQEFKMZ8bze1f2igtJmc/dtSeq/81yDs0BAQEFPM4Hl1Xe9zfmFBPXc/wD7vR7eT+iCSUBAQEBAQEBAQEBBXLuisR75ywihB4MMA6HPcSf5QxBweMYPvfgdFNY//Jjkcb8rZnMFvhDT0oJ37nfEO+ciXxnbDUOA9VzQ4fzFyCUkHxNK2CIuc4NaNZLiABzk7EGJhuM0+K33CeGbR27lIx9ufRJsgptjPjeb2r+0UFpMzn7tqT1X/muQdmg1tflBSYbNoTVMETz/AAySxsPU5wKDPhlbPEHNcHNOwtIIPMRtQfaCnmcDy6rve5vzCgnnMCdHN4CdQE0n9EHc0WPUtfUmOKpgkkG1kcrHOHLcNNwg2KAgxa/EYcNh05pY4mf5pHtYOtxAQfGG4vT4q0mCeKYDbuUjH259EmyDNQEBAQEBBULOZiO+mXtZJxbs5g9Ij+zB6mhB2mdfBjQ5u8Hdaxji0Hes+Nr/AMQ5Bm9zXX6GK1cBPhxskA9Rxae2OpBPb3BjCSbAC5J4ggqjnNy7lyxxl1nEUkbiIo9YBA1CR443Hbr2A25SQ5rCKyfCKxlTCXMdE8EPANgf8pOwgjUWnaCRxoMWrnNTVPeRYvcXEDYLm6C1eZz921J6r/zXIOJz25x5MNqTQ0jyx4AM0rTZzbi4jYf4TaxJGvWAONBCtDg9TisMkkUMsrY9b3MY5wbxnSIHSg2mRGWdRkfiYkicTET9pCSdCQcerYHW2O2j0i4IWzwjEo8XwuOeI3jlYHtPoI4+QjYR6EFSM4Hl1Xe9zfmFB+DKKoqMmY8Pi0hEHvkc1lyZSbEaQG0NA2bL6zsFg0cchhlDmktc0gggkEEbCCNhBQWizN5YuysyaImdeppyGSHje0jgPPpIBB9LSeNBss5WWLcjMnTKAHTvOhCw7C63hOtr0WjWegaroKxPdW5a45c7rVVL+k2GvUBqY0X2agLoPCSKqyWxkXElPUxEEbWubyEcoI6CCgtBmuyv/wCscmBI+wnjO5ygbNIC4cBxBwsee44kHYICAgIMTF64YZhMszvBhifIeZrS4/ggplQQOxTFo2XJfNK1t+Ml7gL89ygsdn5w4S5uCQP+3licPQL7n/7oIjzH4h3jnFgHFK18R6Wkj+ZrUE752sSOF5vKt48J0YjH/kcIz9HE9CCqeH0pr6+OJvhSPawc7nAD6lBcOLJqnjyZ7x3Md77luZbbaLWLvWvr0tt9aCnFTCaeocw7WuLTblBsUFqc0UghzY0rjsbG8nmEjiUFXcXxB2K4rLO/w5pHPPO5xNubWgtbmswpuEZBUrALF8Qldyl0g0jfrA5gEFbs5mFNwXLyrhYLMEuk0C1miRokDRbiAdYcyCau54xI1eRb4j/gTuA9VwDx/MXoIOzgeXVd73N+YUEzdzrgscGTktUQDLLKWB3GGMA1Dku4knlsORBx3dCYCzDMqI542hoqmEuAFgZGEBzulrmX9IJ40H73OlcYMsZYr8GWnJt/qY9pb9C7rQeHdB4ua7LcQ3OhTRNbbiD3jTcelpYPhQdj3N2FNjwWoqSOG+Xcgf8AS1ocbc5dr9UIMHulcNbo0lQAA7hxONtZGpzB0HT+ZBre5trjHlDUw8UkAk6WPDf+RBYNAQEBBxGejEd7s3VTY2dKGxD06bgHD5NJBWDBsRdhGLRTsa1z4Xte0PBLSWm4uAQbX9KDt8os8FblDgstNNDS7nK2xLWShwsQQReUi4IB2IOOyZr968oqea9hFNG88weCfpdBY3Pwb5uJbbN0ivzaY/rZBXrIixyzor7O+ofzGoLkIKUYz43m9q/tFBZLIIkZk22296z257yWQVhQXRyb8nab2EX5YQVtz6W/aVPbboRX59yb/SyDvO5pvvbWcm6R9ei6/wDRBEmcDy6rve5vzCgnruf/AN3o9vJ/RBzHdM20KDlvP/xX/og5TMAL5wm+wk/AINRnfJOcisv/AJ2/ltsg0GH4bVVcGlDFO9l7XjZI5t+MXaLXQe0mAV0g4VNVHnilP4hBI+YDCJ6HLWR0sMsbe9Xi743tBO6R6ruG3b1ILCICAgIIZ7pTEdDCaWD/ADyukPwN0R2z1II3zT5IR5ZZRvimLxEyFzyYyAb6TWtFyDyni4kEtS5icP3M6MlTpWNrvZa/Ff7NBXFzSxxBFiNRB4kFmcr75TZjzINbjSxTHnj0XyfRrkFbsMrDh+JRSjbFI1452uDh+CC5MeNwyYCKvTHe+5brp31Btrnp9HKgpnVz981b32tpuLrclzdBabNJEKjNfTNOx0cjT0yPBQVbxCjdh9fJE8WfE9zHDkc1xafqEFsc1+KNxfIOkeDctibG7lDoxoG/VfmIQVvzoYm3F8v6uVhu3ddAHiIjaI7i3EdG/SgmjueMNNJkW+U/487i31WgMH8wegg3OAb5dV3vc35jkE2dzrirKjJWWnuN0hmLiL6yx4FnfMHDoHKg43uisZbXZSw07CD3tGdKx2PkIJbzhrWn4kHt3N+GmbKKontwYoQz4nuB/Bh60Gmz9YYaHOC+S3BqI2SDVq1N3Nw57sv8QQdj3OeUMbaOaie4CTdN1jBPhgtAeG+kaINv9R5CgmxAvdAQEBAQVq7oPEu/MuRGDcQQsaRyOdd5+jmoOo7mqgtT1k543RxjoBc7tNQTagp7nCoN7MuKyPiFQ9w9V502/wArggn3MdVtxXNsyN9nCN8kLgddwTpWPwvAQQVnCyNlyOxx0bmuMDiTDLbU9vECdmmNhHovsIQanC21WKltJAZZBI7VC1ztEm+0tvojlLjstcoPTKvA3ZNY/JTPcHPi0QSBYEljXG3o17UFk8yT9PNpS+jdR1TPQcDnxzeSvxF1fSsL2PA3djAS5rhq3QAbWkWvbYQTsJsESYZj1ThNO9kFRLEyTw2xvc0O5wDttqvtQbTIfIuoyxxMMiaREHDdJiOBGOPXxutsaNZ9AuQFs8Jw6PCMMjgiFo4mBjR6ALa+U8ZPKUFQ8ujfLeu98n/Ocgy8XwGqyTpaWpY+RsdVAx7ZYy5ti5t3RktO22v0jmNg0NJSy4rXhkbXSzSO1AXc5zjt5+UlBazNhkj/ANHZLtidYzvO6SkbNIiwaPQ0AD0m540GPnUyHGWmBgMIbUwkuicdhuOExx4g6w18RA9KCsOJ4ZUYBiGhNHJDKw3GkC0gg6i08evYQUGW7K6vdHomuqy3ZY1EturSQT53P88kmRb2yNeNGoeWlwdw2uAdcE7eFpbEEmoCAgIMeSijlfd0bCTtJa0k9YQekMDYG2Y1rRts0Afgg9EGPJRRyvu6NhJ2ktaSesIPSGBsDbMa1oOuzQB+CD5q6RlbAWSMbIw7WvaHA84OpBjYXgtPhAPe8EUN9u5xtZfn0RrQZElFHK+7o2EnaS1pJ6wg9Iomwss0Bo5AAB9EH2g1NZkxRV1RpyUlO9+3SdFGT1kINlBA2miDWNa1o2NaAAOYDUEHogxnUETnEmKMk6ySxuv6IPqoo46mm3N7GOjItoOaC23JYiyDGwzA6bCL7hTww327nG1l+fRCDYICDwqqOOsj0ZGMkbyPaHDqIQY0GBU1M+7KaBp5WxMB+gQbAaggICAgICAgICAgICAgICAgICAgICAgICAgICAg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92" y="4271138"/>
            <a:ext cx="9239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8" y="583241"/>
            <a:ext cx="1387912" cy="10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s://encrypted-tbn3.google.com/images?q=tbn:ANd9GcTxPgQENBtoU3foE3tUCHvTkMPUK3RhEQFeAuhV28doadQXuLj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36" y="1793632"/>
            <a:ext cx="993063" cy="11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rkwhitfield.net/Portals/0/tandemlarg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07" y="1829254"/>
            <a:ext cx="1747791" cy="5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0" descr="Ata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90" y="1827333"/>
            <a:ext cx="971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83" y="581520"/>
            <a:ext cx="863117" cy="6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50" y="1277821"/>
            <a:ext cx="1209149" cy="38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8" y="3276718"/>
            <a:ext cx="12612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50" y="5461557"/>
            <a:ext cx="13525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7" descr="data:image/jpeg;base64,/9j/4AAQSkZJRgABAQAAAQABAAD/2wCEAAkGBxQTEhUUExIWFBUVFBgXFRcYFxgYHRwcGBMeIBwaGhgYHCkgGBolGxUVITEhJSktLi4uGB8zODMtNygtLi0BCgoKDg0OGxAQGzAkICYsLDQsLDcsNDAsLCwsLCwsLCwvLCw0LSwsLDQ0LzQsLCwsLCwsLCwsLCwsLCwsLCwsLP/AABEIAIQBfgMBIgACEQEDEQH/xAAcAAEAAwEBAQEBAAAAAAAAAAAABgcIBQQBAwL/xABIEAABAwICBgQJCgMIAgMAAAABAAIDBBEFEgYHEyExQVFhcYEUIjJykZKhorEjQlJTYoKTwdHSRFSyFTM0Q3ODwsNk4xYXJP/EABkBAQEBAQEBAAAAAAAAAAAAAAAEAwIBBf/EACgRAAICAgEEAgEEAwAAAAAAAAABAgMEERIUITFREyJBI3GRoTJhsf/aAAwDAQACEQMRAD8AvFERAEREAREQBERAEREAREQBERAEREAREQBERAEREAREQBERAEREAREQBERAEREAREQBERAEREAREQBERAEREAREQBERAERfCUB9RZd0h0nnqaiWXby5XPcWND3ANZfxWhoNhZtu+54lc7+1J/r5fxH/AKqtYr9krylvwazRZNGLVH8xN+K/9V9GMVH8zN+K/wDcnSP2OqXo1iiyg3G6kcKqcdk0g/5KU6N60a2mcBK/wmLm2Q+Nb7Mts1/OzLx4sl4Z6smL8mhkXL0bx6GtgbPA67TucDuc1w4tcORFx23BFwQuopmtdmUJ7CIi8PQiIgCIiAIiIAiIgCIiAIiIAiiesvFnU9H8m4sfK8RhzTYgWJcQeW5pF+tU74dL9bJ67v1VFWO5x3sntyFB60aORZx8Pl+uk/Ed+q+/2jN9dL+I/wDVa9G/Zn1a9GjUWc/7Sm+vl/Ef+q/alx6qjN2VMwP+o4jva4kHvC86N+x1a9GhkVbaJaxy5zYqzKL7mzDcL/bbwHnDd1DirJU1lcoPTKYWRmtoIiLg7CIiAIiIAiLj6X4maajmlabODbMPGznENabc7FwPcvUtvSPG9LbOwizw7HKom/hdR+NJ+5ezB8crDPCG1U5LpWNAdLI9pzPAsWucQRvVbxHrySrLW/BfaKH6YYc01NEc8zdvVbOUMqJ2AtFLK4DKx4DfGjabgA7u1cOrx6Sirat2Z74copoY3Pc75eOjjkiaC4nfJnkaTxJAvdTqG/BS5a8lmIovq62jaV0c0rpZIqmeNz3EknLKd9yeFiLDoUoXElp6PU9rYREXh6FwNPMR8Hw+qkBsRC5rT0Of4jfecF31WmvfEMlHFCDvmmuR0tjbc+86Nd1x5TSOLHqLZRYX1F39AsN8IxCljPDah7vNj8cg9RDLd6+o3pbPmRW3o79HqixB7GuOwjuL5XvdmHUQ1hAPevLimq7EYWlwibMBx2T8x9Vwa49gBWikUHUzLumgZCe0gkEEEEggixBHEEHgV8Vn698JZHUQTsaA6drxJbmY8tnHrs+1/shVgrYT5RTI7IcZaJ/qWxl0NeIb+JUtLSOWdjS5ru2we37yv9Zl1btJxOkt9bf0McT7AVeWsbSV1BRmWMNMjntjjzcA5wJuRzs1rjZSZEd2JL8lePLVe3+CUIsy12n2Iy3zVkgv9C0ftjAK5MuN1LvKqp3edNIfi5Fiy/LDyo+jWCLJbcSmG8Tyg9Uj/wBV1MN00r4DdlZMep7zIPVkuB3L14r/AAzxZUfRqBFXGgGs9lW5sFU1sU7tzHDyJD0b/IeeQuQeRuQFYzurippQcXplEZKS2j6iypV4/WPc4yVM+cuJcNq8AG+8BoNmgHkNwX5QY3UscHMqZmuBuCJH/rv7Cqelfsn6pejWCLmaMYiaikp5zbNLCxzrfSLRm9t101K1rsVIIvjnAC5NgN5KztrA05lq6p2wmkjp2eJGGPc0PAO+RwaRfMeF+At1ruutzekZ2WKC2zRSLJf9pTfXy/iP/VXZqUoKgU8lRPLI5sxAiY9znANYTd4DjuzE27G333C0so4R3s4rv5vSR49cVbeaCEHyGOeR1vdYexjvSq9Xf08rdrXzm9w1+zH+2A0+8HelcBX0x4wSILZcptnQwPBpauTZQtBdbMSTYNA5k9pHDepI7VjWW8qA9Wd/7F39T1DaKaYje94YOxjbn2v91WGprsmUZtRKaseMobZn7GtHKml3zQlrb2DwQ5vrN4dhsVylpGqp2yMcx7Q5jgWuaeBB5LO2I02ylljvfZyPZfpyPIv7FrRd8m9+TK+n4/B51dmrbFDPRNzG7onGInpDQC33XNF+pUmrW1OD/wDPOeW3t6I2/qF5lLdez3GeplgIqs0404qGVMkFO8Rsjs0uDWuc51gTvcDYAm27oPdDqjSGrf5VVOeyR7R6GkBTwxZSW9lE8qMXpI0Iizg6ulPGWQ9r3H81/cWKTt8meZvmyvHwK76N+zjq16NGIqVwXWDVwkbR23Zza+wdbqeBe/bdWxgONxVcQlhdccHNO5zT9Fw5H48lhZTKvyb13Rn4Okq/1wVuWCGIHfJIXHsjb+57fQrAVO62K3PWiMcIomj7ziXH2Fi9xo7sRzkS1WyFqT6tqLaV8XRGHSHuFh7z2+hRhWXqcov8RMfsxt7vGd8WehX3y41shpjuaLEqKRjyxz2hxjdnjJ+a7KW3HXlc4d688mDQOJLoWEmZs5uL/KsADX+cA1oB6l70Xytn1T8KakZHmyNDc7y91ubncXHrNgv3RF4AiIgCojXpiGeujiHCGEX6nSOufdbGr3WXNNsQ29fVS8jM5rfNYcjT6rAVTix3PZPky1DRxFZeoiizVk0p/wAqDKO2R43+hjh3qtF1dHtIqiieX00mQuFnAgODgOFw4cunjxVlkXKLSI65KMk2apX8TStY0uc4Na0XLiQAAOZJ4BZ7l1rYkRYSxt6xEz/ldRzGdI6qq/xFRJKPok2b25G2bfrspFiy/LK3kx/BIda2lbK6qaITeGBrmsd9JziM7h9nxWgebfmoUi/egopJpGxRML5HmzWjiT+Q5kncACSrIxUY6I5Sc5bJ3qRwoy15mt4tPGTf7cgytHq7Q9ynGujCKipp4G08LpcsxLg0XIuwgG3RvO/kpDoFou3D6VsVw6RxzzOHN5HAfZAAA7L8ypGoJ2/qckXwq1XxZQWHaoK+QAyGGEHiHPLnDuYC0+su1DqRd86uA82En2mT8lZtbpPRxHLJWQMcOLXSsB9F7rxO07w4fxsPc6/wXXzWvx/w8+GtFeVmpOQNJirGudbcHxFoP3mvdb0FVdXUb4ZHxSNyvjcWOHQWmx7R1rR0msTDWi5rGdwe72BpWf8ASvExU1lRO0WbJK4t80bmkjkSAD3raidjb5GF8IJfU5QJG8GxG8EbiOsHkVqTQzEnVNDTzP3vfE3Oelw3OPeQSstFak0JozDQUsZFiII8w63NufaSucrWke4vlmdtNaPY19VH0TvI7HuzN9jguKp5rro8mJl1v72GN/eLs+EYUDVFb3FMwsWptGh9TlXnwuIXuY3yMP4hcPde1TdVVqBq7wVUX0ZWSfiMy/8AUrE0hxiOkp5KiXyY23tzceDWjrJsO9fPtj+o0fQrf0TIHro0s2MPgcTvlJ23lI+bFwt2vII7A7pCo5ezGMSkqZ5J5Td8jszugdAHUAAB1ALxK+qvhHRBbPnLZ3tCtHXV9WyAXDPKlcPmxt495uGjrcFpeQsp4CQA2OGM2A3ANY3gOoAKLardFfAqQGRtp57Pl6Wi3ix/dB39bnL2ayK3Z4fL0yZYx993je7mUlkvksUV4K64/HBt+SkpZS5xc7ynEuPaTc+0r+URfSPml66AUmzw+nH0mbQ/7ji74OA7lIVReGabVkEbY2SgsaLNDmNdYcgDxsOtf1VaeV7xbb5R9hjG+21x6VBLFnKTfYvjkwUUtFt6S6QRUcRfIQXEHZx38Z56AOjpPJUHPKXuc9xu57i5x63G59pKVE7nuLnuc9x4ucS4ntJ3r+FTTSq0TW2uxhXfq4w8w0EeYWdITKfv+T7gYq10H0XdWSguBEDCDI76Vv8ALHSTz6B2hXg0W3DcFhl2L/BG+LW/8mUziOh9bPV1BbAQHTSOD3kNbZzyQQee63AFe+m1Vzn+8qImeaHP+OVWnUVLIxme9rG9LiGj0lct+ldEP4uDukafgVn1FrX1X9HfT1p/Z/2QwaqP/L3/AOj/AOxR7SrQiajZtc7ZY7gFwBaWk8LtJO4nde/EqzzpnQj+Kj9JPwCi+sDS6mmpHQwyiR8jmXsHWAa8OJuRb5oHeu67LnJb8fsc2V0qLa8/uVepdquxB0dc2MHxZmua4dbWlzT2jK4feKiKlmq6mz17D9XG9/sy/wDYqrtcHv0S1b5rXsupZ60krNtVzycQ6V1vNacrfdaFeuP1uxpppebInuHaG7vbZZ4AUuHHyynLl4R9V3atqLZUEXTJmkP3j4vuBqpOOIuIa3e5xDW9pNh7StHUVOI42Rt8ljGsHY1th8F3mS+qRziR+zZ+yIi+eXhERAEREBztIsQ8HpZ5vqonvHaGmw9NllELQWuvENnhpZffPKyPuBznu+Tt3rPyuxY/Vsiyn3SC9DaCUtDhFIWneHBjrHsNrFezRfDPCayngtcSStDvNBu/3A5apa0AAAWA3ABd3XfG0tHFVPNbZkdtK8mwjeT0Bp/RdCj0ZrJTaOknd17J4HrEWHpWqUWLy36Nlir2UHgeqKtlIM5ZTM53Ikf3NYcvpcFbeiehtNQNOxYTI4WfK/e93Vfg1vULBSFFjO6U/JtCqMPBHNN9LosOhD3jPI+4ijBsXEcSTyaLi56xzIVBaR6Y1laTtpnBh4RMJZGB0ZQfG7XEle/WpixqMSm33bCdiwdGTyu/Pn9nQokrKalGO35JLrW3peD+6anc9wZGxz3Hg1rS4nsaN5UlpdXmJSAFtG8A/SdGz2PeD7Fc+q/AYqaggkY0bSeJksj7eMc7Q4Nv9FodYDqvxJUvWU8lp6SNIYy1uTM1Yrq9r6eF88sIDGC7rSMcQL8bA7wostEa4cSEOGSNv40zmRNHa7M73Gu9izutqZucdsxuhGD0j1YTR7aeGH62VkfrvA/Naza2wsOAWdNUVBtcUhPKJr5T3Myj3ntWjFPlP7JFGKvq2VBr+ot1LMOmSN3eGub/AEvVQLQeumi2mGPda5hljkHe7IfZIVnxb4z3AwyVqZZOoisy1ssfKSAnvjeLex7l+OuPSvwmo8Gjd8jTuIdbg6XgT2N3tHWXdSg2GYlLTyCWCQxyNBAcLfOaQeItwJXlXXxL5OZz8v6fEKf6oNFfCqnbyNvDTkHfwdJxa3rDfKP3elQnDaF88rIYm5pJHBrR1nmegAXJPIArUGjGBsoqaOnj3hg8Z3Nzjvc49pv2bhyXGRZxjpeWd49fJ7f4Oqq21x1u6nhHMukd3DK3+p/oVkqk9ZtZtK945RMZGO4Zj7XkdynxY7s/Y3yZah+5FV9YwkgAEk8ABcnsAXxWTqdw4Ez1BHC0TD0bsz/jGvoWT4RciGuHOSiV2+leOMbx2tcPiF9jo5HeTG93Yxx+AWkEUnWP0VdJ/soOh0SrZfJpZB1vGzHv29imOA6r94dVyAj6uMmx855se4AdqstFnLKm/HY7jiwXnufjSUzImNZG0MY0Wa1osAq50z1hOD3Q0ZAykh81gbkcRGDusOGY93Spbp3iJgoZntNnEBjSOIL3Btx1gEnuVDgLvGqUvtI5ybXH6xP1qqh8js0j3SO+k5xcfSV6MOwmef8AuYXycrtabd7uA9K9uh2GNqayGKTyCSXDpDWF1u+wHYSr6hiaxoa1oa1osGgAADoAHBb3X/H2SMKaPk7tlIxaBV5/h7dskX5PXKxvBZqV4ZOzK5zcwsQ4EXtxHWFoZUxrTrhJXFoNxFG1h84kuP8AU0dy4pvnZLTO7qIwjtEQVlam6T/ESn7EY9rnfFirVXVqvo9nQMNt8r3yH1so91jV3lS1WcY0d2H461qzJQ5OcsrGdwOc/wBFu9U2rE1x1l5IIgfJY6QjzjYf0O9Krte40dVo8yZbsZINAaLa18Atua4yH7guPey+lXsqs1O0V5Z5iPJY2Nv3jd39DfSrTUmVLc9eirFjqG/YREUxSEREAREQFLa/MQvNTQA+RG6Vw892Vvf8m70qqlaes3QyvqcQkligMsRZGGEPjFgGAFpDnA3zZj3hRb/64xP+Td+JD+9fRqlGMEto+fbGUpt6O5qNw3aVz5iN0EJt1OkOUe6JFfCg2qXRaWhppNu0MlmkzFtwS1rW2aCWki9853H5wU5Ud8uU3orpjxgkERFkahERAZa00gLMQrA7j4VM7ufKXD3XArjK8daOrt9W/wAKpbbbKBJGSG7TKLBzXHcHgWG/cQBvFt9PVuBVMJIlppmEdMb7dxtY9y+nVZGUUfNtrkpMsPQfWsympmU9VDI8RDLG+PKTlHAOa5zbWG64PADd096p100gB2dPUOPLMI2D0h7iPQqcpsGqJDaOmmefsxPPwCn+imqGaUh9a7YM+raQ6Q9p3tYPSeoLOddS7s1hO19kRHTHSybEJRJLZrWAiONu8MB47z5TjYXPUNwXAVpaxNX0u3ibh9F8i2AAlpZcv2jr5i92ZzsuTefyUVbq6xM/wT/XiHxetIWQ4rT0Zzrny79yZ6gaDxqqcjgGRNPaS5w9kauNRPVno2+hohHLYSve6SQA3AJAAF+dmtbe2691LFBdLlNstqjxgkcjS6h29FUxDeXwSBvnZCW+0BZXBWvysn47Q7CpnhtbZzPYOxryAe8WPeqMR+UYZS8M8KIpDoJoy6vq2RbxG3x5nDkwHeAeTneSO0nkq20ltkkYuT0ix9SWiuRhrpW+NIC2AHkz5z+1xFh1D7StZfxDE1jQ1oDWtAa0DcAALAAdFl/a+XObnLbPqQiorSPjnWFzwHFZyxGr20skv1kjn+s4m3oK0DjcD308zI/7x0T2s5eMWEDfy3lUsNCK/wDlXevF+9U4jittslylJ6SRH1eWruh2VBDu3yAyn75uPdyjuVY0+gVc9waYCwE2L3Pjs0dJAcSbdAV3wxBjWtaLBoAA6gLBdZViaSTPMWtpttH9oiKEtCIiAiGtSMmgcR82SMnszW+LgqYWjsQo2TRPikF2PaWuHURyPI9apfSDQeqpnHLG6aO/ivjGY2+0wb2nut1q7FsilxZDlVtvkji4PiL6eaOZls0brgHgQRYg9RBI71Z0OtOmLfGhna7mAGOHcc4v3gKqjTPBsWPB6Mpv6LLq4RonV1DrMgc0c3yAsaO9wu77oK3trrl3kY1znHtEmGMa0rtIpoXNcRufLl8XrDGkgntPpVbySFxLnElziS4niSTck9ZKtzCdXcMEbnSDwibIcuYAMDsu6zDuO/m6/cq+boXX/wAq/wBaP9y4plUtqPY7tja9cu5wStF4NR7GCKL6uJjPVaASqn0c0FqzURGaHZxse17y5zDcNdfKA0kkm1lcixy5p6SZtiwa22ijdY1XtMQm6GZYx91gv7znKNqX4zoVXvqJninzB80jg4SRbw55IIBeDwI4heL/AOC4h/Kn8SL96qhOCiltfySzhNyb0/4LF1W0WzoWutYyve89l8o9jAe9S9eTCaMQwRRD/Ljaz1WgfkvWvmTlyk2fShHjFIIiLg7CIiAIiIAiIgCIiAIiIAiIgCIiAIiIAiIgCIiA5Wk+OR0VNJUScGDxW83OO5rR1k+gXPJZexGtfNLJNIbvke57j1uN93QOQHQplrZ0t8MqdlG68FOSG24Pfwc/rA8kd5+coKvoY9fGO35ZBkWcnpeEfWtJIABJJsAN5JPIDmVpHVtosKCkDXAbeWz5j123Mv0NBt2lx5qudTGie2m8Mlb8nC60QPzpPpdYZf1iPolXkssmzf1Rrj16XJhERSFQREQBERAEREAREQBERAEREAREQBERAEREAREQBERAEREAREQBERAEREAREQBERAEREAREQBERAFyNLaeeSjnjpSBM9mVhJy8SA6zuRy5rHpsuui9T09njWzPA1UYl9VH+K1frRapcQdI1sjWRsJGd+0a7KOZDRvJtwHtC0Ei36mZj00DyYTh0dPCyGJuWONoa0fmekk3JPMkr1oinNwiIgCIiAIiIAiI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12" y="6151463"/>
            <a:ext cx="1337670" cy="4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64" y="2351208"/>
            <a:ext cx="1938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5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 of Talk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California today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history of Silicon Valley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Policy issues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Considerations for the Nordic nations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-76200"/>
            <a:ext cx="8229600" cy="9715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68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of course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getting old?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s://encrypted-tbn3.google.com/images?q=tbn:ANd9GcTxPgQENBtoU3foE3tUCHvTkMPUK3RhEQFeAuhV28doadQXuL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10468"/>
            <a:ext cx="1296689" cy="14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acebook logo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89" y="3396554"/>
            <a:ext cx="2672043" cy="5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ull_logo_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89" y="3962400"/>
            <a:ext cx="3140672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oo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17" y="1198806"/>
            <a:ext cx="2675968" cy="9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REhUUExQWFRUXFxwXFhgUFxwWGxoYGhsZIBkYGBcYHCggGR0mHhgYITEiJSktMTAuHiEzODMtNygtLisBCgoKDg0OGxAQGywkICQsLCw0LS0sLCwsNDA0LSwvLCw0LCwsLCwsLCwsLDQsLCwsLCwsLCwsLCwsLCwsLCwsLP/AABEIAHEBvwMBEQACEQEDEQH/xAAcAAEAAgMBAQEAAAAAAAAAAAAABgcEBQgDAgH/xABQEAACAQICBwUECAIFCAgHAAABAgMAEQQSBQYHITFBURMiYXGBMlKRoRRCYnKCkqKxI9MXM1OywVSTs8PR4/DxFTRDZHOjwtIWJTVEY3SD/8QAGwEBAAMBAQEBAAAAAAAAAAAAAAMEBQYCAQf/xAA9EQACAQIDBAgFAwMCBwEBAAAAAQIDEQQFMRIhQVETYXGRobHB0RQigeHwMkJSFSPxM9I0U2JjcpKiskP/2gAMAwEAAhEDEQA/ALxoBQGo0/rHh8Et5nsxF1Re87eS9PE2HjXidSMNS1hsHWxDtTX14fniV3pjahO5Iw8awr7z/wAR/A+6vlZqrSxEnob9DI6Ud9VuT6ty934EWxmseLlPfxMx8FcoPypYfKoXOT1ZpQweHh+mC7r+dzAfEueLsfNif3NfLsnUIrRLuPSHSEyexNKv3JGX9jTafM8yo05axT7UjfaM19xsJF5e1X3Zhm/ULNfzJqSNaa4lKtlWFqft2X1e2hP9W9oWHxJCSjsJTuAY3Rj0V92/wIHherEK8ZbnuMLF5RWorah80erXu9rkyqcyRQCgFAKAUAoBQCgFAKAUAoBQCgFAKAUAoBQCgFAKAUAoBQCgFAKAUAoBQCgFAKAUAoBQCgPmWQKCzEKoFySbAAcSSeAofUm3ZFbaybTrEpg1Btu7WQGx+4m6/mfgeNVZ4jhE6HCZJdbVd/Rer9F3kFx+smKlN5MTKfAOUX8qWX5VXc5PVm1TwVCG6EF3X8XdmCukHvule/hIb/vXza6yZ0Y8YruRt9Ga34zDnuYh2HuyntVPh394H3SK9RqzjoyrWy/DVV80EutbvLd3pllao6/RYsiKUCKY8BfuOfsE8D9k+hNWqdZS3PU53HZVOgtuHzR8V2+/kTKpzJFAKAhWvmuwwl4YLNiCO8TvEQPAkc3I3hfU7rAwVa2zuWpsZbljr/3Km6Pn9ub+i6qgxE7SOzuxd2N2Zjck+Jqk3fezqoxjCKjFWS4GXofQs+LbLBGz24ngq/ec7h5cegNeoxctCKviaVBXqSt5934ib6O2VOQDPiFXqsS5v1tb+7U8cM+LMern0Vupwv1t+i9zaDZVhv7fEfGP+XXr4aPNlb+vVv4R8fcwsbsoFv4OJN+kqA3/ABKRb4Gvjw3JktPPn++Hc/e/mQrT2rGJwX9dH3L2EiHMhP3rXXyYC9QTpyjqbGGxtHEf6b38nuf52XNORXgtk91C15aErh8S14TuSRjcx9AxPFPE+z5cLFKtbdLQxMyytVE6tFfNxXP7+fbrbdXDlhQCgFAKAUAoBQCgFAKAUAoBQCgFAKAUAoBQCgFAKAUAoBQCgFAKAUAoBQCgFAKAUAoBQFS7UdZjLIcJGbRxn+Lb678cv3V6e990VTr1LvZR1GT4JQh081venUufa/LtNPqXqg+PYsxMcCmzOOLH3UvuvbiTw3bjXilSc31FvMMwjhVZb5Ph6v2La0VqxhMMAIoEBH1mGdz5u1z86uRpxjojlq2NxFZ/PN9mi7luNhiMDFIMrxo6niGUMPgRXppPUgjVnF3i2n2ld696hRpG2Iwi5cgzSRDepUcWToQN+XhYbrHjWq0UltRN/Lc1nKapVne+j9H79/VWdVToi69nOshxkBWQ3misrn3lN8j+ZsQfEE86vUam0rPVHH5rg1h6t4/plp1c0S2pjLNDrprAMDhmkFjIxyRA83IO8joACT5W51HVnsRuXcvwjxNZR4Le+z76FDyys7FmJZmJZmO8kneSfG9Z520YqKSSskSfUbVFse5Z7rAhsxG4u3uKeXieXmd0tKltvqM7McwWFjaO+T8Ot+i/HdGBwccKLHEioi7gqiw/5+NXkklZHIVKk6knKbu2e9fTwKAUB8TQq6lXUMrCzKwuCDxBB4ijVz7GTi7p2ZSu0DVX6DKHjv2Eh7t9+RuJjJ5i28HoCOVzQrU9h7tDsMsx/wATDZn+peK5+/3IpURplv7LNYDPAYJDeSEDKTxaI+z5lfZ8svWrlCd1Z8DlM5wipVOljpLz49+veTmrBjGLpHSUWHXPNIsa8LubXPQdT4CvkpKO9ktKjUqy2aabfUa7RetuDxL5Ip1L8ArBkJ+6HAzel68Rqwk7Jk9bAYijHanDd9H5XsbupCmKAUAoBQCgFAKAUAoDBx2mIIP62aKP77qp+BO+vLnFasmp4erV/RFvsTMrDzrIodGDKwurKbgg8wRxr6nfeiOUXFuMlZo9K+nkUAoBQCgFAKAUAoBQCgFAKAUAoBQCgFAKAUAoDE0tjBBBLKeEcbP55QTb5V5k9lNktGm6tSMFxaXec6MzOST3nY3PVmY7/Uk1mnfJRiraJeR0PoLRi4XDxwrwRQCercWbzLEn1rShHZVjgsTWdarKo+L/AML6GfXohFAfhF+NAc4aRw4imljHBJHQeSsQPkKzGrNo/QaU3OnGb4pPvVyTbLcWY9IIvKVHQjyGcH9B+NS0HaZnZzT2sK3/ABafp6l1VeOPKW2paUM2NMYPdgUIPvMAzn+6v4ao15Xnbkdfk9Do8PtcZb/oty9X9SLYHCNNIkSe1IwRfNja58BxPgDUSTbsjSqVI04OctErnQ2iNHJhoUhjFlRbDqTzY+JNyfE1oxioqyODr1pVqjqS1f54Gv1u1kTAQ52GZ2No0vbMeZJ5KOZ8uZFealRQVyxgcHLFVNlbktX+cSo8brrjpWzHEMnRYwEUeA5n1Jqm6s3xOpp5ZhYK2xfre9/nYTHZ5rtLPKMNiWDswJjksASQLlGA3HcCQbDgb3vU9Gs29mRk5plkKcOmpKyWq9Sx6snPigNHrto4YjBTpa7BC6ffTvL8bW8iajqx2oNFzL63RYiEuF7Pse5lBg1nncG/1C0h2GPga9g7dk3iJNwH58h9KkpStNFHMqPS4Wa5b+77XL3kcKCTuAFz5CtA4pK7sjnvWDTb42ZpnJsf6tTwROSgdep5ms2c3J3Z3eFw0cNTVOP1fN/mhrQSN4JBG8EbiCOBB5GvJYOidX8S0uFgkf23hjduXeZQTu5bzWlBtxTZwWJhGFacI6JteJn16IBQCgFAKAUAoBQFS7V9NSHEjDpIyoiAuqsRd2ue9bjZctgepqniJvasdRkuGh0LqyW9vdfkuX1uV/YAcLeVV9Dd3s6G1YwP0fCQRHisahvvEXb9RNaMFaKRwWLq9LXnNcW+7h4G0r2VxQCgFAKAUAoBQCgFAKAUAoBQCgFAKAUAoBQCgNDr4f8A5fibf2Z+G6/yqOr+hl3Lf+Kp9pSGh7fSIL8O2iv5dotUI6o7Kv8A6U//ABl5M6NrTOAFAKA/GNt5oDm3F4jtJHk992f8zE/41mN3dz9ChDYio8kl3KxJdmEGfSMZ9xZH/SU/9dSUFeaM7OJ7OEkubS8b+hd1XzjjnHS03aTzOfrSyN8XJrMlvbO/oR2aUY8kvIkmyvCCTHqx/wCzjeQefdT9pDUtBXmZ+c1HHCtLi0vX0Lqq8cgUltO0gZce6/VhVY1HiQGY+d2t+EVRryvPsOxyikoYVS4yu/ReXiRSoTTN5qMpOkMMBx7S/oFYn5A1JS/WilmLSwtS/L1RflaBxAoDzxA7rX4WP7UZ9jqjmiL2R5CspaH6JLVmXo1rTREcRKhHo616jqiKtvpyXU/I6NniDqyngwIPkRatNnARk4tNHPumdXp8JIY5I2sDZXCkq45EEbt/TiKzZQlF2Z3VDGUq8dqLXZxX5zNrqnqVNi5FMiNHADd2cFCw92MHeb8M3Ab99xavdOk5PfoVsbmVKhFqLTlwS32637a+ZdyIAAALACwA5AVfOObu7s+qHwUAoBQCgFAKAUBzxrHjvpGLnl4hpGyn7I7qfpVazZu8mzvMJS6KhCHJLv1fiNW8D9IxcEXENIuYfZXvP+lWpBXkkMXV6KhOfJPv0XidD1pHBigFAKAUAoBQCgFAKAUAoBQCgFAKAUAoBQCgFAKAxNLYITwSwncJI2S/TMCL/OvkldNEtGo6VSM1waZzoyujEHuuhsfsup/wIrM3nfLZkuafkzonQ2kVxMEcycJFDW6Hmp8Qbg+VaUZbSucFXoujUlTlwf53mbXohFAaPXfH9hgZ3vYlCi/efugjyLX9KjqytBl3L6XS4mEeu/0W8oMVnnblj7G8Fd8RMRwVYlPmczj5R1Zwy3tnP59V+WFPtfovUtGrZzZzfpCPLLKvuyOvwYj/AArMerP0Ck704vml5Ex2QSgYyRebQEj0dN3z+VTYd/N9DJzyN8PF/wDV6Mt+rpypQmvaFdIYkH3wfiiEfI1n1f1s7fLXfCU+z1ZoqjLpONkeAz4t5Twij3fekNh+lX+NT4dXlfkY2eVdmgofyfgvu0XBV05QUBgafxPZYaeT3Inb4KTXmbtFsnw0OkrQhzaXic6qLACs075u7M7QcWfE4des8Q/Wt/lXqP6l2kGIls0Zv/pl5MvjWPTK4LDvO4LBbAKNxZmIAFzw4/C9X5z2Vc4nC4aWIqqnHdcg39LP/dP/ADv93UHxPUbX9A/7n/z9yU6ma1f9ILIeyMXZkD2s4OYHgbDeLbxbmKlp1NvgZuPwPwjitq9+qxI6lM8i+uWuS6PMadmZXcFrZsgCg2uTY8Te27kaiqVdg0sBl0sUm9qyXVcjX9LP/dP/ADv93UXxPUaH9A/7n/z9yUTa6YePCxYiW6GVA6RDvOb9B0+0bDhwqV1YqKbM2OW1p1pUob9l2b0X51akNx+1SYn+DBGg/wDylpCR5KVAPqageJfBGvSyKkl/ck32bvO/ofmB2qTg/wAaCJxff2RaMgfiLAn4UWJlxQqZFSa/tya7bPyt6lj6B01FjIhLCbjgwO5lbmrDkfl0uKtQmpK6MDE4aph57E17PrNZrtrSNHxoQgkeRiFUtlFlF2Ymx4XUcOdeKtTYRYy/A/Fyabslxtchk+1SVlZRh0UkEBu1JsSNxtk32qF4l8jXjkVNNNzb+n3K9UWFqrG695tdWtM/QpxOIxIQrABmy2LWGa4B5XHrXuE9l3K2Lw3xFLo723rrJgdrMg/+1T/On/2VN8S+Rlf0CH/Mfd9y0MNKXRWIyllBIPK4vb0q0jm5LZk0YGm9PYfBrmnkC39leLN91BvPnwHOvkpxjqTYfC1cQ7U438u8gmkNqxvaDD7uTTPY/kS/96q7xPJG3SyHd/cn3L1fsav+lHG39jD/AJH/AJtePiJ9X59Sz/Q8Nzl3r/abnRO1RSQMTCUHvxHMB4lCL28iT4V7jif5Ip1siaV6Ur9T3eP+CwsFjEmRZImDowurKbg/8dKsppq6MKpTlTk4zVmj3r6eCvNJbUVjldEw5dUYrmMmXNlJBIGQ7rjdv4VWeIs7WN6lkcpwUpTtdXta/qj00JtK+kTxw/RivaMFuJM1r87ZBcdd/Cvsa+07WPOIyXoqUqm3eyvpb1ZvdZ9ccPge6xLykXEacbcix4KPPf0Br3Uqxh2lLB5dVxO9bo836cyCYnaniie5FAi9GDyH8wZf2qu8RLhY24ZFQS+aUn2WXo/M3Gr+09XcJioxHfd2iG6A/bU71Hjc+NhvqSGI/kVMVkjjFyou/U9fpz8CxRVkwBQEZ1h15wuEJQsZZBxSKxsejMTlXyvfwqKdaMdxo4XK69dbSVlzf5f0IbjNqs5/qoIk++zSf3clQPEy4I1oZDSX65t9ll7nhDtSxYPejgYdArqfjnP7V8WInxsSSyPDtbpSXc/REp1e2jwYhgkynDudwLHNGTyGewsfvADlc1NCvF7nuMzFZNVpLag9pdz7vYm1TmOfjG287hQEF07tMghJTDoZ2H1r5Y/RrEt6C3jVeWIS03m1hskq1FtVHsrlq+7h336iLz7T8YT3VgUchkZj6kvv+FRfET6jSjkmGS3uT+q9iKaTx7YiV5XChnN2yDKL2sTYk2Jtc+N6hk7u5qUaSpQUI3suZJ9n+t/0JuymJ+jub349mx+tb3TzHr1vLRq7O56GbmeX/ELbh+peK9+XdyLljkDAMpBBFwQbgg8CCOIq8ck007MgWs+0Y4XEvBHAJOzsGZpMt2IBIACncL2871XnX2ZWSNvB5Oq1FVJTtfha/qQ/WzXaTHxLEYhEqvnOVy2YgEAG6jdvv8KgqVXNWNbBZZDCzc1K7atpb1ZFqiNIluq2vDYCHskw6vdy7MZCpJNhwCngAB6VNTrbCskZeMytYqptym1uta1/UkWidpkk0qR/RR3r+zKSdyk7gU8KkjiG3axn18lhTpufSadXX2kV2iaMMGOl3WWU9qvjm9v1zhviOtRVo2mzUyusquGjzjuf008LGs1c0scJiY5wCQh7wHNCLMPOxuPECvEJbMkyxisOq9GVPn58PzkdAYTEpKiyRsGRgGVhwIPCtFNNXRws4ShJxkrNFR7XIkGNUr7TQqXHkzBT5kC3oKp4i22dVkkpPDtPRSdu5XITUBsFzbKtHdlgg5Hemdn/AAjur6WXN+KruHjaN+ZyOc1tvE7K/arer87fQmVTmSKAh+1TSPZYEoD3pmWMeQOZ/Sy2/FUFeVoW5mtk1HbxKlwir+i8Xf6FL1SOuJRs0wPa6QiPKINKfQZR+p1PpUtFXmjNzarsYWS52Xr5IlG2THWTDwD6zNI3koyrfzzn4VLiXojNyGl806nJJd+/08Sr6qnSF07LcB2WAViLGV2kPlfKvxVFPrV6hG0O05DOau3imv4pL1fiyX1MZRRu0fHdtpCXpGFiH4Rdv1s4qhWd5s7PKqXR4WPXd/n0SIzURomdhcHiMW9o0eZgAvdG5VUWVSfZQACwG6vSTk9xDOpSoR+dqK/L9b6z10pq7isMuaeB0Um2busLnhcoSB60lCUdUeKOMoVns05pv6rzsayvJZJlspx5jxvZ37syMpHVkBZT6AOPWpqErTtzMnOqSnhtvjF+D3P0N/tN0Di8VPEYYjJGkZAIZBZ2Y5rhmHIJUleEpNWRRyjFYehSkqkrNvk9LbtE+sr/AEtoLEYXL28Rjz3y3ZDe1r7lY8Lj41XlCUdUblHFUa9+jle3U/VI11eSwbfR2q+LxEYkhgZ0NwGDIL2JB3MwPEEV7VOTV0irVx2HpS2Kk7PsfojaaK1CxjTRiWApHnXtCzxkZARm3KxJJFxa3OvUaM296K1bNcNGnJwnd2dtz14cCx9d9alwEQCgNO9+zU8B1d/sjpzO7qRaq1NhdZz+XYB4qe/dFav0XX5FKY3GSTO0krl3bizcfLoB0A3CqLbbuzsKdOFOKhBWSMnRGhMRiiRBE0ltxIsFHgXYhb+F719jCUtER18TRoL+5JLz7lvMzS2qGMwqGSWE5B7TKyuF+8FNwPG1vGvUqUoq7RDQzDD1pbMJb+T3GjqMuk02W6baHFCAn+HPfdyEgBIYdLgZT17vSp6E7StzMjOcMqlHpVrHy5eveWrp7H/R8NNN7kbMPEgHKPU2FW5y2YtnMYal0tWNPm0jnUCs0742GhNJHDS9sovIqt2V+AdhlzEc7KzG3W1eoy2XcgxFHpodG9G1fs1t32MjRWgcXj2Z40aS7EvK5sMx43dvaPgLkV9jCU9DxWxVDCpRm7ckvbh9Tz07q/iMEyidMub2WBDKbcbEc9/A2pOEo6n3DYuliE3TeneayvBZLx2b41ptHxFjcpmjv4IxC/pyir9F3gjjM2pKnipW42fet/iRnaLrswZsLhmy23TSKd9+caEcLcz13cjUVar+2Jo5XliaVasuxer9F9SswLVVOiN7orVHGYlQ8cJyHeGcqgPiMxBI8QLVJGlKWiKdbMMPRezOW/kt/kYWmNCz4Rgs8ZQnepNiGA45WUkHlu4i4vXmUHHUloYmlXV6cr/nIwDXknLg2VacafDvDIczQFQCeJja+W55kFWHkBVzDzurPgcpnOFVKqqkdJefHz8zV7WdYWBXBxmwKh5iOYN8sfluJPXu+NecRP8AaizkmETTry52Xq/b6lZ1VOiJvo3ZlipEDSPHDcXCm7sPvAWAPqanjh5PUxqud0IStFOXXovz6HnpfZtiYI2kV45VRSzBcyvYC5yrYgnwvSVCSVz1QzmhUkotNN7uFu/7EMBqA1yzdkGlnbtcMxJRVEkd/q77MvkSQQPPrVrDye+JzmeYeK2ay1e59fL87COaV1O0hJPK5w7Nnkdrh47HMxO673tvqKVKo23Y0KOY4OFOMdvRJaPl2EbxeFeJ2jkXK6mzC4Nj0upIqNpp2ZoQnGcVKLumecUZZgqi7MQqjqSbAfE18PTaSbeiN/8A/A+kP8lb88X/AL6k6KfLyKP9Twn/ADF3S9iT7PNUMTDi+2xEXZqiNkuysS7btwVjuCluPUVLRpSUryRnZpmFGpQ6OlK7bV9z0+qXGxLNeNWRj4bLYTR3aJjw38Ub7LWHkQDysZqtPbXWZeXY14Wpd/pevv2opHGYV4XaOVSjr7SsLEf7R0I3HlVFpp2Z2VOcakVKDumXnqHgjDo/Dqb3Kdob8jIS9vTNar9FWgji8yqdJiptc7d270Kk17xvbY/ENe4VuzXwEYCkfmDH1qnVd5s6jLaXR4WC5q/fv8rGgNRl46I1cVRhMOE9kQx5fLILGtKFtlWOCxTk683LXafmbGvRAKAo7aFrAMZiu4bxRApGRwYn23HgSAB4KDzqhWntS3HZ5XhHh6Pzfqlvfovp6kYqI0S29kmhzHh3xDCzTHu/+Gl7H1YsfEZTVzDwsr8zls7xG3VVJaR837LxuQ3aZju10hIOUSrEPQZj+pyPSoK7vM18opbGFi+d36ehF0jLEKouzEKo6k7gPiaiNJtJXeiOj9HYQQxRxL7MaKg8lAA/atOKsrH5/VqOpNzerbZ94mcRoztuVVLE+AFz+1G7K55hFykorVnN+InMjtI3tOxdvNiSfmazL33n6BGChFRWiVu4ztX9EtjMRHAu7Me83uoN7N8OHiQOdeoR2nYixWIjh6TqPh4vgvzgX5ovRseGiWKJQqLyHM8yTzJ5k1oRioqyOHrVp1puc3dsx9Zgn0TEdoLp2MhbyCn518nbZdz3hNrp4bOu0vM55FZx3hLNl+Gz6RjP9mkkn6cn+sqWgrzMzOJ7OEa5tL19C7avnHFO7W8f2mMWMHdDGAfB3OY/pEdUsQ7ysdZklLZw7n/J+C+9yEMbC9QGwt50NqzgPo+EgiPFY1DfeIu36ia0YR2YpHB4ur0tec+bfdw8DPxEyxqzubKoLMTwAAuSfSvbdiGMXKSitWc96f0s2LxEk737x7oP1UHsr6Dj4knnWbOW07nd4bDxw9JU1w8Xxf5wP3V3RLYzERwKbZj3mH1UG9m87bh4kUhHadj5isQsPSlUfDz4fnIv/R+CSCNYolCoosoH/G8niSeJrRSSVkcPVqyqzc5u7Z94oKUYPbJlOa/DLbffwtR6bzzC+0tnU5qi4DyFZa0P0OWpvtRoi2kMMB/aX/KrMfkKlpfrRRzF2wtR9XqkWNtbx2TBCMcZZFU/dXvk/FVHrVnEO0bGBklLaxG1/FPx3epTtUjrDdao6BbHYhYt4Qd6VhyQHgD7x4D1O+1e6cNuVinjsWsNSc+Oi7fZfbiXZi8Vh8BhwWKxQxgKoA+Cqo3kn/aavtxguo4+EKuKq2W+TKy2g63wY6KOOFXBSXOS6gbsrDdYnjm+VVK1VTSSOjyzL6uGqSlNrerbu1exBqgNktLR+kTo7QaON0subs/vSsxVvRO96Wq2pbFK5zVWisXmTj+2Ov0ST73uKt+fnVQ6UmezPVtcVM0sovFCR3TweQ7wD1CixI53XlcVPQp7Tu9EZGb410KahD9UvBffTvLlq6ckQvayq/QLtbMJUyfe33t+DPUGItsGvkm18Tu0s7/nbYpuqR1pZGxiE5sU/K0a+v8AEJ+G741Zwy3s5/P5K1OPa/IjG0En/pHE395Ph2UdvlUVX9bNHLLfCU7cn5s0eEn7ORHtfI6vbrlYG3ravCdncuzjtxceaa70dBaF03Di0DwuGHNeDKejLxB/4FaMZqSujhMRhqtCWzUVvJ9hsa9EBX2ntmKSyGTDy9iGNyjJnUE+5YgqPDeOlhuqtPDpu6Zu4bO5Qhs1Y7VuN7P6637e+5vdTNUk0er9/tJHtme2UWF7Kq3NhvPPf8AJKVLYKWPzCWKa3WS0RIMRMEVnY2VQWJ8ALmpW7FGMXJqK4nN+JxBld5G9qRmdvNiSfmay733n6BCChFQWiSXduN7s/wAD22PgFrhCZW/ALqfz5KkpK80Uszq9HhZvnu7/ALXL3rQOKFAKAwtJaIgxFu2hjky8M6hreRNeZRjLVE1LEVaX+nJrsZ7Y3ELDE8h3LGhY+Sgk/IV9bsrninB1JqK1bsc3vIWJZt7MSzeZNz8zWYfoCSirLRH5Q+k+1F18XDRjD4kN2a/1cijMVHHKyjeVHIi5HC1hVilW2VaRh5jlTrS6Wlq9Vz6163JxJrzgFXN9JU+ADFvyhb/Kp+mhzMZZXi27bD8Ld+hA9cdoLYlWhwwaOI7ndtzuOgA9lT8T4bwYKlfa3I28BlCotVKu+XBcF7vw7SC1XNo32p2rbY+cLvESkGV+g90H3m4eG88t8lOm5vqKWPxkcLTv+56L17F9i9O5FHuAVEXgNwCqOXgAKv7kjivmnLm2znLFYkyu8jcZHZz5uSxHzrNbu7n6BCChFQXBJd243eoOB7bHwLa4Vu1byjFwfz5PjXulG80U8yq9HhZvnu7/ALXL4rQOJIvtJx3Y6Pl6yWiHjnPe/QHqKu7QZpZTS6TFR6t/dp42KPqgdkWTsbwF2xE5HDLEp/U4/wBHVnDLVnPZ9V3Qp9r9F6ln1bOcIltRx/ZYB1BsZWWIeROZv0qw9ahrytA1MnpbeKT/AIpv0Xi0UpVE7As7Y3gN2InPMrEv4Rmb45k+FWsMtWc5n1XfCn2v0XkyyqtHPHO+sOO+kYqeW9w8jFT9kGyfpC1mzd5Nne4Wl0VGEOSXfq/E+tWcD9IxcEXENIub7q95x+VTSCvJI+Yur0VCc+S8XuXizoatI4MiW1HHdlgHUGxlZYh5HvMPVVYetQ13aHaamT0tvFJv9qb9vFopSqJ2BI9R9YY8BM8kkbPmTIClrqLgtuYgG9l58qkpTUHdmfmOEniqahGSVnfeWAu07B2vaYH3cgv8Q1vnVn4iBhvJMTe27v8Atcimt20JsVG0MCGKNhZ2cjOy81stwoPPebjpzhqV9pWRp4HKI0JqpUd2tLaLr6yD1AbJZ+yjVxkvi5ARmXLCDuOU2zSW6GwA8LngRVrD0/3M5vOsYpf2IcN77eXv9jV7X8dnxUcQ4RR3/FId4+CL8a84h3lYtZHS2aEp835f5ZBKrm0XRsv0OIMGJCO/PaQn7H/Zjyt3vxGrtCNo35nI5xiOlxGwtI7vrx9voYW17BSPh4nQFkjctIBvsCtg58BvBPLN518xCeymS5HVhGrKMtWt3t+cio71TOpMrD6PmkTOkMrpwzJGzLf7wFq+qLe9IjlWpwlsykk+TaTMYG1xyvcj7XO4618JOsUBPtSNeMPgsOIZIpb5mZnTKQSx3EgsCLLlHPhVilWUFZow8wyuriKrqRktFud/Z8SR4jahg1F1WZz0CAfEsw/xqV4iJQjkeIb3tL6+yK81s1pl0g4LgJGl8kYN7X4sx+s3jYWHDmTWqVHNm9gsDDCxaW9vV/mi/OVtJBC0jKiKWdjZVUXJPQVGW5SjFOUnZIvfUvQP0HCrGbGRjnlI4ZzbcPAABfS/OtClDYjY4rMMX8TWc1pouz76kP2r6uMWGMjW4y5ZgOIy+zJbpbcTysp4XIhxEP3I1slxkUugm+O729vr1Fa1VOhPuGVkYMjMjDgyEqw8mG8U0PkoqStJXXXvJZofaLjILCQrOnSQZWt4SKPmwapo15rXeZdfJ8PU3x+V9Wnc/RosbVnXLD43uqTHLa/ZvuJ6lTwceW/qBVmFWMzn8Xl1bDb3vjzXryJHUpQIxtIx3Y6Pm6yARD8Zs36M1RVnaDNHKqXSYqPVv7tPGxR1UDsyyNjeBu2InI4BYlPn3nHyjqzhlvbOfz6ruhT7X6L1LQq2c2KAUAoCK7TMd2Wj5QDvkKxDxzHvD8geoa7tBmnlFLbxUeq77tPGxSNUTsSW6l6pfT4MS18rKUWFt9g4BLBh0IKDwvflvmpU9tMy8wzD4WpBWune66uHqR7S2i5sK/ZzxlG5X4N4o3Bh5VFKLi7Mv0K9OvHapu6/NVwMOvhKOg5ncB1PQUBLtWtQMRiSGlBgi5lxZ2HRUO8ebW62NTQoylruRlYvNqNFWh80urT6v28C3tEaLiwsSxQqFQfEnmzHmT1q5GKirI5WvXnWm5zd2afaLjey0fP1cCIf/wBCFb9JY+leKztBlvKqe3iodW/u3+ZRdUDtCxdjeCvJiJiPZVY1P3iWYfpT41Zwy3tmBn1W0IU+bb9F6lp1bOaKs2w6UDPDhwfYBlfzO5B8M59RVTEy3qJ0uRULRlVfHcvN+hXVVjfLw2a4HsdHxXG+S8p8c57v6AlX6CtBHG5tV6TFS6t3dr43JRUpmlV7ZMdeWCEH2UaRh4scqn9L/GqmJe9I6bIaVoTqc2l3b35oruqxvF77P8D2OAgHNl7Q+chzb/IED0q/RVoI4rM6vSYqb5O3duMvWvSP0bBzy3sVQhfvt3U/URXqpLZi2RYKj01eEOb39mr8DnxRbdWcd095OtkOBz4uSU8Io7fikNgfyq/xqfDq8rmLnlXZoRh/J+X+UW/V05UrHbJpAEwQDiLyt4fVT43f4VVxMtEdHkNJ/PV+nq/QrWqp0JJtUtUDpCORlmEbRsBZkzAgi4NwwtwPI1LTpba1M7G5gsLKKcbprnb0NhJsvxgO58OR99x8uzr18PPqIFnmGeql3L3PXDbLMUT/ABJYUH2c8h+BVf3r6sPLizzPPaC/TGT7l6slWgdnGGw5Dyk4hxvGcAID1EY4/iLVLChFa7zMxOc16q2YfKurXv8AaxK8fjEgjeWRgqICzE9B+55Ac6mbSV2ZdOnKpNQirtnPmm9JHFYiWdhYyNe3RQAFHooUelZ0pbTbO7w9FUaUaa4L/PifGisCcRNFCL/xHVLjkCe8fQXPpXyK2nY9VqqpU5VHwV/bxOjI0CgKBYAWAHIDgK0zgG23dn1Q+GtOr+FLZzhoM175uyS9+t8t7146ON72RY+Lr7OztytyuzYqoAsNw8K9lfUo/aVKW0jOD9URqPLs0b92NUKz+dnZ5TG2Eh13fi16EYqI0Sa6P2cSz4eKaKeM9pGr5XVltmF8uYZr24Xt6VOqDcU0zHq5zTpVZU5we5tXTT8N3mfn9GGN97D/AOcf+XXz4efV+fQ+/wBbwvKXcv8AcbDA7KZSR22IRRzESlz6M2W3wNe1hnxZBUz6C/04N9rt4K/mTnV3VXDYIXiS7kWMj95yOl+CjwUAVPCnGGhi4rH1sT+t7uS0/O0a1azRYCMNJdma4RF4sRxNzwUXFz4jjSpUUFvGDwVTFTtHclq/ziRPRe1NXkCzwdkjG2dZM+W/NgVHd6kfCoY4m73o1K2RSjC9Od3ytbu3vebPT+zjDYgl4ScO53nILxk9THy/CR617nQi9NxWw2c1qS2Z/MuvXv8Ae5BNLbP8bBchBMo5wm5t4obNfwF6ryozRtUM2w1Xc3svr99O+xF3UgkEEEGxBFiD0IO8GojSTTV0EcqQykhgQQQbEEcCCOBFA0mrMvrUnTRxmEjlf+sF0kt7y7r25XFmt41oUp7Ubs4nMMMsPXcI6arsftoRHbLjd2HhHVpT6AKv95/hUOJeiNXIae+dTsXq/JFZVVOiLu2Z4HstHxG2+QtKfHMe6fyBKvUFaCOOzert4qXVu7tfG5KJJAoJYgAbySbADqSeFTGak27I8MPpCKQ5Uljc2vZXVjbrYGviknoe5UqkVeUWvoZNfSMUBWW2XG/9XhH2pW+Sp+71VxL0R0WQ0/11Oxer9CtKqnRF37NMD2Oj4iRYykynxzHun8gSr9BWgjjc3q9JipdW7u18bkkxOHSRSsiq6nirgMD5g7qkaT1M+E5Qd4uz6jTtqdgSb/RYvRbD4DdXjooci2sxxS//AKPvM/AaHw8H9TDFGeqIqn1IFzXpQitEQVcRVq/rk32tmdXohFAV1tlxVosPF70jP+Rbf6yq2Je5I38hhec58kl3v7FWVUOlLb2Osv0WUD2u3JYeBSO3puPrermG/S+05bPb9PHls+rJNrLrBFgYjJIbsfYQHvO3QeHU8qlnNQV2Z2EwlTEz2YfV8EUNpDGvPK8shu7tmY8vADwAsB4AVnttu7O2pUo0oKENEeUEBkdY19p2CL5sQB8zXy19x7lNQi5PRK/cdIYaARoqKLKqhQPACw/atNKysfn05OUnJ6s9a+nkozaPiC+kZ+iZEHkEUn9TNVCs7zZ2eVQ2cJDru/F+iIxINx8qiNJanSGipVeGJkIKGNSpHSwtWnFppWPz6tGUaklLW7Kx2q6xrM64WJrrG2aUjgZBuCX55bm/iRzU1Ur1LvZR0eTYN04utNb3p2c/rw6u0r+q5ulo7GXXs8SLjPnUkc8mXu/PNVvDWszm8+UtqD4Wfff/AATbT2mosHEZZmsPqqPaduSqOZ/bibCp5zUVdmPhsNUxE9iC9l1soXTGknxU0k0ntOb2G8Ko3BR4AWHz51nyk5O7O2oUY0Kapx0X54mFXkmJbs10+uExLLKQscwCsx4Kyk5Cx5L3mBPiDwBqajNRlv4mXm2ElXopw3uO+3Vx+uhdYNXjjxQGt01p2DCLmnkC9F4s33VG815lOMdSxh8LVrytTjfy7yntctb5Me2UAxwKbql95PJnI3E9BwHjxqlUqufYdXgMvhhVfWT4+i/N5GqiNEmeyfAdpjTIRuhjLeTP3V/SX+FT4eN535GRnVXYw+z/ACfgt/nYuWrpyQoBQCgKZ2r4Ex47tLd2WNWv1Ze6w9AE+IqliFadzrclqqWG2eMW+5716kNqA1y29lWn0kgGFZgJYr5AT7UZN93ityLdADzq5h5prZOWznCShV6ZL5Xr1P7695PasGIKA0msGtOGwQ/ivd7bo07zn8P1R4tYeNeJ1Ix1LmFwNbEP5Fu5vT86lvKZ1o0++Pn7VwFAGVEBuFUEneebG+82HLpVGc3N3Z12DwkcNT2I7+Lf5wNXBCHZUZwgYhS7cFBNixtyHGvFr7izKTinJK9t9ufUdJQ2yrlNxYWN73FtxvzrUR+eyvd3Puh8K+2vaPi7BJ7ATCQICNxZSGup62tmHSx6mq2IirX4m7kdap0rp/ttfs6/Qqiqh05cOyKArgmY8Hmdl8gqJ+6GruHVo/U5PPJp4lLlFLzfqQrajis+kHH9miR/LP8A6yoK7vM2Mnhs4VPm2/T0IkahNQ6I1cdGwmHMe9OxQLboFAt6cK0oW2VY4PFKSrz2tbvzIbtZ0+oiGEQgu5DS2+qikEA9CxA3dAeovBiJ7tk1skwknPp5aLTrf28zWbH9E5pZcSR3UXsk8Waxb4AL+avOHjvcixnuItCNFcd77OH51FrVbOZFAUptSnz6Qce5GifIv/66o13852GTR2cKnzbfp6EXwmFaaRIk9qRgi+bGwPkL3qJK7sjSnUVOLnLRK50dhYBGioosqKFUdAosPkK0krKx+fzk5ycnq95619PIoBQCgFAV5tjwJaGCYC4jdkbwEgWxPqgHqKrYlbkzeyGqlUnTfFJ93+SqqqHTHvg8bJCc0Ujxk7iY2KEjocp3jzr6m1oeKlKFRWnFPtVz3w2GmxbsbtIVQvJJIxbIigks7tc23Gw58q+pOTI5zp0IpWSu7JJWu+pGCK8k5JdnGB7bSEXSPNKfwiy/rZKloq80Z2a1ejwsuuy/PomXnV84wUBSG0vAmLSErEd2ULIp8MoVvUMp+I61QrK02dllNVTwsUv23Xjf1ItURpGTBpGaNciTSom/upI6rv490G2+vqbWjI5UacntSim+bSb7z3w2hJnw8mJVP4MVgW63IByjmFvcngK+qL2drgeJ4mnGrGk38z/N/bw5mvryTnrhsQ8bZo3eNuGZGKGx4i6kGibWh5nCM1aSTXWr+Z9TTyzuM7SSue6uZmkY34Kt7k+Qr622fIxhTj8qUV9Ei2NSdR1ghc4lQ0syFGXjkjbilx9Y8SR0AHC5t0qNl83E5fMMzdSolSe6Lvfm+fZy+9iudadXJcBLke5jJ/hyW3MOh6MOY9eFVqlNwdmdBg8ZDFQ2o68Vy+xpq8Fs2ujdZMXh1yw4iRFHBdzqPAK4IHpXqM5R0ZWq4PD1XecE33eVj3xGuOOkFmxUlvshYz8UUEfGvrqzfEjjl2Fi7qmvF+bZqsPh5MRLlRXllfpd2PiSeXidwryk29xalOFKF5NRivovzqRJNYtVxgMIjTENiJnAAB7saKCWt7zXyAnxsOpknT2I79WZ+Fx3xVdqG6EV3vRdi1su/qilRGmW3sfwOTDSTEb5ZLA/ZjFh+oyVcwy+Vs5bPau1WjD+K8X9rE9qwYgoBQCgI/rrq4MfhygsJUOaJjwzc1P2WG4+h32qOrT20Xsvxjw1Xaej3P8AOa+xRmLwrxO0cilHU2ZW3Ef7R0I3HlVBprcztITjOKlB3T4nmrEEEEgg3BBsQeoI4Gvh6aTVmbyDXPHoLLinsPeCOfzOpJ9TUnSz5lKWW4STu6a8V5NHli9asbKLPiZbfZIj/wBGBXx1JvVnqGAw0HeNNefncwtGaNlxMmSGNpHJubcr/WdjuUeJNeYxcnZE1atTox2qjsvzRexOcTswdcLmWQPiQcxUbkK23opNjm55jYG1rC96sPDvZ6zGhnkXWs1aHPj29nUvEr6aJkYqylWU2ZWBBB6EHeKrG7GSkrp3TNlofWPFYQWhmZV9w2ZPRWBC+lq9xqSjoyvXwdCvvqRTfPR969TdHaVjrWvD59mb/wB63yr38RMp/wBFwv8A1d/2I9pbTE+KYNPI0hG4XsAv3VUADly32FRyk5al+hh6VBbNONvzmemr+hJcbKIoh0zuR3UX3m+dhz+NkIOTsjzisVTw8Nuf0XF/ngX5ovAJh4UhjFlRQovxNuZ8Sd58TWjGKirI4etVlVm5y1ZUG1LR7RY5pCO7Mqup5XVQjD0yqfxCqVeNp35nV5NWU8Mo8Ytrv3r86iIVCaplYXSc0S5Y5pY192OR0G/ibKQK+qTWjI50aU3eUU31pPzPfQeh5cbMI4hdibu53hQTvdz8fEmvsYuTsiPEYinh6e3PTgufUvzcXzoTRaYSBIY/ZQcTxYnezHxJua0IxUVZHE4ivKvUdSWr/LGdXohFAUVtG/8AqWJ84/8AQxVn1v8AUf5wO0yr/g6f1/8A0zebJtBdpK2Kcd2K6x35yEd4/hU2828Kkw8LvaKed4rZgqMdXvfZ935dZbNXDlxQCgFAKAUB44vCpKjRyKGRhZlPAg18aTVme4TlCSlF2aK+0hspQsTBiGRfdkTtLeAYMpt53PjVZ4bkzdpZ9JK1SF3zTt6MYDZSgN5sQzj3Y0EfoSS27ytRYbmxVz6TX9uCXa7+xMV1dw64Z8LGnZxOpVsm5jmFixY3LN4m9T9HHZ2UZPxlV1lWk7yTvv07uXYRn+irC/22J/NH/KqL4aPN+HsaP9er/wAY+P8AuN3qxqhBgGdojI7OApaQqSAN9hlUDebfAV7p0lDQp4zMKuKSU0kly+7ZIalKAoDVaw6vw46PJMp3b0ZTZkPVT/gbg7t26vE4KasyzhcXUw09qm+1cGQWbZOb9zFDLyzQ3PqQ4B+Aqu8M+D8Dajn6t81Pf1P7Gz0Rsww8ZDTyNOR9W3ZofNQSx/Nbwr3HDxWu8r188rTVqaUfF+3gTdcMgTswihLZcgAy5bWy5eFrbrVPZWsYznJy2m9+t+JAtLbLYnYth5mhBN8jL2ijwXvAgeZNV5YZPRm3Qz2pFWqx2uu9n6ryMTDbJ9/8TFXHRIsp/MzkD4V8WG5slnn+75afe/svMmOr+qeGwW+JLvaxkc5n9DwXyUCpoUow0MnFY+viN03u5Lcvv9bm8qQpnhjcHHMhjlRXQ8VYAg+hr40nuZ7p1J05bUHZ9RCdJbLcO5Jhlkh+yf4qj8xDfqqCWHi9GbFLPa0d1SKl4P28DV/0TP8A5Wtv/BP8yvHwz5+H3LX9fj/y3/7fY2OA2VwKQZppJOoUCNT58W+DV6WGXFlapntV7oRS8X6LwJlorREGFXJBGsY52G8+LMd7HxJNTxgo6GTWxFWtLaqSb/PA12tOqkOkOzMrSKY82UxlRubLcHMpH1RXmpSU9Sxg8fUwt9hJ3tr1djXM0X9FWF/tsT+aP+VUfw0eb8PYu/16v/GPj/uJhojRqYaFIYgQiCwvvJuSSSepJJPnU0YqKsjJr1pVqjqT1ZmV6IhQCgFAKA1enNX8PjFAnjDEeyw7rL5MN9vDhXiUIy1LOHxdbDu9OVurh3ELxmyhCf4WJZR0kjD/ADUr+1QPDcma9PPpfvgn2O3ncx02TPzxa28IT/Mr58M+fh9yR5/HhT/+vsbjR2zDCIbytJN4Fsi/BAD86kWHitSpVzvES3QSj4vx9iYYHAxwIEiRY0H1UUKPOw5+NTJJbkZNSrOpLam231mRX08Gp03q5hsYP48QZhuDjuuPJ1328OFeJU4y1Raw+MrYf/Tlbq4dxDsbsojP9ViXXwkQSfNStQPDLgzWp59Jfrgn2O3ncwxsnk/ypP8AMn+ZXz4Z8yX+vw/5b/8Ab7G00dssgUgzSyS9QoESnztdvg1e1hlxZWq57VlupxS8X7eBNtHaPiw6COFFjQclFt/U9T4mp4xUVZGPVqzqy2pu7MmvpGa/TehocZH2cy5lvcEbmU+8p5H/AJHdXmcFJWZPh8TUw89um7MgWJ2T7/4eKsvIPFmP5lcA/AVXeG5M24Z/u+env6n9n5mRo/ZTGpvNiHkHSNRGPIklj8LV9jhlxZ4q59Nr+3BLtd/YnOitFw4VOzgjWNeg4k9WJ3sfEm9TxioqyMWtXqVpbVR3f53GZXoiFAKAqPXjQkmJ0v2MY70saOTbcqi6s58Bl9TYc6p1YOVSyOpy7Ewo4HpJ6JtetvH1LR0To5MNCkMYsiCw6nqT1JNyfE1ajFRVkc3WrSrVHUnqzLr0RCgFAKAUAoBQCgFAKAUAoBQCgFAKAUAoBQCgFAKAUAoBQCgFAKAUAoBQCgFAKAUAoBQCgFAKAUAoBQCgFAKAUAoBQCgFAKAUAoDUp/15/wD9ZP8ASSV4/f8AQsv/AIZf+T8kbavZWFAKAUAoBQCgFAKAUAoBQCgFAKAUAoBQCgFAKAUAoBQCgFAKAUAoBQCgFAKAUAoBQCgFAKAUAoBQCgFAKAUAoBQCgFAKAU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00" y="4800599"/>
            <a:ext cx="2128839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98" y="54864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6" y="5467350"/>
            <a:ext cx="1347789" cy="13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46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-76200"/>
            <a:ext cx="8229600" cy="9715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Don’t Forget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6800"/>
            <a:ext cx="8229600" cy="579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REhUUExQWFRUXFxwXFhgUFxwWGxoYGhsZIBkYGBcYHCggGR0mHhgYITEiJSktMTAuHiEzODMtNygtLisBCgoKDg0OGxAQGywkICQsLCw0LS0sLCwsNDA0LSwvLCw0LCwsLCwsLCwsLDQsLCwsLCwsLCwsLCwsLCwsLCwsLP/AABEIAHEBvwMBEQACEQEDEQH/xAAcAAEAAgMBAQEAAAAAAAAAAAAABgcEBQgDAgH/xABQEAACAQICBwUECAIFCAgHAAABAgMAEQQSBQYHITFBURMiYXGBMlKRoRRCYnKCkqKxI9MXM1OywVSTs8PR4/DxFTRDZHOjwtIWJTVEY3SD/8QAGwEBAAMBAQEBAAAAAAAAAAAAAAMEBQYCAQf/xAA9EQACAQIDBAgFAwMCBwEBAAAAAQIDEQQFMRIhQVETYXGRobHB0RQigeHwMkJSFSPxM9I0U2JjcpKiskP/2gAMAwEAAhEDEQA/ALxoBQGo0/rHh8Et5nsxF1Re87eS9PE2HjXidSMNS1hsHWxDtTX14fniV3pjahO5Iw8awr7z/wAR/A+6vlZqrSxEnob9DI6Ud9VuT6ty934EWxmseLlPfxMx8FcoPypYfKoXOT1ZpQweHh+mC7r+dzAfEueLsfNif3NfLsnUIrRLuPSHSEyexNKv3JGX9jTafM8yo05axT7UjfaM19xsJF5e1X3Zhm/ULNfzJqSNaa4lKtlWFqft2X1e2hP9W9oWHxJCSjsJTuAY3Rj0V92/wIHherEK8ZbnuMLF5RWorah80erXu9rkyqcyRQCgFAKAUAoBQCgFAKAUAoBQCgFAKAUAoBQCgFAKAUAoBQCgFAKAUAoBQCgFAKAUAoBQCgPmWQKCzEKoFySbAAcSSeAofUm3ZFbaybTrEpg1Btu7WQGx+4m6/mfgeNVZ4jhE6HCZJdbVd/Rer9F3kFx+smKlN5MTKfAOUX8qWX5VXc5PVm1TwVCG6EF3X8XdmCukHvule/hIb/vXza6yZ0Y8YruRt9Ga34zDnuYh2HuyntVPh394H3SK9RqzjoyrWy/DVV80EutbvLd3pllao6/RYsiKUCKY8BfuOfsE8D9k+hNWqdZS3PU53HZVOgtuHzR8V2+/kTKpzJFAKAhWvmuwwl4YLNiCO8TvEQPAkc3I3hfU7rAwVa2zuWpsZbljr/3Km6Pn9ub+i6qgxE7SOzuxd2N2Zjck+Jqk3fezqoxjCKjFWS4GXofQs+LbLBGz24ngq/ec7h5cegNeoxctCKviaVBXqSt5934ib6O2VOQDPiFXqsS5v1tb+7U8cM+LMern0Vupwv1t+i9zaDZVhv7fEfGP+XXr4aPNlb+vVv4R8fcwsbsoFv4OJN+kqA3/ABKRb4Gvjw3JktPPn++Hc/e/mQrT2rGJwX9dH3L2EiHMhP3rXXyYC9QTpyjqbGGxtHEf6b38nuf52XNORXgtk91C15aErh8S14TuSRjcx9AxPFPE+z5cLFKtbdLQxMyytVE6tFfNxXP7+fbrbdXDlhQCgFAKAUAoBQCgFAKAUAoBQCgFAKAUAoBQCgFAKAUAoBQCgFAKAUAoBQCgFAKAUAoBQFS7UdZjLIcJGbRxn+Lb678cv3V6e990VTr1LvZR1GT4JQh081venUufa/LtNPqXqg+PYsxMcCmzOOLH3UvuvbiTw3bjXilSc31FvMMwjhVZb5Ph6v2La0VqxhMMAIoEBH1mGdz5u1z86uRpxjojlq2NxFZ/PN9mi7luNhiMDFIMrxo6niGUMPgRXppPUgjVnF3i2n2ld696hRpG2Iwi5cgzSRDepUcWToQN+XhYbrHjWq0UltRN/Lc1nKapVne+j9H79/VWdVToi69nOshxkBWQ3misrn3lN8j+ZsQfEE86vUam0rPVHH5rg1h6t4/plp1c0S2pjLNDrprAMDhmkFjIxyRA83IO8joACT5W51HVnsRuXcvwjxNZR4Le+z76FDyys7FmJZmJZmO8kneSfG9Z520YqKSSskSfUbVFse5Z7rAhsxG4u3uKeXieXmd0tKltvqM7McwWFjaO+T8Ot+i/HdGBwccKLHEioi7gqiw/5+NXkklZHIVKk6knKbu2e9fTwKAUB8TQq6lXUMrCzKwuCDxBB4ijVz7GTi7p2ZSu0DVX6DKHjv2Eh7t9+RuJjJ5i28HoCOVzQrU9h7tDsMsx/wATDZn+peK5+/3IpURplv7LNYDPAYJDeSEDKTxaI+z5lfZ8svWrlCd1Z8DlM5wipVOljpLz49+veTmrBjGLpHSUWHXPNIsa8LubXPQdT4CvkpKO9ktKjUqy2aabfUa7RetuDxL5Ip1L8ArBkJ+6HAzel68Rqwk7Jk9bAYijHanDd9H5XsbupCmKAUAoBQCgFAKAUAoDBx2mIIP62aKP77qp+BO+vLnFasmp4erV/RFvsTMrDzrIodGDKwurKbgg8wRxr6nfeiOUXFuMlZo9K+nkUAoBQCgFAKAUAoBQCgFAKAUAoBQCgFAKAUAoDE0tjBBBLKeEcbP55QTb5V5k9lNktGm6tSMFxaXec6MzOST3nY3PVmY7/Uk1mnfJRiraJeR0PoLRi4XDxwrwRQCercWbzLEn1rShHZVjgsTWdarKo+L/AML6GfXohFAfhF+NAc4aRw4imljHBJHQeSsQPkKzGrNo/QaU3OnGb4pPvVyTbLcWY9IIvKVHQjyGcH9B+NS0HaZnZzT2sK3/ABafp6l1VeOPKW2paUM2NMYPdgUIPvMAzn+6v4ao15Xnbkdfk9Do8PtcZb/oty9X9SLYHCNNIkSe1IwRfNja58BxPgDUSTbsjSqVI04OctErnQ2iNHJhoUhjFlRbDqTzY+JNyfE1oxioqyODr1pVqjqS1f54Gv1u1kTAQ52GZ2No0vbMeZJ5KOZ8uZFealRQVyxgcHLFVNlbktX+cSo8brrjpWzHEMnRYwEUeA5n1Jqm6s3xOpp5ZhYK2xfre9/nYTHZ5rtLPKMNiWDswJjksASQLlGA3HcCQbDgb3vU9Gs29mRk5plkKcOmpKyWq9Sx6snPigNHrto4YjBTpa7BC6ffTvL8bW8iajqx2oNFzL63RYiEuF7Pse5lBg1nncG/1C0h2GPga9g7dk3iJNwH58h9KkpStNFHMqPS4Wa5b+77XL3kcKCTuAFz5CtA4pK7sjnvWDTb42ZpnJsf6tTwROSgdep5ms2c3J3Z3eFw0cNTVOP1fN/mhrQSN4JBG8EbiCOBB5GvJYOidX8S0uFgkf23hjduXeZQTu5bzWlBtxTZwWJhGFacI6JteJn16IBQCgFAKAUAoBQFS7V9NSHEjDpIyoiAuqsRd2ue9bjZctgepqniJvasdRkuGh0LqyW9vdfkuX1uV/YAcLeVV9Dd3s6G1YwP0fCQRHisahvvEXb9RNaMFaKRwWLq9LXnNcW+7h4G0r2VxQCgFAKAUAoBQCgFAKAUAoBQCgFAKAUAoBQCgNDr4f8A5fibf2Z+G6/yqOr+hl3Lf+Kp9pSGh7fSIL8O2iv5dotUI6o7Kv8A6U//ABl5M6NrTOAFAKA/GNt5oDm3F4jtJHk992f8zE/41mN3dz9ChDYio8kl3KxJdmEGfSMZ9xZH/SU/9dSUFeaM7OJ7OEkubS8b+hd1XzjjnHS03aTzOfrSyN8XJrMlvbO/oR2aUY8kvIkmyvCCTHqx/wCzjeQefdT9pDUtBXmZ+c1HHCtLi0vX0Lqq8cgUltO0gZce6/VhVY1HiQGY+d2t+EVRryvPsOxyikoYVS4yu/ReXiRSoTTN5qMpOkMMBx7S/oFYn5A1JS/WilmLSwtS/L1RflaBxAoDzxA7rX4WP7UZ9jqjmiL2R5CspaH6JLVmXo1rTREcRKhHo616jqiKtvpyXU/I6NniDqyngwIPkRatNnARk4tNHPumdXp8JIY5I2sDZXCkq45EEbt/TiKzZQlF2Z3VDGUq8dqLXZxX5zNrqnqVNi5FMiNHADd2cFCw92MHeb8M3Ab99xavdOk5PfoVsbmVKhFqLTlwS32637a+ZdyIAAALACwA5AVfOObu7s+qHwUAoBQCgFAKAUBzxrHjvpGLnl4hpGyn7I7qfpVazZu8mzvMJS6KhCHJLv1fiNW8D9IxcEXENIuYfZXvP+lWpBXkkMXV6KhOfJPv0XidD1pHBigFAKAUAoBQCgFAKAUAoBQCgFAKAUAoBQCgFAKAxNLYITwSwncJI2S/TMCL/OvkldNEtGo6VSM1waZzoyujEHuuhsfsup/wIrM3nfLZkuafkzonQ2kVxMEcycJFDW6Hmp8Qbg+VaUZbSucFXoujUlTlwf53mbXohFAaPXfH9hgZ3vYlCi/efugjyLX9KjqytBl3L6XS4mEeu/0W8oMVnnblj7G8Fd8RMRwVYlPmczj5R1Zwy3tnP59V+WFPtfovUtGrZzZzfpCPLLKvuyOvwYj/AArMerP0Ck704vml5Ex2QSgYyRebQEj0dN3z+VTYd/N9DJzyN8PF/wDV6Mt+rpypQmvaFdIYkH3wfiiEfI1n1f1s7fLXfCU+z1ZoqjLpONkeAz4t5Twij3fekNh+lX+NT4dXlfkY2eVdmgofyfgvu0XBV05QUBgafxPZYaeT3Inb4KTXmbtFsnw0OkrQhzaXic6qLACs075u7M7QcWfE4des8Q/Wt/lXqP6l2kGIls0Zv/pl5MvjWPTK4LDvO4LBbAKNxZmIAFzw4/C9X5z2Vc4nC4aWIqqnHdcg39LP/dP/ADv93UHxPUbX9A/7n/z9yU6ma1f9ILIeyMXZkD2s4OYHgbDeLbxbmKlp1NvgZuPwPwjitq9+qxI6lM8i+uWuS6PMadmZXcFrZsgCg2uTY8Te27kaiqVdg0sBl0sUm9qyXVcjX9LP/dP/ADv93UXxPUaH9A/7n/z9yUTa6YePCxYiW6GVA6RDvOb9B0+0bDhwqV1YqKbM2OW1p1pUob9l2b0X51akNx+1SYn+DBGg/wDylpCR5KVAPqageJfBGvSyKkl/ck32bvO/ofmB2qTg/wAaCJxff2RaMgfiLAn4UWJlxQqZFSa/tya7bPyt6lj6B01FjIhLCbjgwO5lbmrDkfl0uKtQmpK6MDE4aph57E17PrNZrtrSNHxoQgkeRiFUtlFlF2Ymx4XUcOdeKtTYRYy/A/Fyabslxtchk+1SVlZRh0UkEBu1JsSNxtk32qF4l8jXjkVNNNzb+n3K9UWFqrG695tdWtM/QpxOIxIQrABmy2LWGa4B5XHrXuE9l3K2Lw3xFLo723rrJgdrMg/+1T/On/2VN8S+Rlf0CH/Mfd9y0MNKXRWIyllBIPK4vb0q0jm5LZk0YGm9PYfBrmnkC39leLN91BvPnwHOvkpxjqTYfC1cQ7U438u8gmkNqxvaDD7uTTPY/kS/96q7xPJG3SyHd/cn3L1fsav+lHG39jD/AJH/AJtePiJ9X59Sz/Q8Nzl3r/abnRO1RSQMTCUHvxHMB4lCL28iT4V7jif5Ip1siaV6Ur9T3eP+CwsFjEmRZImDowurKbg/8dKsppq6MKpTlTk4zVmj3r6eCvNJbUVjldEw5dUYrmMmXNlJBIGQ7rjdv4VWeIs7WN6lkcpwUpTtdXta/qj00JtK+kTxw/RivaMFuJM1r87ZBcdd/Cvsa+07WPOIyXoqUqm3eyvpb1ZvdZ9ccPge6xLykXEacbcix4KPPf0Br3Uqxh2lLB5dVxO9bo836cyCYnaniie5FAi9GDyH8wZf2qu8RLhY24ZFQS+aUn2WXo/M3Gr+09XcJioxHfd2iG6A/bU71Hjc+NhvqSGI/kVMVkjjFyou/U9fpz8CxRVkwBQEZ1h15wuEJQsZZBxSKxsejMTlXyvfwqKdaMdxo4XK69dbSVlzf5f0IbjNqs5/qoIk++zSf3clQPEy4I1oZDSX65t9ll7nhDtSxYPejgYdArqfjnP7V8WInxsSSyPDtbpSXc/REp1e2jwYhgkynDudwLHNGTyGewsfvADlc1NCvF7nuMzFZNVpLag9pdz7vYm1TmOfjG287hQEF07tMghJTDoZ2H1r5Y/RrEt6C3jVeWIS03m1hskq1FtVHsrlq+7h336iLz7T8YT3VgUchkZj6kvv+FRfET6jSjkmGS3uT+q9iKaTx7YiV5XChnN2yDKL2sTYk2Jtc+N6hk7u5qUaSpQUI3suZJ9n+t/0JuymJ+jub349mx+tb3TzHr1vLRq7O56GbmeX/ELbh+peK9+XdyLljkDAMpBBFwQbgg8CCOIq8ck007MgWs+0Y4XEvBHAJOzsGZpMt2IBIACncL2871XnX2ZWSNvB5Oq1FVJTtfha/qQ/WzXaTHxLEYhEqvnOVy2YgEAG6jdvv8KgqVXNWNbBZZDCzc1K7atpb1ZFqiNIluq2vDYCHskw6vdy7MZCpJNhwCngAB6VNTrbCskZeMytYqptym1uta1/UkWidpkk0qR/RR3r+zKSdyk7gU8KkjiG3axn18lhTpufSadXX2kV2iaMMGOl3WWU9qvjm9v1zhviOtRVo2mzUyusquGjzjuf008LGs1c0scJiY5wCQh7wHNCLMPOxuPECvEJbMkyxisOq9GVPn58PzkdAYTEpKiyRsGRgGVhwIPCtFNNXRws4ShJxkrNFR7XIkGNUr7TQqXHkzBT5kC3oKp4i22dVkkpPDtPRSdu5XITUBsFzbKtHdlgg5Hemdn/AAjur6WXN+KruHjaN+ZyOc1tvE7K/arer87fQmVTmSKAh+1TSPZYEoD3pmWMeQOZ/Sy2/FUFeVoW5mtk1HbxKlwir+i8Xf6FL1SOuJRs0wPa6QiPKINKfQZR+p1PpUtFXmjNzarsYWS52Xr5IlG2THWTDwD6zNI3koyrfzzn4VLiXojNyGl806nJJd+/08Sr6qnSF07LcB2WAViLGV2kPlfKvxVFPrV6hG0O05DOau3imv4pL1fiyX1MZRRu0fHdtpCXpGFiH4Rdv1s4qhWd5s7PKqXR4WPXd/n0SIzURomdhcHiMW9o0eZgAvdG5VUWVSfZQACwG6vSTk9xDOpSoR+dqK/L9b6z10pq7isMuaeB0Um2busLnhcoSB60lCUdUeKOMoVns05pv6rzsayvJZJlspx5jxvZ37syMpHVkBZT6AOPWpqErTtzMnOqSnhtvjF+D3P0N/tN0Di8VPEYYjJGkZAIZBZ2Y5rhmHIJUleEpNWRRyjFYehSkqkrNvk9LbtE+sr/AEtoLEYXL28Rjz3y3ZDe1r7lY8Lj41XlCUdUblHFUa9+jle3U/VI11eSwbfR2q+LxEYkhgZ0NwGDIL2JB3MwPEEV7VOTV0irVx2HpS2Kk7PsfojaaK1CxjTRiWApHnXtCzxkZARm3KxJJFxa3OvUaM296K1bNcNGnJwnd2dtz14cCx9d9alwEQCgNO9+zU8B1d/sjpzO7qRaq1NhdZz+XYB4qe/dFav0XX5FKY3GSTO0krl3bizcfLoB0A3CqLbbuzsKdOFOKhBWSMnRGhMRiiRBE0ltxIsFHgXYhb+F719jCUtER18TRoL+5JLz7lvMzS2qGMwqGSWE5B7TKyuF+8FNwPG1vGvUqUoq7RDQzDD1pbMJb+T3GjqMuk02W6baHFCAn+HPfdyEgBIYdLgZT17vSp6E7StzMjOcMqlHpVrHy5eveWrp7H/R8NNN7kbMPEgHKPU2FW5y2YtnMYal0tWNPm0jnUCs0742GhNJHDS9sovIqt2V+AdhlzEc7KzG3W1eoy2XcgxFHpodG9G1fs1t32MjRWgcXj2Z40aS7EvK5sMx43dvaPgLkV9jCU9DxWxVDCpRm7ckvbh9Tz07q/iMEyidMub2WBDKbcbEc9/A2pOEo6n3DYuliE3TeneayvBZLx2b41ptHxFjcpmjv4IxC/pyir9F3gjjM2pKnipW42fet/iRnaLrswZsLhmy23TSKd9+caEcLcz13cjUVar+2Jo5XliaVasuxer9F9SswLVVOiN7orVHGYlQ8cJyHeGcqgPiMxBI8QLVJGlKWiKdbMMPRezOW/kt/kYWmNCz4Rgs8ZQnepNiGA45WUkHlu4i4vXmUHHUloYmlXV6cr/nIwDXknLg2VacafDvDIczQFQCeJja+W55kFWHkBVzDzurPgcpnOFVKqqkdJefHz8zV7WdYWBXBxmwKh5iOYN8sfluJPXu+NecRP8AaizkmETTry52Xq/b6lZ1VOiJvo3ZlipEDSPHDcXCm7sPvAWAPqanjh5PUxqud0IStFOXXovz6HnpfZtiYI2kV45VRSzBcyvYC5yrYgnwvSVCSVz1QzmhUkotNN7uFu/7EMBqA1yzdkGlnbtcMxJRVEkd/q77MvkSQQPPrVrDye+JzmeYeK2ay1e59fL87COaV1O0hJPK5w7Nnkdrh47HMxO673tvqKVKo23Y0KOY4OFOMdvRJaPl2EbxeFeJ2jkXK6mzC4Nj0upIqNpp2ZoQnGcVKLumecUZZgqi7MQqjqSbAfE18PTaSbeiN/8A/A+kP8lb88X/AL6k6KfLyKP9Twn/ADF3S9iT7PNUMTDi+2xEXZqiNkuysS7btwVjuCluPUVLRpSUryRnZpmFGpQ6OlK7bV9z0+qXGxLNeNWRj4bLYTR3aJjw38Ub7LWHkQDysZqtPbXWZeXY14Wpd/pevv2opHGYV4XaOVSjr7SsLEf7R0I3HlVFpp2Z2VOcakVKDumXnqHgjDo/Dqb3Kdob8jIS9vTNar9FWgji8yqdJiptc7d270Kk17xvbY/ENe4VuzXwEYCkfmDH1qnVd5s6jLaXR4WC5q/fv8rGgNRl46I1cVRhMOE9kQx5fLILGtKFtlWOCxTk683LXafmbGvRAKAo7aFrAMZiu4bxRApGRwYn23HgSAB4KDzqhWntS3HZ5XhHh6Pzfqlvfovp6kYqI0S29kmhzHh3xDCzTHu/+Gl7H1YsfEZTVzDwsr8zls7xG3VVJaR837LxuQ3aZju10hIOUSrEPQZj+pyPSoK7vM18opbGFi+d36ehF0jLEKouzEKo6k7gPiaiNJtJXeiOj9HYQQxRxL7MaKg8lAA/atOKsrH5/VqOpNzerbZ94mcRoztuVVLE+AFz+1G7K55hFykorVnN+InMjtI3tOxdvNiSfmazL33n6BGChFRWiVu4ztX9EtjMRHAu7Me83uoN7N8OHiQOdeoR2nYixWIjh6TqPh4vgvzgX5ovRseGiWKJQqLyHM8yTzJ5k1oRioqyOHrVp1puc3dsx9Zgn0TEdoLp2MhbyCn518nbZdz3hNrp4bOu0vM55FZx3hLNl+Gz6RjP9mkkn6cn+sqWgrzMzOJ7OEa5tL19C7avnHFO7W8f2mMWMHdDGAfB3OY/pEdUsQ7ysdZklLZw7n/J+C+9yEMbC9QGwt50NqzgPo+EgiPFY1DfeIu36ia0YR2YpHB4ur0tec+bfdw8DPxEyxqzubKoLMTwAAuSfSvbdiGMXKSitWc96f0s2LxEk737x7oP1UHsr6Dj4knnWbOW07nd4bDxw9JU1w8Xxf5wP3V3RLYzERwKbZj3mH1UG9m87bh4kUhHadj5isQsPSlUfDz4fnIv/R+CSCNYolCoosoH/G8niSeJrRSSVkcPVqyqzc5u7Z94oKUYPbJlOa/DLbffwtR6bzzC+0tnU5qi4DyFZa0P0OWpvtRoi2kMMB/aX/KrMfkKlpfrRRzF2wtR9XqkWNtbx2TBCMcZZFU/dXvk/FVHrVnEO0bGBklLaxG1/FPx3epTtUjrDdao6BbHYhYt4Qd6VhyQHgD7x4D1O+1e6cNuVinjsWsNSc+Oi7fZfbiXZi8Vh8BhwWKxQxgKoA+Cqo3kn/aavtxguo4+EKuKq2W+TKy2g63wY6KOOFXBSXOS6gbsrDdYnjm+VVK1VTSSOjyzL6uGqSlNrerbu1exBqgNktLR+kTo7QaON0subs/vSsxVvRO96Wq2pbFK5zVWisXmTj+2Ov0ST73uKt+fnVQ6UmezPVtcVM0sovFCR3TweQ7wD1CixI53XlcVPQp7Tu9EZGb410KahD9UvBffTvLlq6ckQvayq/QLtbMJUyfe33t+DPUGItsGvkm18Tu0s7/nbYpuqR1pZGxiE5sU/K0a+v8AEJ+G741Zwy3s5/P5K1OPa/IjG0En/pHE395Ph2UdvlUVX9bNHLLfCU7cn5s0eEn7ORHtfI6vbrlYG3ravCdncuzjtxceaa70dBaF03Di0DwuGHNeDKejLxB/4FaMZqSujhMRhqtCWzUVvJ9hsa9EBX2ntmKSyGTDy9iGNyjJnUE+5YgqPDeOlhuqtPDpu6Zu4bO5Qhs1Y7VuN7P6637e+5vdTNUk0er9/tJHtme2UWF7Kq3NhvPPf8AJKVLYKWPzCWKa3WS0RIMRMEVnY2VQWJ8ALmpW7FGMXJqK4nN+JxBld5G9qRmdvNiSfmay733n6BCChFQWiSXduN7s/wAD22PgFrhCZW/ALqfz5KkpK80Uszq9HhZvnu7/ALXL3rQOKFAKAwtJaIgxFu2hjky8M6hreRNeZRjLVE1LEVaX+nJrsZ7Y3ELDE8h3LGhY+Sgk/IV9bsrninB1JqK1bsc3vIWJZt7MSzeZNz8zWYfoCSirLRH5Q+k+1F18XDRjD4kN2a/1cijMVHHKyjeVHIi5HC1hVilW2VaRh5jlTrS6Wlq9Vz6163JxJrzgFXN9JU+ADFvyhb/Kp+mhzMZZXi27bD8Ld+hA9cdoLYlWhwwaOI7ndtzuOgA9lT8T4bwYKlfa3I28BlCotVKu+XBcF7vw7SC1XNo32p2rbY+cLvESkGV+g90H3m4eG88t8lOm5vqKWPxkcLTv+56L17F9i9O5FHuAVEXgNwCqOXgAKv7kjivmnLm2znLFYkyu8jcZHZz5uSxHzrNbu7n6BCChFQXBJd243eoOB7bHwLa4Vu1byjFwfz5PjXulG80U8yq9HhZvnu7/ALXL4rQOJIvtJx3Y6Pl6yWiHjnPe/QHqKu7QZpZTS6TFR6t/dp42KPqgdkWTsbwF2xE5HDLEp/U4/wBHVnDLVnPZ9V3Qp9r9F6ln1bOcIltRx/ZYB1BsZWWIeROZv0qw9ahrytA1MnpbeKT/AIpv0Xi0UpVE7As7Y3gN2InPMrEv4Rmb45k+FWsMtWc5n1XfCn2v0XkyyqtHPHO+sOO+kYqeW9w8jFT9kGyfpC1mzd5Nne4Wl0VGEOSXfq/E+tWcD9IxcEXENIub7q95x+VTSCvJI+Yur0VCc+S8XuXizoatI4MiW1HHdlgHUGxlZYh5HvMPVVYetQ13aHaamT0tvFJv9qb9vFopSqJ2BI9R9YY8BM8kkbPmTIClrqLgtuYgG9l58qkpTUHdmfmOEniqahGSVnfeWAu07B2vaYH3cgv8Q1vnVn4iBhvJMTe27v8Atcimt20JsVG0MCGKNhZ2cjOy81stwoPPebjpzhqV9pWRp4HKI0JqpUd2tLaLr6yD1AbJZ+yjVxkvi5ARmXLCDuOU2zSW6GwA8LngRVrD0/3M5vOsYpf2IcN77eXv9jV7X8dnxUcQ4RR3/FId4+CL8a84h3lYtZHS2aEp835f5ZBKrm0XRsv0OIMGJCO/PaQn7H/Zjyt3vxGrtCNo35nI5xiOlxGwtI7vrx9voYW17BSPh4nQFkjctIBvsCtg58BvBPLN518xCeymS5HVhGrKMtWt3t+cio71TOpMrD6PmkTOkMrpwzJGzLf7wFq+qLe9IjlWpwlsykk+TaTMYG1xyvcj7XO4618JOsUBPtSNeMPgsOIZIpb5mZnTKQSx3EgsCLLlHPhVilWUFZow8wyuriKrqRktFud/Z8SR4jahg1F1WZz0CAfEsw/xqV4iJQjkeIb3tL6+yK81s1pl0g4LgJGl8kYN7X4sx+s3jYWHDmTWqVHNm9gsDDCxaW9vV/mi/OVtJBC0jKiKWdjZVUXJPQVGW5SjFOUnZIvfUvQP0HCrGbGRjnlI4ZzbcPAABfS/OtClDYjY4rMMX8TWc1pouz76kP2r6uMWGMjW4y5ZgOIy+zJbpbcTysp4XIhxEP3I1slxkUugm+O729vr1Fa1VOhPuGVkYMjMjDgyEqw8mG8U0PkoqStJXXXvJZofaLjILCQrOnSQZWt4SKPmwapo15rXeZdfJ8PU3x+V9Wnc/RosbVnXLD43uqTHLa/ZvuJ6lTwceW/qBVmFWMzn8Xl1bDb3vjzXryJHUpQIxtIx3Y6Pm6yARD8Zs36M1RVnaDNHKqXSYqPVv7tPGxR1UDsyyNjeBu2InI4BYlPn3nHyjqzhlvbOfz6ruhT7X6L1LQq2c2KAUAoCK7TMd2Wj5QDvkKxDxzHvD8geoa7tBmnlFLbxUeq77tPGxSNUTsSW6l6pfT4MS18rKUWFt9g4BLBh0IKDwvflvmpU9tMy8wzD4WpBWune66uHqR7S2i5sK/ZzxlG5X4N4o3Bh5VFKLi7Mv0K9OvHapu6/NVwMOvhKOg5ncB1PQUBLtWtQMRiSGlBgi5lxZ2HRUO8ebW62NTQoylruRlYvNqNFWh80urT6v28C3tEaLiwsSxQqFQfEnmzHmT1q5GKirI5WvXnWm5zd2afaLjey0fP1cCIf/wBCFb9JY+leKztBlvKqe3iodW/u3+ZRdUDtCxdjeCvJiJiPZVY1P3iWYfpT41Zwy3tmBn1W0IU+bb9F6lp1bOaKs2w6UDPDhwfYBlfzO5B8M59RVTEy3qJ0uRULRlVfHcvN+hXVVjfLw2a4HsdHxXG+S8p8c57v6AlX6CtBHG5tV6TFS6t3dr43JRUpmlV7ZMdeWCEH2UaRh4scqn9L/GqmJe9I6bIaVoTqc2l3b35oruqxvF77P8D2OAgHNl7Q+chzb/IED0q/RVoI4rM6vSYqb5O3duMvWvSP0bBzy3sVQhfvt3U/URXqpLZi2RYKj01eEOb39mr8DnxRbdWcd095OtkOBz4uSU8Io7fikNgfyq/xqfDq8rmLnlXZoRh/J+X+UW/V05UrHbJpAEwQDiLyt4fVT43f4VVxMtEdHkNJ/PV+nq/QrWqp0JJtUtUDpCORlmEbRsBZkzAgi4NwwtwPI1LTpba1M7G5gsLKKcbprnb0NhJsvxgO58OR99x8uzr18PPqIFnmGeql3L3PXDbLMUT/ABJYUH2c8h+BVf3r6sPLizzPPaC/TGT7l6slWgdnGGw5Dyk4hxvGcAID1EY4/iLVLChFa7zMxOc16q2YfKurXv8AaxK8fjEgjeWRgqICzE9B+55Ac6mbSV2ZdOnKpNQirtnPmm9JHFYiWdhYyNe3RQAFHooUelZ0pbTbO7w9FUaUaa4L/PifGisCcRNFCL/xHVLjkCe8fQXPpXyK2nY9VqqpU5VHwV/bxOjI0CgKBYAWAHIDgK0zgG23dn1Q+GtOr+FLZzhoM175uyS9+t8t7146ON72RY+Lr7OztytyuzYqoAsNw8K9lfUo/aVKW0jOD9URqPLs0b92NUKz+dnZ5TG2Eh13fi16EYqI0Sa6P2cSz4eKaKeM9pGr5XVltmF8uYZr24Xt6VOqDcU0zHq5zTpVZU5we5tXTT8N3mfn9GGN97D/AOcf+XXz4efV+fQ+/wBbwvKXcv8AcbDA7KZSR22IRRzESlz6M2W3wNe1hnxZBUz6C/04N9rt4K/mTnV3VXDYIXiS7kWMj95yOl+CjwUAVPCnGGhi4rH1sT+t7uS0/O0a1azRYCMNJdma4RF4sRxNzwUXFz4jjSpUUFvGDwVTFTtHclq/ziRPRe1NXkCzwdkjG2dZM+W/NgVHd6kfCoY4m73o1K2RSjC9Od3ytbu3vebPT+zjDYgl4ScO53nILxk9THy/CR617nQi9NxWw2c1qS2Z/MuvXv8Ae5BNLbP8bBchBMo5wm5t4obNfwF6ryozRtUM2w1Xc3svr99O+xF3UgkEEEGxBFiD0IO8GojSTTV0EcqQykhgQQQbEEcCCOBFA0mrMvrUnTRxmEjlf+sF0kt7y7r25XFmt41oUp7Ubs4nMMMsPXcI6arsftoRHbLjd2HhHVpT6AKv95/hUOJeiNXIae+dTsXq/JFZVVOiLu2Z4HstHxG2+QtKfHMe6fyBKvUFaCOOzert4qXVu7tfG5KJJAoJYgAbySbADqSeFTGak27I8MPpCKQ5Uljc2vZXVjbrYGviknoe5UqkVeUWvoZNfSMUBWW2XG/9XhH2pW+Sp+71VxL0R0WQ0/11Oxer9CtKqnRF37NMD2Oj4iRYykynxzHun8gSr9BWgjjc3q9JipdW7u18bkkxOHSRSsiq6nirgMD5g7qkaT1M+E5Qd4uz6jTtqdgSb/RYvRbD4DdXjooci2sxxS//AKPvM/AaHw8H9TDFGeqIqn1IFzXpQitEQVcRVq/rk32tmdXohFAV1tlxVosPF70jP+Rbf6yq2Je5I38hhec58kl3v7FWVUOlLb2Osv0WUD2u3JYeBSO3puPrermG/S+05bPb9PHls+rJNrLrBFgYjJIbsfYQHvO3QeHU8qlnNQV2Z2EwlTEz2YfV8EUNpDGvPK8shu7tmY8vADwAsB4AVnttu7O2pUo0oKENEeUEBkdY19p2CL5sQB8zXy19x7lNQi5PRK/cdIYaARoqKLKqhQPACw/atNKysfn05OUnJ6s9a+nkozaPiC+kZ+iZEHkEUn9TNVCs7zZ2eVQ2cJDru/F+iIxINx8qiNJanSGipVeGJkIKGNSpHSwtWnFppWPz6tGUaklLW7Kx2q6xrM64WJrrG2aUjgZBuCX55bm/iRzU1Ur1LvZR0eTYN04utNb3p2c/rw6u0r+q5ulo7GXXs8SLjPnUkc8mXu/PNVvDWszm8+UtqD4Wfff/AATbT2mosHEZZmsPqqPaduSqOZ/bibCp5zUVdmPhsNUxE9iC9l1soXTGknxU0k0ntOb2G8Ko3BR4AWHz51nyk5O7O2oUY0Kapx0X54mFXkmJbs10+uExLLKQscwCsx4Kyk5Cx5L3mBPiDwBqajNRlv4mXm2ElXopw3uO+3Vx+uhdYNXjjxQGt01p2DCLmnkC9F4s33VG815lOMdSxh8LVrytTjfy7yntctb5Me2UAxwKbql95PJnI3E9BwHjxqlUqufYdXgMvhhVfWT4+i/N5GqiNEmeyfAdpjTIRuhjLeTP3V/SX+FT4eN535GRnVXYw+z/ACfgt/nYuWrpyQoBQCgKZ2r4Ex47tLd2WNWv1Ze6w9AE+IqliFadzrclqqWG2eMW+5716kNqA1y29lWn0kgGFZgJYr5AT7UZN93ityLdADzq5h5prZOWznCShV6ZL5Xr1P7695PasGIKA0msGtOGwQ/ivd7bo07zn8P1R4tYeNeJ1Ix1LmFwNbEP5Fu5vT86lvKZ1o0++Pn7VwFAGVEBuFUEneebG+82HLpVGc3N3Z12DwkcNT2I7+Lf5wNXBCHZUZwgYhS7cFBNixtyHGvFr7izKTinJK9t9ufUdJQ2yrlNxYWN73FtxvzrUR+eyvd3Puh8K+2vaPi7BJ7ATCQICNxZSGup62tmHSx6mq2IirX4m7kdap0rp/ttfs6/Qqiqh05cOyKArgmY8Hmdl8gqJ+6GruHVo/U5PPJp4lLlFLzfqQrajis+kHH9miR/LP8A6yoK7vM2Mnhs4VPm2/T0IkahNQ6I1cdGwmHMe9OxQLboFAt6cK0oW2VY4PFKSrz2tbvzIbtZ0+oiGEQgu5DS2+qikEA9CxA3dAeovBiJ7tk1skwknPp5aLTrf28zWbH9E5pZcSR3UXsk8Waxb4AL+avOHjvcixnuItCNFcd77OH51FrVbOZFAUptSnz6Qce5GifIv/66o13852GTR2cKnzbfp6EXwmFaaRIk9qRgi+bGwPkL3qJK7sjSnUVOLnLRK50dhYBGioosqKFUdAosPkK0krKx+fzk5ycnq95619PIoBQCgFAV5tjwJaGCYC4jdkbwEgWxPqgHqKrYlbkzeyGqlUnTfFJ93+SqqqHTHvg8bJCc0Ujxk7iY2KEjocp3jzr6m1oeKlKFRWnFPtVz3w2GmxbsbtIVQvJJIxbIigks7tc23Gw58q+pOTI5zp0IpWSu7JJWu+pGCK8k5JdnGB7bSEXSPNKfwiy/rZKloq80Z2a1ejwsuuy/PomXnV84wUBSG0vAmLSErEd2ULIp8MoVvUMp+I61QrK02dllNVTwsUv23Xjf1ItURpGTBpGaNciTSom/upI6rv490G2+vqbWjI5UacntSim+bSb7z3w2hJnw8mJVP4MVgW63IByjmFvcngK+qL2drgeJ4mnGrGk38z/N/bw5mvryTnrhsQ8bZo3eNuGZGKGx4i6kGibWh5nCM1aSTXWr+Z9TTyzuM7SSue6uZmkY34Kt7k+Qr622fIxhTj8qUV9Ei2NSdR1ghc4lQ0syFGXjkjbilx9Y8SR0AHC5t0qNl83E5fMMzdSolSe6Lvfm+fZy+9iudadXJcBLke5jJ/hyW3MOh6MOY9eFVqlNwdmdBg8ZDFQ2o68Vy+xpq8Fs2ujdZMXh1yw4iRFHBdzqPAK4IHpXqM5R0ZWq4PD1XecE33eVj3xGuOOkFmxUlvshYz8UUEfGvrqzfEjjl2Fi7qmvF+bZqsPh5MRLlRXllfpd2PiSeXidwryk29xalOFKF5NRivovzqRJNYtVxgMIjTENiJnAAB7saKCWt7zXyAnxsOpknT2I79WZ+Fx3xVdqG6EV3vRdi1su/qilRGmW3sfwOTDSTEb5ZLA/ZjFh+oyVcwy+Vs5bPau1WjD+K8X9rE9qwYgoBQCgI/rrq4MfhygsJUOaJjwzc1P2WG4+h32qOrT20Xsvxjw1Xaej3P8AOa+xRmLwrxO0cilHU2ZW3Ef7R0I3HlVBprcztITjOKlB3T4nmrEEEEgg3BBsQeoI4Gvh6aTVmbyDXPHoLLinsPeCOfzOpJ9TUnSz5lKWW4STu6a8V5NHli9asbKLPiZbfZIj/wBGBXx1JvVnqGAw0HeNNefncwtGaNlxMmSGNpHJubcr/WdjuUeJNeYxcnZE1atTox2qjsvzRexOcTswdcLmWQPiQcxUbkK23opNjm55jYG1rC96sPDvZ6zGhnkXWs1aHPj29nUvEr6aJkYqylWU2ZWBBB6EHeKrG7GSkrp3TNlofWPFYQWhmZV9w2ZPRWBC+lq9xqSjoyvXwdCvvqRTfPR969TdHaVjrWvD59mb/wB63yr38RMp/wBFwv8A1d/2I9pbTE+KYNPI0hG4XsAv3VUADly32FRyk5al+hh6VBbNONvzmemr+hJcbKIoh0zuR3UX3m+dhz+NkIOTsjzisVTw8Nuf0XF/ngX5ovAJh4UhjFlRQovxNuZ8Sd58TWjGKirI4etVlVm5y1ZUG1LR7RY5pCO7Mqup5XVQjD0yqfxCqVeNp35nV5NWU8Mo8Ytrv3r86iIVCaplYXSc0S5Y5pY192OR0G/ibKQK+qTWjI50aU3eUU31pPzPfQeh5cbMI4hdibu53hQTvdz8fEmvsYuTsiPEYinh6e3PTgufUvzcXzoTRaYSBIY/ZQcTxYnezHxJua0IxUVZHE4ivKvUdSWr/LGdXohFAUVtG/8AqWJ84/8AQxVn1v8AUf5wO0yr/g6f1/8A0zebJtBdpK2Kcd2K6x35yEd4/hU2828Kkw8LvaKed4rZgqMdXvfZ935dZbNXDlxQCgFAKAUB44vCpKjRyKGRhZlPAg18aTVme4TlCSlF2aK+0hspQsTBiGRfdkTtLeAYMpt53PjVZ4bkzdpZ9JK1SF3zTt6MYDZSgN5sQzj3Y0EfoSS27ytRYbmxVz6TX9uCXa7+xMV1dw64Z8LGnZxOpVsm5jmFixY3LN4m9T9HHZ2UZPxlV1lWk7yTvv07uXYRn+irC/22J/NH/KqL4aPN+HsaP9er/wAY+P8AuN3qxqhBgGdojI7OApaQqSAN9hlUDebfAV7p0lDQp4zMKuKSU0kly+7ZIalKAoDVaw6vw46PJMp3b0ZTZkPVT/gbg7t26vE4KasyzhcXUw09qm+1cGQWbZOb9zFDLyzQ3PqQ4B+Aqu8M+D8Dajn6t81Pf1P7Gz0Rsww8ZDTyNOR9W3ZofNQSx/Nbwr3HDxWu8r188rTVqaUfF+3gTdcMgTswihLZcgAy5bWy5eFrbrVPZWsYznJy2m9+t+JAtLbLYnYth5mhBN8jL2ijwXvAgeZNV5YZPRm3Qz2pFWqx2uu9n6ryMTDbJ9/8TFXHRIsp/MzkD4V8WG5slnn+75afe/svMmOr+qeGwW+JLvaxkc5n9DwXyUCpoUow0MnFY+viN03u5Lcvv9bm8qQpnhjcHHMhjlRXQ8VYAg+hr40nuZ7p1J05bUHZ9RCdJbLcO5Jhlkh+yf4qj8xDfqqCWHi9GbFLPa0d1SKl4P28DV/0TP8A5Wtv/BP8yvHwz5+H3LX9fj/y3/7fY2OA2VwKQZppJOoUCNT58W+DV6WGXFlapntV7oRS8X6LwJlorREGFXJBGsY52G8+LMd7HxJNTxgo6GTWxFWtLaqSb/PA12tOqkOkOzMrSKY82UxlRubLcHMpH1RXmpSU9Sxg8fUwt9hJ3tr1djXM0X9FWF/tsT+aP+VUfw0eb8PYu/16v/GPj/uJhojRqYaFIYgQiCwvvJuSSSepJJPnU0YqKsjJr1pVqjqT1ZmV6IhQCgFAKA1enNX8PjFAnjDEeyw7rL5MN9vDhXiUIy1LOHxdbDu9OVurh3ELxmyhCf4WJZR0kjD/ADUr+1QPDcma9PPpfvgn2O3ncx02TPzxa28IT/Mr58M+fh9yR5/HhT/+vsbjR2zDCIbytJN4Fsi/BAD86kWHitSpVzvES3QSj4vx9iYYHAxwIEiRY0H1UUKPOw5+NTJJbkZNSrOpLam231mRX08Gp03q5hsYP48QZhuDjuuPJ1328OFeJU4y1Raw+MrYf/Tlbq4dxDsbsojP9ViXXwkQSfNStQPDLgzWp59Jfrgn2O3ncwxsnk/ypP8AMn+ZXz4Z8yX+vw/5b/8Ab7G00dssgUgzSyS9QoESnztdvg1e1hlxZWq57VlupxS8X7eBNtHaPiw6COFFjQclFt/U9T4mp4xUVZGPVqzqy2pu7MmvpGa/TehocZH2cy5lvcEbmU+8p5H/AJHdXmcFJWZPh8TUw89um7MgWJ2T7/4eKsvIPFmP5lcA/AVXeG5M24Z/u+env6n9n5mRo/ZTGpvNiHkHSNRGPIklj8LV9jhlxZ4q59Nr+3BLtd/YnOitFw4VOzgjWNeg4k9WJ3sfEm9TxioqyMWtXqVpbVR3f53GZXoiFAKAqPXjQkmJ0v2MY70saOTbcqi6s58Bl9TYc6p1YOVSyOpy7Ewo4HpJ6JtetvH1LR0To5MNCkMYsiCw6nqT1JNyfE1ajFRVkc3WrSrVHUnqzLr0RCgFAKAUAoBQCgFAKAUAoBQCgFAKAUAoBQCgFAKAUAoBQCgFAKAUAoBQCgFAKAUAoBQCgFAKAUAoBQCgFAKAUAoBQCgFAKAUAoDUp/15/wD9ZP8ASSV4/f8AQsv/AIZf+T8kbavZWFAKAUAoBQCgFAKAUAoBQCgFAKAUAoBQCgFAKAUAoBQCgFAKAUAoBQCgFAKAUAoBQCgFAKAUAoBQCgFAKAUAoBQCgFAKAU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xQHBhQUBxQSFRIUFBwVFBQXFhUVFhQUGBYiGRUXHxUdKCkgGBwlHBoWLT0hJykrLy4uFx8zODUsOCgtLisBCgoKDg0OGxAQGzAlHyQvLCwsLCwwLDQsLCwsNCwsLCwsLCwsLCwsLCwsLCwsLCwsLCwsLCwsLCwsLCwsLCwsLP/AABEIAMIBAwMBEQACEQEDEQH/xAAcAAEBAAIDAQEAAAAAAAAAAAAABgMEAQUHCAL/xABFEAABAwEEBwUFBAYJBQAAAAAAAQIDEQQFBhIHFSFTkrLREyIxNXMyQVFxgjZyobEzNGGBkbMUFhcjJEJidMElUlTD4f/EABkBAQADAQEAAAAAAAAAAAAAAAABAwQCBf/EACkRAQACAgIABAYDAQEAAAAAAAABAgMEERIhMTJBExQiM1FxUmGBQiP/2gAMAwEAAhEDEQA/APX7usMTrBGro41VY21XI3b3UA2NXxbqPgb0Aavi3UfA3oA1fFuo+BvQBq+LdR8DegDV8W6j4G9AGr4t1HwN6ANXxbqPgb0Aavi3UfA3oA1fFuo+BvQBq+LdR8DegDV8W6j4G9AGr4t1HwN6ANXxbqPgb0Aavi3UfA3oA1fFuo+BvQBq+LdR8DegDV8W6j4G9AGr4t1HwN6ANXxbqPgb0Aavi3UfA3oA1fFuo+BvQBq+LdR8DegDV8W6j4G9AGr4t1HwN6ANXxbqPgb0Aavi3UfA3oA1fFuo+BvQBq+LdR8DegDV8W6j4G9AGr4t1HwN6ANXxbqPgb0Aj7/gbHez0ja1E7uxERE9hALC7PLovTbyoBtAAAAAAAAAAAAAAAAAAAAAAAAAAAAAAAAAAAAROIvOZPp5EArLs8ui9NvKgG0AAAAAAAAAAAAAAAAAAAAAAAAAAAAAAAAAAABE4i85k+nkQCsuzy6L028qAbQAAAAAAAAAAAAAAAAAAAAAAAAAAAAAAAAAAAETiLzmT6eRAKy7PLovTbyoBtAAAAAAAAAAAAAAAAAAAAAAAAAAAAAAAAAAAAROIvOZPp5EArLs8ui9NvKgG0AAAAAAAAAAAAAAAAAAAAAAAAAAAAAAAAAAABE4i85k+nkQCsuzy6L028qAbQAAAAAAAAAAAAAAAAAAAAAAAAAAAAAAAAAAAETiLzmT6eRAKy7PLovTbyoBtAAAAAAAAAAAAAAAAAAAAAAAAAAAAAAAAAAAAROIvOZPp5EArLs8ui9NvKgG0AAAAAAAAAAAAAAAAAAAAAAAAAAAAAAAAAAABE4i85k+nkQCsuzy6L028qAbQGC12uOxQq+2PYxieLnORqfxUmImfJEzEeaenx/d8K7bSxfuo534ohbGvkn2UzsY492WyY4sFreiRWmJFXwzKrOaiETgyR7Ooz4591DG9JGIrFRUXaiotUVPmVTHHgt5936AAAAAAAAAAAAAAAAAAAAAAAAOrvnEFnuNzUvSVsavrlrXbTx8Pmh3THa/phxfJWnqlnuq84r2saS3e9HxqqojkrRVRaL4/tItWazxKa2i0cw3Tl0AAInEXnMn08iAVl2eXRem3lQDLa5ks1mc+StGNVy08aNSqiI5nhEzxHL5wvm+ZsWXy11sdte9GxsquSNHLRERP37V8VPapjrir4Q8a+S2W/i9cuzRdYbLZ0S2MdM+nec57mpX30a1UREPOtt5Jnw8HoV1McR4wnNImj+z3TcjrTdGZnZq3NGrle1zXORtUzVVFqqe+hfr7NrW62UbGtWte1XWaI7/AJLJfrbM5yrBKi0au1GPRMyKnw8F2He3iiadvdxp5Z7dZe2qtE2nmPUYf6ZHX9IziaTxKO0flmRyKnd2kJK7NoGpJesETqSTRIvwV7U/5OorafZz3r+WaC0stCf4d7Xfdci/kRMTHmmJifJlqQljktDYl/vXNT5qiE8SjmHMc7Zf0Tmr8lRfyImODmJfuoSxT2tlmT/EPY37zkT8yYiZ8kTMR5sMV6wTOpFNEq/BHtX/AJJmto84RF6z7tupy6eWWrSfPBiJ1nSCHKlo7HNmfWnaZK/OhujUr07csM7cxfrw9TMLc4VyNTveAGL+mx12PZxNJ4lHMflmRa+BCSoGF1sjatHPYi/tc0niUdo/LKyRJG1YqKnxRakJeTac9s9l+7J+bT0NH3efv+zv9FdvisuCYktMkbVzybHOai/pF9ylW1WZyTxC7VtEYo5Wlnt0VpX/AA8kbvuuav5GWazHnDTFonyZ0UhLkCJxF5zJ9PIgFZdnl0Xpt5UAx355LP6L+RTqnqhzf0y+a7j84s/rR86Ht5PTP6l4mP1x+301eNsbd1hfLaK5I2q51EqtESq7Dw61m08Q9y1orHMoa8dIt2XnY3RW9JHxupmasbqLRap+KIaq6uas8wy22cNo4lhwvedzz37G25IFbOqrkd2bkouVa7VX4VGWmeK/VPgYr4Zt9MeKGv8Avy04rxR2KyuZG6fsY2I5UY1M+VFVE9pfftNdMdMePtx/bJkyXyZOvK0bohs/Yd+0TdpT2qMy1+7StP3mWd20f8+DT8nT8zyiLNelpwTid0UMzntjkRr2Vd2cjdn+RV2LRfH3GuaUy4+eGWL3xZOvLc0qXjK3FsjY5ZUjWONezSR6M2sRfZrT8DnUrHSJmHW3e0X4iVRcGiuzT3VG+8ZJXPkYj1yqjWtzJWiJRVXx95nvuXieIaKadOOZR+M7jdge+2JdM8iI9udjkXK9qotKKraI7+Bpw3jNWe0M2ak4LR1lTYqxraG4JsbrO7JLaWu7SRuxURlEXL/2qqqnyKMWvWcto/C/NntGOs/l1uCcCpiq71tF7WiWiuVqNRavVW+Kq91fyO82x8O3WtVeHB8Sva1n4xvgr+qNkbPdNoky50aqKuV7VVKoqPZT4fAnDn+LPW0GbB8KvastqLE9ovPRhaVtMj+1gljYkrXK17mq9q7XJRa+KV95z8Ktc8cR4Sn41rYJmfOHTYEw1/XO85NaTSZY2orlrme9VVURMzq0TYW58vwYjrHmr18c5p+qVRinRfZ7Bcsk12yStfExX0cqOa5GpVU8EVF/aZ8e3abRW3u0ZdSsV5r7Oo0aXnPesk1gmlf2c1nfkcqq50LqUq3bWm3wr7izax1rxeI8pVat7X5pMo61WBYcQugzqqpaOy7T3qvaZc1K+Pv8TVW30duPZmmn/p1/t61dGj19zXmyeS2yyJCudY1aqI+iLsrnX8jzb7EXr16xD0qYJpPabcvPX3jaccYmbFPM5jZXqjG1d2cbUqvsIqIq0Tx96m3pTDj54Yu982Tjlcv0Q2fsP7q0TJJT2lRitr91ErT95k+dt+Gr5On5lGYav204YxSkPaufGk/YSRq5VYvfyK5qL7K++qGrJipkx88f2y48l8eTrzy39KWJ558QyWeCR7IYqNyMcrc7qIqq5U8fHw8Nhxq4axSLS72s1u/WFBduiOKSxtdeVomWRURVyI1Goq7ad5FVfmVTuzz4QujTiY5tMo3EFnnwDiTs7utEmxrZGrVURWuVUyuZWi+yv4GnHNc9OZhmyRbDfiJdvpTvBb1um7pnoiLLCr1RPBFcjFX8SrVr1tav4Wbdu1KyyaP9H0N/3MlovJ76Oc5rWMo2iNWiqq7VVa1GfZtS/WqdfWrevazX0hYJjwnZo57qkko6Ts1aq95qq1XIqPSi/wCVSdfPOWetoc7GD4UdqyttEt+zX1cUiXi5XuhkyI9drnNVqKlV96pt2mbax1pf6fdq1Mlr08VyZWpE4i85k+nkQCsuzy6L028qAfi+WLJdEyM2qsT0RPiqsWh1X1Q5v6ZfNNyOy3rArvBJY1VfrQ9u/pn9S8Onrj9vp61QNtdmcy0IjmPSjmr4Ki+KHhRPE+D3ZjmOEBpDwtY7uwfPJYbPEyRuTK5E2pWRqL+Cqa9fLe2SImWXYxUjHMxDz7Rn9t7P83cim3a+1LFqfdh1TLGt44m7KJcqyWlWI74K6RUqd9uuPn+nHXtl4/te/wBklo/8xvC/qZPna/xa/k7fydLaMEw2O2qy2XlZWyNdRzXIuZF8aLt8fAsjYtaPCkq/l6xbxv4tXSqlMYyelH/LQ61Pt/642/uPcrh8jg9GPkQ8u/ql6tPTDynTh51Z/RXnPQ0vTLz97zh02KvsTdf3JeZpZi+7dXn+1RsYSwDLiK50ns9obGiuc3KqPX2VpXYpGbZjHfrMcpw61r17RLdvTRo67bOjrzt8LGVoivR6Nqvgm1fHxOKbXaeK0d21OI+qxNdUd16ObalktMNpR0sSqsfg1Ue3Yoi82zV5jjzLUimC0RPLc0Gfrtq+4z81Od7/AJTo+70XGH2VtXoP5TFi9cN2T0S8h0OfbJPRf+bT0tz7f+w83S+46a8ft4//AH3/ALyyn2o/Su33v9fRNr/VX/dX8jx483sW8nzTh+7HXzfUcELsjpHKiPVF7tEVa7Pke1e3SnZ4mOne/C//ALJLRT9cbwydTJ87X+LZ8nb+TqrLg+Cx3wxJbysqyRzNqyi5le16Vb4+NULJz2ms/RLiuCsW57w6fSJ9t7V6icjSzW+1VTs/el9C2b9Wb91PyPIl7EeSYxNie77nvJI77RFlyI79CsncVVRO9Rfg7YXYsOS0c18lOTLjrP1eaF0u2qO22OwSWDZE+J7o+7l7q5VTu+7Ya9SJibRLJuTE1rMLLRH9h4vvyfzFM2392WnU+1DrtN32Yh/3Lf5TzvS9c/pXu+iP2waDfKLT6yfy0Ot71QaPol6YYW1E4i85k+nkQCsuzy6L028qAbK7QPMsY6Lf6fa3TXC5jHO2uhclGK5fFWuT2a/ClPkbsO31ji7Dm1O081dZZIr/ALoiSOBHyMbsbVYpKJ+xyrmp8zuZ1rzy4j5mvh5vzbblvvE0fZ3p3IlVFVrnRsYtFrVUZVV+S/ARk18c818ycexkji3hCtwPo/jw3J2tqcktopRHUoyNF8cqLtr/AKl/Az59mcnhHhDRg1ox+PnKYxLo2tNnvl1ow25qor+1ayuR8b65tirsVKl+ParNOt1GXVt37Ulutve/2xZVsrFd4Z6M/j7dDj4etPjy677ERx1ddc2ji13rfHb4mc1qK/PIlUdJIvjl2d1qeH7ju+1StetHFNW9rdrtvHmAbXfmJHzXekXZuYxqZn0XutouyhGvs0pTizrY1r3v2h6ZdcC2a7ImS0zMja1abUq1qIphtPM8t1Y4iIQukzB1pxJeUT7sSPKyNWuzOy7VdX4GvWz1xxMWZNnBbJMcFs0fvvLBVngnc1lps6LlX2mLmXvNVfGipTb8UIjZ65ZtHlKba/bHFZ84dHclgvrCcax2CFksSrWlWOair4qm1FSpbe2vlnmZ4VUrnxeERzDi+rrvnF2Vl4xMijauZG5mtbX4rRXKv/0ml8GLxifFF6Z8vhbwh3jtH77FgOWy2JzX2iZ7HvcvdZVrkWieOxET95V8zE5YvPlC2daYxTSPOWbRjhK0YatM63n2dJGtRuV2bairWuxPihGzmrk46p1cFsfPZXYhsbrwuOeKz0zyROa2q0SqpRNpmpPFolpvHNZhAaPMDWrD+Iu2vBIsnZub3X1Wq0psp+w2bGxTJTiGPX1747cy0MY6ObSt9vtFx5Xo+TtUbVGvjeq5loq7FTNtOsO1Xr1u5zatptNqKLDl43vPeEcd+2ZiQLVJZe6jqZFpsR3vWnu95TkrhiJmk+K7HbNMxF48Ezeuji13Pe/b4Zc16NfnjSqNkZ/pouxybVSvvQvptUtXrdRbVvW3ajtHXvf74sqWWNHeGdEZ/H26FfTWj3Wd9jj0tPC2jW0SXw20Yic1Mr+1Vlc75JM2bvKmxEr8zrJtV69aQ4xatu3a8t7SBo6kve83Wm5nMzvRO0jd3auTZmR37UpsX4eJzr7MVr1s72NWb27Vlhsl4X9YLOka2ZsmVMqPdkVVRNiVVHJX5kzTXtPPKK22Kxxw6x2BbyxTe3a4gVkVaIrlVqq1ieDWsbs96+/3nfzGLHXiiudfLlt2u7/HmBpr0slkiuNGZLPGsffdRad1G+5a+ClWDYis2m3uuz69rViK+ykwBc0tw4ZZDb8vaNc9VyrmSjnqqbfkpTsXi9+0LsGOaU4lp6SsPTYkuWOO7cmZsyPXM7KmVGOTx+bkOtbJXHaZs52cU5KxEMWjHDU+GrBMy88lXyI5uV2bYjET4J7ydnLXJaJqjWxTjrxK0MzSicRecyfTyIBWXZ5dF6beVANoABxQBQDkDgBQDkAAAAAOKAKAcgAAADigCg4CgCgHIADigHIAAAAAAInEXnMn08iAVl2eXRem3lQDaAAAAAAAAAAAAAAAAAAAAAAAAAAAAAAAAAAAAicRecyfTyIBWXZ5dF6beVANoAAAAAAAAAAAAAAAAAAAAAAAAAAAAAAAAAAACJxF5zJ9PIgFZdnl0Xpt5UA2gAAAAAAAAAAAAAAAAAAAAAAAAAAAAAAAAAAAInEXnMn08iAVl2eXRem3lQDaAAAAAAAAAAAAAAAAAAAAAAAAAAAAAAAAAAAAicRecyfTyIBWXZ5dF6beVANoAAAAAAAAAAAAAAAAAAAAAAAAAAAAAAAAAAACJxF5zJ9PIgFZdnl0Xpt5UA2gAAAAAAAAAAAAAAAAAAAAAAAAAAAAAAAAAAAInEXnMn08iAVl2eXRem3lQDaAAAAAAAAAAAAAAAAAAAAAAAAAAAAAAAAAAAAicRecyfTyIBWXZ5dF6beVANoAAAAAAAAAAAAAAAAAAAAAAAAAAAAAAAAAAACJxF5zJ9PIgFZdi/8ATovTbyoBtAAAAAAAAAAAAAAAAAAAAAAAAAAAAAAAAAAAAROIvOZPp5EA04bdK2BqNkkREamzO74IB+tYS72Xjd1Aawl3svG7qA1hLvZeN3UBrCXey8buoDWEu9l43dQGsJd7Lxu6gNYS72Xjd1Aawl3svG7qA1hLvZeN3UBrCXey8buoDWEu9l43dQGsJd7Lxu6gNYS72Xjd1Aawl3svG7qA1hLvZeN3UBrCXey8buoDWEu9l43dQGsJd7Lxu6gNYS72Xjd1Aawl3svG7qA1hLvZeN3UBrCXey8buoDWEu9l43dQGsJd7Lxu6gNYS72Xjd1Aawl3svG7qA1hLvZeN3UBrCXey8buoDWEu9l43dQGsJd7Lxu6gNYS72Xjd1A662TuktKrI5yrs2qqqvgg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16565"/>
            <a:ext cx="1676400" cy="125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AQDxMPExEUExUTFRYZGRcVFx8eFRsgHR0YIiAdGhwgKCggJCYrJx8TJTEtJy4sMDAuFx8/ODM4NzQtNDcBCgoKDg0OGxAQGysmICU3NzItMjQvLzcyLCssNCwsLCssNC0uLCw0LywyLCw0LSw4LCwtLDQsNDcsNy8sNy0sMP/AABEIADYAjwMBEQACEQEDEQH/xAAbAAEBAQEBAQEBAAAAAAAAAAAABgcFBAIDAf/EADoQAAEDAgQEBAIEDwAAAAAAAAEAAgMEEQYSITEFQVFxBxMyYZHCQoGhsRQVIiQlNUNSU3KDssHD4f/EABoBAQADAQEBAAAAAAAAAAAAAAADBAUGAgH/xAAwEQACAQMCAwUHBQEAAAAAAAAAAQIDBBEFMRIhQRMyUWGRIoGhscHR8QYjMzTwFP/aAAwDAQACEQMRAD8A3FAEAQBAEAQBAEAQBAEAQBAEAQBAEAQBAEAQBAEAQBAEAQBAEAQBAEAQBAEAQEbxrFEz6sUFG1pkvZ8jtQ229h7cz9SrTqty4IG1bafTjQ/6LlvHRLr+T0VHCeJxMMkdd5rwL+W+MBjvYG69OFRLKlkjhc2U5cM6XCvFN5RTw5src1s1he21+dlOjKljLxsRmNcR1NLVwxROaGyNaTdoJ1eRv2VatVlGSSNvTLGjXoTnNc15+RZVDy1jnDcNJHwVh7GLBZkkyT8POP1FaJjM5pyeXbK22+e/3BV7epKecmvq9lStnDs1vn4YK550PZWTHW5G+HuIqmtMomc05GsIyttvmv8AcFWt6sp5ybWr2NG2UezT556lmVZMQznCHF+JV7ZCKljHRtYQDGCHE336bKnRnUqdTpdRtbO0ccwbTz12wdnAuJ5azzIpmtzx2OZosCL21HUHopKFVzymUtU0+Ftwzpvkytc4AXOgCsGOlkiYMQ1XEah0NIWwws9UxGZx92jbXkPZVVUlUliHJG7Kyo2dJTuFxSey6e8+uM/jLh7PwltSKljbZ2yMAIHUWX2faU1xZyfLb/ju5dk4cDezT+5R4f4xHWQNnZpfRzebXDcH7PqIU1OanHKMy7tZW1V05e7zXiefGFfJT0Uk0ZyvblsbX3IXmtJxg2iTTqMK1xGE9mc7BWLBWN8qUhs7fg8dR79QvFGtx8nuWtT012744dx/DyP7jrjU9IITE4DO5wN232F19r1JQxg+aXaUrhz7RbEz4cm3Epw/15ZN982cZv8AKgt/5Hk1NZ/qQ4duXpjkagrxyoQGZeJ4JrqcA2JY2x6flnVUbnvo6jROVtPPj9ClqeBVojd+kpDZp/ZN107qd0547xmQvLfiX7K9WcPwh9NT/R/2KK06l/8AUO9P3/Q0KTY9irhzi3M38IfVUfyx/MqVp1Ol/UO0Pf8AQ0kq6cyYlhniNVTU08sGS2WMPJBLm3zWLdbddweSzKUpRi3E7q+oUK1aEKueuPB7b/5GieHlBTR0olhc57pbZ3OtmBH0bDYDX4q5bxio5Rzer1q063BUWEtseHidjEgcaKoDd/Jktbf0nZSVO48FKywriHFtlfMk/CTL5NR+9nZftl0+ZV7TZmv+oM8cPDD+f4KfFzwKCpJ/hPH1kWH22U9XuMy9PTd1Tx4onPCZrvwec65TKLdLhov8qhte6zT19rtYLrj6nX8QP1dL3Z/cFJcfxspaT/aj7/kTuKsLOY1lfS3a9rWue1u9wPWy3PqOfxvDVo49uJpWGoqTdvX5p8k38n9Dj8dxIK6npw4Wlje7OBsRl0cO/RRzq8cV4ly1sHa1Z47rSx67FjxvCTnVAraWXyZr3IIuxx/7z6qxOjmXFF4ZjW2pKNLsK8eKPxR6Xji725PzWInQyNzuI92tOgPclev3WsciJOwjLi9uXlyXq/wUMbbAC5NgBc7nupjOby8kli7C81ZUwzMexoja0EOvfRxKr1aLnJNGvp+oU7ejKEk8v7YKudmZjmjmCPiFO9jJi8STJnAuGpaATCRzHeZ5dst/o5r3v3ChoUnTzk1NUv4Xbi4JrGfjgqXC4IU5lLck8C4YmoDKZHsdnDAMt+V+vdV6FJ085NfVNQp3ajwJrGd/MrSrBjkZg/B76WOeKcskbMxrSG35Zr/eq1Gg4pqXU2tR1SNeUJ0k04vJ+mEcNVVBM8eYx8L73GubT0u6XtoV9pUpU3vyPmoX9G7pr2WpL0819iuIVgxiPZhWopKh09DIwNf6opQcvYEa9uirdjKEswNp6jSuKSp3SeVs1v8A7xPvivBeIV1op5IYYQQS2K7nO7k2X2UJz5S5I80Lq1tfbpJyl54SXoUnDaCOnibDG3K1o06+5PuVNGKisIzK1adabnN82ePFHDH1VK+BhAc7LYu20IK81YOUcImsbiNCsqktkdKBmVjWnkAPgF7WxWk8ybIjj+ATJUedTuawOuXMdsD1bbkeirVLfMsxN201ngpcFVNtbPy8y7Vow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90" y="1426265"/>
            <a:ext cx="1362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data:image/jpeg;base64,/9j/4AAQSkZJRgABAQAAAQABAAD/2wCEAAkGBxMSEhMTEhMSExUXFh8aGBYUGR4bHRsfJBoYHRgYGCEaHiggHBwlGxQdIjEhJSkrOi4wGh8zODMsNygtLisBCgoKDg0OGhAQGzQmHyQ0LC0sNiwuNCwrLCwyNC4sLCwsLCwvMCwsLiwsMCwsLCwsLC0sLyw0LCwsLCwsLDQsLP/AABEIAH8AyAMBEQACEQEDEQH/xAAcAAEAAgIDAQAAAAAAAAAAAAAABgcFCAECBAP/xABEEAABAwIBBQoLBwQCAwAAAAABAAIDBBESBQYHITETF0FRVGFxc5HRFTVSgZKTobGywdIIFCIyM1NyFjRiokTjI0KC/8QAGwEBAAEFAQAAAAAAAAAAAAAAAAMBAgQFBgf/xAA8EQACAQIBCAYKAQMEAwAAAAAAAQIDEQQFBhITITFRkRYyQVNhcRQzNFKBobHB0eEiQnKSFUOi4iNi8P/aAAwDAQACEQMRAD8AqdezGuCAIAgCAIAgCAIAgCAu/Qvm3STUZnlgjkk3VwxPF7AWsBfVwrhs48diKeJ1cJtRstxk0Ypq7Php/gayGiaxrWjHJqaABsZwBSZqTlKpVcnd2X3Ffcil12pjBAEAQBAEAQBAEAQBAEBMcytHlTlEGRpbDDs3R4vc8TQNvStNlLLVDBPRf8pcF9ySFNyJXvGy8sj9WfqWp6W0+6fP9EmofEbxsvLI/Vn6k6W0+6fP9DUPiN42Xlkfqz9SdLafdPn+hqHxPFlzQ9JTU8s5qo3CNhdhEZF7cF8Snw2c0K9aNJU2ru2/9FHRaV7ld5KybLUythhYXvdsA954hzroq9enQg6lR2SIUm3ZFj0uhKrc0F88DHcLbOdbzgLm5514dStGDa+CJlQZ9d4+o5VB6Llb0so92+aK6h8RvH1HKoPRcnSyj3b5oah8RvH1HKoPRcnSyj3b5oah8SJZ9ZkyZLMIklZJuodbACLYcN73/mttkvKsMepOEWtG2/xv+COcNEtrQV4uPXO+S5LOf234InodUyGkzMuTKbIGxysj3NzicYJvcN2W/isfIuVIYCU3KLelbd4F1SGkQLePqOVQei5b/pZR7t80Rah8SAyZvPFd9xxtx7tuWPXa97X47LfrGxeF9Jtste3aQ6P8tEnNVoVqGMe/7zCcLS62F3AL/JaKGdVGUlHVvb4oldB8SrV1RAEBPMz9GU2UKcVDJ4owXFuFwJOrh1LQZQy9TwdbVSg29j2EsKTkrmJz5zOkyZJGySRkhkaXAsBFrG1jdZmTMpwx8JSjFqzttLZw0Tz5rZoVWUC4U7LtaQHPcbNB4r8J5gr8dlLD4NLWva9yW8Rg5bicN0IVNtdVADxYXLRvOyh3b+RJqHxOd4+o5VB6Lk6WUe7fNFdQ+I3j6jlUHouTpZR7t80NQ+J4ss6H56eCWd1TC4RsLiA11zbgCmw+c1GtVjTUGru3YWui0r3LzyRQiCCKFtgI2BurmFie1cLiKzrVZVH2tsykrKxX2d2lxtHUyU7KUzGM2c4yYNdgbAYHX27V0OAzbliqCrSqaN92y/3RFOtou1jDb+p5APX/APUszoiu+/4/9i30jwG/qeQD1/8A1J0RXff8f+w9I8DwZe0xmpp5oPuYZujC3Fu17X4bbmL9qyMLmxqK0autvou/V/ZbKtdWsZT7PmTm4KqoOt+JsY5hbEbdNx2LFzsry0qdLs2v7F1Bb2WBnvnXHk2ATSMdJieGNa02ubE6ydmoFc/k3J08dVdOLtZXZLOeirkE38ouRyesH0re9Eqnerl+yLXrgN/KLkcnrB9KdEqnerl+xr1wG/lFyOT1g+lOiVTvVy/Y164EH0k57tyoacthdFuQffE4OviwcQFrYPat7kbJMsApqUr6Vuy26/5I6lTTLP0FeLj1zvkuXzn9t+CJqHVM1n7nq3JbYXOidLupcBhcG2sAeEHylhZKyVLHykoyto27L7y6c9Eh2/lFyOT1g+lbjolU71cv2R69cCvsl5SFVlmKcNwCSqa7CTe13DVddDXoajJsqTd9GLREnedzZLK36E3Vu+ErzWh62PmvqZj3GoK9hNeEBsVoQ8Vs61/vXnOcvtz8kZlHqkM+0H/cUvVO+JbnNP1NTzX0I6+9Fm6OKRkWTaUMAGKMOPOTrJPOuZyxVlUxtRye52+BNTVoowueWlCGgqDT7hJK4AFxDg0C+wC4N1m5OzfqYyjrdNJdnaWzqqLsYLfyi5HJ6wfSs7olU71cv2Wa9cBv5Rcjk9YPpTolU71cv2NeuBj8v6Yo6immgFK9pkYWhxeDa42/lWRhM2Z0K0KjqJ2d937KSrJq1i7FxJkmrmkvxpWdZ8gvUsjew0vIwanWZGVtCwICQZv5m1lbG6Snixta7CTiA12B4TzrX4vKmGws1CrKze0vjBy3F1aHs3aihp52VLMDnShzRcG4wgX1c64nOHG0cXWhKi7pK3zMmlFxW0+ml7N+oraWKOmZjc2YOIuBqwuF9fOQrc38bRwteU6zsmrfNCrFyWwqTetynyf/AHb3rrukGA9/5Mg1UhvW5T5P/u3vTpBgPf8AkxqpDetynyf/AHb3p0gwHv8AyY1UjC5xZsVNCYxUx4N0vh1g3ta+z+QWbg8fQxd9S723/EslBx3l16CvFx653yXE5z+2/BGTQ6ph/tC/pUf85PcxZmaXXq+S+5bX3IpNduYxm8yfGFJ17PiCwcpeyVf7WXw6yNo8rfoTdW74SvLKHrY+a+pmvcagr2E14QGxWhDxWzrX+9ec5y+3PyRmUeqQz7Qf9xS9U74luc0/U1PNfQjr70WnmEb5Oo7a/wDwt9y5XKntlXzZNDqogukXRlU1tY6ogkis9ou15IIIFuAG4W+yRl6hhcOqVRO64EdSk5O6IvvMV/l0/pHuW06UYPg+RHqJDeYr/Lp/SPcnSjB8HyGokRzOjMasoBjmjBjvbdGHE3mvxedbLA5Xw2MejTe3g9jLJU5R3m0i8sM41c0l+NKzrPkF6lkb2Gl5GDU6zIytoWBAW9ogzwo6OkkjqJRG8ylwFidWFovqHMuPzgyZicViIzpRurW+bMilOMVtLXyBnDT1rXPppN0a12EmxFja/DzFcnisFWwslGsrN7SeMlLcc5ey/T0TGyVMgja52EGxNzYm2rmBTC4OtipOFJXa2iUlHeYLfNyZykei7uWd/oOP9z5ot1seI3zcmcpHou7k/wBBx/ufNDWx4jfNyZykei7uT/Qcf7nzQ1seJWGmfOamrXUn3aTdMAkxaiLX3O23+JXUZuYCvhVU10bXtb4XIK0lK1idaCvFx653yWizn9t+CJaHVMP9oX9Kj/nJ7mLMzS69XyX3La+5FJrtzGM3mT4wpOvZ8QWDlL2Sr/ay+HWRtHlb9Cbq3fCV5ZQ9bHzX1M17jUFewmvCA2K0IeK2da/3rznOX25+SMyj1SGfaD/uKXqnfEtzmn6mp5r6EdfejG6OtJjqBn3eoY6WC/4S38zL7Rr2t5uBZWV8grFy1tJ2n28H+y2nV0djLFGl/JvlTerK5zo1juC5k2uiN9/Jvly+rKdGsdwXMa6J6cm6UsnTysibI8Oe4NbiYQLnYCeC5UVbN/G0oObSstuxlVVi3YluU6Fk8UkMguyRpa4cxWpo1pUakakN62l7V1Y9KiKmsulOgkjynUl7HAPfiYSNThYaweFenZDrQngqai9ys/AwqqekyJYDxHsW3uiMYDxHsS6ALDxFLoF5fZ9/tanrh8AXC52evp/2/cyqG5nr08Uz30MRa1zg2YF1hewwuFzzXKhzWnGOKkpO147OaK11/EoLAeI9i9AujEGA8R7EugMB4j2JdA4LSNqXBsHoK8XHrnfJee5z+2/BGXQ6pi/tBQOMNI4NJa2R4JA2XDbX6bFZWac4qrUi3taX3KV9yKRwHiPYu4ujFMzmT4wpOvZ8QWFlL2Sr/ay+HWRtNlGMuilaBcljgBzkGy8rotRqRb4ozXuNQJGFpLXAgg2IOog8IPEV7Cmmro151VQbHaFoHMyXHiaW4nvcL8IJ1HoXm+cc4yx0rPckjMo9UhH2g/7il6p3xLd5p+pqea+hHX3oqhdaY4QBAZDN+kfNUwRxglzpGgAfyGvoCx8XUjToTnLcky6KuzbleQmeQnR5nzT1lPGx8jI52NDXMeQC4gWxNvtut3lfJNbDVpSjG8HtTXZ4Mip1E0TJxaduE9NlplpLcSnXBHxM9irefiBgj4mexLz8QYLPpjPB9XYM/RdxcSz8luXplLzRZPqsqDQ7nlHRSyQVDgyGWxDzsa4atfMR7guwzhyXPFQjUpK8o9nFfox6U9F2ZfsdQx7QWuY5p2EEEHvXAOEouzVmZZxgj4mexLz8QMEfEz2JefiBgj4mexLz8QU19oMNxUOG2yXZ0xLs8072rX/9fuY1fsPNoWzzipt0pKl7Y2Pdije7UA7Y5rjwA6redSZx5LqV7V6Su1sa8OxlKM0tjLw3RjhtaQecELh7STMo64I+JnsVbz8Qay51VpgyvPMwAmOpxAcBsQbedenYGkq2ToU5dsbGFJ2nc2HzZzmp66ISQSNJt+JhP4mnicPmvO8bgK2EnoVF5PsZlxkpLYZF9FESSY4yTtJaCfcsZVaiVlJ8ytkdfB8P7UXot7lXXVfefMWR6WgAWFgOZRu7KlHfaD/uKXqnfEu4zT9TU819DGr70TjRLRxOyXTl0cZP4tZaCfzHmWjy9VmsdNJvs7fAkpJaJMPB8P7UXot7lp9dV958ySyHg+H9qL0W9ya6r7z5iyO8VLG03axjTxtaB7lbKpOSs22LEYz+z1hoYJAJGmoLSI4wbm52OIGwDbrW0yVkqri6qvH+Ha+zyLJzUUayL08wjvuzvKd2q3RXAqN2d5Tu1NFcAN2d5Tu1NFcADI48J7U0VwKHRXA7NkI2EjoKo0mDndneU7tVNFcCo3Z3lO7U0VwA3Z3lO7U0VwB1c4naSelVSS3FDhVB3EruM9qt0VwA3Z3lO7U0VwKnQlVKHeKVzTdpLTxg2PsVJRUlZoHo8Jz/AL0vpu71H6PS91ckVux4Tn/el9N3eno9L3VyQuzkZSnOoTTH/wC3d6aikv6VyQuz15xZLqacxiqJ3R7MQY5xc5oJ1Yr/AJb8ShwmIoVlJ0dydrpWTfhxKyTW88EVdKwWbJI0cTXED2FZEqVOTu4p/ApdnfwnP+9L6bu9W+j0vdXJC7HhOf8Ael9N3eno9L3VyQux4Tn/AHpfTd3p6PS91ckLs8pN9ZUpQ4VQEAQBAEAQBAEAQBAEAQBAEAQBAEAQF1aGcxmhja+obicdcLTsA8s854OLzric4srS0nhaT2Lrfj8mTRp/1Mq7PDKzqqsnmfwvIA4mg2aOwLqcn4aOHw0KceHz7SCbu7mGWaWhAEAQBAcgX1BUBkI8g1ThdtNUOHGInn3BY7xmHi7OpHmi7RfA7f07WckqvVP+lU9Nw3eR/wAl+RovgP6drOSVXqn/AEp6bhu8j/kvyNF8B/TtZySq9U/6U9Nw3eR/yX5Gi+Bw7N+rAuaWpA4zE/uRY3DPdUj/AJL8jRfA+Pgmo/Ym9B3cr/SaPvrmilmdZMnTN/NFKOljh8lcq9J7pLmLM+Lqd42tcOkFXKcXuYsdHNI2gjpVyae4ocKoCAIAgCAIAgPrSU5keyNu17g0dJIA96sqTUIOT3LaVW02/pKdsbGRtFmtaGgcwFgvH6k3OTlLe9psEVdnbodZPI+alm3JzyXOjeLtudZwkaxr4Na6jAZzypQVOvG6Wy63/EglRvtRVmd+acuTnsZM+J5eCRubrkWt+YbRt1dBXV5PyjTxsXKmmrcV9CCcHHeR9bAsCAIAgL20H5uQilNW5gdK95Ac4XwtabWbxXOu/QuDzmx1V19QnaKXNviZVGKtctNcqThAEAQBAEAQHR8LTta09ICuUpLcwfGTJ8TvzRRnpaD8lcq1SO6T5lLIrHSXowZIx1TQsDJGgl8TRqeONo4Hc3CuoyNl+UJKjiXeL3N9nn4fQhqUr7UUcRZdyYpwqgIAgCAICdaJM2pamtimwHcYXY3PI/CSPytB4TfXzWWhy/j4UMNKnf8AlLYl227WS0otyubHrzczDx5Ryc2ewe6QNG1rHFod/LDrPRdTUa7pXcUr+KvbyuUauYyvzNoZonROp4wHA62gBwPlB22/OsmllTFU6iqKbuuXlYtcItWsUZnjo0q6JxdG11RDwPjFyB/m0ax07Ohd3k/LuHxSSk9GXB/ZmNOk4kJewjUQQedbtNPcRHCqAgNkNDHiuL+T/iK82zj9vl5L6GZR6pOVoiUIAgCAIAgCAIAgCAgmdui6krXmVpdTyna6Oxa48bmnh5wQt9gM4MThYqD/AJR8d68mRSpKW0r7KOhesZ+lLDKOclp9t10NHOnCy68WvmROhLsMLJouyoDb7vfnD2296zVnBgGuv8mWaqRwzRflQm33e3OXtt70eX8Al1/kxqpcDMZO0MVr/wBWSGIdJcfYsOtnThY9ROXyLlQkTbIWhyjhIdO+SodxH8LOwaz5ytJis58TUVqaUVzf/wB8CWNGK3k2qqqloIbvdFTxNGoamjoaOE8wWjhTr4uraKcpP4kl1FFWZf02ODi2jgaWjZJNfXzhrSLecrq8LmonG+Int4R/JBKvwMRR6aq5rryRU8jb7AHNPQDiPtBWXUzVwjX8JST+D+xRV5E6yDpeoZ7CbHTO/wA9bfSHzC0WKzaxdLbT/kvDfyJI1oveTKly9SyjFHUwPH+MjT81pp4PEU3aUGvgyVST7TrXQUj/ANZtOb+Xh+arSniY+rcvhco7dpEM4KvIEIduraN7h/6RAOd0fg2edbfCU8sVGtByS4vYvmWSdNbync9MvU1S5jaSkjpomXsQPxvvb81tVtWoLssm4OvQi3XqOUnyXkY05J7kWnoFyw19LJTEgPifiA42u4fM4EdnGuVzpw0o141uySt8V+iehLZYtFcsThAEAQBAfOokLWuc1peQLhotc8wvqV0EpSSbsDG5BypNOHmallpcJ1CRzTi6MJOxZOKw9Oi1q6infhfZzLYtvejLLELggCAIAgCAIAgIlnvn7TZObhJEk5H4YmnXzF/khbfJuR6+Nd1sh2t/biRzqKJrznJnHUV0u61D8R2NaNTWjiaOBeh4PA0cJT0KSt9X5mJKTk7sxKzC0IAgCAIAgCA9uSMqzUsrZoHmN7dhHFwg8Y5lBiMPTxEHTqq6ZVNp3RbmbumOSUiOaCBr7fqOl3NhPPiBw9q5DGZsQppzpzbXDR0n8t/IyI1r7yfQ5aq3NDhRtd1dQxw8xtrWglhcOnZ1becWiXSfA+3hip5BL6yP6lZ6NQ75cn+Ct3wHhip5BL6yP6k9God8uT/Au+ByzK1Sf+DIOcyR/Iqjw1Bf7q5MXfAyNJVOLcUrNxN9jnA+e41LHqU0pWg9L4FUz55NyvDUGQQyNkEZDXOZrbfyQ4aiRwgbLhXVsNVoqLqK1919/IJp7jtTZSjkllhaTjiw4wRbU4EtI4wcJ18ypOhOFONR7pXt8N4vtsexQlQgCAIAgPjV1TImOkle2NjRcueQAOklX06c6klGCu3wDdinM+9LpdeHJ5wjY6cjWerB2dJXZZLzaS/8mK/x/P4MadbsiVHUTukcXvc57nG5c43JPOSuvhCMIqMVZIgPmrigQBAEAQBAEAQBAEB6aavlj/TlkZ/BxHuKinRpz60U/NFU2j0/1BV8pqPWO71F6Fh+7XJFdJ8R/UFXymo9Y7vT0LD92uSGk+Jw7L1URY1M5HWO71VYPDrdBckNJ8Tzz18rxZ8sjhxOcT7ypI0acdsYpfApdlkaLNIkFDC6nqWuDceJr2C+21w4bdo2rm8uZEq4uqq1F7bWaZNSqKKsyfU2d+TJ5xNDVRxzluA7pdjZG31NfisDYk2O0XPHZc/PJmPpUtXUptw37NrT4r7kunFu6Z6qjSJSwSGGrbJTSDy2lzXDgcxzdTm86ihkSvVhrKDU14OzXg09zK6xJ2Z6GaQ8mEX++RDpuPko3kTHp+qZXWR4nWTSLkwf8uM9Fz8lVZEx7/22NZHieSo0qZMbf/zl1vJY436NSmhm9j5f0W82imtiRjLWm2MAilp3Pd5Ups3sGs9oW0w2ak271p2XhvI3XXYVdnLnbV17r1EpLeBjdTB0D5m66jBZNw+EVqUdvF7+ZDKblvMGs8sCAIAgCAIAgCAIAgCAIAgCAIAgCAIAgJbHlb73k+SCf8UlNZ8Eh1nBe0kZPFaxHQtQ8N6NjI1aWyM9kl2X7H+SS942fYRJbcjCAIAgCAIAgCAIAgCAIAgCAI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64" y="2131154"/>
            <a:ext cx="1192499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 descr="data:image/jpeg;base64,/9j/4AAQSkZJRgABAQAAAQABAAD/2wCEAAkGBxQHBhUUBxQWFhUWGBwYGBcYFyEgHRodGx8dGR4gHyEhHigkGx4mIx8eIz0hJSkrLi8uHyUzODMsNyguLisBCgoKBQUFDgUFDisZExkrKysrKysrKysrKysrKysrKysrKysrKysrKysrKysrKysrKysrKysrKysrKysrKysrK//AABEIAIgBdAMBIgACEQEDEQH/xAAcAAEAAgMBAQEAAAAAAAAAAAAABgcDBAUCCAH/xABREAABAwIEAwQFBggLBQkBAAABAAIDBBEFBhIhBzFBEyJRYRUycYGhFEJSkZKxFiNTcoKis9EIMzdDVGJzk7LB0iQ0NYPTJTY4VXSUwsPxF//EABQBAQAAAAAAAAAAAAAAAAAAAAD/xAAUEQEAAAAAAAAAAAAAAAAAAAAA/9oADAMBAAIRAxEAPwC8UREBFz58XjjmLKfVLINiyIaiDzs47NjP57mrzeqqPVEUI87yOI8wC1rD73hB0kXN9E9qP9rnnf7H9nb2dkGH6yUOA0z/AOOhY/zkGs/W+5QdHUgN+S0BgdMOVPD/AHTf3LycApXHvU0H90z9yDpIuacEiB/E9oy3IRyvYPstcGn3hPkU8P8AutQT5TRtcB7CzQfeSUHSRcw4hLTf8Qgdb6cJ7Qe9tg+58Gtd7VuUlWyti1Uj2vF7EtN7EcwfAjwO6DOi1pcQjgm0zPDXbbHbmCR8Gu+yfBZ43iRgMZuCLgjqCg9IiICIiAiIgIiICIiAiIgIiICIiAiIgIiICIiAiIgIiICIiAiIgIiICIiDVxCuZQQF025sSGi2p1rbNBI8R5C+5C1BQyV++KO0t/IxuIH6bxZz/YNLdyCHc1G+IBMON0j2AkmGtjHt7ITD9ku9mWiq66Bhy5VNp3C+rVE2RrwbW57gjy8UHXp4G00IbTNa1rRYNaAAB5AbBZFVmBPxrF8Rqom4jC35NKIifkrTqu0OuB058lYGJPdQ5eeZ6jQ5kfeqCwGxA3eWAWt1I2FvDmg6aKm/wuqP/P6D/wBurKyfWGvwBj31Laokm8zGaGuINrNHgOV/EH2AO0ipmnzrVVVTP8oxekpdE8sbYpIAXaWOIab3HMfcpzkDFjicconxCGte3T/ExhgjBva9tyTY8/BBLUUXwXGZavPlfTTuBigZTmMWFwZGkuueZ3HVShAWlWYWyql17sktYSsOl/kCfnDrpcC3yUW4gYy/C6qMU2JQUZc0ksmiDw4X9YHmPC3s5deDgWaJKjGIm1WOUkjXPaOzjpwHPJIAaCeVztdBM6uJrKgNzC1r2utpmBLW/ig+QCRuqzSGl51C7TY3090LvQRiGFrYvVaAB7BsFDeKlQIstzB39GqHD3sEP/3KXUMfZUTG+DGj6gAgzoiICIiAiIgIiICIiAiIgIiICIiAiIgIiICIiAiIgIiICIiAiIgIiICIiCJ5/bofQSO5MrY2O/Nma+A/F4XdwGQy4JCZvW7Nod+cAA743XE4oQOmyJUmA2fE1s7T4GFzZf8A4ro5Yqmz0DzCbtEjng/1ZgKge4CQD3INfLOBSYTi9dLUlhbUziVgaTcANDe9cCxuOl12q5j5KN4onNbIQdDnN1NB6XAIuPeFDsY4s4XhTiDUdq4dIWl/63qfrKLzcdGVMmnAqCeZ3gXAH6mB6Dq+gMa/J4J/dSf6FOsAhnp8JY3GDEZQO92LS2MeAaCb2HjtfwHJVm3iBjeIN/7Mwcs8DKH2+Oi69enc0TDuYfTN97R/iqEHbxbBcVmxKQ4bDhDYi46BIyRz7eLiGAajz2+PNbOQss1eD41V1GPfJQ6obEA2mDg0dmHDk5ote46ne6jfpPNX9DpvtR/9dPSuamn/AHKmP6Uf/XQd3EcvYnS5xqqrLUlGGVDYmkT9oXDsm6fmiw3J6nou3lqLE21bjmeSkMenutp2P1F3iS87ADoAb36W3g/4U5lpjeqwyBw66Ofwnd9yxScW6/Dv+MYPM0Dm672j3XiIP1oJzimWTiOdoKqcRPhjgkjcx4uS5zgQQC0i23O91r5tycMUNIcIjgidBWQzvOnSSyPVqaC1puTcbGw25qN4Zx1w+pdatjnh8y0Ob+qb/qqeZfzRSZkjJwSdkthcgGzgDyu02cPeEER4sWrKXsH85XUsA8+3qNRH1QKxVWuYn+kc+UEPrNdWST38BSRBgv8A8ztPerKQERYp6llMB8oe1t+WpwF/rQZUWp6Th/LR/bb+9ZI62OVpMUjCGi5s4Gw8TvsEGdFqek4fy0f22/vXuGuinfaGRjj4BwJ+BQbCLzLIIYy6UgAcyTYD3rVosVgxBxFBNFIRz0SNdb6iUG4i8yPEbCZCABuSTYBfkMzZ2XhcHDxBuPgg9oiICLXpq2Orc4UsjHluzg1wOnnzsduR5+C2EBEWGSqZFKGyvaHHkC4Am+2w6oMyIsT6pjJgx72hx5NLhc+7mgyoi06/FoMNI9IzRRX5dpI1t/rIQbiLHBO2piDqdzXNPJzSCD7wk87adl6hzWi9ruIAv70GRFqek4fy0f22/vWSGsjqH2gkY487NcCfgUGdE5c1z2Y7TSVXZx1EBk+gJW6vqvdB0ERYZ6uOnNqh7Wk8tTgPvQZkWszEIpH2jljJPIB4v962UBFr1ldHQRaq6RkbfpPcGj6yV6pKuOti1Ub2Pb9Jjg4fWEGZERBhraYVtG+Ob1Xtcw+xwIP3qC8J6xzsJjjqT32Ruge0cmvpHmM38yx8XuarAVYYe70DxCrYTs0yR17B4tlHYVBPkC7X+gg8Z7wfD8lwvrGYSKp0jyXk7xxk73cHagwEk7hlr7Ei4UBn43Vg7mDU1NAzkGhhcfvA/VX0e9oe0h4uDsQeqidFw4w+gzK2soIRHI29mN/i7nbUG8mkdNNhvyvugq6mxTNWLx66VkjGnkDFDH8JACo5mTOGO5exIw41UyRyWDtI7M7HkbtBC+oVQH8JPD+zxqlnH85E6M/8twcP2nwQZ+HXGU0tHLHnF7nlrXPikAu5xG/Zm21z0JsOhPJQzFuK+J12JPkp6h0LXG7Y2W0sHQbjf29SoOiC3cFrc0YrhTJ8Le98T7lriYLmxLeTt+YPRYq7iRj+WJAMeZboDNTgNd12czSHe4q9cpYd6JyvTQnnHCxp9oaNXxusuYcFizDg0lPiIuyRtja12no5twQHA7g25hBRuF8TGZqr44cewiCqkedIMTRr356Q4E9Ppiw3vsrkwLL9Hk3DpXYXEIWG8sm5ce63xJJsBfa9hc+K9ZXyhSZVg04LCGEiznnd7va4728ht5LNmaobDQhs5s17u+egjYDLJfyLGFt/FwQQnKURruKEzpudHRxxPA5dtUOM8hHvLx/+KzVXvBaJ1TgE9bVCz62pkm9jb6QPMAh1vIqwkBRzOeS6fOUMbcXMloiS3Q4DdwAN7g+CkaIPnKu4fUkHF6DDmGXsJIy53fGu/ZyP2OnxaOisapyFS5NyZibsHMl5aSUO1uB9WN5FrNHiuLi3/iOpf7E/sZlYmff+49d/6Wf9m5BUXC/hzh+Y8osnxgv7QveDaXSLNNhsrEyrw4w/LmLiowfX2jQRvJqFnCx2sq64X8LqLNOUWVGJmYSOe9p0PAFmmw2LSrQyXkClyZPI7CDKTKAHdo4H1SSLWaPFBXvGWqFbxAoqTHpXw0JYHvINgXOc8EnptpaLkd0EnquzJwgw+vZHNlWokhLSHCWGXWCLgkg3uHW5ODtvAqVZspMMzDWsosxGJ0xaXxsLtMgHLuuBBF7erfe3IgKsM+ZAHDzDvl2VayaJzXtGhzhd2o7AEW1Acy1wNxfw3C1eILdGQK0C5tTSC5Nz6h5nqVxOBf8AJrB+dL+0ctjGsQfi3B2SeqAD5aAvcBsLuiubeAWvwL/k1g/Ol/aOQT9RjiRmP8FsnzTsNpCOzi/tH7D223d7GlSdUZxcr5szZ5hocFhNSKQCaWIHZ7iWkh3kGlrb+LyEHMyDDNw7zbRHFSeyxKEargjS5x7oN/nNJZcm1hIfBfQyoLiJPi2aMC04nhfZCE9qJWOuWBoOra+4t08grW4b5j/CnJ8M7zeQDRL/AGjNj7L7O9jggk6oTjzRS4jn2kjwwEyug7gBsS4Pe4WPjtt5q+1UWfv5bcK/Nb/jkQdjJ3EqKtyDJVYw60tK3TO3YOc7kwgbbyHYchquOQVVZeqKnFeKtFWY0LGrl7WMeEYLmNAHRo02HiBfrdT3NvCT0tntktEdFJOe0qmg2s5u5sL7mS/PodR8AsedoW03GfCWQANa2NjWtAsAA6QADwACCU8Xs3vyjlbVQECeZ3Zxki+nYlz7HnYCw8yOY2UcyvwbhqaATZxfNPUygPeDIRpJF7E+s5w5Ek28PE+v4RWFPq8swzwAkQSHXbo2QAaj5ag0fpKwcqZjhzRgrJ8NcCHAam33Y627XDoR8eY2KCnsxYTNwcxqGqwCWR9HK/TLC89eek8gSWglr7XGne/W2M0Zbps84JGzEC8xamzNMbgCe64Dcg7WeVXvH3GmYhT0+HYbaWokma4sbYluxY1p32c4u2HgN7XF7Xwai9HYRDCTfso2R38dDQ3/ACQUBnLh7SYNn3D6SjMvZVJaJNTwXbv07HTtt5K2socNqPKOKGfCTLrcwxnW8EWJa76I3u0KI8TP5XcI/OZ+0VvoKZz1X1Oes/8AojCJHRU8QvUPb87YF17HvNGoNDeRcbnoR2J+B2HPw7RCZmyW2l13N/EttpI8gB7lHoq1uSOOs78a7kNWwhkrvVHaFjgSejQ9hYT05nbdXVLUMhpy+VzQwDUXEgNA53vyt5oKn4VY5U4PmqfB8xPMhiBMLybmwAdpudy0sIcAeViPC2lxuoW4nnrCoaq+iV4jdY2Ol8rGmx6GxXnKEwzjxwnrcPuaenYQH22d3Oxb9rvuHkF+8cYH1WeMKZRv7OR7g1kn0HGRga73Gx9yDs4hwNw6SjcKV80b7HS8vBAPmC3ce8e0L1wCxubFMtyx4i90nYSaWPcbnSRfTc7kA8vAEDkAoZxIwbFcuYcw4xiE9RSSO0TdmSC0HoQTuHC432uLHmL3Bw/wikwfK8Qy2dUMg7TtCbukLgO87Yb7AWsLWtbZBUFPDS5t4p1rM+zloje6OnjdIWNIa8sABJ22DTYEai4ndWDl7hbT5fzMyqwKeZkYB1Q67tfcWbd3MtG50m9zbcLJjWWMI4gYhKHFjqiI6JHwv0yNI27w5Oty1EHkRfYhQKowybhZnyiiwWrfLBVSNa6B/RrntYbtBsSb7PABuCPG4X0iIgKt+KkYwnGqDEJBeJj3UtSOhhnBaSfJveNvEhWQuLnPAxmPK89M615GHST0eO8w+5wCDawOcy4eG1BvJGTG89SWbavLWLPHk4LoKteEuYDXYVF8quHj/ZZgeYmhH4tx63fELFx+dGBzKspAVXfwhsO+VZIbK3nDM1x/NcCw/EtVoqN8R8P9KZFrI7XJhc4Dxcz8Y333aEHyAuxlDDvS+aaaEi4kmY1w/q6hq+F1x1YvATD/AJbxDY538zFJL8BGP8aD6eREQFVvGLF3MwqSOjuZZi2iiA5kyaZJvIggRR36EkKyMTq/kNC59rkbNb9JzjpY0ebnED3qpcHg/Cji21t9cGFtJc75r6hzi57rdCZC4+H4pBauAYY3BcEhp4eUUbWX8dIAJ9539630RAREQRepyVFUZ6jxJ0knaxt0Bm2gjS5m+1+Tj1XcxjD24thE0E5IbNG+NxHMB7S0kX67rcRBUo4DUbR3amq+tn+hdrKPCmnytjrKmknne5gcA15bp7wLTyaD1VgIgiGc+HNFm+TXiDHMmtbtYiA4gcg64Id4bi9uRCj9JwVpRVsdi1RU1DWerG94028Dte3kCFZ6IOfjGEsxTA5aZ92MkjMXdsNLSNO21hYKs/8A+B0X9IqfrZ/oVuIgheROHEGSaySTD5ZXmRoaRJpsADfazQtzKWSYss4nUTxSSSzVLtT3yabjcuNrAWBJv7h4KUIg/HDU2zuSjGSskxZNdMMMkkMcztXZvILWEX9WwB5EDe/IKUIgKM4zkyLF82U9dNJIJKcANaLaTYudvcX+d0KkyICjOM5LixfNtPXTSSCSnADWC2k2Lnb3F/ndCpMiDHUQNqYHMqGhzHAtc1wuCDsQQeYKrKv4JUj60yYPPUU2rm1jrgA8wL94DyJKtFEEMyXwzoso1Ha0gdLNvaWUglt9jpAADb+Nr7kXspmiIIxj+S4sczNTVlRJI19MQWNbbS6ztXeuCfqKk6Ig4ebMp0ubaER4zHqtfQ8Gz2E8y09OmxuDYXBsoE3gXTGzZayqMINxHdu3wtfz0q2UQczLuAU+W8NEODRiNgNzbcuPVzid3HzPgByC5eZclRZix+lqqqSRr6VwexrbWcWua/vXBPNvSyk6INTFcOjxfDZIMQbqjkaWuHkfuI5g9DuuNkfKLcnYe6GknlljLtTWyaToJ56bAWB528d+pvJEQV5j/B+hxSv7ahMtLJe5MBAbfx0kd0/mkBZ8qcK6XL2L/KZpJaicbtfM4ENNrXAA3dbqSbdLKeIgIiICIiCmMfhGTeKB7Q6KTFALuHKKdrgWyeZbIWv32tIb8lbeFVhraQGUaXtJZI36L27OHmOoPVpB6qPcT8qjNuU5Ioh+OZ+MhP8AXaDt7HC7feD0UT4V5z+X4bqrzaWACKrDtiWDuxz79W+o8+FnEgNAIWyvMjBIwh+4IsfevSIPijGaE4Zi80LucUj4z+g4t/yV0fwasOtHWVDhzLImn2Xe772KB8acP9H8Rqiws2TTK3z1NGo/aDldPAjD/kXDuJxFjM+SQ/a7MfBgKCwkRaGL1ppYA2nt2sh0sB5DqXu/qNHeO46AbkIIhxLzSMDwySVh3h7kQ+lUvabe0RMJceYJcORavXBnLZwHJzX1YPbVJ7aQnnZ3qA9dm72PIucq9pIRxL4jRxU93YfQ3JJ/ne9qe87WLpn79O6CdjdX8NuSAiIgIiICIiAiIgIiICIiAiIgIiICIiAiIgIiICIiAiIgIiICIiAiIgIiICIiAiIgKi+J+Ey5DzizFsBb+KlcROz5up3rNcPoyC562cCeelXotPGMMixnDJIMRbqjkaWuH+Y8CDuD0ICDgZLzBFX4dEaR14JR+IcfWYQLugf/AF2WNj85o66dTpWvmkST8Js0yU2KNdNRTEEgG2tgN2yRm40TMNuRG45juuF6ZbzA2tpY9UolZIPxFQNhKPovFhonbbdlhexLQLOYwKk/hKYf2eL0k7R68b4yf7NwcP8AGfqV05Ww70TlumgPOOFjD7Q0A/G6jvFLL/p6jow0X0VsJd/ZuOh/3g+5S+sq2UNMX1R0tHvJJ2AAG7nE2AaASSQBugVtW2hpS+pNmjyuSSbAADcuJIAA3JIA5qleLWbpGuNFh/eq6kCOVrTfsY3erA22xkfcFxHO4G406ezxMz9+DzNrfLCLwwmxFMHC3ayWuDMQTYbgA9QSX6PBLIjmyek8wXdLJd0Ifue9uZXX3LnX28iT1FgnXDTKDcnZabE6xmf35nDq8jkD9Fo2HvPVSxEQEREBERAREQEREBERAREQEREBERAREQEREBERAREQEREBERAREQEREBERAREQEREBERBH87ZThzhgroK8WPOOQDvRu8R4joR1HuI+fMPxKs4W47JTYvH2kDzeSFx7krekkZ6O2FnDfaxFxt9RrhZwypT5uwsw4q3luyQevGfFp+8cig5WVM0NxnDQ/ByauPawLmieE9GzBxAcB+UFydtn7vMH4hcTW4RKWYa9k9aLjW3eGluLHs7/AMZLYkaz58gSxVxmrJdfkXEtLS8slvGyaEuAlDvmG24cdu4efS9rqwOGXByxbU5xZ5spj8DL/o+11ag5/CnhxJmSsGIZsDnRE62MkuXTu56n33LPb63s5/QIFhsvwDSLNX6gIiICIiAiIgIiICIiAiIgIiICIiAiIgIiICIiAiIgIiICIiAiIgIiICIiAiIgIiICIiAiIgIiIPwi/Nfq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97" y="3231126"/>
            <a:ext cx="2000250" cy="73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 descr="data:image/jpeg;base64,/9j/4AAQSkZJRgABAQAAAQABAAD/2wCEAAkGBhQRERETEhQSFBEWEhgSEhcUGRYWFxUXFhUYFBYXFBoXHCYqGBojJRkWHy8gIycpLSwsFSE9NTAqNSYrLCkBCQoKDgwOGg8PGi8lHiU1LCksLi8sNS8pKiwsNSwsLCksLCk1LCwqKSkpLywsLCwpKSkpKSwsKSksLCwsLCksLP/AABEIAIkAgQMBIgACEQEDEQH/xAAcAAACAgMBAQAAAAAAAAAAAAAABwYIAgMFAQT/xABLEAABAwEDBwcIBwQIBwAAAAABAAIDBBESIQUGBzEyQVETFFJhcXKyFyI0gZGhsdIzQlRikpPRIzVzdCSCg8HCw8TiJSZDU2OEs//EABkBAAIDAQAAAAAAAAAAAAAAAAAEAgMFAf/EACQRAAICAgICAwADAQAAAAAAAAABAhEDEiExE1EEIkEyUmEj/9oADAMBAAIRAxEAPwCB1O2/vu8RWtbKnbf33eIrWtczwQhCABCEIAF282M7p6CS9C7zCf2kbrSx/aNx+8MVxELjSapnU66LKZqZ4QZQivxGx4s5SN1l5h6+LeDhr9y5+cWjKjq7XXORlON+Kxtp+83U72W9aRORctS0kzJoXXXtPqcN7XDe08FY7NjL7K2mjnZheFjm72vGDmnsPtFiRyQeN3HoZhJTVMSOc2jGro7zg3l4RjfiBJA4vZrb7x1qKioduc6zvH9Va1QrPHRfBWB0kQENTrvNFjHn/wAjRx6Qx7dSsh8j8kRli/qIfnL+m/8AEf1Rzl/Tf+I/qtuUsnSU8r4ZWlkjDdcD8RxB1g7wV8ya4FzZzl/Tf+I/qsZKl913nv2T9Y8O1YrGXZd3T8F0Czd5C8QsseK11O2/vu8RWtbKnbf33eIrWtQRBCEIAEIQgAQhTHNnRdV1l17hyEJxvyA3nDixms9psCjKSjyzqTfRDgFYLRbkGSkoWtmBa+SR0xadbA4Na0HrsaCRut6luza0cUlEWvawyTD/AKkthIP3Bqb6hb1qUpPNm3VIZx49eWCELk5xZ0U9DHfneB0WDF7zwY3f26gl0m+EXN0LXTnSMElLILOVc17XcS1pBaT2FxCVy7Odec8lfUOmkwFl2NgNoYwagOJ3k7yexcZaeOLjFJiM3btAsZdl3dPwWSxl2Xd0/BTIlmkIQsweK11O2/vu8RWtbKnbf33eIrWtMRBCEIAEIX2ZGja6oga/YM0Yd2F4B9yGA39G+jeOGOOpqWh87gHsa4WtiBxGG9++3du4pjLwL1ZUpOTtj0YqKpAhC8KiSFNpB0pyxzPpqMhtw3ZJbLXF31mstwAGq3XbqssxV1VVvlcXyPc951ueS4n1lbcrwOZUTtfbfbM8Ot43zavkWpCCiuBGUm3yCEIUyILGXZd3T8FksZdl3dPwQBZpCELMHitdTtv77vEVrWyp23993iK1rTEQQhCABetdYQRrGIXiEAWazTy82tpIZ2nFzbJB0XtweD6/cQuuq+6Os9zk+YtktNLIRyg6B1CRo6tRG8dgT/gna9rXMIc1wDmkG0EHEEEaws3Lj0f+DkJbIzQhCqLBf6Q9GYrCaimutqbPPacGy2CwY/Vfut1HfxSXyhk2WnkMczHxyDW1wsPaOI6xgrULn5ZyBBVsuVEbZG7rdbetrhi09hTGPO48PopniT5RV5CZWdWhqWK9JRuMzNZjdYJB3TgH+49qW8sRa4tcC1wNhBBBBG4g6k7Gal0Lyi49mKxl2Xd0/BZLGXZd3T8FIiWaQhCzB4rXU7b++7xFa1sqdt/fd4ita0xE9AtwGJ1CxTHJOievnaHFjIWnVyzrrvwgEj12KS6F812OElZIA5zX8lCD9UgAueOvEAcLDxTaSuXO4uol8MVq2Imt0NVzASzkZbNzH2OPYHgD3qFVlE+F7o5WOZI3aa4EEeoq1ahulDNhlVRSS3Ry0DHSsdvutF57DxBAOHEBRh8h3UjssSq0IBTTMLSPJQERS3pKQnZ1uit1uj6uLfZ1wtCalFSVMoTadotRk/KEc8bJYntfG4Wtc3Uf0PVuX0qvujrPZ1BOGPJNLI4CQdAnASN6xv4jsCsC11uI1LOyY9GOQnsj1CEKsmCjmdeYlPlBpMjbk1ljZWbY4B3Tb1H1WKRoXU2naONJ9la86szp8nyXZRaw/RyN2H/K77p964Euy7un4K1OU8lx1MT4pmB8bhYQfcRwI3EKu2fWaT8nTvjNronNLoX9Jtmo/eGo+rin8WXfh9iuTHryh9IQhJjJWup23993iK1rZU7b++7xFa1piI4dCWXWGGWlJAkbIZmDpMcAHWdYIx6nDrTQVU6WrfE9r43OY9pta5psIPUQmFkrTbUMaGzxRzWfWBMbj2gAi3sA7EplwNu4jEMiSpjqUU0lZfbS0EwJHKTMdDEN5LxdcR3QSbezioRXac5S2yGnjY6zae4vs/qgC32pfZYy3NVyGWd7nvOAt1NHBoGDR1BRx4JXcjs8qrg+FCEJ0WBWL0b5RM+TaVzsXBpiJO/k3ujB9gBVdFYnRnQmLJlKDrc0yn+0e549xCW+T/FF2HslCEISI0CEIQAKK6SM2OfUMrWi2aMGSHiXBptZ/WGHbZwUqQuxbi7Rxq1RyOTPRd7ELroXbCiqVTtv77vEVrTXl0GOLiedtxJP0R3m3prHyEu+1t/KPzp/zQ9injl6FUhNXyEu+1t/KPzo8hLvtbfyj86PND2Hjl6FUhNXyEu+1t/KPzo8hLvtbfyj86PND2Hjl6FUhNXyEu+1t/KPzo8hLvtbfyj86PND2Hjl6F/mxkF1bVRQN1Pd556LBi93s95HFWYghDGta0WNa0NaOAAsAUVzE0fMybyji/lZX2C/du3WDG6BadZxPYOClyVzZN3x0X44arkEIQqC0EIQgAQhCABCEIAQflmr+nT/AIB8yy8sWUOlB+X/ALk9eas6DfYFVij24+834hPY3Cd/UVntH9JrTaYq5z2Avp7C4DYG8gdJPYFcvL8DRS1JDWgiCUggDCxjtSRmj+vkdlKjDpJCDLiC5xB8x2sEqrVZFaVUWW4OnzZYdcHPrLMlJQzTw3RIy5dvC0edI1ptHYSoNpxqnsfQ3Huba2a26SLbDDrsXLyXO5+bleXOc486AtcSTZ/RsMVGOLhSOyny0drRzpCq62t5GcxmPkXv81l02tLAMbespopE6Gf3l/60vijXQ0m8/kqJBI9sVKHWQtM8UYc0fXLb4JJxNpGCnPGnOlwRjNqNscjZmk2AgngCFnaq1ZYyVDBGx0VdHPKSL7I2yC7haSH22EDAbrUwtFGcU08FZDM90jYo70ZcSXAODgW2nWMBZwUZYaWyZKOS3Q0rwWPKi2y0W8LcfYqtZLnmvxci6TliWiO4TevHAXevFM/MfR3W01dT1M9y4L9/9peeL0T2i3ccSNRKJ4VHtnI5HL8NVfnxldtRIxkLjGJnNaebvPmh9gNu/DeulpKz9qqGoijgMYa6EPdeZeN68Rx6ksssVT+ez+e+znT/AKx/7p61KtNfplP/ACw8bldotlwV7OmMjR3l+WtomzTlpkMj2+aLosaRZgpNaq4RZ6TR0LaKImNhe90rwfOeHHBoI2W8ePZgZzo40c32R1dU8va4B8MQcXNs3OlsOPd9vBVZMSVyboshkvhDXQvLqEsXHpVUqNwvx4jab8QrWpOwbTe0fFM4Ja2U5VdDYyjS8rDLH043s/E0t/vVasm1klBVseWWTQSWuY/DEWgg+/FWfSc01/TR90I+PLnX2GVcWRbPfPZ+UnRPdG2NkYc1gBJtLrpfa46zg3Dd613Min/luv8A5sf6Zd2f0Ch7JP8ACunQfuup/jD/AClY5Kkkv0gou22QfQyf+JbvRpfFGo7naJRXVPOL3K8s629ru3jdu/du2WWYJrZi+l/2T/i1fHpq+jj7P7wuqf8A0Bx+gv8AL2UKB0LGUdPKyQOBkllfeNlhF0AOIxJ12DUpPoZmbblBtovGnBA4gXwT7x7V92av7ql77PEurmZ9O/8Al5PixcnL6tBFcpiqzIcOf0GI9Ih8bVZoJUZv+kU/8VnxCa6qzytosxKkVhyy4c9nxHpT/wD6lTDTWf6ZT6vRh43Lq1/pEn8Z3jXbz8+ni/hDxFXb/ZFevDFxT5kGbJfPYSXPZI8Ss1/s22ecyzeNZHDsx6OjDSAKN/N53DmsjvNcT9E87+4d/DXxTSzO9CPeel67eub73FhrrTQ4ecN6TfaEJfIS/jLdz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22" y="1517619"/>
            <a:ext cx="1228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8" descr="data:image/jpeg;base64,/9j/4AAQSkZJRgABAQAAAQABAAD/2wCEAAkGBxQTEhUTExQWFBQWFxwaGRcXFxgcGBogGh0aGB4XGBscHCggGBonHBwWITIhJSssLjAuGB8zODMsNygtLisBCgoKDg0OGxAQGywlICUsLCwvKzIsNzYsODI0Kyw0LDg3NCw3LCwsLCw0LTAvLCwsLDU1LCwsLCwtLCwsLCwsLP/AABEIAHwBlwMBIgACEQEDEQH/xAAcAAEAAwEBAQEBAAAAAAAAAAAABgcIBQQDAgH/xABJEAACAQMABgYDDQcCBQUBAAABAgMABBEFBgcSITETQVFhcZEigZIUFzJCUlNUcoKTobHTCCNiorLB0TNDFbPC0vAWJDRzo2P/xAAZAQEAAwEBAAAAAAAAAAAAAAAAAQMEAgX/xAApEQEAAgIBAwMDBAMAAAAAAAAAAQMCEQQhMUESE1EUItEyUrHwBUKR/9oADAMBAAIRAxEAPwC8aUpQKUpQKUpQKUpQKUpQKUpQKUpQKUpQKUpQKUpQKUpQKUpQKUpQKUpQKUpQKUpQKUpQKUpQKUpQKUpQKUpQKUpQKUpQKUpQKUpQKUpQKUpQKUpQebSN/HBG0srBEQZJP5DtJ5ADnVP6zbS7iYlbbMEXbw6Vu8n4ngvHvNNrGsJmuPcyn91AePYz44k/VB3fHe7alGzzUVIo1uLhA8zAMqsMiMHiOB+P15PLkOsnFnnnbn6MOkR3l51lll1k11zqI7yrZNF39x6fR3MoPxiJCD4Medc28t5InMcgZHXmpPEdfHsq9doWsRs7Ush/eyHcj7uGS/qH4kVV2oWqpv5meUt0KHMjZO87Hjug9p5k88eINZ7adZRhjMzLLdx4jOK8ZmcpR2ys5pjiJJJCOYRWbHjjlX20lom5gAM0ckQbgN/IzjnitF2lrFBHuxqsUajOFAAHWSfzJqhNP6Tl0le5UE77BIU7FzgeHyie89VLaIrxjruZTfxoqxjc7mXCUsSACSTyAzk+FdaLV2+I3ltrjHb0bg+oYzV0ao6oQ2SDADzEenKRx7wvyV7vOpHVuHC6fdK6v/H9N5z1Z90drTfWb7vSSDHOKbeI8CrcV9WKtrUzXOK+Xdx0c6jLRk8x8pD1j8R+J6mn9AQXcZjmQH5LDg6ntVur8j15qi9KWM2jLzAbDxkPG45Mp5HHYRkEfWFTPr4873vFM+5xZid7xaIpXg0FpNbm3inXlIucdh5MvqYEeqvfW6J3G4elExMbgpSlSkpSlApSlApSlApSlApSlApSlApSlApSlApSlApSlApSlApSlApSlApSlApSlApSlApSlApSlApSlBnbQye6NIR7/HpbkM2evL7zD18a0TWd9Io1lpFuHGC43gO1QwdfNcedaDtbhZEWRDlXUMp7QRkHyrFw+nqie+3n8Dp6onvtU+2uYme3TqWNm9psH+kVMNltqE0dEQOLl3bvO8VH8qqPVUa212B/9vOOXpRse8+kv5P5V19j+lBJZmD40Dnh/C5Lg+1vj1Uw6cmd/H4K+nLy35j8O9rzOU0fckc+iI9r0f71WGx+1D35Y/7cTMviSqZ8marZ1msTPaTxL8J42C+OMj8cVS2zbSot7+MscJIDExPVvYI/mC0v6XYTPY5PS/CZ7L8pSlbXoFVhtstBu28vxgzIe8EBh5YPnVn1UO2XSyvNFbqc9ECz/WfGF8Qoz9sVn5UxFU7ZebMRTO0j2OTlrFlPJJmA8Cqt+ZNTuodspsDFo9WIwZXaT1HCjzCg+upjXdETFcb+FnHiYqx38Fc3T2nYLOIzXEgjTkM8Sx57qKOLNz4DsrpVlvX7WVr+8klLZiUlIVzwCA43h3vjeJ7wOoVauT3TW29skWlsAOp52Ofu0P8A11Hn2w6SJ5247hC2PxkJqL6sauT383Q26gtjeZmOEReW8xwevgAASfUSLGt9hkmPTvUB7FgJHmZRnyolxods2kRzW1Yd8Ug/KWry1dvnntYJpFCPLEjsozhd9Q2OPjVS3GwqTBC3yHPbAR+IlP5VdEMYVQo4BQAB3DgKIfulQzW7aVZ2LmJi00w5xxAHd+uxIVT3cT3VCptub59CxXH8U5z+EVBdFKqbRe2+FmAuLV4gebRuJAO8gqpx4ZPdVoaNv454kmhcSRuMqy8j/g54EHiCKD00rg64a1w6OiSWdZGV5BGBGFLZKs2fSYDGFPX2VEvfrsfmbr2Iv1aCy6VWq7arDP8ApXQ7ykf9pak2rOvNlfNuQS/vAM9G6lHwOZAPwh9XOKCSUpXi0vpaG1jMtxIsSD4zHmewDmx7hxoPbSq4u9tGj1PopcyjtWNQPH946n8K8/v32X0e79mD9ags+lVh799l9Hu/Zg/Wqfau6XW7t47lEeNJRvKsm6GxkgE7rMOI4jjyIoOjSq80jtgsoZpYWjuWaKRoyVSPdJRip3SZASMg9Vef367H5m69iL9WgsulV7Z7Y9HOQG6eLPW8WQPHoy1Tuyu45kWSJ1kjcZVlIKkdoIoPHrPpL3NZ3FwOcUTuM9oUlR54qh/fd0n8uH7kf91Wdttvuj0W6g4M0kcY9rpCPZRh66ztRMNM7MNM3F5Yi4uSpd5HC7q7o3VO5yz8pWOe+pbVMao7V7OzsoLYwXLNFGAxVYt0tzYrmUHBYk8QKnmpOvUOkjKIYpo+iCljIEAO/vYA3Xbj6JohK6VENb9otnYN0blpZgOMUQBK55b5JCr24JzjjioNPtzbPoWK4/inOfIRUF0Uqo9G7cIiQLi0eMHm0cgkx3kFUOPDJ7qtDROk4rmJZoHEkbjKsPIgg8QQcgg8QRQeylKUClKUClK89/epDG0srBUQZYnq/wAnqx10JnT0VzL3WG1iO7JcRI3yS658s5qndbNfLi7YpGWhgJwEU+k/1yOefkjh486+ei9nd9MobohEDy6Vt0+yAWHrArHPKmZ1Xjtgy5k5TqrHbs7UI7a4K3dtPFIwAWVFdd7HxX3c5OM4PivYa6+yHWPfQ2ch9JMtFnrXrXxBOfA91Q/Sezu+hXe6MSgc+ibeI+yQGPqBqO6PvHglSWM7skbZHiOYI7OYI7zWb3MsLfXMa+WSbs67vXljrfdobWjQ4u7aSA8Cwyp7GHFT4Z59xNUjqlpl9H3gZwQATHMnXjODw7VIz6sddXnoHSqXVvHOnJxxHySODKe8HIquNr2re6wvYxwbCzAdR4BX9fwT3he01p5OO4i3Hw18vCZiLsO8fwtWOQMAykEEZBHIg8QRVGbTdAe5rsuo/dT5dewN8dfM58GHZUu2Rax9JGbOQ+lGN6MnrTPFfsk+RHZUt1v0Ct7bPCcB/hRt8lhy9R4g9xNdZxF9W47urMY5NO47q/1O2mdGiw3gZgvBZhxbHUHHNvrDj3HnU5j13sCu8LqPHfkH2SM/hVCLbYl6KU9Fh91yRncIODkDng88fjUz96u8PFZLdlPI778R2/ArPVfdrURvTLRyb9aiN6/6kWsu1KJVKWYMjn/cZSEXvAPFj4gDx5VBtU9XpdI3JLFim9vTSnvOSAet2/DnUx0PslAIa5m3h8iIYB8XPHHgB41Y2jrCOCMRQoEReSj8z2nvPGrYpsty3b2+F0UW3ZRld2jw+0MQRVRQAqgAAcgBwAHqr90pW16L8yrkEcsgiseNA0ZMbDDISjDsKndI8wa2LVIbZNRXSR9IW670TelOo5oeuUDrQ/G7Dk8iSpMI3sr1tTR90xl/0JlCOwGSm6SVfvUZYEDjg56sHSEEyuodGDKwBVgcgg8QQRzBFY8qebNtob2DCGYl7RjxHNoSeboOZXrKescchg0VUe1+0/7isZp1x0gG7Hn5b+ipx1gE7x7lNd23nV1V0YMjAMrKcggjIIPWCKp79oLSnG1tQflTMP8A80/OXyohT7uSSzEkkklickk8SSTzJOTmrG1b2QXNzAs0kyW2+N5EaMuxB4gv6S7meeOJ48cHhUL1X0b7pvLeAjIklUMO1Qd5/wCQNWswKJlkbTWjHtriW3kxvxNunHI8iCO4gg+urc/Z8v2Md3ATlUaORR2dIGVsdg9AHxJ7arDXa96bSF3IORncDwQ9GD5KKsj9nmD/AObJ1HoV8ukJ/qFBINruq13fi3S2VCsZdn3nC8SFC47eG/51XHvR6T+bi+9H+K0UTXMvtY7SH/VuoI/rSoPzNEM4ay6j3tjGstxGojZt3eRwwBPEBscRnB48uHeMx+C5eNlkjYpIhDIw5qRxBFWvtk14trmCO1tZBN+8DyOudwBQcKG5MSxB4Zxu99VTbWpldIhzkdYx4uQo/E0S1xYXe/DHK3o70aue7Khj5VmHXfWd9IXTTMT0QJEKdSJ1YHUzYDE88nHIDF8bUdI+5dFT7nAsohTHMdIQhI7whY+qs00IdbV7Vq6vWK20Rk3cbzZCoueW8zEDPcOPdXV03s8vbSFp7gQxxr19KuSTyVR8Zj2VdWyXRPufRkGRh5h0z8ME9JxXPeE3F9VQT9oLSBM1rbg8FR5WHexCKfUFk9o0FSNnqGT1DtPZWuNC2Pue2hhUf6USIB9RQv8Aasv6nWPT39pF8qdM/VVg7fyq1avoSzvPso0o7M7JFvOxY/vhzYlj1dpNfj3o9J/Nxfej/FaFubuOMZkdEHazAD8TXB0jr7o6EEveQkr8WNxI/gFTJJobZjvbR4ZHilUpIjFWU4yCOY4cD4jhVrfs+6RfpLm3JJj3VlVepWzusR2bwK5+rVZaf0kbm5nuCN3pZGcDrAJ9EHvC4Hqq1f2erLheT9pjjH2Qzt/WnlQfn9oW+/8AiQDtklPq3UX+qTyqo7K2aWRIkGXkdUUdrOQoHdxIqa7a7/pNKOgPCGKOP1kGU/8AMHlXi2T2PS6Vth1RlpD9hTj+cpQe33o9J/Nxfej/ABU11XsJtB6LvZ7gIJi+YwG3gfRVIwT/APYzZHZVrVUP7QWlMR21qD8JmlbwQbig9xLsfs0FMzSs7M7sWdiWZjzYk5LHvJyasHVXZJcXcCzvMtssg3o1MZdmU8QzDeXcBHEczg9XKoToTR/ui5hgxnpZUQ+DMAx9S5PqrW6KAAAMADAA6sdVCWStP6Je0uZbaQgvE2CV5HIDAjParKfXVpfs937Zu4CfQHRyKOwtvqxHiFTyqv8AaHeCXSd445dMU+6Ai/6KnP7PMX729fsSEeZlP9qC7KUpRBSlKBVTbZNNEyR2in0VAkfvJyFB8Bk/aHZVs1n7aOxOkrnPylHkiAfhWXmZTFfTyxc/OcatR5nSebK9U1SJbyVcyvxjB+IvUw/ibnnsx2mrFr4WEYWJFX4KooHgAAK+9X14RhjEQ01VxXhGMFV1tU1UR4mvIlxLHxkA+OvWx/iXnnsz2CrFr4X8QeKRW+CyMD4EEH8KWYRnjMSW1xZhOMqr2NaZKySWrH0XHSJ3MuAw9a4P2KtS/s0mjeKQZR1KsO48PUaoXZy5GkbYj5TDzRgfwrQNUcTL1V6lm4OXqq1Pjozspk0bf9r28nhvL/YMh/mrQ0EodVdTlWAIPaCMg1S22GIC/BHNoUJ8cuv5AeVWhqO5Oj7Un5pR6gMD8AK443255YeHHE+yzOvwr3bFoIJKl2gwJfQf64HA+tQfY76lGybTBms+jY5aBtz7BGU8uK/Zr1bUogdGzE/FKEeO+o/IkeuofsTc9PcL1GNSfEMcfmaa9HI6eUa9vl9P9o/v8LcpSlbXolKUoFfwiv7Sgozans29z795Zr+44tLEP9rrLp//AD7V+L1ej8GrK2KRngayZrNDGl5cpDjolnkCY5AByAF/hHIdwFEws3YRrM++9hISU3TJDn4uCN9B3HeDAdWG7aiO16+6XSs/ZEEiH2VDH+Z2r7bGIi2loSPipKzeG4V/qZajetFwZL27c8d65m8ukYAeWBQfDRGlJLaQTQkLKFYK+ASm8CpZc8N7dLDJzzNfqTTVyxJNzcEnmTPL/wB1WBsW1Rt7wzz3MYlWMqiI3wd4jeZmHJuBTAPDie7Fqf8AoLRv0G2+6X/FBl1m6yfEn86u7Z/ONFaEkvZlO9K5kVDwLb27FEvcGwGz1Bs1ObfUnRyMGWytgw4g9EnDvHDnVeftB6RIFpbDkS8rfZARf65PKgrDWLWO5vnL3MrPk8I8kRL2BU5DHacntJrmWtszndiRnPLdRSx8MKM5rsalaHF5fW9u2dx39PHPdUF2GerIUjPfWprS1SJFjjRURRhVUAKAOoAcqDJWldFy27iOdDHJuhihxvANxG8B8E444PEZGcV3dmFj02lLVcZCuZD3dGrOD7QQeuvNr/f9PpK7k6umZB4RYi4d3oZ9dTDYDY715PN81CF9crZ/KNvOg7P7QmkMR2luPjO8p+wAgz94fZqm7W1MsiRDgZXWMeLsEH4mrC273e9pFI+qO3XzZnY/huVHNm9v0mlLNT87vfdq0n/TQaggiCKqqMKoAA7gMCs2bXb/AKXStx2RbkQ+yoY/zs9aVZgASeAHE1kPSd7080s3zsjye2xb+9CE12IWPSaTV8cIYnfPYTiMevDt5GpHte2gSpM1jaOY9wDppVOHJYZ6NDzUBSCWHHJxkYOf1sCtQkV7dNyBWPPdGpkb+tfKqivbxppJJm+FK7SHxcliPxoPPLgtvNxYnizcWJ7yeJNdG20JcPHJMsL9FEpZ5CpVAB1BjgMxOAFGTxq59hmrsaWnuxkDTTOwViOKIjFML2ZZWJI58OwV7tud90ejOjzgzTRp7JMp/o/Ggz3Witidj0ei42IwZpJJD7RjB9lFNZzdsAnsFakhxo/RI6vc1pk+KR58yw/GhLOWtl9097dTdTzvj6oYqv8AKFqf/s/WG9c3M5H+nEqA/wD2NvH/AJY86qlFwAOwVfuwSx3LCSU85p2I+qgVMe0H86Cy6zjtovuk0rIvzMccf4GU/jJWjqylrrc9JpG8c/SZV9SOYx+CihDw6J0lJbSrNEQJEDbjEZ3SylN4A8N4BjjORnqr9y6bumJZrm4JPEkzy/8AdU62MapQXkk8tygkjhCqqH4JZ94ksPjYAGAeHpHsFW1/6C0b9Btvul/xQZdZs5JOSeJJ5nvJq/thWiGisGmcEG4k3lyMHcUBVPgTvsD1hgalEOo+jlIZbG2BHEHok4d/EV3wKD+0pSiClKUCqU2vaMMd6JsejOgOf4kAQjyCH11ddcbWzV9L23aFvRb4SP8AJYcj3jqI7DVN9fuYahn5NXu1zjHd4NnenlurNBn97EAkg6+AwreDAZz25HVUorO4N3oy564pV9aOv5Oh/wDMEcJ7oza3Huj3RA4brMRVge/DEEeGTVNXJx16c+kwoo5mOvTZ0mFl1F9omnltbRxn97KCkY6+IwW8FBzntwOuo5pLa3Hun3PA5bqMpVQO/CklvDIqtNM6XmupTLM5djy7FHyVHUP/ADnS7lYxjrHrKORzcIx1hO5SrZDowyXvTY9GBCc/xOCgHkXPqq6pZAoLMQqgEkk4AA4kk9QqqNWNebGxthFHFcO/wnYrGu+x6/8AUOByAHYK4Gtuvc96DGB0MPyFOS3126/AADxriu6umvW9y4qvroq1vcvFrVpI3987xgtvsscS9ZAwq+GTx4/Kq+tE2QggihHKNFTPbugDNUhqLpiztH6edJpJRwQIqFEzwLZZwSxHDlw4888JHpzawzKVtYihP+5JgkeCDIz4k+FRRZhhE55T1lzxrsMIysznrL2bY9OqI1s1OWYh5MdSj4KnvJwfsjtr97F9GFYZrgjHSMFXwTOSO7eJH2ag+rGrs+kZyxLbm9mWZuPeQCfhOez+1XxYWaQxpFGN1EUKo7h+Z767pibLPdnt4WceMrrfent4eilKVteiVDNrempLXRzPC5jlaSNEcYyPSDnGeHwVYeupnUX1/wBTxpKFIjM0JjffUhQwJ3SvpAkZGCeRHOgqXRe2O/jwJRDcAdbKUc/aQ7v8td+Hbnw9Oy4/wz5H4xio9pPY7pCMno+huF6t19xj4q4AHtGuDJqBpNeBspfUUP8ASxol3daNrd3dI0USraxsMMUYtKR2B8DcHgM99V7yHYBUv0fsz0nKce5jGPlSuir5AlvIVZmpeyOG2ZZrthcSrgqgGIUPbg8ZCOonA/hzxoPzsT1Sa3he7mUrLOAEUjisfPJ7C5wcdip15qmdZ7UxXl1GwwVuJfIuxU+tSD661pUA2gbM479+nik6C4wAxK7ySAcBvAEEMBw3h1YBBwMBVmz3aA2jBKnQiaORg2N/cZWA3c53SCCAvDhyqYe/mPoR+/H6dcJ9iukM8JLQjqJklB8uhOPOvz7y+kfl2n3sv6NBM9Wdrfuy6htlsyhlYje6bO6ArOTjoxngpqMftAxEXdsx+C0BA8Vclvwda7uzfZnc2V6Lm4aBlWNwojd2bebAz6UagDd3xz66nGumqUOkYBFKSrKd6ORcbyHl18CpHAj8iAQGbdWNNvZXUVyihmjJ9EnAYMCpXPVwJ49Rxz5VaJ25L1WR++H6dcm42JXgPoXFu47W6RD5BWx51+BsUvvnrb2pf06CtHcsSzHLEkk9pPEnzq9dgNju2U0x/wB2cgfVjVR/UXqK+8ne/PW3tS/p1beomgmsbGG2cqXTeLFCSpLOz5BIB6+ygpLbXEV0rIT8aKNh4YKfmpqN6p6Z9x3kF1u74iYkqDgkMrI2O/DEjvAq+NpuoX/EUR4mWO5iBCls7jqeO45AJHHiDg4yeHGqel2Z6UD7nuQtx+EJIt3xyXHDxFBN9cdr8Mts8NpHL0kqFS8gVRGGGCRhiWfGcdXXk4waaAqZ61ahPo+0Sa5kUzyyhFij4qo3WZmZiMseAHDAGeZ4VDGz1DJ6h291BoHZzopl0AyqP3lxHO4x1lwyofZCVn1DkA91a50DYC3toIByiiRPZUL/AGqttbdjazSvNaTCLfYs0UikoCeJ3GXii5yd3B58MDAoIvqPtTaxtVtXt+mVCxRhJunDMXKsCpzgk4PZwxwyebtF19/4mIVEJhWIsSC+9vFgoB+CMYAb2q6/vKX3z1r7Uv6df33k735629qX9OggmrVh093bQ4yJJo1I/h3gW/lDVoTa/Ky6IuivM9Gp8GljVv5Saieo+yu5tL6G5mkgdIixwjPvZZHQEAoAcFu0VaWldHR3EMkEo3o5FKsOXA9h6j1g0GRKsfUnambG0S1a26UIWKuJN3g7F8Ebh4gk8c9lezSWxG5Dn3PcQumeHS76MB2HdVgx7+HhXk95XSHztp95L+jQWVs+18/4m0wFuYREFJYyb2S5bA+CPkk+VULrnaGLSF4jcCLiRvU7GRT61ZT66vjZZqfLo6CZJ2jaSSXezGWK7oVQASyqc72+eXWK+W0HZvHpFhMknQXAUKW3d5HA5B1yDkcQGB5c84GAqTZ7r4+jDKvQiaOXBI39xlK5GQd05BBxjuHrmnv5j6Efvx+nXDk2K6QBO7LaEdRMkoPl0Jx51+PeX0j8u0+9l/RoJfq/tf8AdVzDbLZlTK4Xe6bOBzLY6PjgAnHdVok4qo9n2y66s76O5uHgZIw+6I3kZt5lKA4aNRjDN19lW7RCrb3SW+tvc3Dx/wDureW4UTmQxRIhhMcMaI4AcrLlpCGbIPVgCU6sTyRyrA++Elt1uI0kcvJCcqssBkPF1BePdJJPFhyAA80WgJbeRQsS3EEccsUIEgRkjnaNmidWXddV6NQrBgd3gVJG8ejqtoOSHDzMDIIkhRQxYRxxjgC5VekkY+kz7q5wox6OSEhpSlApSlB4tLaJhuU6OeNZF6sjiO9SOKnvFQu82T2zEmOWWPuO6wHhkA+ZNWDSq86sM/1Qrzpwz/VCtPeij+kv7C/5p70Uf0l/YX/NWXSuPpqvhV9JT+1WnvRR/SX9hf8ANPeij+kv7C/5qy6U+mq+D6Sn9qtPeij+kv7C/wCa6OjdltnGQ0hkmPYxCr5KAfxqdUqY49ceExxaY6+l8ra2SNQkaqiLwCqAAPACvrSlXNBSlKBSlKBSlKBSlKBSlKBSlKBSlKBSlKBXxvbkRxvI3wUVmPgoJP5V9q5WtWjnubOe3iZUeaNowzZwN4bpJxx5E0FTrtzm+gx/ft+lT385voUf37fpV5/eRuvpMHlJ/invI3X0mDyk/wAUSimvGus2knjaRFjSMHcjQk8WxlmY/CPAdQx6zXo2X6tteX8fo5hgZZZW6vROVTxZgOHYGqZaM2HHeBuLv0etYo8MftuSB7NWroHQcFnEIbeMRoOJ6yx62ZjxZu80HRpSlEFKUoFKUoFKUoFKUoFKUoF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9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57200" y="1219200"/>
            <a:ext cx="8229600" cy="6096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leading device maker  -- Apple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leading search company – Google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leading social media site – Facebook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leading chip maker – Intel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leading networking equipment maker – Cisco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World’s second largest software co. -- Oracle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304800"/>
            <a:ext cx="89154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Valley Leaders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67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Policy Issues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Policy Issues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220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Level: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Early days massive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purchasing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Early days difficult to enforce patent laws (now changed)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Standard setting e.g., TCP/IP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Massive and unremitting R&amp;D expenditures (NIH,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and NSF)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Merit-based evaluation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Immigration (U.S. universities select the world’s best)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Liquid and fairly transparent equity markets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 capital gains tax &amp; favorable stock option tax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Policy Issues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43000"/>
            <a:ext cx="8839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 Level: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Best public university system in the U.S. possibly the world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Inability to enforce non-compete agreements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Extremely liberal bankruptcy laws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Nice place to live -- socially liberal, strong environmental regulation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history of tolerance – lots of odd people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677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6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57130"/>
            <a:ext cx="9053016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Fabulous Wealth, Grinding Poverty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verty in silicon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22" y="1484868"/>
            <a:ext cx="3352800" cy="270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072" y="1123930"/>
            <a:ext cx="4172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 Jose City Worker Evicting Homeless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assets.bizjournals.com/sanjose/feature/BOA-Sacred-Heart/Wheelchair*304.JP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879532"/>
            <a:ext cx="2130425" cy="304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ic.flickr.com/141/319502392_5f00441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105376"/>
            <a:ext cx="3698875" cy="2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v411.com/wp-content/uploads/sean-parker-wedding-photos-400x2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39" y="4800601"/>
            <a:ext cx="3228906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7400" y="4191000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Facebook Sean Parker wedding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Big Sur $3 million in damages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80" name="Picture 12" descr="http://www.instablogsimages.com/1/2011/10/31/1320062701_select_image_14_image_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8" y="4472952"/>
            <a:ext cx="3539472" cy="23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Silicon Valley Future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685800"/>
            <a:ext cx="8458200" cy="6400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Enormous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amounts of capital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available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Venture capital and angels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Great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universities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rivaled by Boston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globally connected than ever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Interesting new people keep coming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Optimistic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digitization continues to offer new opportunities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mobile,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social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media,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cloud</a:t>
            </a:r>
          </a:p>
          <a:p>
            <a:pPr>
              <a:lnSpc>
                <a:spcPct val="90000"/>
              </a:lnSpc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7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Considerations for Nordic Nations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387" y="-13252"/>
            <a:ext cx="8229600" cy="191825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Nordic Nations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encrypted-tbn1.gstatic.com/images?q=tbn:ANd9GcSlL3QwBa5VoEyQsBlQd_fsI4Tt5DXfrMKgMh1tGdviWyAFKB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37246"/>
            <a:ext cx="3838575" cy="46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California Today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Nordics Compete with Silicon Valley?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Yes! but most of the time No!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– Bay Area -- 7 million, $535 billion – roughly Sweden in size!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2009 R&amp;D budgets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UCSF $948, Stanford $704M, UCB $652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is possible to learn (PS we should learn from you)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 in university research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immigrants get educated, stay and get great jobs?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Liberalize bankruptcy laws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 non-compete clauses in labor contracts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Concentrate on strengths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Growth Firms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 industries, but share following characteristics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Barriers to entry not too large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 skilled, quality-oriented people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value-added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Often started by an entrepreneur or a small team often are experienced personnel from a similar industry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likely to grow to enormous size or will scale in linear fashion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likely to grow large enough to offer stock to the public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Kind of Industries?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Medical devices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Scientific instruments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Precision machinery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Design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Consultancies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42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Nordic Reality and Opportunities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 top-flight scientists and universities, but not enough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Difficult to attract and retain top talent from abroad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Legal system changes on non-compete, bankruptcy and capital gains difficult and could have other consequences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Nordic High Tech Opportunities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Mobile software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Spying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revelations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show there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global market for secure substitutes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U.S.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Software – not just mobile?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Internet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Cloud services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Health care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7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Nice Growth Firm Benefits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Knowledge-based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industries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value-added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Employment effects often small individually but significant in aggregate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 employ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skilled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craftspersons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Often built on high quality production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Producing quality products is a social good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 be clustered or diverse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you have the deals the money will come, e.g., China and Israel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encourage socially beneficial entrepreneurship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goal is to encourage people to actualize their creativity</a:t>
            </a:r>
          </a:p>
        </p:txBody>
      </p:sp>
    </p:spTree>
    <p:extLst>
      <p:ext uri="{BB962C8B-B14F-4D97-AF65-F5344CB8AC3E}">
        <p14:creationId xmlns:p14="http://schemas.microsoft.com/office/powerpoint/2010/main" val="2454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876800"/>
            <a:ext cx="243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mfkenney@ucdavis.edu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0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Top 50 Universities*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Stanford, UCB,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CalTech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UCLA, UCSD,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UCSF,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UCSB, UCI, USC, UCD (10 total)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(5 total)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 (4 total)</a:t>
            </a: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867400"/>
            <a:ext cx="49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Shanghai Jiaotong University AWRU 2012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California’s Share of U.S. and Global USPTO Patents Is Growing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59025894"/>
              </p:ext>
            </p:extLst>
          </p:nvPr>
        </p:nvGraphicFramePr>
        <p:xfrm>
          <a:off x="152400" y="13716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4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>
            <a:off x="7239000" y="2590800"/>
            <a:ext cx="685800" cy="25908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0"/>
            <a:ext cx="7753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Venture Capital Disbursements by </a:t>
            </a:r>
          </a:p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Region, 1980 -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2012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00" y="65532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>
                <a:latin typeface="Times New Roman" pitchFamily="18" charset="0"/>
                <a:cs typeface="Arial" charset="0"/>
              </a:rPr>
              <a:t>Source: VentureExpert 2011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29413"/>
              </p:ext>
            </p:extLst>
          </p:nvPr>
        </p:nvGraphicFramePr>
        <p:xfrm>
          <a:off x="457200" y="1447800"/>
          <a:ext cx="79057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81900" y="2133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SoCal #3!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Picture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97645"/>
              </p:ext>
            </p:extLst>
          </p:nvPr>
        </p:nvGraphicFramePr>
        <p:xfrm>
          <a:off x="0" y="1752600"/>
          <a:ext cx="8967539" cy="389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hart" r:id="rId3" imgW="7467735" imgH="3419450" progId="Excel.Chart.8">
                  <p:embed/>
                </p:oleObj>
              </mc:Choice>
              <mc:Fallback>
                <p:oleObj name="Chart" r:id="rId3" imgW="7467735" imgH="34194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8967539" cy="389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Employment in Four Bay Area Counties, 1959-2001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10400" y="2209800"/>
            <a:ext cx="685800" cy="609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18783" y="14478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096000"/>
            <a:ext cx="612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Source: Martin Kenney compilation from Census of Industry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4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6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IPOs per State, N = 1,700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9" y="963930"/>
            <a:ext cx="9232499" cy="564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495800" y="2133599"/>
            <a:ext cx="914400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12365" y="3482753"/>
            <a:ext cx="914400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2127717"/>
            <a:ext cx="914400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4800" y="3352800"/>
            <a:ext cx="914400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4343400"/>
            <a:ext cx="914400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27733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no exaggeration to say it is the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Bay Area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Boston &amp; San Diego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the Rest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1004</Words>
  <Application>Microsoft Office PowerPoint</Application>
  <PresentationFormat>On-screen Show (4:3)</PresentationFormat>
  <Paragraphs>196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Chart</vt:lpstr>
      <vt:lpstr>Always Looking for the “New” New Thing: Silicon Valley Again*</vt:lpstr>
      <vt:lpstr>Outline of Talk</vt:lpstr>
      <vt:lpstr>California Today</vt:lpstr>
      <vt:lpstr>Global Top 50 Universities*</vt:lpstr>
      <vt:lpstr>California’s Share of U.S. and Global USPTO Patents Is Growing</vt:lpstr>
      <vt:lpstr>PowerPoint Presentation</vt:lpstr>
      <vt:lpstr>Employment in Four Bay Area Counties, 1959-2001</vt:lpstr>
      <vt:lpstr>IPOs per State, N = 1,700</vt:lpstr>
      <vt:lpstr>It is no exaggeration to say it is the Bay Area, Boston &amp; San Diego, and the Rest</vt:lpstr>
      <vt:lpstr>The Ecosystem</vt:lpstr>
      <vt:lpstr>PowerPoint Presentation</vt:lpstr>
      <vt:lpstr>PowerPoint Presentation</vt:lpstr>
      <vt:lpstr>PowerPoint Presentation</vt:lpstr>
      <vt:lpstr>PowerPoint Presentation</vt:lpstr>
      <vt:lpstr>Capital Gains Drive Entire System</vt:lpstr>
      <vt:lpstr>History of Silicon Valley</vt:lpstr>
      <vt:lpstr>No Single Explanation</vt:lpstr>
      <vt:lpstr>Putting the Silicon in Silicon Valley</vt:lpstr>
      <vt:lpstr>PowerPoint Presentation</vt:lpstr>
      <vt:lpstr>PowerPoint Presentation</vt:lpstr>
      <vt:lpstr>PowerPoint Presentation</vt:lpstr>
      <vt:lpstr>PowerPoint Presentation</vt:lpstr>
      <vt:lpstr>Policy Issues</vt:lpstr>
      <vt:lpstr>Policy Issues</vt:lpstr>
      <vt:lpstr>Policy Issues</vt:lpstr>
      <vt:lpstr>Fabulous Wealth, Grinding Poverty</vt:lpstr>
      <vt:lpstr>PowerPoint Presentation</vt:lpstr>
      <vt:lpstr>Considerations for Nordic Nations</vt:lpstr>
      <vt:lpstr>Nordic Nations</vt:lpstr>
      <vt:lpstr>Can Nordics Compete with Silicon Valley?</vt:lpstr>
      <vt:lpstr>Learnings</vt:lpstr>
      <vt:lpstr>Nice Growth Firms</vt:lpstr>
      <vt:lpstr>What Kind of Industries?</vt:lpstr>
      <vt:lpstr>Conclusions</vt:lpstr>
      <vt:lpstr>Nordic Reality and Opportunities</vt:lpstr>
      <vt:lpstr>Nordic High Tech Opportunities</vt:lpstr>
      <vt:lpstr>Nice Growth Firm Benefits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Kenney</dc:creator>
  <cp:lastModifiedBy>Martin Kenney</cp:lastModifiedBy>
  <cp:revision>49</cp:revision>
  <dcterms:created xsi:type="dcterms:W3CDTF">2013-09-02T21:03:49Z</dcterms:created>
  <dcterms:modified xsi:type="dcterms:W3CDTF">2013-09-07T20:49:19Z</dcterms:modified>
</cp:coreProperties>
</file>