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27"/>
  </p:notesMasterIdLst>
  <p:sldIdLst>
    <p:sldId id="258" r:id="rId2"/>
    <p:sldId id="275" r:id="rId3"/>
    <p:sldId id="261" r:id="rId4"/>
    <p:sldId id="262" r:id="rId5"/>
    <p:sldId id="267" r:id="rId6"/>
    <p:sldId id="264" r:id="rId7"/>
    <p:sldId id="276" r:id="rId8"/>
    <p:sldId id="273" r:id="rId9"/>
    <p:sldId id="265" r:id="rId10"/>
    <p:sldId id="274" r:id="rId11"/>
    <p:sldId id="268" r:id="rId12"/>
    <p:sldId id="269" r:id="rId13"/>
    <p:sldId id="270" r:id="rId14"/>
    <p:sldId id="271" r:id="rId15"/>
    <p:sldId id="279" r:id="rId16"/>
    <p:sldId id="280" r:id="rId17"/>
    <p:sldId id="277" r:id="rId18"/>
    <p:sldId id="278" r:id="rId19"/>
    <p:sldId id="281" r:id="rId20"/>
    <p:sldId id="282" r:id="rId21"/>
    <p:sldId id="283" r:id="rId22"/>
    <p:sldId id="284" r:id="rId23"/>
    <p:sldId id="285" r:id="rId24"/>
    <p:sldId id="286" r:id="rId25"/>
    <p:sldId id="287" r:id="rId26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339966"/>
    <a:srgbClr val="417D33"/>
    <a:srgbClr val="FF99FF"/>
    <a:srgbClr val="008000"/>
    <a:srgbClr val="333300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 varScale="1">
        <p:scale>
          <a:sx n="138" d="100"/>
          <a:sy n="138" d="100"/>
        </p:scale>
        <p:origin x="-840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1" Type="http://schemas.openxmlformats.org/officeDocument/2006/relationships/theme" Target="theme/theme1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notesMaster" Target="notesMasters/notesMaster1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printerSettings" Target="printerSettings/printerSettings1.bin"/><Relationship Id="rId26" Type="http://schemas.openxmlformats.org/officeDocument/2006/relationships/slide" Target="slides/slide25.xml"/><Relationship Id="rId30" Type="http://schemas.openxmlformats.org/officeDocument/2006/relationships/viewProps" Target="viewProps.xml"/><Relationship Id="rId11" Type="http://schemas.openxmlformats.org/officeDocument/2006/relationships/slide" Target="slides/slide10.xml"/><Relationship Id="rId29" Type="http://schemas.openxmlformats.org/officeDocument/2006/relationships/presProps" Target="presProps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801EF7-B024-8242-A4F7-9844C8CC4943}" type="datetimeFigureOut">
              <a:rPr lang="sv-SE" smtClean="0"/>
              <a:t>13-03-13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58F71-3350-FF46-95B9-C39A9F2A4FF9}" type="slidenum">
              <a:rPr lang="sv-SE" smtClean="0"/>
              <a:t>‹Nr.›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F2D29-FF18-4D0E-9F46-B893E9AC90F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82267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F2D29-FF18-4D0E-9F46-B893E9AC90F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86685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F2D29-FF18-4D0E-9F46-B893E9AC90F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38642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F2D29-FF18-4D0E-9F46-B893E9AC90F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46673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F2D29-FF18-4D0E-9F46-B893E9AC90F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85148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7EC8-64D2-42C0-9723-A15E14D4E269}" type="datetimeFigureOut">
              <a:rPr lang="sv-SE" smtClean="0"/>
              <a:pPr/>
              <a:t>13-03-13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20FF-22DB-4FB8-BD08-149E9C034131}" type="slidenum">
              <a:rPr lang="sv-SE" smtClean="0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06589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7EC8-64D2-42C0-9723-A15E14D4E269}" type="datetimeFigureOut">
              <a:rPr lang="sv-SE" smtClean="0"/>
              <a:pPr/>
              <a:t>13-03-13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20FF-22DB-4FB8-BD08-149E9C034131}" type="slidenum">
              <a:rPr lang="sv-SE" smtClean="0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77248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7EC8-64D2-42C0-9723-A15E14D4E269}" type="datetimeFigureOut">
              <a:rPr lang="sv-SE" smtClean="0"/>
              <a:pPr/>
              <a:t>13-03-13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20FF-22DB-4FB8-BD08-149E9C034131}" type="slidenum">
              <a:rPr lang="sv-SE" smtClean="0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69355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7EC8-64D2-42C0-9723-A15E14D4E269}" type="datetimeFigureOut">
              <a:rPr lang="sv-SE" smtClean="0"/>
              <a:pPr/>
              <a:t>13-03-13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20FF-22DB-4FB8-BD08-149E9C034131}" type="slidenum">
              <a:rPr lang="sv-SE" smtClean="0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18311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7EC8-64D2-42C0-9723-A15E14D4E269}" type="datetimeFigureOut">
              <a:rPr lang="sv-SE" smtClean="0"/>
              <a:pPr/>
              <a:t>13-03-13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20FF-22DB-4FB8-BD08-149E9C034131}" type="slidenum">
              <a:rPr lang="sv-SE" smtClean="0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12605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7EC8-64D2-42C0-9723-A15E14D4E269}" type="datetimeFigureOut">
              <a:rPr lang="sv-SE" smtClean="0"/>
              <a:pPr/>
              <a:t>13-03-13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20FF-22DB-4FB8-BD08-149E9C034131}" type="slidenum">
              <a:rPr lang="sv-SE" smtClean="0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50990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7EC8-64D2-42C0-9723-A15E14D4E269}" type="datetimeFigureOut">
              <a:rPr lang="sv-SE" smtClean="0"/>
              <a:pPr/>
              <a:t>13-03-13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20FF-22DB-4FB8-BD08-149E9C034131}" type="slidenum">
              <a:rPr lang="sv-SE" smtClean="0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50110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7EC8-64D2-42C0-9723-A15E14D4E269}" type="datetimeFigureOut">
              <a:rPr lang="sv-SE" smtClean="0"/>
              <a:pPr/>
              <a:t>13-03-13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20FF-22DB-4FB8-BD08-149E9C034131}" type="slidenum">
              <a:rPr lang="sv-SE" smtClean="0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17139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7EC8-64D2-42C0-9723-A15E14D4E269}" type="datetimeFigureOut">
              <a:rPr lang="sv-SE" smtClean="0"/>
              <a:pPr/>
              <a:t>13-03-13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20FF-22DB-4FB8-BD08-149E9C034131}" type="slidenum">
              <a:rPr lang="sv-SE" smtClean="0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93504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7EC8-64D2-42C0-9723-A15E14D4E269}" type="datetimeFigureOut">
              <a:rPr lang="sv-SE" smtClean="0"/>
              <a:pPr/>
              <a:t>13-03-13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20FF-22DB-4FB8-BD08-149E9C034131}" type="slidenum">
              <a:rPr lang="sv-SE" smtClean="0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82628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7EC8-64D2-42C0-9723-A15E14D4E269}" type="datetimeFigureOut">
              <a:rPr lang="sv-SE" smtClean="0"/>
              <a:pPr/>
              <a:t>13-03-13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520FF-22DB-4FB8-BD08-149E9C034131}" type="slidenum">
              <a:rPr lang="sv-SE" smtClean="0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33477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77EC8-64D2-42C0-9723-A15E14D4E269}" type="datetimeFigureOut">
              <a:rPr lang="sv-SE" smtClean="0"/>
              <a:pPr/>
              <a:t>13-03-13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520FF-22DB-4FB8-BD08-149E9C034131}" type="slidenum">
              <a:rPr lang="sv-SE" smtClean="0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5046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41.jpe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5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6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5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image" Target="../media/image19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Relationship Id="rId3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5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7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6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Relationship Id="rId3" Type="http://schemas.openxmlformats.org/officeDocument/2006/relationships/image" Target="../media/image31.png"/><Relationship Id="rId5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339966"/>
                </a:solidFill>
                <a:latin typeface="+mn-lt"/>
              </a:rPr>
              <a:t>En </a:t>
            </a:r>
            <a:r>
              <a:rPr lang="en-US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339966"/>
                </a:solidFill>
                <a:latin typeface="+mn-lt"/>
              </a:rPr>
              <a:t>studie</a:t>
            </a:r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339966"/>
                </a:solidFill>
                <a:latin typeface="+mn-lt"/>
              </a:rPr>
              <a:t> </a:t>
            </a:r>
            <a:r>
              <a:rPr lang="en-US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339966"/>
                </a:solidFill>
                <a:latin typeface="+mn-lt"/>
              </a:rPr>
              <a:t>av</a:t>
            </a:r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339966"/>
                </a:solidFill>
                <a:latin typeface="+mn-lt"/>
              </a:rPr>
              <a:t> </a:t>
            </a:r>
            <a:r>
              <a:rPr lang="en-US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339966"/>
                </a:solidFill>
                <a:latin typeface="+mn-lt"/>
              </a:rPr>
              <a:t>tre</a:t>
            </a:r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339966"/>
                </a:solidFill>
                <a:latin typeface="+mn-lt"/>
              </a:rPr>
              <a:t> </a:t>
            </a:r>
            <a:r>
              <a:rPr lang="en-US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339966"/>
                </a:solidFill>
                <a:latin typeface="+mn-lt"/>
              </a:rPr>
              <a:t>landsbygdsföretag</a:t>
            </a:r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339966"/>
                </a:solidFill>
                <a:latin typeface="+mn-lt"/>
              </a:rPr>
              <a:t> </a:t>
            </a:r>
            <a:endParaRPr 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339966"/>
              </a:solidFill>
              <a:latin typeface="+mn-lt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23528" y="2420888"/>
            <a:ext cx="5410944" cy="3816424"/>
          </a:xfrm>
        </p:spPr>
        <p:txBody>
          <a:bodyPr>
            <a:normAutofit/>
          </a:bodyPr>
          <a:lstStyle/>
          <a:p>
            <a:r>
              <a:rPr lang="en-US" dirty="0" err="1" smtClean="0"/>
              <a:t>Vinnare</a:t>
            </a:r>
            <a:r>
              <a:rPr lang="en-US" dirty="0" smtClean="0"/>
              <a:t> </a:t>
            </a:r>
            <a:r>
              <a:rPr lang="en-US" dirty="0" err="1" smtClean="0"/>
              <a:t>av</a:t>
            </a:r>
            <a:r>
              <a:rPr lang="en-US" dirty="0" smtClean="0"/>
              <a:t> </a:t>
            </a:r>
            <a:r>
              <a:rPr lang="en-US" dirty="0" err="1" smtClean="0"/>
              <a:t>Ullbaggar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kategorin</a:t>
            </a:r>
            <a:r>
              <a:rPr lang="en-US" dirty="0" smtClean="0"/>
              <a:t> företag </a:t>
            </a:r>
          </a:p>
          <a:p>
            <a:r>
              <a:rPr lang="en-US" dirty="0" err="1" smtClean="0"/>
              <a:t>Etnografiskt</a:t>
            </a:r>
            <a:r>
              <a:rPr lang="en-US" dirty="0" smtClean="0"/>
              <a:t> </a:t>
            </a:r>
            <a:r>
              <a:rPr lang="en-US" dirty="0" err="1" smtClean="0"/>
              <a:t>inspirerade</a:t>
            </a:r>
            <a:r>
              <a:rPr lang="en-US" dirty="0" smtClean="0"/>
              <a:t>  </a:t>
            </a:r>
            <a:r>
              <a:rPr lang="en-US" dirty="0" err="1" smtClean="0"/>
              <a:t>fallstudier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err="1" smtClean="0"/>
              <a:t>Glassbonden</a:t>
            </a:r>
            <a:endParaRPr lang="en-US" dirty="0" smtClean="0"/>
          </a:p>
          <a:p>
            <a:pPr lvl="1"/>
            <a:r>
              <a:rPr lang="en-US" dirty="0" smtClean="0"/>
              <a:t>Lerbäcks </a:t>
            </a:r>
            <a:r>
              <a:rPr lang="en-US" dirty="0" err="1" smtClean="0"/>
              <a:t>teater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Kvarnen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Hyssna</a:t>
            </a:r>
            <a:r>
              <a:rPr lang="en-US" dirty="0" smtClean="0"/>
              <a:t> 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076056" y="1916831"/>
            <a:ext cx="3312368" cy="4434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9262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82981" y="3212976"/>
            <a:ext cx="2524923" cy="3378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137525"/>
            <a:ext cx="4761038" cy="1853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964126"/>
            <a:ext cx="2483071" cy="1852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 descr="C:\Users\caroline.wigren\Pictures\Lerbäcksteater\Till Jessica\DSC_22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30053"/>
            <a:ext cx="3595971" cy="2407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caroline.wigren\Pictures\Lerbäcksteater\Till Jessica\DSC_22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6164"/>
            <a:ext cx="4242663" cy="2840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3600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512" y="701824"/>
            <a:ext cx="8784976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5400" b="1" spc="50" dirty="0" err="1" smtClean="0">
                <a:ln w="11430"/>
                <a:solidFill>
                  <a:srgbClr val="339966"/>
                </a:solidFill>
              </a:rPr>
              <a:t>Vad</a:t>
            </a:r>
            <a:r>
              <a:rPr lang="en-US" sz="5400" b="1" spc="50" dirty="0" smtClean="0">
                <a:ln w="11430"/>
                <a:solidFill>
                  <a:srgbClr val="339966"/>
                </a:solidFill>
              </a:rPr>
              <a:t> </a:t>
            </a:r>
            <a:r>
              <a:rPr lang="en-US" sz="5400" b="1" spc="50" dirty="0" err="1" smtClean="0">
                <a:ln w="11430"/>
                <a:solidFill>
                  <a:srgbClr val="339966"/>
                </a:solidFill>
              </a:rPr>
              <a:t>säger</a:t>
            </a:r>
            <a:r>
              <a:rPr lang="en-US" sz="5400" b="1" spc="50" dirty="0" smtClean="0">
                <a:ln w="11430"/>
                <a:solidFill>
                  <a:srgbClr val="339966"/>
                </a:solidFill>
              </a:rPr>
              <a:t> </a:t>
            </a:r>
            <a:r>
              <a:rPr lang="en-US" sz="5400" b="1" spc="50" dirty="0" err="1" smtClean="0">
                <a:ln w="11430"/>
                <a:solidFill>
                  <a:srgbClr val="339966"/>
                </a:solidFill>
              </a:rPr>
              <a:t>oss</a:t>
            </a:r>
            <a:r>
              <a:rPr lang="en-US" sz="5400" b="1" spc="50" dirty="0" smtClean="0">
                <a:ln w="11430"/>
                <a:solidFill>
                  <a:srgbClr val="339966"/>
                </a:solidFill>
              </a:rPr>
              <a:t> </a:t>
            </a:r>
            <a:r>
              <a:rPr lang="en-US" sz="5400" b="1" spc="50" dirty="0" err="1" smtClean="0">
                <a:ln w="11430"/>
                <a:solidFill>
                  <a:srgbClr val="339966"/>
                </a:solidFill>
              </a:rPr>
              <a:t>berättelserna</a:t>
            </a:r>
            <a:r>
              <a:rPr lang="en-US" sz="5400" b="1" spc="50" dirty="0" smtClean="0">
                <a:ln w="11430"/>
                <a:solidFill>
                  <a:srgbClr val="339966"/>
                </a:solidFill>
              </a:rPr>
              <a:t>?</a:t>
            </a:r>
            <a:endParaRPr lang="en-US" sz="5400" b="1" spc="50" dirty="0">
              <a:ln w="11430"/>
              <a:solidFill>
                <a:srgbClr val="339966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864" y="2320280"/>
            <a:ext cx="8229600" cy="4061048"/>
          </a:xfrm>
        </p:spPr>
        <p:txBody>
          <a:bodyPr>
            <a:normAutofit/>
          </a:bodyPr>
          <a:lstStyle/>
          <a:p>
            <a:r>
              <a:rPr lang="sv-SE" dirty="0" smtClean="0"/>
              <a:t>Utgår från resurser man har, mjölken </a:t>
            </a:r>
            <a:r>
              <a:rPr lang="sv-SE" dirty="0"/>
              <a:t>från </a:t>
            </a:r>
            <a:r>
              <a:rPr lang="sv-SE" dirty="0" smtClean="0"/>
              <a:t>fjällkorna, kompetensen att spela teater, den gamla sågen och dess miljö….</a:t>
            </a:r>
            <a:endParaRPr lang="sv-SE" dirty="0"/>
          </a:p>
          <a:p>
            <a:r>
              <a:rPr lang="sv-SE" dirty="0" smtClean="0"/>
              <a:t>Möjlighetsbaserat entreprenörskap - identifierade </a:t>
            </a:r>
            <a:r>
              <a:rPr lang="sv-SE" dirty="0"/>
              <a:t>en lucka på marknaden </a:t>
            </a:r>
            <a:r>
              <a:rPr lang="sv-SE" dirty="0" smtClean="0"/>
              <a:t>– exklusiv glass </a:t>
            </a:r>
            <a:r>
              <a:rPr lang="sv-SE" dirty="0"/>
              <a:t>med norrländska </a:t>
            </a:r>
            <a:r>
              <a:rPr lang="sv-SE" dirty="0" smtClean="0"/>
              <a:t>smaker, teater, café och B&amp;B</a:t>
            </a:r>
            <a:endParaRPr lang="sv-SE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6736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3960440"/>
          </a:xfrm>
        </p:spPr>
        <p:txBody>
          <a:bodyPr>
            <a:normAutofit/>
          </a:bodyPr>
          <a:lstStyle/>
          <a:p>
            <a:r>
              <a:rPr lang="sv-SE" dirty="0" smtClean="0"/>
              <a:t>Skapar helhetskoncept: återförsäljare, provsmakning</a:t>
            </a:r>
            <a:r>
              <a:rPr lang="sv-SE" dirty="0"/>
              <a:t> </a:t>
            </a:r>
            <a:r>
              <a:rPr lang="sv-SE" dirty="0" smtClean="0"/>
              <a:t>&amp; glasscafé; café och restaurang med övernattning och gårdsbutik; teater med middag.</a:t>
            </a:r>
          </a:p>
          <a:p>
            <a:r>
              <a:rPr lang="sv-SE" dirty="0"/>
              <a:t>Genom olika inriktningar på verksamheten har de skapat företag som ger dem sysselsättning året om</a:t>
            </a:r>
            <a:r>
              <a:rPr lang="sv-SE" dirty="0" smtClean="0"/>
              <a:t>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3318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824536"/>
          </a:xfrm>
        </p:spPr>
        <p:txBody>
          <a:bodyPr>
            <a:normAutofit/>
          </a:bodyPr>
          <a:lstStyle/>
          <a:p>
            <a:r>
              <a:rPr lang="sv-SE" dirty="0" smtClean="0"/>
              <a:t>Lyhörda </a:t>
            </a:r>
            <a:r>
              <a:rPr lang="sv-SE" dirty="0"/>
              <a:t>för vad marknaden har efterfrågat och successivt utvecklat en verksamhet där de möter marknadens olika behov</a:t>
            </a:r>
            <a:r>
              <a:rPr lang="sv-SE" dirty="0" smtClean="0"/>
              <a:t>.</a:t>
            </a:r>
          </a:p>
          <a:p>
            <a:r>
              <a:rPr lang="sv-SE" dirty="0"/>
              <a:t>Det finns en plan för verksamheten men strategisk utveckling är ständigt närvarande, när möjligheter dyker upp ser de hur dessa kan passa in i verksamheten</a:t>
            </a:r>
            <a:r>
              <a:rPr lang="sv-SE" dirty="0" smtClean="0"/>
              <a:t>.</a:t>
            </a:r>
            <a:endParaRPr lang="en-US" dirty="0" smtClean="0"/>
          </a:p>
          <a:p>
            <a:r>
              <a:rPr lang="en-US" dirty="0" err="1" smtClean="0"/>
              <a:t>Vilja</a:t>
            </a:r>
            <a:r>
              <a:rPr lang="en-US" dirty="0" smtClean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utvecklas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2206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091877"/>
            <a:ext cx="8229600" cy="5433467"/>
          </a:xfrm>
        </p:spPr>
        <p:txBody>
          <a:bodyPr>
            <a:normAutofit/>
          </a:bodyPr>
          <a:lstStyle/>
          <a:p>
            <a:r>
              <a:rPr lang="sv-SE" dirty="0" err="1" smtClean="0"/>
              <a:t>Friends</a:t>
            </a:r>
            <a:r>
              <a:rPr lang="sv-SE" dirty="0"/>
              <a:t>, </a:t>
            </a:r>
            <a:r>
              <a:rPr lang="sv-SE" dirty="0" err="1"/>
              <a:t>Fools</a:t>
            </a:r>
            <a:r>
              <a:rPr lang="sv-SE" dirty="0"/>
              <a:t> and </a:t>
            </a:r>
            <a:r>
              <a:rPr lang="sv-SE" dirty="0" err="1"/>
              <a:t>Family</a:t>
            </a:r>
            <a:r>
              <a:rPr lang="sv-SE" dirty="0"/>
              <a:t> är </a:t>
            </a:r>
            <a:r>
              <a:rPr lang="sv-SE" dirty="0" smtClean="0"/>
              <a:t>viktiga när </a:t>
            </a:r>
            <a:r>
              <a:rPr lang="sv-SE" dirty="0"/>
              <a:t>entreprenören/entreprenörerna skall skaffa </a:t>
            </a:r>
            <a:r>
              <a:rPr lang="sv-SE" dirty="0" smtClean="0"/>
              <a:t>sig resurser </a:t>
            </a:r>
            <a:r>
              <a:rPr lang="sv-SE" dirty="0"/>
              <a:t>till sitt företag</a:t>
            </a:r>
            <a:r>
              <a:rPr lang="sv-SE" dirty="0" smtClean="0"/>
              <a:t>.</a:t>
            </a:r>
          </a:p>
          <a:p>
            <a:pPr lvl="1"/>
            <a:r>
              <a:rPr lang="sv-SE" dirty="0" smtClean="0"/>
              <a:t>Familjeföretaget </a:t>
            </a:r>
          </a:p>
          <a:p>
            <a:pPr lvl="1"/>
            <a:r>
              <a:rPr lang="sv-SE" dirty="0" smtClean="0"/>
              <a:t>Familjemedlemmar </a:t>
            </a:r>
            <a:endParaRPr lang="sv-SE" dirty="0"/>
          </a:p>
          <a:p>
            <a:r>
              <a:rPr lang="sv-SE" dirty="0" smtClean="0"/>
              <a:t>Entreprenörer </a:t>
            </a:r>
            <a:r>
              <a:rPr lang="sv-SE" dirty="0"/>
              <a:t>utgår ofta ifrån vad de kan när </a:t>
            </a:r>
            <a:r>
              <a:rPr lang="sv-SE" dirty="0" smtClean="0"/>
              <a:t>de skapar </a:t>
            </a:r>
            <a:r>
              <a:rPr lang="sv-SE" dirty="0"/>
              <a:t>sitt/sina </a:t>
            </a:r>
            <a:r>
              <a:rPr lang="sv-SE" dirty="0" smtClean="0"/>
              <a:t>företag.</a:t>
            </a:r>
            <a:endParaRPr lang="en-US" dirty="0"/>
          </a:p>
          <a:p>
            <a:r>
              <a:rPr lang="en-US" dirty="0" err="1" smtClean="0"/>
              <a:t>Tror</a:t>
            </a:r>
            <a:r>
              <a:rPr lang="en-US" dirty="0" smtClean="0"/>
              <a:t> </a:t>
            </a:r>
            <a:r>
              <a:rPr lang="en-US" dirty="0" err="1" smtClean="0"/>
              <a:t>på</a:t>
            </a:r>
            <a:r>
              <a:rPr lang="en-US" dirty="0" smtClean="0"/>
              <a:t> </a:t>
            </a:r>
            <a:r>
              <a:rPr lang="en-US" dirty="0" err="1" smtClean="0"/>
              <a:t>något</a:t>
            </a:r>
            <a:r>
              <a:rPr lang="en-US" dirty="0" smtClean="0"/>
              <a:t>! 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4680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1277888"/>
            <a:ext cx="8229600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5400" b="1" spc="50" dirty="0" err="1" smtClean="0">
                <a:ln w="11430"/>
                <a:solidFill>
                  <a:srgbClr val="339966"/>
                </a:solidFill>
              </a:rPr>
              <a:t>Utmaningar</a:t>
            </a:r>
            <a:r>
              <a:rPr lang="en-US" sz="5400" b="1" spc="50" dirty="0" smtClean="0">
                <a:ln w="11430"/>
                <a:solidFill>
                  <a:srgbClr val="339966"/>
                </a:solidFill>
              </a:rPr>
              <a:t> </a:t>
            </a:r>
            <a:r>
              <a:rPr lang="en-US" sz="5400" b="1" spc="50" dirty="0" err="1" smtClean="0">
                <a:ln w="11430"/>
                <a:solidFill>
                  <a:srgbClr val="339966"/>
                </a:solidFill>
              </a:rPr>
              <a:t>för</a:t>
            </a:r>
            <a:r>
              <a:rPr lang="en-US" sz="5400" b="1" spc="50" dirty="0" smtClean="0">
                <a:ln w="11430"/>
                <a:solidFill>
                  <a:srgbClr val="339966"/>
                </a:solidFill>
              </a:rPr>
              <a:t> </a:t>
            </a:r>
            <a:r>
              <a:rPr lang="en-US" sz="5400" b="1" spc="50" dirty="0" err="1" smtClean="0">
                <a:ln w="11430"/>
                <a:solidFill>
                  <a:srgbClr val="339966"/>
                </a:solidFill>
              </a:rPr>
              <a:t>landsbygdsföretag</a:t>
            </a:r>
            <a:r>
              <a:rPr lang="en-US" sz="5400" b="1" spc="50" dirty="0" smtClean="0">
                <a:ln w="11430"/>
                <a:solidFill>
                  <a:srgbClr val="339966"/>
                </a:solidFill>
              </a:rPr>
              <a:t> </a:t>
            </a:r>
            <a:r>
              <a:rPr lang="en-US" b="1" spc="50" dirty="0" smtClean="0">
                <a:ln w="11430"/>
                <a:solidFill>
                  <a:srgbClr val="339966"/>
                </a:solidFill>
              </a:rPr>
              <a:t/>
            </a:r>
            <a:br>
              <a:rPr lang="en-US" b="1" spc="50" dirty="0" smtClean="0">
                <a:ln w="11430"/>
                <a:solidFill>
                  <a:srgbClr val="339966"/>
                </a:solidFill>
              </a:rPr>
            </a:br>
            <a:r>
              <a:rPr lang="en-US" sz="2000" b="1" spc="50" dirty="0" smtClean="0">
                <a:ln w="11430"/>
                <a:solidFill>
                  <a:srgbClr val="339966"/>
                </a:solidFill>
              </a:rPr>
              <a:t>(</a:t>
            </a:r>
            <a:r>
              <a:rPr lang="en-US" sz="2000" b="1" spc="50" dirty="0" err="1" smtClean="0">
                <a:ln w="11430"/>
                <a:solidFill>
                  <a:srgbClr val="339966"/>
                </a:solidFill>
              </a:rPr>
              <a:t>Stallinbrass</a:t>
            </a:r>
            <a:r>
              <a:rPr lang="en-US" sz="2000" b="1" spc="50" dirty="0" smtClean="0">
                <a:ln w="11430"/>
                <a:solidFill>
                  <a:srgbClr val="339966"/>
                </a:solidFill>
              </a:rPr>
              <a:t>, 1980; Shaw &amp; Williams, 1987; 1990; Williams et al., 1989; Morrison et al., 1999).</a:t>
            </a:r>
            <a:br>
              <a:rPr lang="en-US" sz="2000" b="1" spc="50" dirty="0" smtClean="0">
                <a:ln w="11430"/>
                <a:solidFill>
                  <a:srgbClr val="339966"/>
                </a:solidFill>
              </a:rPr>
            </a:br>
            <a:endParaRPr lang="en-US" b="1" spc="50" dirty="0">
              <a:ln w="11430"/>
              <a:solidFill>
                <a:srgbClr val="339966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3007493"/>
            <a:ext cx="8229600" cy="3517851"/>
          </a:xfrm>
        </p:spPr>
        <p:txBody>
          <a:bodyPr>
            <a:normAutofit/>
          </a:bodyPr>
          <a:lstStyle/>
          <a:p>
            <a:r>
              <a:rPr lang="en-US" dirty="0" err="1" smtClean="0"/>
              <a:t>Det</a:t>
            </a:r>
            <a:r>
              <a:rPr lang="en-US" dirty="0" smtClean="0"/>
              <a:t> </a:t>
            </a:r>
            <a:r>
              <a:rPr lang="en-US" dirty="0" err="1" smtClean="0"/>
              <a:t>lilla</a:t>
            </a:r>
            <a:r>
              <a:rPr lang="en-US" dirty="0" smtClean="0"/>
              <a:t> </a:t>
            </a:r>
            <a:r>
              <a:rPr lang="en-US" dirty="0" err="1" smtClean="0"/>
              <a:t>företagets</a:t>
            </a:r>
            <a:r>
              <a:rPr lang="en-US" dirty="0" smtClean="0"/>
              <a:t> </a:t>
            </a:r>
            <a:r>
              <a:rPr lang="en-US" dirty="0" err="1" smtClean="0"/>
              <a:t>kultur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Begränsat</a:t>
            </a:r>
            <a:r>
              <a:rPr lang="en-US" dirty="0" smtClean="0"/>
              <a:t> </a:t>
            </a:r>
            <a:r>
              <a:rPr lang="en-US" dirty="0" err="1" smtClean="0"/>
              <a:t>kapital</a:t>
            </a:r>
            <a:r>
              <a:rPr lang="en-US" dirty="0" smtClean="0"/>
              <a:t>  </a:t>
            </a:r>
          </a:p>
          <a:p>
            <a:r>
              <a:rPr lang="en-US" dirty="0" err="1" smtClean="0"/>
              <a:t>Bristande</a:t>
            </a:r>
            <a:r>
              <a:rPr lang="en-US" dirty="0" smtClean="0"/>
              <a:t> </a:t>
            </a:r>
            <a:r>
              <a:rPr lang="en-US" dirty="0" err="1" smtClean="0"/>
              <a:t>kompetens</a:t>
            </a:r>
            <a:endParaRPr lang="en-US" dirty="0" smtClean="0"/>
          </a:p>
          <a:p>
            <a:r>
              <a:rPr lang="en-US" dirty="0" err="1" smtClean="0"/>
              <a:t>Livsstil</a:t>
            </a:r>
            <a:r>
              <a:rPr lang="en-US" dirty="0" smtClean="0"/>
              <a:t> </a:t>
            </a:r>
            <a:r>
              <a:rPr lang="en-US" dirty="0" err="1" smtClean="0"/>
              <a:t>styr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Ej</a:t>
            </a:r>
            <a:r>
              <a:rPr lang="en-US" dirty="0" smtClean="0"/>
              <a:t> </a:t>
            </a:r>
            <a:r>
              <a:rPr lang="en-US" dirty="0" err="1" smtClean="0"/>
              <a:t>fokus</a:t>
            </a:r>
            <a:r>
              <a:rPr lang="en-US" dirty="0" smtClean="0"/>
              <a:t> </a:t>
            </a:r>
            <a:r>
              <a:rPr lang="en-US" dirty="0" err="1" smtClean="0"/>
              <a:t>på</a:t>
            </a:r>
            <a:r>
              <a:rPr lang="en-US" dirty="0" smtClean="0"/>
              <a:t> </a:t>
            </a:r>
            <a:r>
              <a:rPr lang="en-US" dirty="0" err="1" smtClean="0"/>
              <a:t>vinst</a:t>
            </a:r>
            <a:r>
              <a:rPr lang="en-US" dirty="0" smtClean="0"/>
              <a:t> </a:t>
            </a:r>
          </a:p>
        </p:txBody>
      </p:sp>
      <p:sp>
        <p:nvSpPr>
          <p:cNvPr id="4" name="textruta 3"/>
          <p:cNvSpPr txBox="1"/>
          <p:nvPr/>
        </p:nvSpPr>
        <p:spPr>
          <a:xfrm rot="20260743">
            <a:off x="162274" y="2138609"/>
            <a:ext cx="9054466" cy="212365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 </a:t>
            </a:r>
            <a:r>
              <a:rPr lang="en-US" sz="6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tre</a:t>
            </a:r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6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Ullbaggevinnarna</a:t>
            </a:r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6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visar</a:t>
            </a:r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6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på</a:t>
            </a:r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6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motsatsen</a:t>
            </a:r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  <a:endParaRPr lang="en-US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8592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214849" y="1738551"/>
            <a:ext cx="8821647" cy="25545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err="1" smtClean="0">
                <a:ln w="11430"/>
                <a:solidFill>
                  <a:srgbClr val="339966"/>
                </a:solidFill>
              </a:rPr>
              <a:t>Vad</a:t>
            </a:r>
            <a:r>
              <a:rPr lang="en-US" sz="8000" b="1" spc="50" dirty="0" smtClean="0">
                <a:ln w="11430"/>
                <a:solidFill>
                  <a:srgbClr val="339966"/>
                </a:solidFill>
              </a:rPr>
              <a:t> </a:t>
            </a:r>
            <a:r>
              <a:rPr lang="en-US" sz="8000" b="1" spc="50" dirty="0" err="1" smtClean="0">
                <a:ln w="11430"/>
                <a:solidFill>
                  <a:srgbClr val="339966"/>
                </a:solidFill>
              </a:rPr>
              <a:t>har</a:t>
            </a:r>
            <a:r>
              <a:rPr lang="en-US" sz="8000" b="1" spc="50" dirty="0" smtClean="0">
                <a:ln w="11430"/>
                <a:solidFill>
                  <a:srgbClr val="339966"/>
                </a:solidFill>
              </a:rPr>
              <a:t> de </a:t>
            </a:r>
            <a:r>
              <a:rPr lang="en-US" sz="8000" b="1" spc="50" dirty="0" err="1" smtClean="0">
                <a:ln w="11430"/>
                <a:solidFill>
                  <a:srgbClr val="339966"/>
                </a:solidFill>
              </a:rPr>
              <a:t>gjort</a:t>
            </a:r>
            <a:r>
              <a:rPr lang="en-US" sz="8000" b="1" spc="50" dirty="0" smtClean="0">
                <a:ln w="11430"/>
                <a:solidFill>
                  <a:srgbClr val="339966"/>
                </a:solidFill>
              </a:rPr>
              <a:t> </a:t>
            </a:r>
            <a:r>
              <a:rPr lang="en-US" sz="8000" b="1" spc="50" dirty="0" err="1" smtClean="0">
                <a:ln w="11430"/>
                <a:solidFill>
                  <a:srgbClr val="339966"/>
                </a:solidFill>
              </a:rPr>
              <a:t>för</a:t>
            </a:r>
            <a:r>
              <a:rPr lang="en-US" sz="8000" b="1" spc="50" dirty="0" smtClean="0">
                <a:ln w="11430"/>
                <a:solidFill>
                  <a:srgbClr val="339966"/>
                </a:solidFill>
              </a:rPr>
              <a:t> </a:t>
            </a:r>
          </a:p>
          <a:p>
            <a:pPr algn="ctr"/>
            <a:r>
              <a:rPr lang="en-US" sz="8000" b="1" spc="50" dirty="0" err="1">
                <a:ln w="11430"/>
                <a:solidFill>
                  <a:srgbClr val="339966"/>
                </a:solidFill>
              </a:rPr>
              <a:t>a</a:t>
            </a:r>
            <a:r>
              <a:rPr lang="en-US" sz="8000" b="1" spc="50" dirty="0" err="1" smtClean="0">
                <a:ln w="11430"/>
                <a:solidFill>
                  <a:srgbClr val="339966"/>
                </a:solidFill>
              </a:rPr>
              <a:t>tt</a:t>
            </a:r>
            <a:r>
              <a:rPr lang="en-US" sz="8000" b="1" spc="50" dirty="0" smtClean="0">
                <a:ln w="11430"/>
                <a:solidFill>
                  <a:srgbClr val="339966"/>
                </a:solidFill>
              </a:rPr>
              <a:t> </a:t>
            </a:r>
            <a:r>
              <a:rPr lang="en-US" sz="8000" b="1" spc="50" dirty="0" err="1" smtClean="0">
                <a:ln w="11430"/>
                <a:solidFill>
                  <a:srgbClr val="339966"/>
                </a:solidFill>
              </a:rPr>
              <a:t>lyckas</a:t>
            </a:r>
            <a:r>
              <a:rPr lang="en-US" sz="8000" b="1" spc="50" dirty="0" smtClean="0">
                <a:ln w="11430"/>
                <a:solidFill>
                  <a:srgbClr val="339966"/>
                </a:solidFill>
              </a:rPr>
              <a:t>? </a:t>
            </a:r>
            <a:endParaRPr lang="en-US" sz="8000" b="1" spc="50" dirty="0">
              <a:ln w="11430"/>
              <a:solidFill>
                <a:srgbClr val="339966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6581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5400" b="1" spc="50" dirty="0" err="1" smtClean="0">
                <a:ln w="11430"/>
                <a:solidFill>
                  <a:srgbClr val="339966"/>
                </a:solidFill>
              </a:rPr>
              <a:t>Bricolage</a:t>
            </a:r>
            <a:endParaRPr lang="en-US" sz="5400" b="1" spc="50" dirty="0">
              <a:ln w="11430"/>
              <a:solidFill>
                <a:srgbClr val="339966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Att</a:t>
            </a:r>
            <a:r>
              <a:rPr lang="en-US" dirty="0" smtClean="0"/>
              <a:t> </a:t>
            </a:r>
            <a:r>
              <a:rPr lang="en-US" dirty="0" err="1" smtClean="0"/>
              <a:t>göra</a:t>
            </a:r>
            <a:r>
              <a:rPr lang="en-US" dirty="0" smtClean="0"/>
              <a:t> </a:t>
            </a:r>
            <a:r>
              <a:rPr lang="en-US" dirty="0" err="1" smtClean="0"/>
              <a:t>något</a:t>
            </a:r>
            <a:r>
              <a:rPr lang="en-US" dirty="0" smtClean="0"/>
              <a:t> </a:t>
            </a:r>
            <a:r>
              <a:rPr lang="en-US" dirty="0" err="1" smtClean="0"/>
              <a:t>av</a:t>
            </a:r>
            <a:r>
              <a:rPr lang="en-US" dirty="0" smtClean="0"/>
              <a:t> </a:t>
            </a:r>
            <a:r>
              <a:rPr lang="en-US" dirty="0" err="1" smtClean="0"/>
              <a:t>det</a:t>
            </a:r>
            <a:r>
              <a:rPr lang="en-US" dirty="0" smtClean="0"/>
              <a:t> </a:t>
            </a:r>
            <a:r>
              <a:rPr lang="en-US" dirty="0" err="1" smtClean="0"/>
              <a:t>som</a:t>
            </a:r>
            <a:r>
              <a:rPr lang="en-US" dirty="0" smtClean="0"/>
              <a:t> </a:t>
            </a:r>
            <a:r>
              <a:rPr lang="en-US" dirty="0" err="1" smtClean="0"/>
              <a:t>finns</a:t>
            </a:r>
            <a:r>
              <a:rPr lang="en-US" dirty="0" smtClean="0"/>
              <a:t> </a:t>
            </a:r>
            <a:r>
              <a:rPr lang="en-US" dirty="0" err="1" smtClean="0"/>
              <a:t>tillhands</a:t>
            </a:r>
            <a:r>
              <a:rPr lang="en-US" dirty="0" smtClean="0"/>
              <a:t> (</a:t>
            </a:r>
            <a:r>
              <a:rPr lang="en-US" dirty="0" err="1" smtClean="0"/>
              <a:t>Lévi</a:t>
            </a:r>
            <a:r>
              <a:rPr lang="en-US" dirty="0" smtClean="0"/>
              <a:t> Strauss)</a:t>
            </a:r>
          </a:p>
          <a:p>
            <a:r>
              <a:rPr lang="en-US" dirty="0" err="1" smtClean="0"/>
              <a:t>Att</a:t>
            </a:r>
            <a:r>
              <a:rPr lang="en-US" dirty="0" smtClean="0"/>
              <a:t> </a:t>
            </a:r>
            <a:r>
              <a:rPr lang="en-US" dirty="0" err="1" smtClean="0"/>
              <a:t>tilldela</a:t>
            </a:r>
            <a:r>
              <a:rPr lang="en-US" dirty="0" smtClean="0"/>
              <a:t> </a:t>
            </a:r>
            <a:r>
              <a:rPr lang="en-US" dirty="0" err="1" smtClean="0"/>
              <a:t>något</a:t>
            </a:r>
            <a:r>
              <a:rPr lang="en-US" dirty="0" smtClean="0"/>
              <a:t> </a:t>
            </a:r>
            <a:r>
              <a:rPr lang="en-US" dirty="0" err="1" smtClean="0"/>
              <a:t>ett</a:t>
            </a:r>
            <a:r>
              <a:rPr lang="en-US" dirty="0" smtClean="0"/>
              <a:t> </a:t>
            </a:r>
            <a:r>
              <a:rPr lang="en-US" dirty="0" err="1" smtClean="0"/>
              <a:t>nytt</a:t>
            </a:r>
            <a:r>
              <a:rPr lang="en-US" dirty="0" smtClean="0"/>
              <a:t> </a:t>
            </a:r>
            <a:r>
              <a:rPr lang="en-US" dirty="0" err="1" smtClean="0"/>
              <a:t>syfte</a:t>
            </a:r>
            <a:r>
              <a:rPr lang="en-US" dirty="0" smtClean="0"/>
              <a:t>, </a:t>
            </a:r>
            <a:r>
              <a:rPr lang="en-US" dirty="0" err="1" smtClean="0"/>
              <a:t>ge</a:t>
            </a:r>
            <a:r>
              <a:rPr lang="en-US" dirty="0" smtClean="0"/>
              <a:t> </a:t>
            </a:r>
            <a:r>
              <a:rPr lang="en-US" dirty="0" err="1" smtClean="0"/>
              <a:t>något</a:t>
            </a:r>
            <a:r>
              <a:rPr lang="en-US" dirty="0" smtClean="0"/>
              <a:t> </a:t>
            </a:r>
            <a:r>
              <a:rPr lang="en-US" dirty="0" err="1" smtClean="0"/>
              <a:t>nya</a:t>
            </a:r>
            <a:r>
              <a:rPr lang="en-US" dirty="0" smtClean="0"/>
              <a:t> </a:t>
            </a:r>
            <a:r>
              <a:rPr lang="en-US" dirty="0" err="1" smtClean="0"/>
              <a:t>egenskaper</a:t>
            </a:r>
            <a:r>
              <a:rPr lang="en-US" dirty="0" smtClean="0"/>
              <a:t> </a:t>
            </a:r>
            <a:r>
              <a:rPr lang="en-US" dirty="0" err="1" smtClean="0"/>
              <a:t>och</a:t>
            </a:r>
            <a:r>
              <a:rPr lang="en-US" dirty="0" smtClean="0"/>
              <a:t> </a:t>
            </a:r>
            <a:r>
              <a:rPr lang="en-US" dirty="0" err="1" smtClean="0"/>
              <a:t>funktioner</a:t>
            </a:r>
            <a:r>
              <a:rPr lang="en-US" dirty="0" smtClean="0"/>
              <a:t> (Koenig, 1996). </a:t>
            </a:r>
          </a:p>
          <a:p>
            <a:r>
              <a:rPr lang="en-US" dirty="0"/>
              <a:t>Karl </a:t>
            </a:r>
            <a:r>
              <a:rPr lang="en-US" dirty="0" err="1"/>
              <a:t>Weick</a:t>
            </a:r>
            <a:r>
              <a:rPr lang="en-US" dirty="0"/>
              <a:t> – </a:t>
            </a:r>
            <a:r>
              <a:rPr lang="en-US" dirty="0" err="1"/>
              <a:t>improvisatoin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organisatioiner</a:t>
            </a:r>
            <a:endParaRPr lang="en-US" dirty="0"/>
          </a:p>
          <a:p>
            <a:pPr lvl="1"/>
            <a:r>
              <a:rPr lang="en-US" dirty="0" err="1"/>
              <a:t>Känsla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kunskap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resurser</a:t>
            </a:r>
            <a:endParaRPr lang="en-US" dirty="0"/>
          </a:p>
          <a:p>
            <a:pPr lvl="1"/>
            <a:r>
              <a:rPr lang="en-US" dirty="0" err="1"/>
              <a:t>Noga</a:t>
            </a:r>
            <a:r>
              <a:rPr lang="en-US" dirty="0"/>
              <a:t> </a:t>
            </a:r>
            <a:r>
              <a:rPr lang="en-US" dirty="0" err="1"/>
              <a:t>observera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lyssna</a:t>
            </a:r>
            <a:endParaRPr lang="en-US" dirty="0"/>
          </a:p>
          <a:p>
            <a:pPr lvl="1"/>
            <a:r>
              <a:rPr lang="en-US" dirty="0" err="1"/>
              <a:t>Lita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idéerna</a:t>
            </a:r>
            <a:endParaRPr lang="en-US" dirty="0"/>
          </a:p>
          <a:p>
            <a:pPr lvl="1"/>
            <a:r>
              <a:rPr lang="en-US" dirty="0" err="1"/>
              <a:t>Förbättrar</a:t>
            </a:r>
            <a:r>
              <a:rPr lang="en-US" dirty="0"/>
              <a:t> </a:t>
            </a:r>
            <a:r>
              <a:rPr lang="en-US" dirty="0" err="1"/>
              <a:t>genom</a:t>
            </a:r>
            <a:r>
              <a:rPr lang="en-US" dirty="0"/>
              <a:t> feedback </a:t>
            </a:r>
          </a:p>
          <a:p>
            <a:r>
              <a:rPr lang="en-US" dirty="0" smtClean="0"/>
              <a:t>Baker – ‘entrepreneurial </a:t>
            </a:r>
            <a:r>
              <a:rPr lang="en-US" dirty="0" err="1" smtClean="0"/>
              <a:t>bricolage</a:t>
            </a:r>
            <a:r>
              <a:rPr lang="en-US" dirty="0" smtClean="0"/>
              <a:t>’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2720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5400" b="1" spc="50" dirty="0" err="1" smtClean="0">
                <a:ln w="11430"/>
                <a:solidFill>
                  <a:srgbClr val="339966"/>
                </a:solidFill>
              </a:rPr>
              <a:t>Vad</a:t>
            </a:r>
            <a:r>
              <a:rPr lang="en-US" sz="5400" b="1" spc="50" dirty="0" smtClean="0">
                <a:ln w="11430"/>
                <a:solidFill>
                  <a:srgbClr val="339966"/>
                </a:solidFill>
              </a:rPr>
              <a:t> </a:t>
            </a:r>
            <a:r>
              <a:rPr lang="en-US" sz="5400" b="1" spc="50" dirty="0" err="1" smtClean="0">
                <a:ln w="11430"/>
                <a:solidFill>
                  <a:srgbClr val="339966"/>
                </a:solidFill>
              </a:rPr>
              <a:t>är</a:t>
            </a:r>
            <a:r>
              <a:rPr lang="en-US" sz="5400" b="1" spc="50" dirty="0" smtClean="0">
                <a:ln w="11430"/>
                <a:solidFill>
                  <a:srgbClr val="339966"/>
                </a:solidFill>
              </a:rPr>
              <a:t> </a:t>
            </a:r>
            <a:r>
              <a:rPr lang="en-US" sz="5400" b="1" spc="50" dirty="0" err="1" smtClean="0">
                <a:ln w="11430"/>
                <a:solidFill>
                  <a:srgbClr val="339966"/>
                </a:solidFill>
              </a:rPr>
              <a:t>det</a:t>
            </a:r>
            <a:r>
              <a:rPr lang="en-US" sz="5400" b="1" spc="50" dirty="0" smtClean="0">
                <a:ln w="11430"/>
                <a:solidFill>
                  <a:srgbClr val="339966"/>
                </a:solidFill>
              </a:rPr>
              <a:t> de </a:t>
            </a:r>
            <a:r>
              <a:rPr lang="en-US" sz="5400" b="1" spc="50" dirty="0" err="1" smtClean="0">
                <a:ln w="11430"/>
                <a:solidFill>
                  <a:srgbClr val="339966"/>
                </a:solidFill>
              </a:rPr>
              <a:t>gör</a:t>
            </a:r>
            <a:r>
              <a:rPr lang="en-US" sz="5400" b="1" spc="50" dirty="0" smtClean="0">
                <a:ln w="11430"/>
                <a:solidFill>
                  <a:srgbClr val="339966"/>
                </a:solidFill>
              </a:rPr>
              <a:t> </a:t>
            </a:r>
            <a:r>
              <a:rPr lang="en-US" sz="5400" b="1" spc="50" dirty="0" err="1" smtClean="0">
                <a:ln w="11430"/>
                <a:solidFill>
                  <a:srgbClr val="339966"/>
                </a:solidFill>
              </a:rPr>
              <a:t>något</a:t>
            </a:r>
            <a:r>
              <a:rPr lang="en-US" sz="5400" b="1" spc="50" dirty="0" smtClean="0">
                <a:ln w="11430"/>
                <a:solidFill>
                  <a:srgbClr val="339966"/>
                </a:solidFill>
              </a:rPr>
              <a:t> </a:t>
            </a:r>
            <a:r>
              <a:rPr lang="en-US" sz="5400" b="1" spc="50" dirty="0" err="1" smtClean="0">
                <a:ln w="11430"/>
                <a:solidFill>
                  <a:srgbClr val="339966"/>
                </a:solidFill>
              </a:rPr>
              <a:t>av</a:t>
            </a:r>
            <a:r>
              <a:rPr lang="en-US" sz="5400" b="1" spc="50" dirty="0" smtClean="0">
                <a:ln w="11430"/>
                <a:solidFill>
                  <a:srgbClr val="339966"/>
                </a:solidFill>
              </a:rPr>
              <a:t>?</a:t>
            </a:r>
            <a:endParaRPr lang="en-US" sz="5400" b="1" spc="50" dirty="0">
              <a:ln w="11430"/>
              <a:solidFill>
                <a:srgbClr val="339966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resurser</a:t>
            </a:r>
            <a:r>
              <a:rPr lang="en-US" dirty="0" smtClean="0"/>
              <a:t> de </a:t>
            </a:r>
            <a:r>
              <a:rPr lang="en-US" dirty="0" err="1" smtClean="0"/>
              <a:t>har</a:t>
            </a:r>
            <a:r>
              <a:rPr lang="en-US" dirty="0" smtClean="0"/>
              <a:t> </a:t>
            </a:r>
            <a:r>
              <a:rPr lang="en-US" dirty="0" err="1" smtClean="0"/>
              <a:t>tillhands</a:t>
            </a:r>
            <a:r>
              <a:rPr lang="en-US" dirty="0" smtClean="0"/>
              <a:t> </a:t>
            </a:r>
            <a:r>
              <a:rPr lang="en-US" dirty="0" err="1" smtClean="0"/>
              <a:t>och</a:t>
            </a:r>
            <a:r>
              <a:rPr lang="en-US" dirty="0" smtClean="0"/>
              <a:t> de </a:t>
            </a:r>
            <a:r>
              <a:rPr lang="en-US" dirty="0" err="1" smtClean="0"/>
              <a:t>de</a:t>
            </a:r>
            <a:r>
              <a:rPr lang="en-US" dirty="0" smtClean="0"/>
              <a:t> </a:t>
            </a:r>
            <a:r>
              <a:rPr lang="en-US" dirty="0" err="1" smtClean="0"/>
              <a:t>skapar</a:t>
            </a:r>
            <a:endParaRPr lang="en-US" dirty="0" smtClean="0"/>
          </a:p>
          <a:p>
            <a:pPr lvl="1"/>
            <a:r>
              <a:rPr lang="en-US" sz="3200" dirty="0" err="1" smtClean="0"/>
              <a:t>Gripbara</a:t>
            </a:r>
            <a:r>
              <a:rPr lang="en-US" sz="3200" dirty="0" smtClean="0"/>
              <a:t> </a:t>
            </a:r>
            <a:r>
              <a:rPr lang="en-US" sz="3200" dirty="0" err="1" smtClean="0"/>
              <a:t>resurser</a:t>
            </a:r>
            <a:r>
              <a:rPr lang="en-US" sz="3200" dirty="0" smtClean="0"/>
              <a:t> </a:t>
            </a:r>
          </a:p>
          <a:p>
            <a:pPr lvl="1"/>
            <a:r>
              <a:rPr lang="en-US" sz="3200" dirty="0" err="1" smtClean="0"/>
              <a:t>Ogripbara</a:t>
            </a:r>
            <a:r>
              <a:rPr lang="en-US" sz="3200" dirty="0" smtClean="0"/>
              <a:t> </a:t>
            </a:r>
            <a:r>
              <a:rPr lang="en-US" sz="3200" dirty="0" err="1" smtClean="0"/>
              <a:t>resurser</a:t>
            </a:r>
            <a:r>
              <a:rPr lang="en-US" sz="3200" dirty="0" smtClean="0"/>
              <a:t> – </a:t>
            </a:r>
            <a:r>
              <a:rPr lang="en-US" sz="3200" dirty="0" err="1" smtClean="0"/>
              <a:t>historien</a:t>
            </a:r>
            <a:r>
              <a:rPr lang="en-US" sz="3200" dirty="0" smtClean="0"/>
              <a:t>, </a:t>
            </a:r>
            <a:r>
              <a:rPr lang="en-US" sz="3200" dirty="0" err="1" smtClean="0"/>
              <a:t>kulturarvet</a:t>
            </a:r>
            <a:r>
              <a:rPr lang="en-US" sz="3200" dirty="0" smtClean="0"/>
              <a:t> </a:t>
            </a:r>
            <a:r>
              <a:rPr lang="en-US" sz="3200" dirty="0" err="1" smtClean="0"/>
              <a:t>blir</a:t>
            </a:r>
            <a:r>
              <a:rPr lang="en-US" sz="3200" dirty="0" smtClean="0"/>
              <a:t> </a:t>
            </a:r>
            <a:r>
              <a:rPr lang="en-US" sz="3200" dirty="0" err="1" smtClean="0"/>
              <a:t>berättelser</a:t>
            </a:r>
            <a:r>
              <a:rPr lang="en-US" sz="3200" dirty="0" smtClean="0"/>
              <a:t> </a:t>
            </a:r>
            <a:r>
              <a:rPr lang="en-US" sz="3200" dirty="0" err="1" smtClean="0"/>
              <a:t>som</a:t>
            </a:r>
            <a:r>
              <a:rPr lang="en-US" sz="3200" dirty="0" smtClean="0"/>
              <a:t> </a:t>
            </a:r>
            <a:r>
              <a:rPr lang="en-US" sz="3200" dirty="0" err="1" smtClean="0"/>
              <a:t>ramar</a:t>
            </a:r>
            <a:r>
              <a:rPr lang="en-US" sz="3200" dirty="0" smtClean="0"/>
              <a:t> in </a:t>
            </a:r>
            <a:r>
              <a:rPr lang="en-US" sz="3200" dirty="0" err="1" smtClean="0"/>
              <a:t>och</a:t>
            </a:r>
            <a:r>
              <a:rPr lang="en-US" sz="3200" dirty="0" smtClean="0"/>
              <a:t> </a:t>
            </a:r>
            <a:r>
              <a:rPr lang="en-US" sz="3200" dirty="0" err="1" smtClean="0"/>
              <a:t>ger</a:t>
            </a:r>
            <a:r>
              <a:rPr lang="en-US" sz="3200" dirty="0" smtClean="0"/>
              <a:t> </a:t>
            </a:r>
            <a:r>
              <a:rPr lang="en-US" sz="3200" dirty="0" err="1" smtClean="0"/>
              <a:t>struktur</a:t>
            </a:r>
            <a:r>
              <a:rPr lang="en-US" sz="3200" dirty="0" smtClean="0"/>
              <a:t> till de </a:t>
            </a:r>
            <a:r>
              <a:rPr lang="en-US" sz="3200" dirty="0" err="1" smtClean="0"/>
              <a:t>affärskoncept</a:t>
            </a:r>
            <a:r>
              <a:rPr lang="en-US" sz="3200" dirty="0" smtClean="0"/>
              <a:t> </a:t>
            </a:r>
            <a:r>
              <a:rPr lang="en-US" sz="3200" dirty="0" err="1" smtClean="0"/>
              <a:t>som</a:t>
            </a:r>
            <a:r>
              <a:rPr lang="en-US" sz="3200" dirty="0" smtClean="0"/>
              <a:t> </a:t>
            </a:r>
            <a:r>
              <a:rPr lang="en-US" sz="3200" dirty="0" err="1" smtClean="0"/>
              <a:t>utvecklas</a:t>
            </a:r>
            <a:r>
              <a:rPr lang="en-US" sz="3200" dirty="0" smtClean="0"/>
              <a:t>. Den </a:t>
            </a:r>
            <a:r>
              <a:rPr lang="en-US" sz="3200" dirty="0" err="1" smtClean="0"/>
              <a:t>röda</a:t>
            </a:r>
            <a:r>
              <a:rPr lang="en-US" sz="3200" dirty="0" smtClean="0"/>
              <a:t> </a:t>
            </a:r>
            <a:r>
              <a:rPr lang="en-US" sz="3200" dirty="0" err="1" smtClean="0"/>
              <a:t>tråden</a:t>
            </a:r>
            <a:r>
              <a:rPr lang="en-US" sz="3200" dirty="0" smtClean="0"/>
              <a:t>. </a:t>
            </a:r>
          </a:p>
          <a:p>
            <a:r>
              <a:rPr lang="en-US" dirty="0" err="1" smtClean="0"/>
              <a:t>Genom</a:t>
            </a:r>
            <a:r>
              <a:rPr lang="en-US" dirty="0" smtClean="0"/>
              <a:t> </a:t>
            </a:r>
            <a:r>
              <a:rPr lang="en-US" dirty="0" err="1" smtClean="0"/>
              <a:t>att</a:t>
            </a:r>
            <a:r>
              <a:rPr lang="en-US" dirty="0" smtClean="0"/>
              <a:t> </a:t>
            </a:r>
            <a:r>
              <a:rPr lang="en-US" dirty="0" err="1" smtClean="0"/>
              <a:t>vara</a:t>
            </a:r>
            <a:r>
              <a:rPr lang="en-US" dirty="0" smtClean="0"/>
              <a:t> </a:t>
            </a:r>
            <a:r>
              <a:rPr lang="en-US" dirty="0" err="1" smtClean="0"/>
              <a:t>entreprenöriellt</a:t>
            </a:r>
            <a:r>
              <a:rPr lang="en-US" dirty="0" smtClean="0"/>
              <a:t> </a:t>
            </a:r>
            <a:r>
              <a:rPr lang="en-US" dirty="0" err="1" smtClean="0"/>
              <a:t>alerta</a:t>
            </a:r>
            <a:r>
              <a:rPr lang="en-US" dirty="0" smtClean="0"/>
              <a:t> </a:t>
            </a:r>
            <a:r>
              <a:rPr lang="en-US" dirty="0" err="1" smtClean="0"/>
              <a:t>skapar</a:t>
            </a:r>
            <a:r>
              <a:rPr lang="en-US" dirty="0" smtClean="0"/>
              <a:t> de </a:t>
            </a:r>
            <a:r>
              <a:rPr lang="en-US" dirty="0" err="1" smtClean="0"/>
              <a:t>möjligheter</a:t>
            </a:r>
            <a:r>
              <a:rPr lang="en-US" dirty="0" smtClean="0"/>
              <a:t> </a:t>
            </a:r>
            <a:r>
              <a:rPr lang="en-US" dirty="0" err="1" smtClean="0"/>
              <a:t>och</a:t>
            </a:r>
            <a:r>
              <a:rPr lang="en-US" dirty="0" smtClean="0"/>
              <a:t> </a:t>
            </a:r>
            <a:r>
              <a:rPr lang="en-US" dirty="0" err="1" smtClean="0"/>
              <a:t>diversifierar</a:t>
            </a:r>
            <a:r>
              <a:rPr lang="en-US" dirty="0" smtClean="0"/>
              <a:t> sig. 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8488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3547131" y="5877272"/>
            <a:ext cx="2089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4000" dirty="0" smtClean="0"/>
              <a:t> Österlen </a:t>
            </a:r>
            <a:endParaRPr lang="sv-SE" sz="4000" dirty="0"/>
          </a:p>
        </p:txBody>
      </p:sp>
      <p:pic>
        <p:nvPicPr>
          <p:cNvPr id="3" name="Bildobjekt 2" descr="Stenshuvud skymta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11560" y="548680"/>
            <a:ext cx="7920880" cy="527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293436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95536" y="476672"/>
            <a:ext cx="4141730" cy="2772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716016" y="566014"/>
            <a:ext cx="4034162" cy="2700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356928" y="3501008"/>
            <a:ext cx="4393250" cy="2940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20327" y="3640201"/>
            <a:ext cx="3641564" cy="2437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80416" y="476672"/>
            <a:ext cx="8369762" cy="5965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847" y="476672"/>
            <a:ext cx="8920838" cy="5875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4256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pic>
        <p:nvPicPr>
          <p:cNvPr id="6" name="Bildobjekt 5" descr="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23528" y="1556792"/>
            <a:ext cx="8136904" cy="373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924325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frida_sv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051720" y="2780928"/>
            <a:ext cx="4860032" cy="3240021"/>
          </a:xfrm>
          <a:prstGeom prst="rect">
            <a:avLst/>
          </a:prstGeom>
        </p:spPr>
      </p:pic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67544" y="3212976"/>
            <a:ext cx="8229600" cy="2985195"/>
          </a:xfrm>
        </p:spPr>
        <p:txBody>
          <a:bodyPr/>
          <a:lstStyle/>
          <a:p>
            <a:r>
              <a:rPr lang="sv-SE" dirty="0" smtClean="0"/>
              <a:t>Startar företag inom en bransch man kan</a:t>
            </a:r>
          </a:p>
          <a:p>
            <a:r>
              <a:rPr lang="sv-SE" dirty="0" smtClean="0"/>
              <a:t>Privata händelser styr</a:t>
            </a:r>
          </a:p>
          <a:p>
            <a:r>
              <a:rPr lang="sv-SE" dirty="0" smtClean="0"/>
              <a:t>Redan etablerade nätverk spelar en roll – socialt kapital</a:t>
            </a:r>
          </a:p>
          <a:p>
            <a:r>
              <a:rPr lang="sv-SE" dirty="0" smtClean="0"/>
              <a:t>Kunder över hela landet  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9898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>Vem är Frida Jönsson och hur kom det sig att du blev företagare i Brantevik på Österlen – berätta!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072790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tillvaxtrummet_logo_vekt_lit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843808" y="3068960"/>
            <a:ext cx="3456384" cy="3364520"/>
          </a:xfrm>
          <a:prstGeom prst="rect">
            <a:avLst/>
          </a:prstGeom>
        </p:spPr>
      </p:pic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2697163"/>
          </a:xfrm>
        </p:spPr>
        <p:txBody>
          <a:bodyPr/>
          <a:lstStyle/>
          <a:p>
            <a:r>
              <a:rPr lang="sv-SE" dirty="0" smtClean="0"/>
              <a:t>Provocerades av myter om hur det är att vara ung kvinna som driver företag på landsbygden</a:t>
            </a:r>
          </a:p>
          <a:p>
            <a:r>
              <a:rPr lang="sv-SE" dirty="0" smtClean="0"/>
              <a:t>Utgår från egna behov</a:t>
            </a:r>
          </a:p>
          <a:p>
            <a:r>
              <a:rPr lang="sv-SE" dirty="0" smtClean="0"/>
              <a:t>Använder sig av sitt nätverk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11338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>Du är även initiativtagare till Tillväxtrummet, berätta om Tillväxtrummet. Vad det är och hur det kom till.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7120571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sv-SE" sz="3200" i="1" dirty="0" smtClean="0"/>
              <a:t>”Jag lockas av livsstilen med att vara landsbygdsföretagare – att vara nära familjen och barnen. Företagandet är inte mitt livsmål utan livsstilen är målet. Att få vara med roliga människor och med familjen. Att ha kul.” </a:t>
            </a:r>
            <a:endParaRPr lang="sv-SE" sz="3200" i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5158897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blomhav+traktorspå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619672" y="1628800"/>
            <a:ext cx="5904656" cy="3936437"/>
          </a:xfrm>
          <a:prstGeom prst="rect">
            <a:avLst/>
          </a:prstGeom>
        </p:spPr>
      </p:pic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927373"/>
            <a:ext cx="8229600" cy="4525963"/>
          </a:xfrm>
        </p:spPr>
        <p:txBody>
          <a:bodyPr/>
          <a:lstStyle/>
          <a:p>
            <a:r>
              <a:rPr lang="sv-SE" dirty="0" smtClean="0"/>
              <a:t>Kompetens </a:t>
            </a:r>
          </a:p>
          <a:p>
            <a:r>
              <a:rPr lang="sv-SE" dirty="0" smtClean="0"/>
              <a:t>Brist på kapital</a:t>
            </a:r>
          </a:p>
          <a:p>
            <a:r>
              <a:rPr lang="sv-SE" dirty="0" smtClean="0"/>
              <a:t>Långt till kunden</a:t>
            </a:r>
          </a:p>
          <a:p>
            <a:r>
              <a:rPr lang="sv-SE" dirty="0" smtClean="0"/>
              <a:t>Livsstilen lockar snarare än att driva och utveckla företaget</a:t>
            </a:r>
          </a:p>
          <a:p>
            <a:r>
              <a:rPr lang="sv-SE" dirty="0" smtClean="0"/>
              <a:t>Man finner sig i att tjäna mindre pengar… </a:t>
            </a:r>
          </a:p>
          <a:p>
            <a:endParaRPr lang="sv-SE" dirty="0" smtClean="0"/>
          </a:p>
          <a:p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Myter kring entreprenörskap på landsbygden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6534836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Är</a:t>
            </a:r>
            <a:r>
              <a:rPr lang="en-US" dirty="0" smtClean="0"/>
              <a:t> </a:t>
            </a:r>
            <a:r>
              <a:rPr lang="en-US" dirty="0" err="1" smtClean="0"/>
              <a:t>det</a:t>
            </a:r>
            <a:r>
              <a:rPr lang="en-US" dirty="0" smtClean="0"/>
              <a:t> </a:t>
            </a:r>
            <a:r>
              <a:rPr lang="en-US" dirty="0" err="1" smtClean="0"/>
              <a:t>något</a:t>
            </a:r>
            <a:r>
              <a:rPr lang="en-US" dirty="0" smtClean="0"/>
              <a:t> </a:t>
            </a:r>
            <a:r>
              <a:rPr lang="en-US" dirty="0" err="1" smtClean="0"/>
              <a:t>särskilt</a:t>
            </a:r>
            <a:r>
              <a:rPr lang="en-US" dirty="0" smtClean="0"/>
              <a:t> du </a:t>
            </a:r>
            <a:r>
              <a:rPr lang="en-US" dirty="0" err="1" smtClean="0"/>
              <a:t>vill</a:t>
            </a:r>
            <a:r>
              <a:rPr lang="en-US" dirty="0" smtClean="0"/>
              <a:t> </a:t>
            </a:r>
            <a:r>
              <a:rPr lang="en-US" dirty="0" err="1" smtClean="0"/>
              <a:t>skicka</a:t>
            </a:r>
            <a:r>
              <a:rPr lang="en-US" dirty="0" smtClean="0"/>
              <a:t> med </a:t>
            </a:r>
            <a:r>
              <a:rPr lang="en-US" dirty="0" err="1" smtClean="0"/>
              <a:t>åhörarna</a:t>
            </a:r>
            <a:r>
              <a:rPr lang="en-US" dirty="0" smtClean="0"/>
              <a:t>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466957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220072" y="620688"/>
            <a:ext cx="2940426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5375"/>
            <a:ext cx="4333875" cy="5038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ruta 4"/>
          <p:cNvSpPr txBox="1"/>
          <p:nvPr/>
        </p:nvSpPr>
        <p:spPr>
          <a:xfrm>
            <a:off x="683568" y="5628773"/>
            <a:ext cx="12961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/>
              <a:t>Foto</a:t>
            </a:r>
            <a:r>
              <a:rPr lang="en-US" sz="900" dirty="0" smtClean="0"/>
              <a:t>: Daniel Johansson </a:t>
            </a:r>
            <a:endParaRPr lang="en-US" sz="9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8313"/>
            <a:ext cx="8839200" cy="591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7862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68855" y="3620615"/>
            <a:ext cx="397999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572000" y="536778"/>
            <a:ext cx="3907990" cy="2616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7504" y="404665"/>
            <a:ext cx="4302701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572000" y="3548608"/>
            <a:ext cx="4087564" cy="273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8823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39314"/>
            <a:ext cx="3590300" cy="2799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038970"/>
            <a:ext cx="1292225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39552" y="371239"/>
            <a:ext cx="2499018" cy="3345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28552" y="3526971"/>
            <a:ext cx="4579872" cy="2854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167329"/>
            <a:ext cx="2726303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2061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644008" y="3701155"/>
            <a:ext cx="3603883" cy="2691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43608" y="3945764"/>
            <a:ext cx="3276389" cy="2447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644008" y="1268760"/>
            <a:ext cx="289222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825228" y="440714"/>
            <a:ext cx="2484897" cy="3331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6166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40118" y="5116085"/>
            <a:ext cx="4762500" cy="1362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034253"/>
            <a:ext cx="2773641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63510"/>
            <a:ext cx="2943225" cy="1552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609337" y="234053"/>
            <a:ext cx="4500500" cy="18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23528" y="206642"/>
            <a:ext cx="2285809" cy="3060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453108" y="3906461"/>
            <a:ext cx="3313458" cy="2474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7324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6934"/>
            <a:ext cx="4275592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1347257" y="6362245"/>
            <a:ext cx="12961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/>
              <a:t>Foto</a:t>
            </a:r>
            <a:r>
              <a:rPr lang="en-US" sz="900" dirty="0" smtClean="0"/>
              <a:t>: Daniel Johansson </a:t>
            </a:r>
            <a:endParaRPr lang="en-US" sz="9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748135" y="721519"/>
            <a:ext cx="6070799" cy="2360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ruta 4"/>
          <p:cNvSpPr txBox="1"/>
          <p:nvPr/>
        </p:nvSpPr>
        <p:spPr>
          <a:xfrm>
            <a:off x="2821363" y="3119162"/>
            <a:ext cx="12961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/>
              <a:t>Foto</a:t>
            </a:r>
            <a:r>
              <a:rPr lang="en-US" sz="900" dirty="0" smtClean="0"/>
              <a:t>: </a:t>
            </a:r>
            <a:r>
              <a:rPr lang="en-US" sz="900" dirty="0" err="1" smtClean="0"/>
              <a:t>från</a:t>
            </a:r>
            <a:r>
              <a:rPr lang="en-US" sz="900" dirty="0" smtClean="0"/>
              <a:t> </a:t>
            </a:r>
            <a:r>
              <a:rPr lang="en-US" sz="900" dirty="0" err="1" smtClean="0"/>
              <a:t>hemsidan</a:t>
            </a:r>
            <a:endParaRPr lang="en-US" sz="900" dirty="0"/>
          </a:p>
        </p:txBody>
      </p:sp>
      <p:pic>
        <p:nvPicPr>
          <p:cNvPr id="1027" name="Picture 3" descr="Den hemlige kocken : det okända fusket med maten på din tallr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 rot="480826">
            <a:off x="5807198" y="3234578"/>
            <a:ext cx="1945357" cy="317177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12408" y="188640"/>
            <a:ext cx="2559392" cy="342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031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31629"/>
            <a:ext cx="6893621" cy="26808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257872" y="3429000"/>
            <a:ext cx="3448570" cy="2575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909989" y="3429000"/>
            <a:ext cx="3243263" cy="24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7480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561</Words>
  <Application>Microsoft Macintosh PowerPoint</Application>
  <PresentationFormat>Bildspel på skärmen (4:3)</PresentationFormat>
  <Paragraphs>70</Paragraphs>
  <Slides>25</Slides>
  <Notes>5</Notes>
  <HiddenSlides>0</HiddenSlides>
  <MMClips>0</MMClips>
  <ScaleCrop>false</ScaleCrop>
  <HeadingPairs>
    <vt:vector size="4" baseType="variant">
      <vt:variant>
        <vt:lpstr>Formgivningsmall</vt:lpstr>
      </vt:variant>
      <vt:variant>
        <vt:i4>1</vt:i4>
      </vt:variant>
      <vt:variant>
        <vt:lpstr>Bildrubriker</vt:lpstr>
      </vt:variant>
      <vt:variant>
        <vt:i4>25</vt:i4>
      </vt:variant>
    </vt:vector>
  </HeadingPairs>
  <TitlesOfParts>
    <vt:vector size="26" baseType="lpstr">
      <vt:lpstr>Office-tema</vt:lpstr>
      <vt:lpstr>En studie av tre landsbygdsföretag </vt:lpstr>
      <vt:lpstr>Bild 2</vt:lpstr>
      <vt:lpstr>Bild 3</vt:lpstr>
      <vt:lpstr>Bild 4</vt:lpstr>
      <vt:lpstr>Bild 5</vt:lpstr>
      <vt:lpstr>Bild 6</vt:lpstr>
      <vt:lpstr>Bild 7</vt:lpstr>
      <vt:lpstr>Bild 8</vt:lpstr>
      <vt:lpstr>Bild 9</vt:lpstr>
      <vt:lpstr>Bild 10</vt:lpstr>
      <vt:lpstr>Vad säger oss berättelserna?</vt:lpstr>
      <vt:lpstr>Bild 12</vt:lpstr>
      <vt:lpstr>Bild 13</vt:lpstr>
      <vt:lpstr>Bild 14</vt:lpstr>
      <vt:lpstr>Utmaningar för landsbygdsföretag  (Stallinbrass, 1980; Shaw &amp; Williams, 1987; 1990; Williams et al., 1989; Morrison et al., 1999). </vt:lpstr>
      <vt:lpstr>Bild 16</vt:lpstr>
      <vt:lpstr>Bricolage</vt:lpstr>
      <vt:lpstr>Vad är det de gör något av?</vt:lpstr>
      <vt:lpstr>Bild 19</vt:lpstr>
      <vt:lpstr> </vt:lpstr>
      <vt:lpstr>Vem är Frida Jönsson och hur kom det sig att du blev företagare i Brantevik på Österlen – berätta!</vt:lpstr>
      <vt:lpstr>Du är även initiativtagare till Tillväxtrummet, berätta om Tillväxtrummet. Vad det är och hur det kom till. </vt:lpstr>
      <vt:lpstr>”Jag lockas av livsstilen med att vara landsbygdsföretagare – att vara nära familjen och barnen. Företagandet är inte mitt livsmål utan livsstilen är målet. Att få vara med roliga människor och med familjen. Att ha kul.” </vt:lpstr>
      <vt:lpstr>Myter kring entreprenörskap på landsbygden</vt:lpstr>
      <vt:lpstr>Är det något särskilt du vill skicka med åhörarna?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Rural entrepreneurship</dc:title>
  <dc:creator>Caroline Wigren</dc:creator>
  <cp:lastModifiedBy>Marie Karlén</cp:lastModifiedBy>
  <cp:revision>39</cp:revision>
  <dcterms:created xsi:type="dcterms:W3CDTF">2013-03-13T12:48:49Z</dcterms:created>
  <dcterms:modified xsi:type="dcterms:W3CDTF">2013-03-13T12:50:22Z</dcterms:modified>
</cp:coreProperties>
</file>