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slideLayouts/slideLayout4.xml" ContentType="application/vnd.openxmlformats-officedocument.presentationml.slideLayout+xml"/>
  <Override PartName="/ppt/notesSlides/notesSlide5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docProps/app.xml" ContentType="application/vnd.openxmlformats-officedocument.extended-properties+xml"/>
  <Override PartName="/ppt/slides/slide5.xml" ContentType="application/vnd.openxmlformats-officedocument.presentationml.slide+xml"/>
  <Override PartName="/ppt/presProps.xml" ContentType="application/vnd.openxmlformats-officedocument.presentationml.presProps+xml"/>
  <Default Extension="jpeg" ContentType="image/jpeg"/>
  <Override PartName="/ppt/slideLayouts/slideLayout5.xml" ContentType="application/vnd.openxmlformats-officedocument.presentationml.slideLayout+xml"/>
  <Default Extension="png" ContentType="image/png"/>
  <Override PartName="/ppt/slideLayouts/slideLayout3.xml" ContentType="application/vnd.openxmlformats-officedocument.presentationml.slideLayout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Masters/slideMaster1.xml" ContentType="application/vnd.openxmlformats-officedocument.presentationml.slideMaster+xml"/>
  <Default Extension="bin" ContentType="application/vnd.openxmlformats-officedocument.presentationml.printerSettings"/>
  <Override PartName="/ppt/notesSlides/notesSlide4.xml" ContentType="application/vnd.openxmlformats-officedocument.presentationml.notesSlide+xml"/>
  <Default Extension="rels" ContentType="application/vnd.openxmlformats-package.relationships+xml"/>
  <Override PartName="/ppt/slides/slide6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9"/>
  </p:notesMasterIdLst>
  <p:sldIdLst>
    <p:sldId id="305" r:id="rId2"/>
    <p:sldId id="318" r:id="rId3"/>
    <p:sldId id="324" r:id="rId4"/>
    <p:sldId id="307" r:id="rId5"/>
    <p:sldId id="312" r:id="rId6"/>
    <p:sldId id="321" r:id="rId7"/>
    <p:sldId id="263" r:id="rId8"/>
  </p:sldIdLst>
  <p:sldSz cx="9144000" cy="6858000" type="screen4x3"/>
  <p:notesSz cx="6858000" cy="9144000"/>
  <p:defaultTextStyle>
    <a:defPPr>
      <a:defRPr lang="sv-S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EDEDED"/>
  </p:clrMru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 autoAdjust="0"/>
    <p:restoredTop sz="75311" autoAdjust="0"/>
  </p:normalViewPr>
  <p:slideViewPr>
    <p:cSldViewPr snapToGrid="0" snapToObjects="1">
      <p:cViewPr>
        <p:scale>
          <a:sx n="75" d="100"/>
          <a:sy n="75" d="100"/>
        </p:scale>
        <p:origin x="-2656" y="-8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4" Type="http://schemas.openxmlformats.org/officeDocument/2006/relationships/tableStyles" Target="tableStyles.xml"/><Relationship Id="rId4" Type="http://schemas.openxmlformats.org/officeDocument/2006/relationships/slide" Target="slides/slide3.xml"/><Relationship Id="rId7" Type="http://schemas.openxmlformats.org/officeDocument/2006/relationships/slide" Target="slides/slide6.xml"/><Relationship Id="rId1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10" Type="http://schemas.openxmlformats.org/officeDocument/2006/relationships/printerSettings" Target="printerSettings/printerSettings1.bin"/><Relationship Id="rId5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9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2B0223-0A6E-42D7-B01E-435BC5CA19DA}" type="datetimeFigureOut">
              <a:rPr lang="sv-SE" smtClean="0"/>
              <a:pPr/>
              <a:t>13-03-12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DA8E99-9C9A-4855-8ECD-6127CB3AA27B}" type="slidenum">
              <a:rPr lang="sv-SE" smtClean="0"/>
              <a:pPr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477010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Platshållare för bildobjekt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4579" name="Platshållare för anteckninga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sv-SE" dirty="0" smtClean="0"/>
          </a:p>
        </p:txBody>
      </p:sp>
      <p:sp>
        <p:nvSpPr>
          <p:cNvPr id="26628" name="Platshållare för bildnumm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6143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6143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6143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6143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6143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6143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6143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6143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6143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fld id="{1AE29ACA-825A-420E-9AE1-488B74E9F6CE}" type="slidenum">
              <a:rPr lang="sv-SE" sz="1200" smtClean="0"/>
              <a:pPr eaLnBrk="1" hangingPunct="1">
                <a:defRPr/>
              </a:pPr>
              <a:t>1</a:t>
            </a:fld>
            <a:endParaRPr lang="sv-SE" sz="120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DA8E99-9C9A-4855-8ECD-6127CB3AA27B}" type="slidenum">
              <a:rPr lang="sv-SE" smtClean="0"/>
              <a:pPr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240673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Platshållare för bildobjekt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Platshållare för anteckninga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sv-SE" dirty="0" smtClean="0"/>
          </a:p>
        </p:txBody>
      </p:sp>
      <p:sp>
        <p:nvSpPr>
          <p:cNvPr id="17412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defTabSz="6143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6143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6143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6143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6143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6143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6143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6143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6143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fld id="{C4B93F10-B287-43DB-93D6-D5B617387F90}" type="slidenum">
              <a:rPr lang="sv-SE" sz="800" smtClean="0"/>
              <a:pPr eaLnBrk="1" hangingPunct="1">
                <a:defRPr/>
              </a:pPr>
              <a:t>4</a:t>
            </a:fld>
            <a:endParaRPr lang="sv-SE" sz="80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Platshållare för bildobjekt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Platshållare för anteckninga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sv-SE" smtClean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609E51D-F3E2-4BC0-9033-A0A97238B4F2}" type="slidenum">
              <a:rPr lang="sv-SE" smtClean="0"/>
              <a:pPr>
                <a:defRPr/>
              </a:pPr>
              <a:t>5</a:t>
            </a:fld>
            <a:endParaRPr lang="sv-S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DB10B5-408F-43DD-9335-FCD989BD4F01}" type="slidenum">
              <a:rPr lang="sv-SE" smtClean="0"/>
              <a:pPr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36808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Rubrik + under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2029240" y="2327091"/>
            <a:ext cx="6428959" cy="764249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2029240" y="3091340"/>
            <a:ext cx="6428960" cy="1156451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Rubrik + brö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029241" y="1611586"/>
            <a:ext cx="6465472" cy="651651"/>
          </a:xfrm>
        </p:spPr>
        <p:txBody>
          <a:bodyPr anchor="t">
            <a:normAutofit/>
          </a:bodyPr>
          <a:lstStyle>
            <a:lvl1pPr algn="l">
              <a:defRPr sz="2800" b="0" cap="none"/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4" name="Platshållare för innehåll 2"/>
          <p:cNvSpPr>
            <a:spLocks noGrp="1"/>
          </p:cNvSpPr>
          <p:nvPr>
            <p:ph idx="1"/>
          </p:nvPr>
        </p:nvSpPr>
        <p:spPr>
          <a:xfrm>
            <a:off x="2029241" y="2263237"/>
            <a:ext cx="6465472" cy="3426783"/>
          </a:xfrm>
        </p:spPr>
        <p:txBody>
          <a:bodyPr/>
          <a:lstStyle>
            <a:lvl1pPr marL="0" indent="0">
              <a:buNone/>
              <a:defRPr sz="1800"/>
            </a:lvl1pPr>
            <a:lvl2pPr marL="432000" indent="-216000">
              <a:defRPr sz="1800"/>
            </a:lvl2pPr>
            <a:lvl3pPr marL="648000" indent="-216000">
              <a:defRPr sz="1800"/>
            </a:lvl3pPr>
            <a:lvl4pPr marL="864000" indent="-216000">
              <a:defRPr sz="1800"/>
            </a:lvl4pPr>
            <a:lvl5pPr marL="1080000" indent="-216000">
              <a:defRPr sz="1800"/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Rubrik + brödtext pun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2029241" y="2263237"/>
            <a:ext cx="6465472" cy="3426783"/>
          </a:xfrm>
        </p:spPr>
        <p:txBody>
          <a:bodyPr/>
          <a:lstStyle>
            <a:lvl1pPr marL="216000" indent="-216000">
              <a:defRPr sz="1800"/>
            </a:lvl1pPr>
            <a:lvl2pPr marL="432000" indent="-216000">
              <a:defRPr sz="1800"/>
            </a:lvl2pPr>
            <a:lvl3pPr marL="648000" indent="-216000">
              <a:defRPr sz="1800"/>
            </a:lvl3pPr>
            <a:lvl4pPr marL="864000" indent="-216000">
              <a:defRPr sz="1800"/>
            </a:lvl4pPr>
            <a:lvl5pPr marL="1080000" indent="-216000">
              <a:defRPr sz="1800"/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54" name="Rubrik 53"/>
          <p:cNvSpPr>
            <a:spLocks noGrp="1"/>
          </p:cNvSpPr>
          <p:nvPr>
            <p:ph type="title"/>
          </p:nvPr>
        </p:nvSpPr>
        <p:spPr>
          <a:xfrm>
            <a:off x="2029241" y="1611586"/>
            <a:ext cx="6465472" cy="651651"/>
          </a:xfrm>
        </p:spPr>
        <p:txBody>
          <a:bodyPr>
            <a:normAutofit/>
          </a:bodyPr>
          <a:lstStyle>
            <a:lvl1pPr>
              <a:defRPr sz="2800" b="0"/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029241" y="1611586"/>
            <a:ext cx="6428958" cy="1143000"/>
          </a:xfrm>
        </p:spPr>
        <p:txBody>
          <a:bodyPr>
            <a:normAutofit/>
          </a:bodyPr>
          <a:lstStyle>
            <a:lvl1pPr>
              <a:defRPr sz="2800" b="0" i="0">
                <a:latin typeface="Arial"/>
                <a:cs typeface="Arial"/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3DFFF-188A-4063-94A8-D49CFCA00223}" type="datetimeFigureOut">
              <a:rPr lang="sv-SE" smtClean="0"/>
              <a:pPr/>
              <a:t>13-03-12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9F886-819A-4A51-9D63-9FB2F1AAD848}" type="slidenum">
              <a:rPr lang="sv-SE" smtClean="0"/>
              <a:pPr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445742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10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2029241" y="1489906"/>
            <a:ext cx="6428958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2029241" y="2775902"/>
            <a:ext cx="6428960" cy="33502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8BD722-7629-0746-B1D5-45EF43B3B798}" type="datetimeFigureOut">
              <a:rPr lang="sv-SE" smtClean="0"/>
              <a:pPr/>
              <a:t>13-03-12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690F4E-EEF6-EE47-BE70-54BDE9D37822}" type="slidenum">
              <a:rPr lang="sv-SE" smtClean="0"/>
              <a:pPr/>
              <a:t>‹Nr.›</a:t>
            </a:fld>
            <a:endParaRPr lang="sv-SE"/>
          </a:p>
        </p:txBody>
      </p:sp>
      <p:sp>
        <p:nvSpPr>
          <p:cNvPr id="8" name="Rectangle 7"/>
          <p:cNvSpPr txBox="1">
            <a:spLocks noChangeArrowheads="1"/>
          </p:cNvSpPr>
          <p:nvPr/>
        </p:nvSpPr>
        <p:spPr bwMode="auto">
          <a:xfrm>
            <a:off x="6553200" y="304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latin typeface="Arial"/>
                <a:cs typeface="Arial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712DF36-69AA-42F0-8F05-06E1975A5098}" type="datetime1">
              <a:rPr kumimoji="0" lang="sv-SE" sz="1000" b="0" i="0" u="none" strike="noStrike" kern="1200" cap="none" spc="0" normalizeH="0" baseline="0" noProof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13-03-12</a:t>
            </a:fld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9" name="Picture 9" descr="I:\Textolay\NY LOGOTYP 2009\JBV_logotyp\jbv_logotyp_farg\jpg\sjv_farg_rgb_300dpi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"/>
            <a:ext cx="1143000" cy="966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Bildobjekt 15" descr="landskap_miljö_klimat_lång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6309360"/>
            <a:ext cx="9144000" cy="548640"/>
          </a:xfrm>
          <a:prstGeom prst="rect">
            <a:avLst/>
          </a:prstGeom>
        </p:spPr>
      </p:pic>
      <p:sp>
        <p:nvSpPr>
          <p:cNvPr id="10" name="textruta 9"/>
          <p:cNvSpPr txBox="1"/>
          <p:nvPr/>
        </p:nvSpPr>
        <p:spPr>
          <a:xfrm>
            <a:off x="381000" y="6428601"/>
            <a:ext cx="2286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b="0" i="0" dirty="0" smtClean="0">
                <a:solidFill>
                  <a:schemeClr val="bg1"/>
                </a:solidFill>
                <a:latin typeface="Arial"/>
                <a:cs typeface="Arial"/>
              </a:rPr>
              <a:t>www.jordbruksverket.se</a:t>
            </a:r>
            <a:endParaRPr lang="sv-SE" sz="1200" b="0" i="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14" name="Bildobjekt 13" descr="vindkraft_15 procent sv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165138" y="5071242"/>
            <a:ext cx="2194379" cy="117033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4" r:id="rId4"/>
    <p:sldLayoutId id="2147483655" r:id="rId5"/>
    <p:sldLayoutId id="2147483656" r:id="rId6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image" Target="../media/image7.jpeg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eg"/><Relationship Id="rId5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3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026" descr="C:\Documents and Settings\MPETT\Mina dokument\Mina bilder\Mindbit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10457"/>
          <a:stretch>
            <a:fillRect/>
          </a:stretch>
        </p:blipFill>
        <p:spPr bwMode="auto">
          <a:xfrm>
            <a:off x="0" y="-354014"/>
            <a:ext cx="5219700" cy="412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4" descr="I:\Särskilda områden\Team Företagande\Broschyrer, flyers, roll-ups, logos\Fördel Landsbygds inspirationsbroschyr\Lapp-Elisa klar\060818 Lapp-Elisa 01 Öivind Lun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t="21004" b="21455"/>
          <a:stretch>
            <a:fillRect/>
          </a:stretch>
        </p:blipFill>
        <p:spPr bwMode="auto">
          <a:xfrm>
            <a:off x="4572000" y="-315914"/>
            <a:ext cx="4572000" cy="3778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latshållare för innehåll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86288" y="3436938"/>
            <a:ext cx="4572000" cy="373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1028" descr="I:\Särskilda områden\Team Företagande\Media (bilder)\Landsbygdsbilder\SVED_090611_JV-LANDSB-00168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9448"/>
          <a:stretch>
            <a:fillRect/>
          </a:stretch>
        </p:blipFill>
        <p:spPr bwMode="auto">
          <a:xfrm>
            <a:off x="4763" y="3421063"/>
            <a:ext cx="4567237" cy="375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ruta 1"/>
          <p:cNvSpPr txBox="1"/>
          <p:nvPr/>
        </p:nvSpPr>
        <p:spPr>
          <a:xfrm>
            <a:off x="4763" y="2260600"/>
            <a:ext cx="6578600" cy="91440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sv-SE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Företagande på landsbygden,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sv-SE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märkvärdigt?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sv-SE" sz="3600" dirty="0" smtClean="0">
                <a:solidFill>
                  <a:schemeClr val="bg1"/>
                </a:solidFill>
                <a:latin typeface="Arial"/>
                <a:ea typeface="+mj-ea"/>
                <a:cs typeface="Arial"/>
              </a:rPr>
              <a:t>.</a:t>
            </a:r>
            <a:endParaRPr kumimoji="0" lang="sv-SE" sz="36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3" name="textruta 2"/>
          <p:cNvSpPr txBox="1"/>
          <p:nvPr/>
        </p:nvSpPr>
        <p:spPr>
          <a:xfrm>
            <a:off x="215900" y="5943600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sv-SE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Christel Gustafsson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sv-SE" sz="2400" b="1" dirty="0" smtClean="0">
                <a:latin typeface="Arial"/>
                <a:ea typeface="+mj-ea"/>
                <a:cs typeface="Arial"/>
              </a:rPr>
              <a:t>Landsbygdsstrateg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sv-SE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Jordbruksverket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48256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940341" y="389012"/>
            <a:ext cx="6428958" cy="1143000"/>
          </a:xfrm>
        </p:spPr>
        <p:txBody>
          <a:bodyPr>
            <a:normAutofit fontScale="90000"/>
          </a:bodyPr>
          <a:lstStyle/>
          <a:p>
            <a:r>
              <a:rPr lang="sv-SE" dirty="0" smtClean="0"/>
              <a:t>Givna och konstruerade skillnader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-330200" y="3554942"/>
            <a:ext cx="8509000" cy="262995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sv-SE" dirty="0" smtClean="0"/>
          </a:p>
          <a:p>
            <a:pPr lvl="2"/>
            <a:endParaRPr lang="sv-SE" dirty="0" smtClean="0"/>
          </a:p>
          <a:p>
            <a:pPr lvl="1"/>
            <a:r>
              <a:rPr lang="sv-SE" dirty="0" smtClean="0"/>
              <a:t>Skillnader som är konstruerade</a:t>
            </a:r>
          </a:p>
          <a:p>
            <a:pPr lvl="2"/>
            <a:r>
              <a:rPr lang="sv-SE" dirty="0" smtClean="0"/>
              <a:t>kommunikationer </a:t>
            </a:r>
          </a:p>
          <a:p>
            <a:pPr lvl="2"/>
            <a:r>
              <a:rPr lang="sv-SE" dirty="0" smtClean="0"/>
              <a:t>service</a:t>
            </a:r>
          </a:p>
          <a:p>
            <a:pPr lvl="2"/>
            <a:r>
              <a:rPr lang="sv-SE" dirty="0" err="1" smtClean="0"/>
              <a:t>utbildningsnivår</a:t>
            </a:r>
            <a:endParaRPr lang="sv-SE" dirty="0" smtClean="0"/>
          </a:p>
          <a:p>
            <a:pPr lvl="2"/>
            <a:r>
              <a:rPr lang="sv-SE" dirty="0" smtClean="0"/>
              <a:t>demografi</a:t>
            </a:r>
          </a:p>
          <a:p>
            <a:pPr lvl="2"/>
            <a:r>
              <a:rPr lang="sv-SE" dirty="0" smtClean="0"/>
              <a:t>löner</a:t>
            </a:r>
          </a:p>
          <a:p>
            <a:pPr lvl="2"/>
            <a:endParaRPr lang="sv-SE" dirty="0"/>
          </a:p>
        </p:txBody>
      </p:sp>
      <p:pic>
        <p:nvPicPr>
          <p:cNvPr id="4" name="Picture 4" descr="Entreprenad och Lantbru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r="2998"/>
          <a:stretch>
            <a:fillRect/>
          </a:stretch>
        </p:blipFill>
        <p:spPr bwMode="auto">
          <a:xfrm>
            <a:off x="5587999" y="3554942"/>
            <a:ext cx="3581399" cy="3158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ruta 4"/>
          <p:cNvSpPr txBox="1"/>
          <p:nvPr/>
        </p:nvSpPr>
        <p:spPr>
          <a:xfrm>
            <a:off x="3860800" y="1270000"/>
            <a:ext cx="4876800" cy="194310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rmAutofit/>
          </a:bodyPr>
          <a:lstStyle/>
          <a:p>
            <a:pPr lvl="1"/>
            <a:r>
              <a:rPr lang="sv-SE" sz="2400" dirty="0" smtClean="0"/>
              <a:t>-Skillnader </a:t>
            </a:r>
            <a:r>
              <a:rPr lang="sv-SE" sz="2400" dirty="0"/>
              <a:t>som är givna</a:t>
            </a:r>
          </a:p>
          <a:p>
            <a:pPr lvl="2"/>
            <a:r>
              <a:rPr lang="sv-SE" sz="2200" dirty="0"/>
              <a:t>Gleshet,  mindre närmarknad</a:t>
            </a:r>
          </a:p>
          <a:p>
            <a:pPr lvl="2"/>
            <a:r>
              <a:rPr lang="sv-SE" sz="2200" dirty="0" smtClean="0"/>
              <a:t>Landskapet</a:t>
            </a:r>
            <a:r>
              <a:rPr lang="sv-SE" sz="2200" dirty="0"/>
              <a:t>, naturresurserna</a:t>
            </a:r>
          </a:p>
          <a:p>
            <a:pPr lvl="2"/>
            <a:endParaRPr lang="sv-SE" sz="2200" dirty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sv-SE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1270000"/>
            <a:ext cx="36576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615496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902240" y="608286"/>
            <a:ext cx="7025859" cy="651651"/>
          </a:xfrm>
        </p:spPr>
        <p:txBody>
          <a:bodyPr>
            <a:noAutofit/>
          </a:bodyPr>
          <a:lstStyle/>
          <a:p>
            <a:r>
              <a:rPr lang="sv-SE" dirty="0" smtClean="0"/>
              <a:t>Fler företag, andra branscher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16340" y="1425037"/>
            <a:ext cx="8727660" cy="5001163"/>
          </a:xfrm>
        </p:spPr>
        <p:txBody>
          <a:bodyPr>
            <a:normAutofit fontScale="85000" lnSpcReduction="20000"/>
          </a:bodyPr>
          <a:lstStyle/>
          <a:p>
            <a:pPr lvl="2"/>
            <a:r>
              <a:rPr lang="sv-SE" sz="2400" b="1" dirty="0"/>
              <a:t>Fler företag per invånare i landsbygd än i </a:t>
            </a:r>
            <a:r>
              <a:rPr lang="sv-SE" sz="2400" b="1" dirty="0" smtClean="0"/>
              <a:t>stad</a:t>
            </a:r>
            <a:endParaRPr lang="sv-SE" sz="2400" dirty="0" smtClean="0"/>
          </a:p>
          <a:p>
            <a:pPr marL="648000" lvl="3" indent="0">
              <a:buNone/>
            </a:pPr>
            <a:endParaRPr lang="sv-SE" sz="2400" dirty="0" smtClean="0"/>
          </a:p>
          <a:p>
            <a:pPr lvl="2"/>
            <a:r>
              <a:rPr lang="sv-SE" sz="2400" b="1" dirty="0" smtClean="0"/>
              <a:t>Landsbygdsbranscher</a:t>
            </a:r>
          </a:p>
          <a:p>
            <a:pPr lvl="3"/>
            <a:r>
              <a:rPr lang="sv-SE" sz="2400" dirty="0" smtClean="0"/>
              <a:t>Skogsbruk, jordbruk</a:t>
            </a:r>
          </a:p>
          <a:p>
            <a:pPr lvl="3"/>
            <a:r>
              <a:rPr lang="sv-SE" sz="2400" dirty="0" smtClean="0"/>
              <a:t>Turism</a:t>
            </a:r>
          </a:p>
          <a:p>
            <a:pPr lvl="3"/>
            <a:r>
              <a:rPr lang="sv-SE" sz="2400" dirty="0" smtClean="0"/>
              <a:t>Industri, produktion, gruv-, stål-, papper</a:t>
            </a:r>
          </a:p>
          <a:p>
            <a:pPr lvl="3"/>
            <a:r>
              <a:rPr lang="sv-SE" sz="2400" dirty="0" smtClean="0"/>
              <a:t>Energi</a:t>
            </a:r>
          </a:p>
          <a:p>
            <a:pPr lvl="3"/>
            <a:endParaRPr lang="sv-SE" sz="2400" dirty="0" smtClean="0"/>
          </a:p>
          <a:p>
            <a:pPr lvl="2"/>
            <a:r>
              <a:rPr lang="sv-SE" sz="2400" b="1" dirty="0" smtClean="0"/>
              <a:t>Stadsbranscher</a:t>
            </a:r>
          </a:p>
          <a:p>
            <a:pPr lvl="3"/>
            <a:r>
              <a:rPr lang="sv-SE" sz="2400" dirty="0" smtClean="0"/>
              <a:t>Finansiell sektor</a:t>
            </a:r>
          </a:p>
          <a:p>
            <a:pPr lvl="3"/>
            <a:r>
              <a:rPr lang="sv-SE" sz="2400" dirty="0" smtClean="0"/>
              <a:t>Hälso- och sjukvård</a:t>
            </a:r>
          </a:p>
          <a:p>
            <a:pPr lvl="3"/>
            <a:r>
              <a:rPr lang="sv-SE" sz="2400" dirty="0" smtClean="0"/>
              <a:t>Fastighet</a:t>
            </a:r>
          </a:p>
          <a:p>
            <a:pPr lvl="3"/>
            <a:r>
              <a:rPr lang="sv-SE" sz="2400" dirty="0" smtClean="0"/>
              <a:t>Handel</a:t>
            </a:r>
          </a:p>
          <a:p>
            <a:pPr lvl="3"/>
            <a:endParaRPr lang="sv-SE" sz="2400" dirty="0" smtClean="0"/>
          </a:p>
          <a:p>
            <a:pPr marL="648000" lvl="3" indent="0">
              <a:buNone/>
            </a:pPr>
            <a:r>
              <a:rPr lang="sv-SE" sz="3300" b="1" dirty="0" smtClean="0"/>
              <a:t>Skillnader skapar möjligheter och hinder</a:t>
            </a:r>
            <a:endParaRPr lang="sv-SE" sz="3300" b="1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585305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5" name="Bildobjekt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92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>
          <a:xfrm>
            <a:off x="127000" y="3327400"/>
            <a:ext cx="7607301" cy="3116263"/>
          </a:xfrm>
        </p:spPr>
        <p:txBody>
          <a:bodyPr>
            <a:normAutofit/>
          </a:bodyPr>
          <a:lstStyle/>
          <a:p>
            <a:r>
              <a:rPr lang="sv-SE" b="1" dirty="0" smtClean="0">
                <a:solidFill>
                  <a:schemeClr val="bg1"/>
                </a:solidFill>
              </a:rPr>
              <a:t>Företag, mångfald</a:t>
            </a:r>
          </a:p>
          <a:p>
            <a:r>
              <a:rPr lang="sv-SE" b="1" dirty="0" smtClean="0">
                <a:solidFill>
                  <a:schemeClr val="bg1"/>
                </a:solidFill>
              </a:rPr>
              <a:t>Konkurrenskraft</a:t>
            </a:r>
          </a:p>
          <a:p>
            <a:r>
              <a:rPr lang="sv-SE" b="1" dirty="0" smtClean="0">
                <a:solidFill>
                  <a:schemeClr val="bg1"/>
                </a:solidFill>
              </a:rPr>
              <a:t>Robusthet</a:t>
            </a:r>
          </a:p>
          <a:p>
            <a:r>
              <a:rPr lang="sv-SE" b="1" dirty="0" smtClean="0">
                <a:solidFill>
                  <a:schemeClr val="bg1"/>
                </a:solidFill>
              </a:rPr>
              <a:t>Möjlighet att leva och bo.</a:t>
            </a:r>
            <a:endParaRPr lang="sv-SE" b="1" dirty="0">
              <a:solidFill>
                <a:schemeClr val="bg1"/>
              </a:solidFill>
            </a:endParaRPr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>
          <a:xfrm>
            <a:off x="1028701" y="0"/>
            <a:ext cx="7429500" cy="1143000"/>
          </a:xfrm>
        </p:spPr>
        <p:txBody>
          <a:bodyPr>
            <a:noAutofit/>
          </a:bodyPr>
          <a:lstStyle/>
          <a:p>
            <a:r>
              <a:rPr lang="sv-SE" b="1" dirty="0"/>
              <a:t>Vad missar vi om vi inte skapar förutsättningar på </a:t>
            </a:r>
            <a:r>
              <a:rPr lang="sv-SE" b="1" dirty="0" smtClean="0"/>
              <a:t>landsbygden?</a:t>
            </a:r>
            <a:endParaRPr lang="sv-SE" b="1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09884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17241" r="36697"/>
          <a:stretch>
            <a:fillRect/>
          </a:stretch>
        </p:blipFill>
        <p:spPr>
          <a:xfrm>
            <a:off x="4395788" y="-41275"/>
            <a:ext cx="4784725" cy="6899275"/>
          </a:xfrm>
        </p:spPr>
      </p:pic>
      <p:sp>
        <p:nvSpPr>
          <p:cNvPr id="13315" name="textruta 6"/>
          <p:cNvSpPr txBox="1">
            <a:spLocks noChangeArrowheads="1"/>
          </p:cNvSpPr>
          <p:nvPr/>
        </p:nvSpPr>
        <p:spPr bwMode="auto">
          <a:xfrm>
            <a:off x="0" y="1268413"/>
            <a:ext cx="4584700" cy="6309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sv-SE" sz="2800" dirty="0" smtClean="0"/>
              <a:t>Vår roll som myndighet, </a:t>
            </a:r>
          </a:p>
          <a:p>
            <a:r>
              <a:rPr lang="sv-SE" dirty="0" smtClean="0"/>
              <a:t>-	Att </a:t>
            </a:r>
            <a:r>
              <a:rPr lang="sv-SE" dirty="0"/>
              <a:t>se olikheter </a:t>
            </a:r>
          </a:p>
          <a:p>
            <a:r>
              <a:rPr lang="sv-SE" dirty="0" smtClean="0"/>
              <a:t>-	Inte </a:t>
            </a:r>
            <a:r>
              <a:rPr lang="sv-SE" dirty="0"/>
              <a:t>skapa hinder</a:t>
            </a:r>
          </a:p>
          <a:p>
            <a:r>
              <a:rPr lang="sv-SE" dirty="0" smtClean="0"/>
              <a:t>-	Verka </a:t>
            </a:r>
            <a:r>
              <a:rPr lang="sv-SE" dirty="0"/>
              <a:t>främjande </a:t>
            </a:r>
          </a:p>
          <a:p>
            <a:pPr eaLnBrk="1" hangingPunct="1"/>
            <a:endParaRPr lang="sv-SE" sz="3600" dirty="0"/>
          </a:p>
          <a:p>
            <a:pPr eaLnBrk="1" hangingPunct="1"/>
            <a:r>
              <a:rPr lang="sv-SE" sz="2800" dirty="0" smtClean="0"/>
              <a:t>Landsbygdssäkra GD-beslut</a:t>
            </a:r>
            <a:endParaRPr lang="sv-SE" sz="2800" dirty="0"/>
          </a:p>
          <a:p>
            <a:pPr eaLnBrk="1" hangingPunct="1"/>
            <a:r>
              <a:rPr lang="sv-SE" i="1" dirty="0" smtClean="0"/>
              <a:t>Att </a:t>
            </a:r>
            <a:r>
              <a:rPr lang="sv-SE" i="1" dirty="0"/>
              <a:t>landsbygdssäkra innebär att säkerställa att offentliga aktörer på ett medvetet, objektivt och systematiskt sätt tar hänsyn till landsbygdens särskilda förutsättningar i sina processer.  </a:t>
            </a:r>
          </a:p>
          <a:p>
            <a:pPr eaLnBrk="1" hangingPunct="1"/>
            <a:endParaRPr lang="sv-SE" dirty="0"/>
          </a:p>
          <a:p>
            <a:pPr eaLnBrk="1" hangingPunct="1"/>
            <a:endParaRPr lang="sv-SE" dirty="0"/>
          </a:p>
          <a:p>
            <a:pPr eaLnBrk="1" hangingPunct="1"/>
            <a:endParaRPr lang="sv-SE" dirty="0"/>
          </a:p>
          <a:p>
            <a:pPr eaLnBrk="1" hangingPunct="1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23584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197100" y="419100"/>
            <a:ext cx="7073900" cy="969206"/>
          </a:xfrm>
        </p:spPr>
        <p:txBody>
          <a:bodyPr>
            <a:normAutofit/>
          </a:bodyPr>
          <a:lstStyle/>
          <a:p>
            <a:r>
              <a:rPr lang="sv-SE" dirty="0"/>
              <a:t>F</a:t>
            </a:r>
            <a:r>
              <a:rPr lang="sv-SE" dirty="0" smtClean="0"/>
              <a:t>öretagarens val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47700" y="1485900"/>
            <a:ext cx="8623300" cy="46402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b="1" dirty="0" smtClean="0"/>
              <a:t>- </a:t>
            </a:r>
            <a:r>
              <a:rPr lang="sv-SE" dirty="0" smtClean="0"/>
              <a:t>Vad </a:t>
            </a:r>
            <a:r>
              <a:rPr lang="sv-SE" dirty="0"/>
              <a:t>är viktigast för mitt företag</a:t>
            </a:r>
            <a:r>
              <a:rPr lang="sv-SE" dirty="0" smtClean="0"/>
              <a:t>?</a:t>
            </a:r>
          </a:p>
          <a:p>
            <a:pPr lvl="1"/>
            <a:r>
              <a:rPr lang="sv-SE" dirty="0"/>
              <a:t>Billig yta? </a:t>
            </a:r>
            <a:endParaRPr lang="sv-SE" dirty="0" smtClean="0"/>
          </a:p>
          <a:p>
            <a:pPr lvl="1"/>
            <a:r>
              <a:rPr lang="sv-SE" dirty="0" smtClean="0"/>
              <a:t>Nära </a:t>
            </a:r>
            <a:r>
              <a:rPr lang="sv-SE" dirty="0"/>
              <a:t>kunderna? </a:t>
            </a:r>
            <a:endParaRPr lang="sv-SE" dirty="0" smtClean="0"/>
          </a:p>
          <a:p>
            <a:pPr lvl="1"/>
            <a:r>
              <a:rPr lang="sv-SE" dirty="0" smtClean="0"/>
              <a:t>Lojala medarbetare? Välutbildade medarbetare? </a:t>
            </a:r>
            <a:r>
              <a:rPr lang="sv-SE" dirty="0"/>
              <a:t>M</a:t>
            </a:r>
            <a:r>
              <a:rPr lang="sv-SE" dirty="0" smtClean="0"/>
              <a:t>öjligheter </a:t>
            </a:r>
            <a:r>
              <a:rPr lang="sv-SE" dirty="0"/>
              <a:t>att forma </a:t>
            </a:r>
            <a:r>
              <a:rPr lang="sv-SE" dirty="0" smtClean="0"/>
              <a:t>livet? </a:t>
            </a:r>
          </a:p>
          <a:p>
            <a:pPr lvl="1"/>
            <a:r>
              <a:rPr lang="sv-SE" dirty="0"/>
              <a:t>N</a:t>
            </a:r>
            <a:r>
              <a:rPr lang="sv-SE" dirty="0" smtClean="0"/>
              <a:t>ära järnvägen?</a:t>
            </a:r>
            <a:endParaRPr lang="sv-SE" dirty="0"/>
          </a:p>
          <a:p>
            <a:pPr lvl="1"/>
            <a:r>
              <a:rPr lang="sv-SE" dirty="0" smtClean="0"/>
              <a:t>Är störst bäst för mig?</a:t>
            </a:r>
          </a:p>
          <a:p>
            <a:pPr lvl="1"/>
            <a:r>
              <a:rPr lang="sv-SE" dirty="0" smtClean="0"/>
              <a:t>Vågar jag utlokalisera?</a:t>
            </a:r>
            <a:endParaRPr lang="sv-SE" dirty="0"/>
          </a:p>
          <a:p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78596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smtClean="0"/>
              <a:t>Landsbygden växer igen </a:t>
            </a:r>
            <a:br>
              <a:rPr lang="sv-SE" smtClean="0"/>
            </a:br>
            <a:r>
              <a:rPr lang="sv-SE" smtClean="0"/>
              <a:t>eller växer igen</a:t>
            </a:r>
          </a:p>
        </p:txBody>
      </p:sp>
      <p:sp>
        <p:nvSpPr>
          <p:cNvPr id="21507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Kunna</a:t>
            </a:r>
          </a:p>
          <a:p>
            <a:endParaRPr lang="sv-SE" smtClean="0"/>
          </a:p>
          <a:p>
            <a:r>
              <a:rPr lang="sv-SE" smtClean="0"/>
              <a:t>Vilja</a:t>
            </a:r>
          </a:p>
          <a:p>
            <a:endParaRPr lang="sv-SE" smtClean="0"/>
          </a:p>
          <a:p>
            <a:endParaRPr lang="sv-SE" smtClean="0"/>
          </a:p>
          <a:p>
            <a:r>
              <a:rPr lang="sv-SE" smtClean="0"/>
              <a:t>Böra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quarter" idx="12"/>
          </p:nvPr>
        </p:nvSpPr>
        <p:spPr/>
        <p:txBody>
          <a:bodyPr/>
          <a:lstStyle/>
          <a:p>
            <a:pPr>
              <a:defRPr/>
            </a:pPr>
            <a:fld id="{EB1D1A32-E3C6-4FF4-B4C7-6C43B63F6909}" type="datetime1">
              <a:rPr lang="sv-SE" smtClean="0"/>
              <a:pPr>
                <a:defRPr/>
              </a:pPr>
              <a:t>13-03-12</a:t>
            </a:fld>
            <a:endParaRPr lang="sv-SE"/>
          </a:p>
        </p:txBody>
      </p:sp>
      <p:pic>
        <p:nvPicPr>
          <p:cNvPr id="2" name="Bildobjekt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ruta 2"/>
          <p:cNvSpPr txBox="1"/>
          <p:nvPr/>
        </p:nvSpPr>
        <p:spPr>
          <a:xfrm>
            <a:off x="0" y="2180861"/>
            <a:ext cx="91440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800" b="1" dirty="0" smtClean="0">
                <a:solidFill>
                  <a:schemeClr val="bg1"/>
                </a:solidFill>
              </a:rPr>
              <a:t>Att öppna grindar för fler Valla</a:t>
            </a:r>
          </a:p>
          <a:p>
            <a:r>
              <a:rPr lang="sv-SE" sz="4400" dirty="0" smtClean="0">
                <a:solidFill>
                  <a:schemeClr val="bg1"/>
                </a:solidFill>
              </a:rPr>
              <a:t>	</a:t>
            </a:r>
            <a:endParaRPr lang="sv-SE" sz="4400" dirty="0">
              <a:solidFill>
                <a:schemeClr val="bg1"/>
              </a:solidFill>
            </a:endParaRPr>
          </a:p>
        </p:txBody>
      </p:sp>
      <p:sp>
        <p:nvSpPr>
          <p:cNvPr id="5" name="textruta 4"/>
          <p:cNvSpPr txBox="1"/>
          <p:nvPr/>
        </p:nvSpPr>
        <p:spPr>
          <a:xfrm>
            <a:off x="5638800" y="4064000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sv-SE" sz="2400" b="1" dirty="0" smtClean="0">
              <a:solidFill>
                <a:schemeClr val="bg1"/>
              </a:solidFill>
              <a:latin typeface="Arial"/>
              <a:ea typeface="+mj-ea"/>
              <a:cs typeface="Arial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sv-SE" sz="2400" b="1" i="0" u="none" strike="noStrike" kern="1200" cap="none" spc="0" normalizeH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95279077"/>
      </p:ext>
    </p:extLst>
  </p:cSld>
  <p:clrMapOvr>
    <a:masterClrMapping/>
  </p:clrMapOvr>
</p:sld>
</file>

<file path=ppt/theme/theme1.xml><?xml version="1.0" encoding="utf-8"?>
<a:theme xmlns:a="http://schemas.openxmlformats.org/drawingml/2006/main" name="JBV miljoÌˆ_klimat_liggande">
  <a:themeElements>
    <a:clrScheme name="Jordbruksverket">
      <a:dk1>
        <a:sysClr val="windowText" lastClr="000000"/>
      </a:dk1>
      <a:lt1>
        <a:sysClr val="window" lastClr="FFFFFF"/>
      </a:lt1>
      <a:dk2>
        <a:srgbClr val="4C7CBA"/>
      </a:dk2>
      <a:lt2>
        <a:srgbClr val="E0DDC4"/>
      </a:lt2>
      <a:accent1>
        <a:srgbClr val="93C01B"/>
      </a:accent1>
      <a:accent2>
        <a:srgbClr val="85BCE9"/>
      </a:accent2>
      <a:accent3>
        <a:srgbClr val="E9CD04"/>
      </a:accent3>
      <a:accent4>
        <a:srgbClr val="C42517"/>
      </a:accent4>
      <a:accent5>
        <a:srgbClr val="63939C"/>
      </a:accent5>
      <a:accent6>
        <a:srgbClr val="DB8E18"/>
      </a:accent6>
      <a:hlink>
        <a:srgbClr val="0000FF"/>
      </a:hlink>
      <a:folHlink>
        <a:srgbClr val="800080"/>
      </a:folHlink>
    </a:clrScheme>
    <a:fontScheme name="Office - klassiskt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 anchor="t">
        <a:normAutofit/>
      </a:bodyPr>
      <a:lstStyle>
        <a:defPPr marL="0" marR="0" indent="0" algn="l" defTabSz="457200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kern="1200" cap="none" spc="0" normalizeH="0" baseline="0" noProof="0" dirty="0" smtClean="0">
            <a:ln>
              <a:noFill/>
            </a:ln>
            <a:solidFill>
              <a:schemeClr val="tx1"/>
            </a:solidFill>
            <a:effectLst/>
            <a:uLnTx/>
            <a:uFillTx/>
            <a:latin typeface="Arial"/>
            <a:ea typeface="+mj-ea"/>
            <a:cs typeface="Arial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JBV miljoÌˆ_klimat_liggande</Template>
  <TotalTime>1434</TotalTime>
  <Words>215</Words>
  <Application>Microsoft Macintosh PowerPoint</Application>
  <PresentationFormat>Bildspel på skärmen (4:3)</PresentationFormat>
  <Paragraphs>71</Paragraphs>
  <Slides>7</Slides>
  <Notes>5</Notes>
  <HiddenSlides>0</HiddenSlides>
  <MMClips>0</MMClips>
  <ScaleCrop>false</ScaleCrop>
  <HeadingPairs>
    <vt:vector size="4" baseType="variant">
      <vt:variant>
        <vt:lpstr>Formgivningsmall</vt:lpstr>
      </vt:variant>
      <vt:variant>
        <vt:i4>1</vt:i4>
      </vt:variant>
      <vt:variant>
        <vt:lpstr>Bildrubriker</vt:lpstr>
      </vt:variant>
      <vt:variant>
        <vt:i4>7</vt:i4>
      </vt:variant>
    </vt:vector>
  </HeadingPairs>
  <TitlesOfParts>
    <vt:vector size="8" baseType="lpstr">
      <vt:lpstr>JBV miljoÌˆ_klimat_liggande</vt:lpstr>
      <vt:lpstr>Bild 1</vt:lpstr>
      <vt:lpstr>Givna och konstruerade skillnader</vt:lpstr>
      <vt:lpstr>Fler företag, andra branscher</vt:lpstr>
      <vt:lpstr>Vad missar vi om vi inte skapar förutsättningar på landsbygden?</vt:lpstr>
      <vt:lpstr>Bild 5</vt:lpstr>
      <vt:lpstr>Företagarens val</vt:lpstr>
      <vt:lpstr>Landsbygden växer igen  eller växer igen</vt:lpstr>
    </vt:vector>
  </TitlesOfParts>
  <Company>Jordbruksverket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På väg mot en ny landsbygdsmyndighet</dc:title>
  <dc:creator>Christel Gustafsson</dc:creator>
  <cp:lastModifiedBy>Marie Karlén</cp:lastModifiedBy>
  <cp:revision>65</cp:revision>
  <dcterms:created xsi:type="dcterms:W3CDTF">2013-03-12T15:26:35Z</dcterms:created>
  <dcterms:modified xsi:type="dcterms:W3CDTF">2013-03-12T15:28:10Z</dcterms:modified>
</cp:coreProperties>
</file>