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60" r:id="rId2"/>
    <p:sldId id="298" r:id="rId3"/>
    <p:sldId id="289" r:id="rId4"/>
    <p:sldId id="296" r:id="rId5"/>
    <p:sldId id="287" r:id="rId6"/>
    <p:sldId id="288" r:id="rId7"/>
    <p:sldId id="291" r:id="rId8"/>
    <p:sldId id="292" r:id="rId9"/>
    <p:sldId id="293" r:id="rId10"/>
    <p:sldId id="294" r:id="rId11"/>
    <p:sldId id="299" r:id="rId12"/>
    <p:sldId id="306" r:id="rId13"/>
    <p:sldId id="295" r:id="rId14"/>
    <p:sldId id="300" r:id="rId15"/>
    <p:sldId id="303" r:id="rId16"/>
    <p:sldId id="304" r:id="rId17"/>
    <p:sldId id="305" r:id="rId18"/>
  </p:sldIdLst>
  <p:sldSz cx="9001125" cy="6840538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80808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224" y="-128"/>
      </p:cViewPr>
      <p:guideLst>
        <p:guide orient="horz" pos="2154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48F0A-861B-4E1A-A673-3ACDA4404D66}" type="datetimeFigureOut">
              <a:rPr lang="en-GB" smtClean="0"/>
              <a:t>2013-03-11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85800"/>
            <a:ext cx="451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7C6A3-E5F6-45F4-A67D-33D6F8746AD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2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79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739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27800" y="514350"/>
            <a:ext cx="2024063" cy="536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0850" y="514350"/>
            <a:ext cx="5924550" cy="536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56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2438" y="514350"/>
            <a:ext cx="80994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450850" y="2000250"/>
            <a:ext cx="7791450" cy="387667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sv-SE" noProof="0" smtClean="0"/>
          </a:p>
        </p:txBody>
      </p:sp>
    </p:spTree>
    <p:extLst>
      <p:ext uri="{BB962C8B-B14F-4D97-AF65-F5344CB8AC3E}">
        <p14:creationId xmlns:p14="http://schemas.microsoft.com/office/powerpoint/2010/main" val="246774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013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1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0850" y="2000250"/>
            <a:ext cx="3819525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22775" y="2000250"/>
            <a:ext cx="3819525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881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86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05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30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28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94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SigillRGB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12" b="23901"/>
          <a:stretch>
            <a:fillRect/>
          </a:stretch>
        </p:blipFill>
        <p:spPr bwMode="auto">
          <a:xfrm>
            <a:off x="7540625" y="5410200"/>
            <a:ext cx="14605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514350"/>
            <a:ext cx="8099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16" tIns="45258" rIns="90516" bIns="452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here to change headline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00250"/>
            <a:ext cx="77914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here for body text</a:t>
            </a:r>
          </a:p>
          <a:p>
            <a:pPr lvl="1"/>
            <a:r>
              <a:rPr lang="sv-SE" smtClean="0"/>
              <a:t>Level two</a:t>
            </a:r>
          </a:p>
          <a:p>
            <a:pPr lvl="2"/>
            <a:r>
              <a:rPr lang="sv-SE" smtClean="0"/>
              <a:t>Level three</a:t>
            </a:r>
          </a:p>
          <a:p>
            <a:pPr lvl="3"/>
            <a:r>
              <a:rPr lang="sv-SE" smtClean="0"/>
              <a:t>Level four</a:t>
            </a:r>
          </a:p>
          <a:p>
            <a:pPr lvl="4"/>
            <a:r>
              <a:rPr lang="sv-SE" smtClean="0"/>
              <a:t>Level five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2438" y="6519863"/>
            <a:ext cx="26643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04875"/>
            <a:r>
              <a:rPr lang="sv-SE" sz="1200" dirty="0" smtClean="0">
                <a:solidFill>
                  <a:srgbClr val="808080"/>
                </a:solidFill>
              </a:rPr>
              <a:t>CIRCLE,</a:t>
            </a:r>
            <a:r>
              <a:rPr lang="sv-SE" sz="1200" baseline="0" dirty="0" smtClean="0">
                <a:solidFill>
                  <a:srgbClr val="808080"/>
                </a:solidFill>
              </a:rPr>
              <a:t> </a:t>
            </a:r>
            <a:r>
              <a:rPr lang="sv-SE" sz="1200" dirty="0" smtClean="0">
                <a:solidFill>
                  <a:srgbClr val="808080"/>
                </a:solidFill>
              </a:rPr>
              <a:t>Lund University, Sweden</a:t>
            </a:r>
            <a:endParaRPr lang="sv-SE" sz="1200" b="0" dirty="0">
              <a:solidFill>
                <a:srgbClr val="808080"/>
              </a:solidFill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528638" y="6470650"/>
            <a:ext cx="6765925" cy="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68288" indent="-268288" algn="l" defTabSz="904875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5013" indent="-282575" algn="l" defTabSz="904875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136650" indent="-227013" algn="l" defTabSz="904875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3pPr>
      <a:lvl4pPr marL="1584325" indent="-227013" algn="l" defTabSz="904875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mailto:martin.andersson@circle.lu.s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LogoEngels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65125"/>
            <a:ext cx="93186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0"/>
            <a:ext cx="209550" cy="801688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801688"/>
            <a:ext cx="209550" cy="800100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181344" y="152400"/>
            <a:ext cx="2587624" cy="1143000"/>
            <a:chOff x="7080" y="360"/>
            <a:chExt cx="4195" cy="1769"/>
          </a:xfrm>
        </p:grpSpPr>
        <p:pic>
          <p:nvPicPr>
            <p:cNvPr id="8" name="Picture 3" descr="Logo3"/>
            <p:cNvPicPr preferRelativeResize="0"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" y="360"/>
              <a:ext cx="4195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4"/>
            <p:cNvSpPr txBox="1">
              <a:spLocks noChangeArrowheads="1"/>
            </p:cNvSpPr>
            <p:nvPr userDrawn="1"/>
          </p:nvSpPr>
          <p:spPr bwMode="auto">
            <a:xfrm>
              <a:off x="7080" y="1620"/>
              <a:ext cx="419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n-GB" sz="400" b="1" dirty="0">
                  <a:solidFill>
                    <a:srgbClr val="000000"/>
                  </a:solidFill>
                  <a:latin typeface="Verdana" pitchFamily="34" charset="0"/>
                </a:rPr>
                <a:t>CENTER FOR INNOVATION, RESEARCH AND </a:t>
              </a:r>
              <a:r>
                <a:rPr lang="en-GB" sz="400" b="1" dirty="0" smtClean="0">
                  <a:solidFill>
                    <a:srgbClr val="000000"/>
                  </a:solidFill>
                  <a:latin typeface="Verdana" pitchFamily="34" charset="0"/>
                </a:rPr>
                <a:t>COMPETENCE </a:t>
              </a:r>
              <a:r>
                <a:rPr lang="en-GB" sz="400" b="1" dirty="0">
                  <a:solidFill>
                    <a:srgbClr val="000000"/>
                  </a:solidFill>
                  <a:latin typeface="Verdana" pitchFamily="34" charset="0"/>
                </a:rPr>
                <a:t>IN THE LEARNING ECONOMY</a:t>
              </a:r>
              <a:endParaRPr lang="en-US" dirty="0"/>
            </a:p>
          </p:txBody>
        </p:sp>
      </p:grpSp>
      <p:sp>
        <p:nvSpPr>
          <p:cNvPr id="12" name="Rectangle 16"/>
          <p:cNvSpPr txBox="1">
            <a:spLocks noChangeArrowheads="1"/>
          </p:cNvSpPr>
          <p:nvPr/>
        </p:nvSpPr>
        <p:spPr bwMode="auto">
          <a:xfrm>
            <a:off x="485775" y="2295524"/>
            <a:ext cx="810101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16" tIns="45258" rIns="90516" bIns="45258" numCol="1" anchor="ctr" anchorCtr="0" compatLnSpc="1">
            <a:prstTxWarp prst="textNoShape">
              <a:avLst/>
            </a:prstTxWarp>
          </a:bodyPr>
          <a:lstStyle>
            <a:lvl1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048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err="1" smtClean="0"/>
              <a:t>Företagande</a:t>
            </a:r>
            <a:r>
              <a:rPr lang="en-US" sz="4000" dirty="0" smtClean="0"/>
              <a:t> </a:t>
            </a:r>
            <a:r>
              <a:rPr lang="en-US" sz="4000" dirty="0" err="1" smtClean="0"/>
              <a:t>på</a:t>
            </a:r>
            <a:r>
              <a:rPr lang="en-US" sz="4000" dirty="0" smtClean="0"/>
              <a:t> </a:t>
            </a:r>
            <a:r>
              <a:rPr lang="en-US" sz="4000" dirty="0" err="1" smtClean="0"/>
              <a:t>Landsbygden</a:t>
            </a:r>
            <a:endParaRPr lang="en-US" sz="4000" dirty="0" smtClean="0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485775" y="3970338"/>
            <a:ext cx="81010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16" tIns="45258" rIns="90516" bIns="45258" anchor="ctr"/>
          <a:lstStyle/>
          <a:p>
            <a:pPr algn="ctr" defTabSz="904875"/>
            <a:endParaRPr lang="sv-SE" sz="2000" dirty="0" smtClean="0"/>
          </a:p>
          <a:p>
            <a:pPr algn="ctr" defTabSz="904875"/>
            <a:endParaRPr lang="sv-SE" sz="2000" dirty="0"/>
          </a:p>
          <a:p>
            <a:pPr algn="ctr" defTabSz="904875"/>
            <a:r>
              <a:rPr lang="sv-SE" sz="2000" dirty="0" smtClean="0"/>
              <a:t>Martin Andersson</a:t>
            </a:r>
          </a:p>
          <a:p>
            <a:pPr algn="ctr" defTabSz="904875"/>
            <a:endParaRPr lang="sv-SE" sz="2000" dirty="0" smtClean="0"/>
          </a:p>
          <a:p>
            <a:pPr algn="ctr" defTabSz="904875"/>
            <a:r>
              <a:rPr lang="sv-SE" sz="2000" b="0" dirty="0" smtClean="0"/>
              <a:t>Lund University and Blekinge Institute of Technology (BTH)</a:t>
            </a:r>
          </a:p>
          <a:p>
            <a:pPr algn="ctr" defTabSz="904875"/>
            <a:r>
              <a:rPr lang="sv-SE" sz="1600" b="0" dirty="0" smtClean="0">
                <a:hlinkClick r:id="rId4"/>
              </a:rPr>
              <a:t>martin.andersson@circle.lu.se</a:t>
            </a:r>
            <a:endParaRPr lang="sv-SE" sz="1600" b="0" dirty="0" smtClean="0"/>
          </a:p>
          <a:p>
            <a:pPr algn="ctr" defTabSz="904875"/>
            <a:endParaRPr lang="sv-SE" sz="16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48" y="339929"/>
            <a:ext cx="8099425" cy="1139825"/>
          </a:xfrm>
        </p:spPr>
        <p:txBody>
          <a:bodyPr/>
          <a:lstStyle/>
          <a:p>
            <a:pPr algn="ctr"/>
            <a:r>
              <a:rPr lang="sv-SE" dirty="0" smtClean="0"/>
              <a:t>Landsbygden är heterogen!!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81" y="2013466"/>
            <a:ext cx="7243160" cy="434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081" y="1479754"/>
            <a:ext cx="724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solidFill>
                  <a:srgbClr val="FF0000"/>
                </a:solidFill>
              </a:rPr>
              <a:t>Skillnad i marknadstillgänglighet mellan Landsbygdskommuner</a:t>
            </a:r>
            <a:endParaRPr lang="sv-S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8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04" y="2768819"/>
            <a:ext cx="8099425" cy="1139825"/>
          </a:xfrm>
        </p:spPr>
        <p:txBody>
          <a:bodyPr/>
          <a:lstStyle/>
          <a:p>
            <a:r>
              <a:rPr lang="sv-SE" dirty="0"/>
              <a:t>Vad vet vi nyföretagande på </a:t>
            </a:r>
            <a:r>
              <a:rPr lang="sv-SE" dirty="0" smtClean="0"/>
              <a:t>Landsbygden?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96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Skiljer sig nyföretagandet på Landsbygden åt från övriga landet?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Frekvens =&gt; </a:t>
            </a:r>
            <a:r>
              <a:rPr lang="sv-SE" sz="2000" dirty="0" smtClean="0"/>
              <a:t>hur vanligt är det att man startar företag?</a:t>
            </a:r>
          </a:p>
          <a:p>
            <a:endParaRPr lang="sv-SE" dirty="0"/>
          </a:p>
          <a:p>
            <a:r>
              <a:rPr lang="sv-SE" dirty="0" smtClean="0"/>
              <a:t>Typer av företagande =&gt; </a:t>
            </a:r>
            <a:r>
              <a:rPr lang="sv-SE" sz="2000" dirty="0" smtClean="0"/>
              <a:t>enmansföretag, avknoppningar etc</a:t>
            </a:r>
          </a:p>
          <a:p>
            <a:endParaRPr lang="sv-SE" dirty="0"/>
          </a:p>
          <a:p>
            <a:r>
              <a:rPr lang="sv-SE" dirty="0" smtClean="0"/>
              <a:t>Inrikting =&gt; </a:t>
            </a:r>
            <a:r>
              <a:rPr lang="sv-SE" sz="2000" dirty="0" smtClean="0"/>
              <a:t>jordbruk, tillverkning, tjänster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77637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Nyföretagandet på Landsbygden i siffror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Under perioder 2007-2009:</a:t>
            </a:r>
          </a:p>
          <a:p>
            <a:endParaRPr lang="sv-SE" dirty="0"/>
          </a:p>
          <a:p>
            <a:pPr lvl="2"/>
            <a:r>
              <a:rPr lang="sv-SE" dirty="0" smtClean="0"/>
              <a:t>Ca 51 000 nya företag på landsbygden</a:t>
            </a:r>
          </a:p>
          <a:p>
            <a:pPr lvl="2"/>
            <a:endParaRPr lang="sv-SE" dirty="0"/>
          </a:p>
          <a:p>
            <a:pPr lvl="2"/>
            <a:r>
              <a:rPr lang="sv-SE" dirty="0" smtClean="0"/>
              <a:t>Anställde över 60 000 personer</a:t>
            </a:r>
          </a:p>
          <a:p>
            <a:pPr lvl="2"/>
            <a:endParaRPr lang="sv-SE" dirty="0"/>
          </a:p>
          <a:p>
            <a:pPr marL="909637" lvl="2" indent="0">
              <a:buNone/>
            </a:pPr>
            <a:endParaRPr lang="sv-SE" dirty="0" smtClean="0"/>
          </a:p>
          <a:p>
            <a:pPr marL="909637" lvl="2" indent="0">
              <a:buNone/>
            </a:pPr>
            <a:endParaRPr lang="sv-SE" dirty="0"/>
          </a:p>
          <a:p>
            <a:pPr lvl="2"/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790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Nyföretagandet i paritet med befolkningsandel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0" y="1576501"/>
            <a:ext cx="7934487" cy="476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47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Olika typer av  nya företag?</a:t>
            </a:r>
            <a:endParaRPr lang="sv-S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90801"/>
              </p:ext>
            </p:extLst>
          </p:nvPr>
        </p:nvGraphicFramePr>
        <p:xfrm>
          <a:off x="141889" y="2344137"/>
          <a:ext cx="8607972" cy="2007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331"/>
                <a:gridCol w="990493"/>
                <a:gridCol w="2084164"/>
                <a:gridCol w="1568283"/>
                <a:gridCol w="1841701"/>
              </a:tblGrid>
              <a:tr h="401429"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</a:rPr>
                        <a:t>Spinoffs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</a:rPr>
                        <a:t>Övriga nya företag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</a:rPr>
                        <a:t>Arbetslösa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</a:rPr>
                        <a:t>Enmansföretag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1429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>
                          <a:effectLst/>
                        </a:rPr>
                        <a:t>Gles Landsbygd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3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19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3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75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1429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>
                          <a:effectLst/>
                        </a:rPr>
                        <a:t>Landsbygd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3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18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4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75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1429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>
                          <a:effectLst/>
                        </a:rPr>
                        <a:t>Stadsområden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4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23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4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68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1429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>
                          <a:effectLst/>
                        </a:rPr>
                        <a:t>Storstadsområden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4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26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5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65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45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Det som utmärker landsbygden är nyföretagandets fördelning på sektorer</a:t>
            </a:r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370754"/>
              </p:ext>
            </p:extLst>
          </p:nvPr>
        </p:nvGraphicFramePr>
        <p:xfrm>
          <a:off x="47298" y="2236402"/>
          <a:ext cx="8822503" cy="2177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952"/>
                <a:gridCol w="1720415"/>
                <a:gridCol w="1526869"/>
                <a:gridCol w="1854822"/>
                <a:gridCol w="1849445"/>
              </a:tblGrid>
              <a:tr h="678498"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</a:rPr>
                        <a:t>Gles Landsbygd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</a:rPr>
                        <a:t>Landsbygd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 smtClean="0">
                          <a:effectLst/>
                        </a:rPr>
                        <a:t>Städer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 smtClean="0">
                          <a:effectLst/>
                        </a:rPr>
                        <a:t>Storstäder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86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</a:rPr>
                        <a:t>Jordbruk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50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42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26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11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86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</a:rPr>
                        <a:t>Tillverkning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6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6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5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4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86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</a:rPr>
                        <a:t>Företagstjänster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36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43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56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66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86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u="none" strike="noStrike" dirty="0">
                          <a:effectLst/>
                        </a:rPr>
                        <a:t>Övriga Tjänster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7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9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13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 dirty="0">
                          <a:effectLst/>
                        </a:rPr>
                        <a:t>19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3683" y="4918841"/>
            <a:ext cx="698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Landsbygdens nyföretagande inom privata tjänster särskilt lågt i kunskapsintensiva tjänstebranscher.</a:t>
            </a:r>
            <a:endParaRPr lang="sv-SE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3909848" y="5565172"/>
            <a:ext cx="409904" cy="3468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6022428"/>
            <a:ext cx="562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Utbuds- och efterfrågesidan!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443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325163"/>
            <a:ext cx="8099425" cy="1139825"/>
          </a:xfrm>
        </p:spPr>
        <p:txBody>
          <a:bodyPr/>
          <a:lstStyle/>
          <a:p>
            <a:pPr algn="ctr"/>
            <a:r>
              <a:rPr lang="sv-SE" dirty="0" smtClean="0"/>
              <a:t>Företagande på Landsbygden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84" y="1558816"/>
            <a:ext cx="7791450" cy="3876675"/>
          </a:xfrm>
        </p:spPr>
        <p:txBody>
          <a:bodyPr/>
          <a:lstStyle/>
          <a:p>
            <a:r>
              <a:rPr lang="sv-SE" dirty="0" smtClean="0"/>
              <a:t>Frekvens och fördelning på olika typer av företag i paritet med övriga riket</a:t>
            </a:r>
          </a:p>
          <a:p>
            <a:endParaRPr lang="sv-SE" dirty="0"/>
          </a:p>
          <a:p>
            <a:r>
              <a:rPr lang="sv-SE" dirty="0" smtClean="0"/>
              <a:t>Inriktningen i termer av sektorer den stora skillnaden</a:t>
            </a:r>
          </a:p>
          <a:p>
            <a:pPr lvl="1"/>
            <a:r>
              <a:rPr lang="sv-SE" sz="2000" dirty="0" smtClean="0"/>
              <a:t>Anpassning till både utbuds- och efterfrågesidan</a:t>
            </a:r>
          </a:p>
          <a:p>
            <a:endParaRPr lang="sv-SE" dirty="0"/>
          </a:p>
          <a:p>
            <a:r>
              <a:rPr lang="sv-SE" dirty="0" smtClean="0"/>
              <a:t>Utmaningar:</a:t>
            </a:r>
          </a:p>
          <a:p>
            <a:pPr lvl="1"/>
            <a:r>
              <a:rPr lang="sv-SE" sz="2000" dirty="0" smtClean="0"/>
              <a:t>Nå fram till de ”stora” marknaderna (</a:t>
            </a:r>
            <a:r>
              <a:rPr lang="sv-SE" sz="2000" i="1" dirty="0" smtClean="0"/>
              <a:t>tillväxtpotential</a:t>
            </a:r>
            <a:r>
              <a:rPr lang="sv-SE" sz="2000" dirty="0" smtClean="0"/>
              <a:t>)</a:t>
            </a:r>
          </a:p>
          <a:p>
            <a:pPr lvl="1"/>
            <a:endParaRPr lang="sv-SE" sz="2000" dirty="0" smtClean="0"/>
          </a:p>
          <a:p>
            <a:pPr lvl="1"/>
            <a:r>
              <a:rPr lang="sv-SE" sz="2000" dirty="0" smtClean="0"/>
              <a:t>Underrepresentation i ”växande” branscher” </a:t>
            </a:r>
          </a:p>
          <a:p>
            <a:pPr lvl="1"/>
            <a:endParaRPr lang="sv-SE" sz="2000" dirty="0" smtClean="0"/>
          </a:p>
          <a:p>
            <a:pPr lvl="1"/>
            <a:r>
              <a:rPr lang="sv-SE" sz="2000" dirty="0" smtClean="0"/>
              <a:t>Lokaliseringsfördelar i olika tillväxtfaser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37916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Frågor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Varför är geografi viktig?</a:t>
            </a:r>
          </a:p>
          <a:p>
            <a:endParaRPr lang="sv-SE" dirty="0"/>
          </a:p>
          <a:p>
            <a:r>
              <a:rPr lang="sv-SE" dirty="0" smtClean="0"/>
              <a:t>Vad är Landsbygd och vad är dess kännetecken?</a:t>
            </a:r>
          </a:p>
          <a:p>
            <a:endParaRPr lang="sv-SE" dirty="0"/>
          </a:p>
          <a:p>
            <a:r>
              <a:rPr lang="sv-SE" dirty="0" smtClean="0"/>
              <a:t>Implikationer för (ny)företagande på Landsbygden</a:t>
            </a:r>
          </a:p>
          <a:p>
            <a:endParaRPr lang="sv-SE" dirty="0"/>
          </a:p>
          <a:p>
            <a:r>
              <a:rPr lang="sv-SE" dirty="0" smtClean="0"/>
              <a:t>Vad vet </a:t>
            </a:r>
            <a:r>
              <a:rPr lang="sv-SE" dirty="0" smtClean="0"/>
              <a:t>vi om </a:t>
            </a:r>
            <a:r>
              <a:rPr lang="sv-SE" dirty="0" smtClean="0"/>
              <a:t>nyföretagande på landsbygden?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726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Geografi och Företagande</a:t>
            </a:r>
            <a:endParaRPr lang="sv-SE" dirty="0"/>
          </a:p>
        </p:txBody>
      </p:sp>
      <p:grpSp>
        <p:nvGrpSpPr>
          <p:cNvPr id="10" name="Group 9"/>
          <p:cNvGrpSpPr/>
          <p:nvPr/>
        </p:nvGrpSpPr>
        <p:grpSpPr>
          <a:xfrm>
            <a:off x="1008999" y="3069774"/>
            <a:ext cx="6542689" cy="1676382"/>
            <a:chOff x="599090" y="2439134"/>
            <a:chExt cx="6542689" cy="1676382"/>
          </a:xfrm>
        </p:grpSpPr>
        <p:sp>
          <p:nvSpPr>
            <p:cNvPr id="5" name="TextBox 4"/>
            <p:cNvSpPr txBox="1"/>
            <p:nvPr/>
          </p:nvSpPr>
          <p:spPr>
            <a:xfrm>
              <a:off x="1008999" y="2443655"/>
              <a:ext cx="2601311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Utbudssida</a:t>
              </a:r>
              <a:endParaRPr lang="sv-SE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20350" y="2439134"/>
              <a:ext cx="2601311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Efterfrågesida</a:t>
              </a:r>
              <a:endParaRPr lang="sv-SE" dirty="0"/>
            </a:p>
          </p:txBody>
        </p:sp>
        <p:sp>
          <p:nvSpPr>
            <p:cNvPr id="7" name="Down Arrow 6"/>
            <p:cNvSpPr/>
            <p:nvPr/>
          </p:nvSpPr>
          <p:spPr bwMode="auto">
            <a:xfrm>
              <a:off x="2033757" y="3037486"/>
              <a:ext cx="551793" cy="567558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4945108" y="3037486"/>
              <a:ext cx="551793" cy="567558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9090" y="3715406"/>
              <a:ext cx="6542689" cy="40011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i="1" dirty="0" smtClean="0"/>
                <a:t>(Ny)företagande</a:t>
              </a:r>
              <a:endParaRPr lang="sv-SE" sz="2000" i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062" y="1934658"/>
            <a:ext cx="7488626" cy="2017247"/>
            <a:chOff x="63062" y="1304018"/>
            <a:chExt cx="7488626" cy="2017247"/>
          </a:xfrm>
        </p:grpSpPr>
        <p:sp>
          <p:nvSpPr>
            <p:cNvPr id="3" name="Oval 2"/>
            <p:cNvSpPr/>
            <p:nvPr/>
          </p:nvSpPr>
          <p:spPr bwMode="auto">
            <a:xfrm>
              <a:off x="804041" y="1970690"/>
              <a:ext cx="6747647" cy="1350575"/>
            </a:xfrm>
            <a:prstGeom prst="ellipse">
              <a:avLst/>
            </a:prstGeom>
            <a:noFill/>
            <a:ln w="381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1008999" y="1718441"/>
              <a:ext cx="252242" cy="3941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63062" y="1304018"/>
              <a:ext cx="2254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i="1" dirty="0" smtClean="0">
                  <a:solidFill>
                    <a:srgbClr val="0070C0"/>
                  </a:solidFill>
                </a:rPr>
                <a:t>Regionegenskaper</a:t>
              </a:r>
              <a:endParaRPr lang="sv-SE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20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345"/>
            <a:ext cx="8725384" cy="536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8"/>
          <p:cNvSpPr txBox="1">
            <a:spLocks/>
          </p:cNvSpPr>
          <p:nvPr/>
        </p:nvSpPr>
        <p:spPr>
          <a:xfrm>
            <a:off x="493636" y="1227299"/>
            <a:ext cx="2438751" cy="46736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sv-SE" sz="1600" i="1" dirty="0">
                <a:effectLst/>
                <a:latin typeface="Times New Roman"/>
                <a:ea typeface="Times New Roman"/>
                <a:cs typeface="Cambria"/>
              </a:rPr>
              <a:t>Start-up rates</a:t>
            </a:r>
            <a:endParaRPr lang="sv-SE" sz="1600" dirty="0">
              <a:effectLst/>
              <a:latin typeface="Times New Roman"/>
              <a:ea typeface="Times New Roman"/>
              <a:cs typeface="Cambria"/>
            </a:endParaRPr>
          </a:p>
        </p:txBody>
      </p:sp>
      <p:sp>
        <p:nvSpPr>
          <p:cNvPr id="13" name="Text Box 9"/>
          <p:cNvSpPr txBox="1">
            <a:spLocks/>
          </p:cNvSpPr>
          <p:nvPr/>
        </p:nvSpPr>
        <p:spPr>
          <a:xfrm>
            <a:off x="5915510" y="5061199"/>
            <a:ext cx="2809874" cy="39306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1400" i="1" dirty="0">
                <a:effectLst/>
                <a:latin typeface="Times New Roman"/>
                <a:ea typeface="Times New Roman"/>
                <a:cs typeface="Cambria"/>
              </a:rPr>
              <a:t>Municipalities                          (ranked in descending order)</a:t>
            </a:r>
            <a:endParaRPr lang="sv-SE" sz="1400" dirty="0">
              <a:effectLst/>
              <a:latin typeface="Times New Roman"/>
              <a:ea typeface="Times New Roman"/>
              <a:cs typeface="Cambri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2438" y="340924"/>
            <a:ext cx="8099425" cy="1139825"/>
          </a:xfrm>
        </p:spPr>
        <p:txBody>
          <a:bodyPr/>
          <a:lstStyle/>
          <a:p>
            <a:pPr algn="ctr"/>
            <a:r>
              <a:rPr lang="sv-SE" dirty="0" smtClean="0"/>
              <a:t>Nyföretagande i svenska kommuner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95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31" y="2201260"/>
            <a:ext cx="8099425" cy="1139825"/>
          </a:xfrm>
        </p:spPr>
        <p:txBody>
          <a:bodyPr/>
          <a:lstStyle/>
          <a:p>
            <a:pPr algn="ctr"/>
            <a:r>
              <a:rPr lang="sv-SE" dirty="0" smtClean="0"/>
              <a:t>Vad är Landsbygd?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565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iclas.lavesson\Desktop\Martins JBV-karta\Fixed - JBVma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6" y="-394137"/>
            <a:ext cx="3484563" cy="69525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87765" y="3082158"/>
            <a:ext cx="406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164 kommuner ”Landsbygd”</a:t>
            </a:r>
          </a:p>
          <a:p>
            <a:r>
              <a:rPr lang="sv-SE" dirty="0" smtClean="0"/>
              <a:t>33 kommuner ”Gles Landsbygd”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500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Landsbygden i siffror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En </a:t>
            </a:r>
            <a:r>
              <a:rPr lang="sv-SE" b="1" dirty="0" smtClean="0"/>
              <a:t>tredjedel </a:t>
            </a:r>
            <a:r>
              <a:rPr lang="sv-SE" dirty="0" smtClean="0"/>
              <a:t>av Sveriges befolkning och sysselsättning</a:t>
            </a:r>
          </a:p>
          <a:p>
            <a:endParaRPr lang="sv-SE" dirty="0" smtClean="0"/>
          </a:p>
          <a:p>
            <a:r>
              <a:rPr lang="sv-SE" dirty="0" smtClean="0"/>
              <a:t>En </a:t>
            </a:r>
            <a:r>
              <a:rPr lang="sv-SE" b="1" dirty="0" smtClean="0"/>
              <a:t>femtedel </a:t>
            </a:r>
            <a:r>
              <a:rPr lang="sv-SE" dirty="0" smtClean="0"/>
              <a:t>av all befolkning och sysselsättning med lång universitetsutbildning </a:t>
            </a:r>
          </a:p>
          <a:p>
            <a:endParaRPr lang="sv-SE" dirty="0"/>
          </a:p>
          <a:p>
            <a:pPr lvl="1"/>
            <a:r>
              <a:rPr lang="sv-SE" sz="2000" dirty="0" smtClean="0"/>
              <a:t>Glesbygdens andel av hela Landsbygden ca 10%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964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Vad kännetecknar Landsbygden ur ett (ny)företagandeperspektiv?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2252498"/>
            <a:ext cx="7791450" cy="3876675"/>
          </a:xfrm>
        </p:spPr>
        <p:txBody>
          <a:bodyPr/>
          <a:lstStyle/>
          <a:p>
            <a:r>
              <a:rPr lang="sv-SE" dirty="0" smtClean="0"/>
              <a:t>Glesa marknader på utbuds- såväl som efterfrågesidan</a:t>
            </a:r>
          </a:p>
          <a:p>
            <a:endParaRPr lang="sv-SE" dirty="0"/>
          </a:p>
          <a:p>
            <a:pPr lvl="1"/>
            <a:r>
              <a:rPr lang="sv-SE" sz="2000" dirty="0" smtClean="0"/>
              <a:t>Låg tillgänglighet till kunder och arbetskraft</a:t>
            </a:r>
          </a:p>
          <a:p>
            <a:pPr lvl="1"/>
            <a:endParaRPr lang="sv-SE" sz="2000" dirty="0"/>
          </a:p>
          <a:p>
            <a:pPr lvl="1"/>
            <a:r>
              <a:rPr lang="sv-SE" sz="2000" dirty="0" smtClean="0"/>
              <a:t>Avstånd till centra för kunskapsproduktion</a:t>
            </a:r>
          </a:p>
          <a:p>
            <a:pPr lvl="1"/>
            <a:endParaRPr lang="sv-SE" dirty="0"/>
          </a:p>
          <a:p>
            <a:pPr lvl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96658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IMPLIKATIONER FÖR FÖRETAGANDETS OCH NYFÖRETAGANDETS VILLKOR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Företagare på landsbygden måste kompensera och anpassa verksamheten till ”gleshet”</a:t>
            </a:r>
          </a:p>
          <a:p>
            <a:endParaRPr lang="sv-SE" sz="2000" dirty="0"/>
          </a:p>
          <a:p>
            <a:pPr lvl="1"/>
            <a:r>
              <a:rPr lang="sv-SE" sz="2000" dirty="0" smtClean="0"/>
              <a:t>Lägre </a:t>
            </a:r>
            <a:r>
              <a:rPr lang="sv-SE" sz="2000" dirty="0" smtClean="0"/>
              <a:t>tillgänglighet </a:t>
            </a:r>
            <a:r>
              <a:rPr lang="sv-SE" sz="2000" dirty="0"/>
              <a:t>till </a:t>
            </a:r>
            <a:r>
              <a:rPr lang="sv-SE" sz="2000" dirty="0" smtClean="0"/>
              <a:t>kunder och marknadsunderlag ställer kav på en entreprenör </a:t>
            </a:r>
            <a:r>
              <a:rPr lang="sv-SE" sz="2000" dirty="0"/>
              <a:t>på </a:t>
            </a:r>
            <a:r>
              <a:rPr lang="sv-SE" sz="2000" dirty="0" smtClean="0"/>
              <a:t>landsbygden.</a:t>
            </a:r>
            <a:endParaRPr lang="sv-SE" sz="2000" dirty="0"/>
          </a:p>
          <a:p>
            <a:pPr lvl="1"/>
            <a:endParaRPr lang="sv-SE" sz="2000" dirty="0" smtClean="0"/>
          </a:p>
          <a:p>
            <a:pPr lvl="1"/>
            <a:r>
              <a:rPr lang="sv-SE" sz="2000" dirty="0" smtClean="0"/>
              <a:t>Avståndet till marknaden kostar </a:t>
            </a:r>
            <a:r>
              <a:rPr lang="sv-SE" sz="2000" dirty="0"/>
              <a:t>pengar att överbrygga. </a:t>
            </a:r>
          </a:p>
        </p:txBody>
      </p:sp>
    </p:spTree>
    <p:extLst>
      <p:ext uri="{BB962C8B-B14F-4D97-AF65-F5344CB8AC3E}">
        <p14:creationId xmlns:p14="http://schemas.microsoft.com/office/powerpoint/2010/main" val="184140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_mall_091210_English2003">
  <a:themeElements>
    <a:clrScheme name="Standardformgivning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6633"/>
      </a:accent1>
      <a:accent2>
        <a:srgbClr val="C4BC9C"/>
      </a:accent2>
      <a:accent3>
        <a:srgbClr val="FFFFFF"/>
      </a:accent3>
      <a:accent4>
        <a:srgbClr val="000000"/>
      </a:accent4>
      <a:accent5>
        <a:srgbClr val="CAB8AD"/>
      </a:accent5>
      <a:accent6>
        <a:srgbClr val="B1AA8D"/>
      </a:accent6>
      <a:hlink>
        <a:srgbClr val="EB730F"/>
      </a:hlink>
      <a:folHlink>
        <a:srgbClr val="00008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PPT_mall_091210_English2003</Template>
  <TotalTime>947</TotalTime>
  <Words>421</Words>
  <Application>Microsoft Macintosh PowerPoint</Application>
  <PresentationFormat>Anpassad</PresentationFormat>
  <Paragraphs>138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PPT_mall_091210_English2003</vt:lpstr>
      <vt:lpstr>PowerPoint-presentation</vt:lpstr>
      <vt:lpstr>Frågor</vt:lpstr>
      <vt:lpstr>Geografi och Företagande</vt:lpstr>
      <vt:lpstr>Nyföretagande i svenska kommuner</vt:lpstr>
      <vt:lpstr>Vad är Landsbygd?</vt:lpstr>
      <vt:lpstr>PowerPoint-presentation</vt:lpstr>
      <vt:lpstr>Landsbygden i siffror</vt:lpstr>
      <vt:lpstr>Vad kännetecknar Landsbygden ur ett (ny)företagandeperspektiv?</vt:lpstr>
      <vt:lpstr>IMPLIKATIONER FÖR FÖRETAGANDETS OCH NYFÖRETAGANDETS VILLKOR</vt:lpstr>
      <vt:lpstr>Landsbygden är heterogen!!</vt:lpstr>
      <vt:lpstr>Vad vet vi nyföretagande på Landsbygden?</vt:lpstr>
      <vt:lpstr>Skiljer sig nyföretagandet på Landsbygden åt från övriga landet?</vt:lpstr>
      <vt:lpstr>Nyföretagandet på Landsbygden i siffror</vt:lpstr>
      <vt:lpstr>Nyföretagandet i paritet med befolkningsandel</vt:lpstr>
      <vt:lpstr>Olika typer av  nya företag?</vt:lpstr>
      <vt:lpstr>Det som utmärker landsbygden är nyföretagandets fördelning på sektorer</vt:lpstr>
      <vt:lpstr>Företagande på Landsbygden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Martin</dc:creator>
  <cp:lastModifiedBy>Helene Thorgrimsson</cp:lastModifiedBy>
  <cp:revision>87</cp:revision>
  <dcterms:created xsi:type="dcterms:W3CDTF">2012-02-22T10:21:02Z</dcterms:created>
  <dcterms:modified xsi:type="dcterms:W3CDTF">2013-03-11T13:35:58Z</dcterms:modified>
</cp:coreProperties>
</file>