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3" r:id="rId2"/>
    <p:sldId id="274" r:id="rId3"/>
    <p:sldId id="277" r:id="rId4"/>
    <p:sldId id="275" r:id="rId5"/>
    <p:sldId id="271" r:id="rId6"/>
    <p:sldId id="280" r:id="rId7"/>
    <p:sldId id="269" r:id="rId8"/>
    <p:sldId id="265" r:id="rId9"/>
    <p:sldId id="278" r:id="rId10"/>
    <p:sldId id="276" r:id="rId11"/>
    <p:sldId id="270" r:id="rId12"/>
    <p:sldId id="281" r:id="rId13"/>
    <p:sldId id="284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7F8"/>
    <a:srgbClr val="ED51C0"/>
    <a:srgbClr val="FFFF66"/>
    <a:srgbClr val="A1E1F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3CD4-0EB0-4F0B-9030-EF50E76EED1E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02B5-F8AA-4A63-80F4-2807ED990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6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7E285-5CA0-424E-87E5-C10568144C5F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38E44-2A98-43DA-86CE-1EC670D0B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7E29-B226-4033-981D-F303E66D6FC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Vad får ni för associationer?</a:t>
            </a:r>
            <a:r>
              <a:rPr lang="sv-SE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8E44-2A98-43DA-86CE-1EC670D0B3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8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8E44-2A98-43DA-86CE-1EC670D0B3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1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8E44-2A98-43DA-86CE-1EC670D0B3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5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7FF4-D0A1-4F21-AC14-EB9CFBDE99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0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8E44-2A98-43DA-86CE-1EC670D0B3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0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praktiken: Ingvar sedan 40-talet</a:t>
            </a:r>
            <a:r>
              <a:rPr lang="sv-SE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8E44-2A98-43DA-86CE-1EC670D0B3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Utveckla tillsammans</a:t>
            </a:r>
            <a:r>
              <a:rPr lang="sv-SE" baseline="0" dirty="0" smtClean="0"/>
              <a:t> VS. ta över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8E44-2A98-43DA-86CE-1EC670D0B3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3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praktiken</a:t>
            </a:r>
            <a:r>
              <a:rPr lang="sv-SE" baseline="0" dirty="0" smtClean="0"/>
              <a:t> vs </a:t>
            </a:r>
            <a:r>
              <a:rPr lang="sv-SE" baseline="0" smtClean="0"/>
              <a:t>i teorin…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8E44-2A98-43DA-86CE-1EC670D0B3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5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7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A202-EB34-4D04-870F-1F741096EB51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81C2-5512-47CD-B206-2F1895AB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center.hj.se/cefeo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C9iO6WFlataPgM&amp;tbnid=3_c3EG16zFBIzM:&amp;ved=0CAUQjRw&amp;url=http%3A%2F%2Fwww.gagful.com%2F1112%2Fthe-evolution-of-mario.html&amp;ei=_i0iUeP3JsnCswartYDYDg&amp;bvm=bv.42553238,d.Yms&amp;psig=AFQjCNFb27CBRxJxEOfbLM8WdtyoL9x14g&amp;ust=136128083340661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/url?sa=i&amp;rct=j&amp;q=&amp;esrc=s&amp;frm=1&amp;source=images&amp;cd=&amp;cad=rja&amp;docid=D3-kDBUhjwswWM&amp;tbnid=l6nCP9PBk-AUtM:&amp;ved=0CAUQjRw&amp;url=http%3A%2F%2Fwww.chuckstoyland.com%2Fnational%2Fhistory%2F&amp;ei=4TAiUZbWIsTvsgaU1YCYAQ&amp;bvm=bv.42553238,d.Yms&amp;psig=AFQjCNEd5OamdLhtXbLYTqRVSHbUenbRaQ&amp;ust=1361281629211110" TargetMode="External"/><Relationship Id="rId5" Type="http://schemas.openxmlformats.org/officeDocument/2006/relationships/image" Target="../media/image27.gif"/><Relationship Id="rId4" Type="http://schemas.openxmlformats.org/officeDocument/2006/relationships/hyperlink" Target="http://www.flickr.com/photos/autohistorian/4334225454/" TargetMode="Externa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JXR1Za35uUJFqM&amp;tbnid=kZSucI6j4qZS4M:&amp;ved=0CAUQjRw&amp;url=http://cdon.se/b%C3%B6cker/bjursell,_cecilia/familjef%C3%B6retagande_:_aff%C3%A4rer_och_k%C3%A4nslor-21339166&amp;ei=PJQbUYbIEo7ktQbT_ICQDQ&amp;bvm=bv.42261806,d.Yms&amp;psig=AFQjCNFOYLUwnTcpqqO6Ay1_fvCWXU-eoA&amp;ust=13608483029214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center.hj.se/cefeo.html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se/url?sa=i&amp;rct=j&amp;q=&amp;esrc=s&amp;frm=1&amp;source=images&amp;cd=&amp;cad=rja&amp;docid=yDlwK5nYGj469M&amp;tbnid=MNy-hNF0kI_OoM:&amp;ved=0CAUQjRw&amp;url=http://www.kinnarps.com/sv/se/Har-hittar-du-oss/Kinnarps-Interior/NaraDig/Orebro/Leverantorer/&amp;ei=ggUaUezONcjptQaHg4GACg&amp;bvm=bv.42261806,d.Yms&amp;psig=AFQjCNGK9rikYZlynDJuWAJ-XZ-2GKdAVQ&amp;ust=1360746225096637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hh.hj.se/img/bildgalleri/galleri/DSC_0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016" y="762377"/>
            <a:ext cx="9207528" cy="6123007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4391886" y="875035"/>
            <a:ext cx="46446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4000" dirty="0" smtClean="0">
              <a:solidFill>
                <a:schemeClr val="bg1"/>
              </a:solidFill>
            </a:endParaRPr>
          </a:p>
          <a:p>
            <a:pPr algn="ctr"/>
            <a:r>
              <a:rPr lang="sv-SE" sz="4800" dirty="0" smtClean="0">
                <a:solidFill>
                  <a:schemeClr val="bg1"/>
                </a:solidFill>
              </a:rPr>
              <a:t>Kajsa Haag PhD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entre for Family Enterprise and Ownershi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" y="31084"/>
            <a:ext cx="9099245" cy="6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 fontScale="90000"/>
          </a:bodyPr>
          <a:lstStyle/>
          <a:p>
            <a:r>
              <a:rPr lang="sv-SE" sz="5300" dirty="0" smtClean="0"/>
              <a:t>Utvecklande generationsskifte</a:t>
            </a:r>
            <a:r>
              <a:rPr lang="sv-SE" dirty="0" smtClean="0"/>
              <a:t/>
            </a:r>
            <a:br>
              <a:rPr lang="sv-SE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sz="2400" dirty="0"/>
              <a:t>3 nya </a:t>
            </a:r>
            <a:r>
              <a:rPr lang="sv-SE" sz="2400" dirty="0" smtClean="0"/>
              <a:t>personer:</a:t>
            </a:r>
            <a:endParaRPr lang="sv-SE" sz="2400" dirty="0"/>
          </a:p>
          <a:p>
            <a:pPr marL="400050" lvl="1"/>
            <a:r>
              <a:rPr lang="sv-SE" sz="2000" dirty="0"/>
              <a:t>Marknad</a:t>
            </a:r>
          </a:p>
          <a:p>
            <a:pPr marL="400050" lvl="1"/>
            <a:r>
              <a:rPr lang="sv-SE" sz="2000" dirty="0"/>
              <a:t>Kundansvar</a:t>
            </a:r>
          </a:p>
          <a:p>
            <a:pPr marL="400050" lvl="1"/>
            <a:r>
              <a:rPr lang="sv-SE" sz="2000" dirty="0"/>
              <a:t>Produktutveckling</a:t>
            </a:r>
          </a:p>
          <a:p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Många </a:t>
            </a:r>
            <a:r>
              <a:rPr lang="sv-SE" sz="2400" dirty="0"/>
              <a:t>nya </a:t>
            </a:r>
            <a:r>
              <a:rPr lang="sv-SE" sz="2400" dirty="0" smtClean="0"/>
              <a:t>aktiviteter:</a:t>
            </a:r>
            <a:endParaRPr lang="sv-SE" sz="2400" dirty="0"/>
          </a:p>
          <a:p>
            <a:pPr marL="400050" lvl="1"/>
            <a:r>
              <a:rPr lang="sv-SE" sz="2000" dirty="0"/>
              <a:t>Nya produkter</a:t>
            </a:r>
          </a:p>
          <a:p>
            <a:pPr marL="400050" lvl="1"/>
            <a:r>
              <a:rPr lang="sv-SE" sz="2000" dirty="0"/>
              <a:t>Nya </a:t>
            </a:r>
            <a:r>
              <a:rPr lang="sv-SE" sz="2000" dirty="0" smtClean="0"/>
              <a:t>marknader</a:t>
            </a:r>
            <a:endParaRPr lang="sv-SE" sz="2000" dirty="0"/>
          </a:p>
          <a:p>
            <a:pPr marL="400050" lvl="1"/>
            <a:r>
              <a:rPr lang="sv-SE" sz="2000" dirty="0"/>
              <a:t>Högre omsättning </a:t>
            </a:r>
            <a:endParaRPr lang="sv-SE" sz="2000" dirty="0" smtClean="0"/>
          </a:p>
          <a:p>
            <a:pPr marL="400050" lvl="1"/>
            <a:r>
              <a:rPr lang="sv-SE" sz="2000" dirty="0" smtClean="0"/>
              <a:t>Ökad vinst</a:t>
            </a:r>
            <a:endParaRPr lang="sv-SE" sz="2000" dirty="0"/>
          </a:p>
          <a:p>
            <a:pPr marL="400050" lvl="1"/>
            <a:r>
              <a:rPr lang="sv-SE" sz="2000" dirty="0"/>
              <a:t>Fler mässor </a:t>
            </a:r>
          </a:p>
          <a:p>
            <a:pPr marL="400050" lvl="1"/>
            <a:r>
              <a:rPr lang="sv-SE" sz="2000" dirty="0"/>
              <a:t>…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5" descr="http://www.karl-andersson.se/images/news/20090207143642_sv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38083"/>
            <a:ext cx="4858275" cy="363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3707904" y="404664"/>
            <a:ext cx="511256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800" b="1" dirty="0" smtClean="0"/>
              <a:t>Generationsskifte till vardags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bevara </a:t>
            </a:r>
            <a:r>
              <a:rPr lang="sv-SE" dirty="0"/>
              <a:t>kärnan </a:t>
            </a:r>
            <a:r>
              <a:rPr lang="sv-SE" i="1" dirty="0"/>
              <a:t>och</a:t>
            </a:r>
            <a:r>
              <a:rPr lang="sv-SE" dirty="0"/>
              <a:t> uttrycka den på nya </a:t>
            </a:r>
            <a:r>
              <a:rPr lang="sv-SE" dirty="0" smtClean="0"/>
              <a:t>sätt</a:t>
            </a:r>
          </a:p>
          <a:p>
            <a:endParaRPr lang="sv-SE" dirty="0"/>
          </a:p>
          <a:p>
            <a:r>
              <a:rPr lang="sv-SE" dirty="0" smtClean="0"/>
              <a:t>”ta del” snarare än ”ta över” 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lärande </a:t>
            </a:r>
            <a:r>
              <a:rPr lang="sv-SE" dirty="0"/>
              <a:t>över generationsgränserna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en-US" dirty="0"/>
          </a:p>
        </p:txBody>
      </p:sp>
      <p:pic>
        <p:nvPicPr>
          <p:cNvPr id="1028" name="Picture 4" descr="http://www.gagful.com/uploads/2011_11/1320502228_the_evolution_of_mario_gag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15670"/>
          <a:stretch/>
        </p:blipFill>
        <p:spPr bwMode="auto">
          <a:xfrm>
            <a:off x="35496" y="4869160"/>
            <a:ext cx="3397170" cy="19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.yimg.com/g/images/spaceou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286000"/>
            <a:ext cx="6134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.yimg.com/g/images/spaceou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133600"/>
            <a:ext cx="6134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l.yimg.com/g/images/spaceou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133600"/>
            <a:ext cx="6134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.yimg.com/g/images/spaceou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133600"/>
            <a:ext cx="6134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huckstoyland.com/national/history/01%20FORD%208x10%201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3"/>
          <a:stretch/>
        </p:blipFill>
        <p:spPr bwMode="auto">
          <a:xfrm>
            <a:off x="107504" y="1700808"/>
            <a:ext cx="3390779" cy="31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" descr="byrå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650"/>
            <a:ext cx="1008112" cy="14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HaaK\AppData\Local\Microsoft\Windows\Temporary Internet Files\Content.IE5\MXLU950V\88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8136" r="13551" b="2041"/>
          <a:stretch/>
        </p:blipFill>
        <p:spPr bwMode="auto">
          <a:xfrm>
            <a:off x="2240581" y="260648"/>
            <a:ext cx="963267" cy="13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 smtClean="0"/>
              <a:t>Vad är generationsskifte i (små) familjeföretag?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3943597"/>
            <a:ext cx="4038600" cy="4525963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sv-SE" sz="2400" dirty="0" smtClean="0"/>
              <a:t>Pågående i familjecykeln</a:t>
            </a:r>
          </a:p>
          <a:p>
            <a:pPr marL="457200" indent="-457200">
              <a:buFont typeface="+mj-lt"/>
              <a:buAutoNum type="alphaLcPeriod"/>
            </a:pPr>
            <a:r>
              <a:rPr lang="sv-SE" sz="2400" dirty="0"/>
              <a:t>Tillsammans</a:t>
            </a:r>
          </a:p>
          <a:p>
            <a:pPr marL="457200" indent="-457200">
              <a:buFont typeface="+mj-lt"/>
              <a:buAutoNum type="alphaLcPeriod"/>
            </a:pPr>
            <a:r>
              <a:rPr lang="sv-SE" sz="2400" dirty="0" smtClean="0"/>
              <a:t>Ingår i vardagligt lärande</a:t>
            </a:r>
          </a:p>
          <a:p>
            <a:pPr marL="457200" indent="-457200">
              <a:buFont typeface="+mj-lt"/>
              <a:buAutoNum type="alphaLcPeriod"/>
            </a:pPr>
            <a:r>
              <a:rPr lang="sv-SE" sz="2400" dirty="0"/>
              <a:t>Chans att utveckla</a:t>
            </a:r>
          </a:p>
          <a:p>
            <a:endParaRPr lang="sv-SE" dirty="0" smtClean="0"/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81872" y="3900189"/>
            <a:ext cx="4038600" cy="2625155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sv-SE" sz="2400" dirty="0" smtClean="0"/>
              <a:t>Börjar </a:t>
            </a:r>
            <a:r>
              <a:rPr lang="sv-SE" sz="2400" dirty="0"/>
              <a:t>vid VD </a:t>
            </a:r>
            <a:r>
              <a:rPr lang="sv-SE" sz="2400" dirty="0" smtClean="0"/>
              <a:t>byte? </a:t>
            </a:r>
          </a:p>
          <a:p>
            <a:pPr marL="457200" indent="-457200">
              <a:buFont typeface="+mj-lt"/>
              <a:buAutoNum type="alphaLcPeriod"/>
            </a:pPr>
            <a:r>
              <a:rPr lang="sv-SE" sz="2400" dirty="0"/>
              <a:t>En i taget?</a:t>
            </a:r>
          </a:p>
          <a:p>
            <a:pPr marL="457200" indent="-457200">
              <a:buFont typeface="+mj-lt"/>
              <a:buAutoNum type="alphaLcPeriod"/>
            </a:pPr>
            <a:r>
              <a:rPr lang="sv-SE" sz="2400" dirty="0"/>
              <a:t>Separat process?</a:t>
            </a:r>
          </a:p>
          <a:p>
            <a:pPr marL="457200" indent="-457200">
              <a:buFont typeface="+mj-lt"/>
              <a:buAutoNum type="alphaLcPeriod"/>
            </a:pPr>
            <a:r>
              <a:rPr lang="sv-SE" sz="2400" dirty="0" smtClean="0"/>
              <a:t>Problem </a:t>
            </a:r>
            <a:r>
              <a:rPr lang="sv-SE" sz="2400" dirty="0"/>
              <a:t>att </a:t>
            </a:r>
            <a:r>
              <a:rPr lang="sv-SE" sz="2400" dirty="0" smtClean="0"/>
              <a:t>lösa?</a:t>
            </a:r>
          </a:p>
          <a:p>
            <a:endParaRPr lang="en-US" dirty="0"/>
          </a:p>
        </p:txBody>
      </p:sp>
      <p:pic>
        <p:nvPicPr>
          <p:cNvPr id="7" name="Picture 2" descr="http://entreprenorskapsforum.se/wp-content/uploads/2011/09/generationsskifte-we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8327"/>
          <a:stretch/>
        </p:blipFill>
        <p:spPr bwMode="auto">
          <a:xfrm>
            <a:off x="4874876" y="1823447"/>
            <a:ext cx="3153508" cy="16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1822622"/>
            <a:ext cx="3088227" cy="1678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cdon.com/media-dynamic/images/product/book/book/image2/familjeforetagande_affarer_och_kanslor-21339166-frnt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580">
            <a:off x="1286102" y="1167450"/>
            <a:ext cx="2618179" cy="41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Local Folder\GroupWise\DSC_05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16027" r="4322" b="11417"/>
          <a:stretch/>
        </p:blipFill>
        <p:spPr bwMode="auto">
          <a:xfrm rot="1281956">
            <a:off x="5152668" y="1481227"/>
            <a:ext cx="2686001" cy="38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2" y="560143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k</a:t>
            </a:r>
            <a:r>
              <a:rPr lang="sv-SE" sz="4000" dirty="0" smtClean="0"/>
              <a:t>ajsa.haag@jibs.hj.se</a:t>
            </a:r>
            <a:endParaRPr lang="en-US" sz="4000" dirty="0"/>
          </a:p>
        </p:txBody>
      </p:sp>
      <p:pic>
        <p:nvPicPr>
          <p:cNvPr id="10" name="Picture 2" descr="Centre for Family Enterprise and Ownershi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" y="31084"/>
            <a:ext cx="9099245" cy="6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372" y="3075057"/>
            <a:ext cx="61032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6600" dirty="0" smtClean="0">
                <a:solidFill>
                  <a:schemeClr val="bg1"/>
                </a:solidFill>
              </a:rPr>
              <a:t>generationsskifte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cx.images-amazon.com/images/I/51GkwvyRy-L._SX5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"/>
          <a:stretch/>
        </p:blipFill>
        <p:spPr bwMode="auto">
          <a:xfrm>
            <a:off x="5868144" y="4461708"/>
            <a:ext cx="2974809" cy="20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gfx2.aftonbladet-cdn.se/image/12222156/485/normal/500e319e38f68/Dynastinb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22422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uccikrigen. Läsvärd bok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662">
            <a:off x="3231938" y="997106"/>
            <a:ext cx="3114434" cy="50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ntreprenorskapsforum.se/wp-content/uploads/2011/09/generationsskifte-we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8054"/>
            <a:ext cx="7157592" cy="3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558924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5400" dirty="0" smtClean="0">
                <a:solidFill>
                  <a:schemeClr val="bg1"/>
                </a:solidFill>
              </a:rPr>
              <a:t>eller?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104" y="5589240"/>
            <a:ext cx="327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>
                <a:solidFill>
                  <a:schemeClr val="bg1"/>
                </a:solidFill>
              </a:rPr>
              <a:t>planera</a:t>
            </a:r>
            <a:r>
              <a:rPr lang="sv-SE" sz="5400" dirty="0">
                <a:solidFill>
                  <a:schemeClr val="bg1"/>
                </a:solidFill>
              </a:rPr>
              <a:t>!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yrå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44827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HaaK\AppData\Local\Microsoft\Windows\Temporary Internet Files\Content.IE5\MXLU950V\8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8136" r="13551" b="2041"/>
          <a:stretch/>
        </p:blipFill>
        <p:spPr bwMode="auto">
          <a:xfrm>
            <a:off x="5521569" y="1699846"/>
            <a:ext cx="2215662" cy="31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3347864" y="985988"/>
            <a:ext cx="5040559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en-US" dirty="0"/>
          </a:p>
        </p:txBody>
      </p:sp>
      <p:pic>
        <p:nvPicPr>
          <p:cNvPr id="6" name="Picture 8" descr="http://www.karl-andersson.se/images/productimages/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6396"/>
            <a:ext cx="2786050" cy="2110843"/>
          </a:xfrm>
          <a:prstGeom prst="rect">
            <a:avLst/>
          </a:prstGeom>
          <a:noFill/>
        </p:spPr>
      </p:pic>
      <p:pic>
        <p:nvPicPr>
          <p:cNvPr id="1026" name="Picture 2" descr="http://www.karl-andersson.se/images/productimages/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6" y="-387424"/>
            <a:ext cx="2860483" cy="33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arl-andersson.se/images/productimages/12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2952328" cy="26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arl-andersson.se/images/productimages/5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89" y="4725144"/>
            <a:ext cx="3049098" cy="22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139419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3200" b="1" dirty="0"/>
              <a:t>Karl Andersson &amp; Söner</a:t>
            </a:r>
            <a:r>
              <a:rPr lang="sv-SE" sz="2400" dirty="0"/>
              <a:t/>
            </a:r>
            <a:br>
              <a:rPr lang="sv-SE" sz="2400" dirty="0"/>
            </a:br>
            <a:endParaRPr lang="en-US" dirty="0"/>
          </a:p>
        </p:txBody>
      </p:sp>
      <p:pic>
        <p:nvPicPr>
          <p:cNvPr id="1028" name="Picture 4" descr="http://www.kinnarps.com/Countries/KinnarpsInterior/Örebro/Leverantörslogga/KA%20logo%20svar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461"/>
            <a:ext cx="2515952" cy="24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479889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Handmade</a:t>
            </a:r>
            <a:r>
              <a:rPr lang="sv-SE" dirty="0"/>
              <a:t> in Huskvarna </a:t>
            </a:r>
            <a:r>
              <a:rPr lang="sv-SE" dirty="0" err="1"/>
              <a:t>since</a:t>
            </a:r>
            <a:r>
              <a:rPr lang="sv-SE" dirty="0"/>
              <a:t> 1898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/>
            </a:r>
            <a:br>
              <a:rPr lang="sv-SE" sz="2400" dirty="0"/>
            </a:br>
            <a:endParaRPr lang="en-US" sz="2200" i="1" dirty="0"/>
          </a:p>
        </p:txBody>
      </p:sp>
      <p:pic>
        <p:nvPicPr>
          <p:cNvPr id="4" name="Platshållare för innehåll 3" descr="byrå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8" y="908720"/>
            <a:ext cx="1528440" cy="25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HaaK\AppData\Local\Microsoft\Windows\Temporary Internet Files\Content.IE5\MXLU950V\8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7201" r="10072" b="3925"/>
          <a:stretch/>
        </p:blipFill>
        <p:spPr bwMode="auto">
          <a:xfrm>
            <a:off x="6660232" y="1148862"/>
            <a:ext cx="1569368" cy="20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320352" y="3356992"/>
            <a:ext cx="87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1909</a:t>
            </a:r>
            <a:endParaRPr lang="en-US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7157392" y="3356992"/>
            <a:ext cx="87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2009</a:t>
            </a:r>
            <a:endParaRPr lang="en-US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2559115" y="2276872"/>
            <a:ext cx="38850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sv-SE" dirty="0" smtClean="0">
              <a:solidFill>
                <a:prstClr val="black"/>
              </a:solidFill>
            </a:endParaRPr>
          </a:p>
          <a:p>
            <a:pPr lvl="0" algn="ctr"/>
            <a:endParaRPr lang="sv-SE" dirty="0">
              <a:solidFill>
                <a:prstClr val="black"/>
              </a:solidFill>
            </a:endParaRPr>
          </a:p>
          <a:p>
            <a:pPr algn="ctr"/>
            <a:r>
              <a:rPr lang="sv-SE" dirty="0" smtClean="0"/>
              <a:t> </a:t>
            </a:r>
          </a:p>
          <a:p>
            <a:pPr algn="ctr"/>
            <a:endParaRPr lang="en-US" sz="2000" dirty="0"/>
          </a:p>
        </p:txBody>
      </p:sp>
      <p:sp>
        <p:nvSpPr>
          <p:cNvPr id="11" name="textruta 10"/>
          <p:cNvSpPr txBox="1"/>
          <p:nvPr/>
        </p:nvSpPr>
        <p:spPr>
          <a:xfrm>
            <a:off x="520968" y="4221088"/>
            <a:ext cx="815548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samma </a:t>
            </a:r>
            <a:r>
              <a:rPr lang="sv-SE" sz="2000" dirty="0"/>
              <a:t>familj, samma värderingar, </a:t>
            </a:r>
            <a:r>
              <a:rPr lang="sv-SE" sz="2000" dirty="0" smtClean="0"/>
              <a:t>samma plats, samma produkter</a:t>
            </a:r>
          </a:p>
          <a:p>
            <a:pPr algn="ctr"/>
            <a:endParaRPr lang="sv-SE" sz="2000" b="1" dirty="0" smtClean="0"/>
          </a:p>
          <a:p>
            <a:pPr algn="ctr"/>
            <a:r>
              <a:rPr lang="sv-SE" sz="3200" b="1" dirty="0" smtClean="0"/>
              <a:t>OCH</a:t>
            </a:r>
            <a:endParaRPr lang="sv-SE" sz="2000" b="1" dirty="0" smtClean="0"/>
          </a:p>
          <a:p>
            <a:pPr algn="ctr"/>
            <a:endParaRPr lang="sv-SE" sz="2000" dirty="0" smtClean="0"/>
          </a:p>
          <a:p>
            <a:pPr algn="ctr"/>
            <a:r>
              <a:rPr lang="sv-SE" sz="2000" dirty="0"/>
              <a:t>n</a:t>
            </a:r>
            <a:r>
              <a:rPr lang="sv-SE" sz="2000" dirty="0" smtClean="0"/>
              <a:t>ya individer, ny teknologi, ny design, nya kunder, nya marknader</a:t>
            </a:r>
          </a:p>
          <a:p>
            <a:pPr lvl="0" algn="ctr"/>
            <a:endParaRPr lang="sv-SE" sz="2000" dirty="0" smtClean="0"/>
          </a:p>
          <a:p>
            <a:pPr lvl="0" algn="ctr"/>
            <a:r>
              <a:rPr lang="sv-SE" sz="2000" dirty="0" smtClean="0"/>
              <a:t>i 115 år – men hur?</a:t>
            </a:r>
          </a:p>
          <a:p>
            <a:endParaRPr lang="en-US" dirty="0"/>
          </a:p>
        </p:txBody>
      </p:sp>
      <p:pic>
        <p:nvPicPr>
          <p:cNvPr id="1027" name="Picture 3" descr="C:\Users\HaaK\AppData\Local\Microsoft\Windows\Temporary Internet Files\Content.IE5\6915TQZF\MC9004419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7" y="1844824"/>
            <a:ext cx="181292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://www.karl-andersson.se/images/productimages/6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54" r="7015" b="5184"/>
          <a:stretch/>
        </p:blipFill>
        <p:spPr bwMode="auto">
          <a:xfrm>
            <a:off x="8028384" y="5099213"/>
            <a:ext cx="1025828" cy="149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rl Anders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ndad rektangulär 1"/>
          <p:cNvSpPr/>
          <p:nvPr/>
        </p:nvSpPr>
        <p:spPr>
          <a:xfrm>
            <a:off x="1475656" y="197986"/>
            <a:ext cx="2736304" cy="1800200"/>
          </a:xfrm>
          <a:prstGeom prst="wedgeRoundRectCallout">
            <a:avLst>
              <a:gd name="adj1" fmla="val 50014"/>
              <a:gd name="adj2" fmla="val 674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”</a:t>
            </a:r>
            <a:r>
              <a:rPr lang="en-US" sz="2000" i="1" dirty="0" err="1">
                <a:solidFill>
                  <a:schemeClr val="tx1"/>
                </a:solidFill>
              </a:rPr>
              <a:t>endast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tillverka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välgjorda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och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hållbara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snickerier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51520" y="328498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/>
              <a:t>  </a:t>
            </a:r>
            <a:r>
              <a:rPr lang="sv-SE" sz="6600" dirty="0" smtClean="0"/>
              <a:t>bevara </a:t>
            </a:r>
            <a:r>
              <a:rPr lang="sv-SE" sz="8800" dirty="0"/>
              <a:t>&amp; </a:t>
            </a:r>
            <a:r>
              <a:rPr lang="sv-SE" sz="6600" dirty="0"/>
              <a:t>f</a:t>
            </a:r>
            <a:r>
              <a:rPr lang="sv-SE" sz="6600" dirty="0" smtClean="0"/>
              <a:t>örnya </a:t>
            </a:r>
            <a:endParaRPr lang="en-US" sz="4400" dirty="0"/>
          </a:p>
        </p:txBody>
      </p:sp>
      <p:pic>
        <p:nvPicPr>
          <p:cNvPr id="7" name="Platshållare för innehåll 3" descr="byrån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4942178"/>
            <a:ext cx="865475" cy="145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www.karl-andersson.se/images/productimages/56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/>
          <a:stretch/>
        </p:blipFill>
        <p:spPr bwMode="auto">
          <a:xfrm>
            <a:off x="973015" y="5207462"/>
            <a:ext cx="1342287" cy="99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karl-andersson.se/images/productimages/13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10811" r="1373" b="5535"/>
          <a:stretch/>
        </p:blipFill>
        <p:spPr bwMode="auto">
          <a:xfrm>
            <a:off x="3806907" y="5589240"/>
            <a:ext cx="981153" cy="10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karl-andersson.se/images/productimages/49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12994" r="9481" b="9107"/>
          <a:stretch/>
        </p:blipFill>
        <p:spPr bwMode="auto">
          <a:xfrm>
            <a:off x="6516216" y="5279470"/>
            <a:ext cx="1374754" cy="10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karl-andersson.se/images/productimages/31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9724" r="10210" b="5065"/>
          <a:stretch/>
        </p:blipFill>
        <p:spPr bwMode="auto">
          <a:xfrm>
            <a:off x="2473569" y="4942178"/>
            <a:ext cx="949569" cy="15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karl-andersson.se/images/productimages/70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t="-787" r="8423" b="4468"/>
          <a:stretch/>
        </p:blipFill>
        <p:spPr bwMode="auto">
          <a:xfrm>
            <a:off x="4958861" y="4882194"/>
            <a:ext cx="1557355" cy="16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briken i Berg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71582"/>
            <a:ext cx="3419872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91454"/>
            <a:ext cx="4851915" cy="26369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332656"/>
            <a:ext cx="44198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FAKTA:</a:t>
            </a:r>
          </a:p>
          <a:p>
            <a:r>
              <a:rPr lang="sv-SE" dirty="0" smtClean="0"/>
              <a:t>Ingvar</a:t>
            </a:r>
          </a:p>
          <a:p>
            <a:r>
              <a:rPr lang="sv-SE" dirty="0" smtClean="0"/>
              <a:t>barnbarn till KA</a:t>
            </a:r>
          </a:p>
          <a:p>
            <a:r>
              <a:rPr lang="sv-SE" dirty="0" smtClean="0"/>
              <a:t>Heltidsanställd sedan 1960</a:t>
            </a:r>
          </a:p>
          <a:p>
            <a:r>
              <a:rPr lang="sv-SE" dirty="0" smtClean="0"/>
              <a:t>Ägarandel sedan 1968</a:t>
            </a:r>
          </a:p>
          <a:p>
            <a:r>
              <a:rPr lang="sv-SE" dirty="0" smtClean="0"/>
              <a:t>VD 1985-2010</a:t>
            </a:r>
          </a:p>
          <a:p>
            <a:endParaRPr lang="sv-SE" dirty="0"/>
          </a:p>
          <a:p>
            <a:r>
              <a:rPr lang="sv-SE" dirty="0" smtClean="0"/>
              <a:t>Andreas</a:t>
            </a:r>
          </a:p>
          <a:p>
            <a:r>
              <a:rPr lang="sv-SE" dirty="0" smtClean="0"/>
              <a:t>barnbarns barn till KA </a:t>
            </a:r>
          </a:p>
          <a:p>
            <a:r>
              <a:rPr lang="sv-SE" dirty="0"/>
              <a:t>Heltidsanställd sedan </a:t>
            </a:r>
            <a:r>
              <a:rPr lang="sv-SE" dirty="0" smtClean="0"/>
              <a:t>2000</a:t>
            </a:r>
            <a:endParaRPr lang="sv-SE" dirty="0"/>
          </a:p>
          <a:p>
            <a:r>
              <a:rPr lang="sv-SE" dirty="0"/>
              <a:t>Ägarandel sedan </a:t>
            </a:r>
            <a:r>
              <a:rPr lang="sv-SE" dirty="0" smtClean="0"/>
              <a:t>2001</a:t>
            </a:r>
            <a:endParaRPr lang="sv-SE" dirty="0"/>
          </a:p>
          <a:p>
            <a:r>
              <a:rPr lang="sv-SE" dirty="0"/>
              <a:t>VD </a:t>
            </a:r>
            <a:r>
              <a:rPr lang="sv-SE" dirty="0" smtClean="0"/>
              <a:t>2010-</a:t>
            </a:r>
          </a:p>
          <a:p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277995"/>
            <a:ext cx="3275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PRAKTIK:</a:t>
            </a:r>
          </a:p>
          <a:p>
            <a:r>
              <a:rPr lang="sv-SE" dirty="0" smtClean="0"/>
              <a:t>Socialisering </a:t>
            </a:r>
          </a:p>
          <a:p>
            <a:r>
              <a:rPr lang="sv-SE" dirty="0" smtClean="0"/>
              <a:t>Gradvisa rollförändringar</a:t>
            </a:r>
          </a:p>
          <a:p>
            <a:r>
              <a:rPr lang="sv-SE" dirty="0" smtClean="0"/>
              <a:t>Gemensam familjeledning</a:t>
            </a:r>
          </a:p>
          <a:p>
            <a:r>
              <a:rPr lang="sv-SE" dirty="0" smtClean="0"/>
              <a:t>Fokus på möblerna </a:t>
            </a:r>
          </a:p>
          <a:p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(4:3)</PresentationFormat>
  <Paragraphs>96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Utvecklande generationsskifte </vt:lpstr>
      <vt:lpstr>PowerPoint Presentation</vt:lpstr>
      <vt:lpstr>Vad är generationsskifte i (små) familjeföretag?</vt:lpstr>
      <vt:lpstr>PowerPoint Presentation</vt:lpstr>
    </vt:vector>
  </TitlesOfParts>
  <Company>Jönköping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Haag Kajsa</dc:creator>
  <cp:lastModifiedBy>Haag Kajsa</cp:lastModifiedBy>
  <cp:revision>75</cp:revision>
  <cp:lastPrinted>2013-02-15T14:56:06Z</cp:lastPrinted>
  <dcterms:created xsi:type="dcterms:W3CDTF">2012-08-07T09:31:34Z</dcterms:created>
  <dcterms:modified xsi:type="dcterms:W3CDTF">2013-02-18T13:56:56Z</dcterms:modified>
</cp:coreProperties>
</file>