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8"/>
  </p:notesMasterIdLst>
  <p:sldIdLst>
    <p:sldId id="256" r:id="rId2"/>
    <p:sldId id="372" r:id="rId3"/>
    <p:sldId id="373" r:id="rId4"/>
    <p:sldId id="364" r:id="rId5"/>
    <p:sldId id="365" r:id="rId6"/>
    <p:sldId id="357" r:id="rId7"/>
    <p:sldId id="358" r:id="rId8"/>
    <p:sldId id="366" r:id="rId9"/>
    <p:sldId id="367" r:id="rId10"/>
    <p:sldId id="368" r:id="rId11"/>
    <p:sldId id="369" r:id="rId12"/>
    <p:sldId id="370" r:id="rId13"/>
    <p:sldId id="371" r:id="rId14"/>
    <p:sldId id="362" r:id="rId15"/>
    <p:sldId id="374"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4" r:id="rId33"/>
    <p:sldId id="391" r:id="rId34"/>
    <p:sldId id="392" r:id="rId35"/>
    <p:sldId id="393" r:id="rId36"/>
    <p:sldId id="395" r:id="rId37"/>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charset="0"/>
        <a:ea typeface="MS PGothic" charset="0"/>
        <a:cs typeface="MS PGothic" charset="0"/>
      </a:defRPr>
    </a:lvl1pPr>
    <a:lvl2pPr marL="457200" algn="l" rtl="0" fontAlgn="base">
      <a:spcBef>
        <a:spcPct val="0"/>
      </a:spcBef>
      <a:spcAft>
        <a:spcPct val="0"/>
      </a:spcAft>
      <a:defRPr sz="2400" kern="1200">
        <a:solidFill>
          <a:schemeClr val="tx1"/>
        </a:solidFill>
        <a:latin typeface="Times" charset="0"/>
        <a:ea typeface="MS PGothic" charset="0"/>
        <a:cs typeface="MS PGothic" charset="0"/>
      </a:defRPr>
    </a:lvl2pPr>
    <a:lvl3pPr marL="914400" algn="l" rtl="0" fontAlgn="base">
      <a:spcBef>
        <a:spcPct val="0"/>
      </a:spcBef>
      <a:spcAft>
        <a:spcPct val="0"/>
      </a:spcAft>
      <a:defRPr sz="2400" kern="1200">
        <a:solidFill>
          <a:schemeClr val="tx1"/>
        </a:solidFill>
        <a:latin typeface="Times" charset="0"/>
        <a:ea typeface="MS PGothic" charset="0"/>
        <a:cs typeface="MS PGothic" charset="0"/>
      </a:defRPr>
    </a:lvl3pPr>
    <a:lvl4pPr marL="1371600" algn="l" rtl="0" fontAlgn="base">
      <a:spcBef>
        <a:spcPct val="0"/>
      </a:spcBef>
      <a:spcAft>
        <a:spcPct val="0"/>
      </a:spcAft>
      <a:defRPr sz="2400" kern="1200">
        <a:solidFill>
          <a:schemeClr val="tx1"/>
        </a:solidFill>
        <a:latin typeface="Times" charset="0"/>
        <a:ea typeface="MS PGothic" charset="0"/>
        <a:cs typeface="MS PGothic" charset="0"/>
      </a:defRPr>
    </a:lvl4pPr>
    <a:lvl5pPr marL="1828800" algn="l" rtl="0" fontAlgn="base">
      <a:spcBef>
        <a:spcPct val="0"/>
      </a:spcBef>
      <a:spcAft>
        <a:spcPct val="0"/>
      </a:spcAft>
      <a:defRPr sz="2400" kern="1200">
        <a:solidFill>
          <a:schemeClr val="tx1"/>
        </a:solidFill>
        <a:latin typeface="Times" charset="0"/>
        <a:ea typeface="MS PGothic" charset="0"/>
        <a:cs typeface="MS PGothic" charset="0"/>
      </a:defRPr>
    </a:lvl5pPr>
    <a:lvl6pPr marL="2286000" algn="l" defTabSz="457200" rtl="0" eaLnBrk="1" latinLnBrk="0" hangingPunct="1">
      <a:defRPr sz="2400" kern="1200">
        <a:solidFill>
          <a:schemeClr val="tx1"/>
        </a:solidFill>
        <a:latin typeface="Times" charset="0"/>
        <a:ea typeface="MS PGothic" charset="0"/>
        <a:cs typeface="MS PGothic" charset="0"/>
      </a:defRPr>
    </a:lvl6pPr>
    <a:lvl7pPr marL="2743200" algn="l" defTabSz="457200" rtl="0" eaLnBrk="1" latinLnBrk="0" hangingPunct="1">
      <a:defRPr sz="2400" kern="1200">
        <a:solidFill>
          <a:schemeClr val="tx1"/>
        </a:solidFill>
        <a:latin typeface="Times" charset="0"/>
        <a:ea typeface="MS PGothic" charset="0"/>
        <a:cs typeface="MS PGothic" charset="0"/>
      </a:defRPr>
    </a:lvl7pPr>
    <a:lvl8pPr marL="3200400" algn="l" defTabSz="457200" rtl="0" eaLnBrk="1" latinLnBrk="0" hangingPunct="1">
      <a:defRPr sz="2400" kern="1200">
        <a:solidFill>
          <a:schemeClr val="tx1"/>
        </a:solidFill>
        <a:latin typeface="Times" charset="0"/>
        <a:ea typeface="MS PGothic" charset="0"/>
        <a:cs typeface="MS PGothic" charset="0"/>
      </a:defRPr>
    </a:lvl8pPr>
    <a:lvl9pPr marL="3657600" algn="l" defTabSz="457200" rtl="0" eaLnBrk="1" latinLnBrk="0" hangingPunct="1">
      <a:defRPr sz="2400" kern="1200">
        <a:solidFill>
          <a:schemeClr val="tx1"/>
        </a:solidFill>
        <a:latin typeface="Times"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2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B3FA7-569B-C943-8556-7DACCB0397F0}" type="doc">
      <dgm:prSet loTypeId="urn:microsoft.com/office/officeart/2005/8/layout/radial4" loCatId="" qsTypeId="urn:microsoft.com/office/officeart/2005/8/quickstyle/simple1" qsCatId="simple" csTypeId="urn:microsoft.com/office/officeart/2005/8/colors/colorful3" csCatId="colorful" phldr="1"/>
      <dgm:spPr/>
      <dgm:t>
        <a:bodyPr/>
        <a:lstStyle/>
        <a:p>
          <a:endParaRPr lang="en-US"/>
        </a:p>
      </dgm:t>
    </dgm:pt>
    <dgm:pt modelId="{D7FA2CE7-628E-8745-ABBE-CF7BFBEDE67B}">
      <dgm:prSet custT="1"/>
      <dgm:spPr>
        <a:xfrm>
          <a:off x="3083005" y="2461550"/>
          <a:ext cx="2063588" cy="2063588"/>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sv-SE" sz="2400" dirty="0" smtClean="0">
              <a:solidFill>
                <a:sysClr val="window" lastClr="FFFFFF"/>
              </a:solidFill>
              <a:latin typeface="Calibri"/>
              <a:ea typeface="+mn-ea"/>
              <a:cs typeface="+mn-cs"/>
            </a:rPr>
            <a:t>KKN konkurrensfördel</a:t>
          </a:r>
          <a:endParaRPr lang="sv-SE" sz="2400" dirty="0">
            <a:solidFill>
              <a:sysClr val="window" lastClr="FFFFFF"/>
            </a:solidFill>
            <a:latin typeface="Calibri"/>
            <a:ea typeface="+mn-ea"/>
            <a:cs typeface="+mn-cs"/>
          </a:endParaRPr>
        </a:p>
      </dgm:t>
    </dgm:pt>
    <dgm:pt modelId="{35B333AC-2F67-6247-AF83-4E403D12E824}" type="parTrans" cxnId="{CD1311A6-94C6-9048-A890-1D56CE028115}">
      <dgm:prSet/>
      <dgm:spPr/>
      <dgm:t>
        <a:bodyPr/>
        <a:lstStyle/>
        <a:p>
          <a:endParaRPr lang="en-US"/>
        </a:p>
      </dgm:t>
    </dgm:pt>
    <dgm:pt modelId="{BF19F0BB-F2BB-444A-B55D-EEB400BF6AB0}" type="sibTrans" cxnId="{CD1311A6-94C6-9048-A890-1D56CE028115}">
      <dgm:prSet/>
      <dgm:spPr/>
      <dgm:t>
        <a:bodyPr/>
        <a:lstStyle/>
        <a:p>
          <a:endParaRPr lang="en-US"/>
        </a:p>
      </dgm:t>
    </dgm:pt>
    <dgm:pt modelId="{89498763-8616-7D4E-8F11-DF332B1EBD3B}">
      <dgm:prSet/>
      <dgm:spPr>
        <a:xfrm>
          <a:off x="916039" y="1155731"/>
          <a:ext cx="1960408" cy="1568327"/>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sv-SE" smtClean="0">
              <a:solidFill>
                <a:sysClr val="window" lastClr="FFFFFF"/>
              </a:solidFill>
              <a:latin typeface="Calibri"/>
              <a:ea typeface="+mn-ea"/>
              <a:cs typeface="+mn-cs"/>
            </a:rPr>
            <a:t>Kreativitet</a:t>
          </a:r>
          <a:endParaRPr lang="sv-SE">
            <a:solidFill>
              <a:sysClr val="window" lastClr="FFFFFF"/>
            </a:solidFill>
            <a:latin typeface="Calibri"/>
            <a:ea typeface="+mn-ea"/>
            <a:cs typeface="+mn-cs"/>
          </a:endParaRPr>
        </a:p>
      </dgm:t>
    </dgm:pt>
    <dgm:pt modelId="{E9B4FB0B-7598-E54C-B916-E315F54F9920}" type="parTrans" cxnId="{0A4E922B-76FB-5F41-A127-A31ED74918CF}">
      <dgm:prSet/>
      <dgm:spPr>
        <a:xfrm rot="12900000">
          <a:off x="1752980" y="2100207"/>
          <a:ext cx="1584352" cy="588122"/>
        </a:xfrm>
        <a:prstGeom prst="leftArrow">
          <a:avLst>
            <a:gd name="adj1" fmla="val 60000"/>
            <a:gd name="adj2" fmla="val 50000"/>
          </a:avLst>
        </a:prstGeom>
        <a:solidFill>
          <a:srgbClr val="9BBB59">
            <a:hueOff val="0"/>
            <a:satOff val="0"/>
            <a:lumOff val="0"/>
            <a:alphaOff val="0"/>
          </a:srgbClr>
        </a:solidFill>
        <a:ln>
          <a:noFill/>
        </a:ln>
        <a:effectLst/>
      </dgm:spPr>
      <dgm:t>
        <a:bodyPr/>
        <a:lstStyle/>
        <a:p>
          <a:endParaRPr lang="en-US"/>
        </a:p>
      </dgm:t>
    </dgm:pt>
    <dgm:pt modelId="{C9667940-656C-A04B-84E9-FADBB6CA5AE4}" type="sibTrans" cxnId="{0A4E922B-76FB-5F41-A127-A31ED74918CF}">
      <dgm:prSet/>
      <dgm:spPr/>
      <dgm:t>
        <a:bodyPr/>
        <a:lstStyle/>
        <a:p>
          <a:endParaRPr lang="en-US"/>
        </a:p>
      </dgm:t>
    </dgm:pt>
    <dgm:pt modelId="{2E32C185-E69E-DA48-A422-2D7A49BE8861}">
      <dgm:prSet/>
      <dgm:spPr>
        <a:xfrm>
          <a:off x="5353151" y="1155731"/>
          <a:ext cx="1960408" cy="1568327"/>
        </a:xfrm>
        <a:prstGeom prst="roundRect">
          <a:avLst>
            <a:gd name="adj" fmla="val 10000"/>
          </a:avLst>
        </a:prstGeom>
        <a:solidFill>
          <a:srgbClr val="9BBB59">
            <a:hueOff val="11250266"/>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rtl="0"/>
          <a:r>
            <a:rPr lang="sv-SE" smtClean="0">
              <a:solidFill>
                <a:sysClr val="window" lastClr="FFFFFF"/>
              </a:solidFill>
              <a:latin typeface="Calibri"/>
              <a:ea typeface="+mn-ea"/>
              <a:cs typeface="+mn-cs"/>
            </a:rPr>
            <a:t>Kvalitet </a:t>
          </a:r>
          <a:endParaRPr lang="sv-SE">
            <a:solidFill>
              <a:sysClr val="window" lastClr="FFFFFF"/>
            </a:solidFill>
            <a:latin typeface="Calibri"/>
            <a:ea typeface="+mn-ea"/>
            <a:cs typeface="+mn-cs"/>
          </a:endParaRPr>
        </a:p>
      </dgm:t>
    </dgm:pt>
    <dgm:pt modelId="{6B0DB4AD-9C4A-F04A-9EDC-455DBCE365C3}" type="parTrans" cxnId="{7E3F98DA-BCDB-D541-A8A4-C786EB4E7558}">
      <dgm:prSet/>
      <dgm:spPr>
        <a:xfrm rot="19500000">
          <a:off x="4892267" y="2100207"/>
          <a:ext cx="1584352" cy="588122"/>
        </a:xfrm>
        <a:prstGeom prst="leftArrow">
          <a:avLst>
            <a:gd name="adj1" fmla="val 60000"/>
            <a:gd name="adj2" fmla="val 50000"/>
          </a:avLst>
        </a:prstGeom>
        <a:solidFill>
          <a:srgbClr val="9BBB59">
            <a:hueOff val="11250266"/>
            <a:satOff val="-16880"/>
            <a:lumOff val="-2745"/>
            <a:alphaOff val="0"/>
          </a:srgbClr>
        </a:solidFill>
        <a:ln>
          <a:noFill/>
        </a:ln>
        <a:effectLst/>
      </dgm:spPr>
      <dgm:t>
        <a:bodyPr/>
        <a:lstStyle/>
        <a:p>
          <a:endParaRPr lang="en-US"/>
        </a:p>
      </dgm:t>
    </dgm:pt>
    <dgm:pt modelId="{BD74E72D-844E-9146-8037-B67333D50967}" type="sibTrans" cxnId="{7E3F98DA-BCDB-D541-A8A4-C786EB4E7558}">
      <dgm:prSet/>
      <dgm:spPr/>
      <dgm:t>
        <a:bodyPr/>
        <a:lstStyle/>
        <a:p>
          <a:endParaRPr lang="en-US"/>
        </a:p>
      </dgm:t>
    </dgm:pt>
    <dgm:pt modelId="{46A6BCFD-F8E1-674A-89F0-B8931AC2E81E}">
      <dgm:prSet/>
      <dgm:spPr>
        <a:xfrm>
          <a:off x="3134595" y="824"/>
          <a:ext cx="1960408" cy="1568327"/>
        </a:xfrm>
        <a:prstGeom prst="roundRect">
          <a:avLst>
            <a:gd name="adj" fmla="val 10000"/>
          </a:avLst>
        </a:prstGeom>
        <a:solidFill>
          <a:srgbClr val="9BBB59">
            <a:hueOff val="5625133"/>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pPr rtl="0"/>
          <a:r>
            <a:rPr lang="sv-SE" dirty="0" smtClean="0">
              <a:solidFill>
                <a:sysClr val="window" lastClr="FFFFFF"/>
              </a:solidFill>
              <a:latin typeface="Calibri"/>
              <a:ea typeface="+mn-ea"/>
              <a:cs typeface="+mn-cs"/>
            </a:rPr>
            <a:t>Differentiering </a:t>
          </a:r>
          <a:endParaRPr lang="sv-SE" dirty="0">
            <a:solidFill>
              <a:sysClr val="window" lastClr="FFFFFF"/>
            </a:solidFill>
            <a:latin typeface="Calibri"/>
            <a:ea typeface="+mn-ea"/>
            <a:cs typeface="+mn-cs"/>
          </a:endParaRPr>
        </a:p>
      </dgm:t>
    </dgm:pt>
    <dgm:pt modelId="{8B1CAC14-BBD4-6145-A407-FACAD3BF6CEF}" type="parTrans" cxnId="{D033D24A-470E-FC45-91DE-2FCFB162DE97}">
      <dgm:prSet/>
      <dgm:spPr>
        <a:xfrm rot="16200000">
          <a:off x="3322623" y="1283102"/>
          <a:ext cx="1584352" cy="588122"/>
        </a:xfrm>
        <a:prstGeom prst="leftArrow">
          <a:avLst>
            <a:gd name="adj1" fmla="val 60000"/>
            <a:gd name="adj2" fmla="val 50000"/>
          </a:avLst>
        </a:prstGeom>
        <a:solidFill>
          <a:srgbClr val="9BBB59">
            <a:hueOff val="5625133"/>
            <a:satOff val="-8440"/>
            <a:lumOff val="-1373"/>
            <a:alphaOff val="0"/>
          </a:srgbClr>
        </a:solidFill>
        <a:ln>
          <a:noFill/>
        </a:ln>
        <a:effectLst/>
      </dgm:spPr>
      <dgm:t>
        <a:bodyPr/>
        <a:lstStyle/>
        <a:p>
          <a:endParaRPr lang="en-US"/>
        </a:p>
      </dgm:t>
    </dgm:pt>
    <dgm:pt modelId="{2514EB37-5807-BE4F-BB7A-7DB5F4EC0307}" type="sibTrans" cxnId="{D033D24A-470E-FC45-91DE-2FCFB162DE97}">
      <dgm:prSet/>
      <dgm:spPr/>
      <dgm:t>
        <a:bodyPr/>
        <a:lstStyle/>
        <a:p>
          <a:endParaRPr lang="en-US"/>
        </a:p>
      </dgm:t>
    </dgm:pt>
    <dgm:pt modelId="{1EAE4883-4730-734E-BB44-9848F44373C9}">
      <dgm:prSet/>
      <dgm:spPr/>
      <dgm:t>
        <a:bodyPr/>
        <a:lstStyle/>
        <a:p>
          <a:endParaRPr lang="en-US"/>
        </a:p>
      </dgm:t>
    </dgm:pt>
    <dgm:pt modelId="{1AC6AE86-D851-7A4B-9ED3-6261137A2B85}" type="parTrans" cxnId="{CAA96D29-D9FC-B547-8A01-19AC8B77ACDC}">
      <dgm:prSet/>
      <dgm:spPr/>
      <dgm:t>
        <a:bodyPr/>
        <a:lstStyle/>
        <a:p>
          <a:endParaRPr lang="en-US"/>
        </a:p>
      </dgm:t>
    </dgm:pt>
    <dgm:pt modelId="{B6EE3353-E5C3-4241-8F7B-AD766CB4C764}" type="sibTrans" cxnId="{CAA96D29-D9FC-B547-8A01-19AC8B77ACDC}">
      <dgm:prSet/>
      <dgm:spPr/>
      <dgm:t>
        <a:bodyPr/>
        <a:lstStyle/>
        <a:p>
          <a:endParaRPr lang="en-US"/>
        </a:p>
      </dgm:t>
    </dgm:pt>
    <dgm:pt modelId="{0CE62173-88AA-5E4B-A13C-B10A2FF745A0}">
      <dgm:prSet/>
      <dgm:spPr/>
      <dgm:t>
        <a:bodyPr/>
        <a:lstStyle/>
        <a:p>
          <a:endParaRPr lang="en-US"/>
        </a:p>
      </dgm:t>
    </dgm:pt>
    <dgm:pt modelId="{22FA9EE0-FFE7-D943-99C1-278A3DDE89DB}" type="parTrans" cxnId="{828DA2CC-CCFC-B34A-A9A7-63FE9514F559}">
      <dgm:prSet/>
      <dgm:spPr/>
      <dgm:t>
        <a:bodyPr/>
        <a:lstStyle/>
        <a:p>
          <a:endParaRPr lang="en-US"/>
        </a:p>
      </dgm:t>
    </dgm:pt>
    <dgm:pt modelId="{98D80D9C-10D3-5B49-BD61-2CF652A1DE84}" type="sibTrans" cxnId="{828DA2CC-CCFC-B34A-A9A7-63FE9514F559}">
      <dgm:prSet/>
      <dgm:spPr/>
      <dgm:t>
        <a:bodyPr/>
        <a:lstStyle/>
        <a:p>
          <a:endParaRPr lang="en-US"/>
        </a:p>
      </dgm:t>
    </dgm:pt>
    <dgm:pt modelId="{AD7BB1F7-45BF-4F48-8450-C64D4C2D5274}">
      <dgm:prSet/>
      <dgm:spPr/>
      <dgm:t>
        <a:bodyPr/>
        <a:lstStyle/>
        <a:p>
          <a:endParaRPr lang="en-US"/>
        </a:p>
      </dgm:t>
    </dgm:pt>
    <dgm:pt modelId="{BF40FEB1-8875-554F-9B32-736A029FDBB7}" type="parTrans" cxnId="{F9883C21-A44D-9E45-91B5-8A4A4AC6F87F}">
      <dgm:prSet/>
      <dgm:spPr/>
      <dgm:t>
        <a:bodyPr/>
        <a:lstStyle/>
        <a:p>
          <a:endParaRPr lang="en-US"/>
        </a:p>
      </dgm:t>
    </dgm:pt>
    <dgm:pt modelId="{82DC669E-1DEF-6441-8EE7-9D7665999292}" type="sibTrans" cxnId="{F9883C21-A44D-9E45-91B5-8A4A4AC6F87F}">
      <dgm:prSet/>
      <dgm:spPr/>
      <dgm:t>
        <a:bodyPr/>
        <a:lstStyle/>
        <a:p>
          <a:endParaRPr lang="en-US"/>
        </a:p>
      </dgm:t>
    </dgm:pt>
    <dgm:pt modelId="{4E37839D-716F-8745-B7DC-3EBD475D8D96}">
      <dgm:prSet/>
      <dgm:spPr/>
      <dgm:t>
        <a:bodyPr/>
        <a:lstStyle/>
        <a:p>
          <a:endParaRPr lang="en-US"/>
        </a:p>
      </dgm:t>
    </dgm:pt>
    <dgm:pt modelId="{963972A8-4E5F-2740-8C51-A0D75A88E1CC}" type="parTrans" cxnId="{37117FBE-2245-E84F-A204-0615BE3AB20D}">
      <dgm:prSet/>
      <dgm:spPr/>
      <dgm:t>
        <a:bodyPr/>
        <a:lstStyle/>
        <a:p>
          <a:endParaRPr lang="en-US"/>
        </a:p>
      </dgm:t>
    </dgm:pt>
    <dgm:pt modelId="{2CFA789A-1273-5446-AA21-F25229039658}" type="sibTrans" cxnId="{37117FBE-2245-E84F-A204-0615BE3AB20D}">
      <dgm:prSet/>
      <dgm:spPr/>
      <dgm:t>
        <a:bodyPr/>
        <a:lstStyle/>
        <a:p>
          <a:endParaRPr lang="en-US"/>
        </a:p>
      </dgm:t>
    </dgm:pt>
    <dgm:pt modelId="{08DF2159-DC2A-074F-90A7-342B91D69FDE}" type="pres">
      <dgm:prSet presAssocID="{42FB3FA7-569B-C943-8556-7DACCB0397F0}" presName="cycle" presStyleCnt="0">
        <dgm:presLayoutVars>
          <dgm:chMax val="1"/>
          <dgm:dir/>
          <dgm:animLvl val="ctr"/>
          <dgm:resizeHandles val="exact"/>
        </dgm:presLayoutVars>
      </dgm:prSet>
      <dgm:spPr/>
      <dgm:t>
        <a:bodyPr/>
        <a:lstStyle/>
        <a:p>
          <a:endParaRPr lang="en-US"/>
        </a:p>
      </dgm:t>
    </dgm:pt>
    <dgm:pt modelId="{9F3DE9BF-1578-E84A-8F25-6E8C24770CEE}" type="pres">
      <dgm:prSet presAssocID="{D7FA2CE7-628E-8745-ABBE-CF7BFBEDE67B}" presName="centerShape" presStyleLbl="node0" presStyleIdx="0" presStyleCnt="1"/>
      <dgm:spPr/>
      <dgm:t>
        <a:bodyPr/>
        <a:lstStyle/>
        <a:p>
          <a:endParaRPr lang="en-US"/>
        </a:p>
      </dgm:t>
    </dgm:pt>
    <dgm:pt modelId="{2D121427-E938-504C-9DE4-C3450FE294B3}" type="pres">
      <dgm:prSet presAssocID="{E9B4FB0B-7598-E54C-B916-E315F54F9920}" presName="parTrans" presStyleLbl="bgSibTrans2D1" presStyleIdx="0" presStyleCnt="3"/>
      <dgm:spPr/>
      <dgm:t>
        <a:bodyPr/>
        <a:lstStyle/>
        <a:p>
          <a:endParaRPr lang="en-US"/>
        </a:p>
      </dgm:t>
    </dgm:pt>
    <dgm:pt modelId="{67511650-5A4E-F14A-88E4-964E8571B738}" type="pres">
      <dgm:prSet presAssocID="{89498763-8616-7D4E-8F11-DF332B1EBD3B}" presName="node" presStyleLbl="node1" presStyleIdx="0" presStyleCnt="3">
        <dgm:presLayoutVars>
          <dgm:bulletEnabled val="1"/>
        </dgm:presLayoutVars>
      </dgm:prSet>
      <dgm:spPr/>
      <dgm:t>
        <a:bodyPr/>
        <a:lstStyle/>
        <a:p>
          <a:endParaRPr lang="en-US"/>
        </a:p>
      </dgm:t>
    </dgm:pt>
    <dgm:pt modelId="{67AF7F8D-27BD-FF46-8788-01390FB2AD97}" type="pres">
      <dgm:prSet presAssocID="{8B1CAC14-BBD4-6145-A407-FACAD3BF6CEF}" presName="parTrans" presStyleLbl="bgSibTrans2D1" presStyleIdx="1" presStyleCnt="3"/>
      <dgm:spPr/>
      <dgm:t>
        <a:bodyPr/>
        <a:lstStyle/>
        <a:p>
          <a:endParaRPr lang="en-US"/>
        </a:p>
      </dgm:t>
    </dgm:pt>
    <dgm:pt modelId="{94D6772C-F10D-0643-9D38-B56929DFD285}" type="pres">
      <dgm:prSet presAssocID="{46A6BCFD-F8E1-674A-89F0-B8931AC2E81E}" presName="node" presStyleLbl="node1" presStyleIdx="1" presStyleCnt="3">
        <dgm:presLayoutVars>
          <dgm:bulletEnabled val="1"/>
        </dgm:presLayoutVars>
      </dgm:prSet>
      <dgm:spPr/>
      <dgm:t>
        <a:bodyPr/>
        <a:lstStyle/>
        <a:p>
          <a:endParaRPr lang="en-US"/>
        </a:p>
      </dgm:t>
    </dgm:pt>
    <dgm:pt modelId="{5C782043-0218-D647-94AA-EE316B13D002}" type="pres">
      <dgm:prSet presAssocID="{6B0DB4AD-9C4A-F04A-9EDC-455DBCE365C3}" presName="parTrans" presStyleLbl="bgSibTrans2D1" presStyleIdx="2" presStyleCnt="3"/>
      <dgm:spPr/>
      <dgm:t>
        <a:bodyPr/>
        <a:lstStyle/>
        <a:p>
          <a:endParaRPr lang="en-US"/>
        </a:p>
      </dgm:t>
    </dgm:pt>
    <dgm:pt modelId="{0BD72AA6-562F-1244-97AB-7A28B1BC2E5F}" type="pres">
      <dgm:prSet presAssocID="{2E32C185-E69E-DA48-A422-2D7A49BE8861}" presName="node" presStyleLbl="node1" presStyleIdx="2" presStyleCnt="3">
        <dgm:presLayoutVars>
          <dgm:bulletEnabled val="1"/>
        </dgm:presLayoutVars>
      </dgm:prSet>
      <dgm:spPr/>
      <dgm:t>
        <a:bodyPr/>
        <a:lstStyle/>
        <a:p>
          <a:endParaRPr lang="en-US"/>
        </a:p>
      </dgm:t>
    </dgm:pt>
  </dgm:ptLst>
  <dgm:cxnLst>
    <dgm:cxn modelId="{D033D24A-470E-FC45-91DE-2FCFB162DE97}" srcId="{D7FA2CE7-628E-8745-ABBE-CF7BFBEDE67B}" destId="{46A6BCFD-F8E1-674A-89F0-B8931AC2E81E}" srcOrd="1" destOrd="0" parTransId="{8B1CAC14-BBD4-6145-A407-FACAD3BF6CEF}" sibTransId="{2514EB37-5807-BE4F-BB7A-7DB5F4EC0307}"/>
    <dgm:cxn modelId="{CAA96D29-D9FC-B547-8A01-19AC8B77ACDC}" srcId="{42FB3FA7-569B-C943-8556-7DACCB0397F0}" destId="{1EAE4883-4730-734E-BB44-9848F44373C9}" srcOrd="1" destOrd="0" parTransId="{1AC6AE86-D851-7A4B-9ED3-6261137A2B85}" sibTransId="{B6EE3353-E5C3-4241-8F7B-AD766CB4C764}"/>
    <dgm:cxn modelId="{A7E73A8F-1152-FC45-A5BE-8CE9089C7391}" type="presOf" srcId="{42FB3FA7-569B-C943-8556-7DACCB0397F0}" destId="{08DF2159-DC2A-074F-90A7-342B91D69FDE}" srcOrd="0" destOrd="0" presId="urn:microsoft.com/office/officeart/2005/8/layout/radial4"/>
    <dgm:cxn modelId="{828DA2CC-CCFC-B34A-A9A7-63FE9514F559}" srcId="{42FB3FA7-569B-C943-8556-7DACCB0397F0}" destId="{0CE62173-88AA-5E4B-A13C-B10A2FF745A0}" srcOrd="2" destOrd="0" parTransId="{22FA9EE0-FFE7-D943-99C1-278A3DDE89DB}" sibTransId="{98D80D9C-10D3-5B49-BD61-2CF652A1DE84}"/>
    <dgm:cxn modelId="{FA3A48C6-AA53-A047-A449-E4045CE8AAF9}" type="presOf" srcId="{8B1CAC14-BBD4-6145-A407-FACAD3BF6CEF}" destId="{67AF7F8D-27BD-FF46-8788-01390FB2AD97}" srcOrd="0" destOrd="0" presId="urn:microsoft.com/office/officeart/2005/8/layout/radial4"/>
    <dgm:cxn modelId="{6CDDA2B6-A80E-3242-A594-600028651495}" type="presOf" srcId="{2E32C185-E69E-DA48-A422-2D7A49BE8861}" destId="{0BD72AA6-562F-1244-97AB-7A28B1BC2E5F}" srcOrd="0" destOrd="0" presId="urn:microsoft.com/office/officeart/2005/8/layout/radial4"/>
    <dgm:cxn modelId="{46E859CD-FD43-0141-8FD2-6483901D7E42}" type="presOf" srcId="{6B0DB4AD-9C4A-F04A-9EDC-455DBCE365C3}" destId="{5C782043-0218-D647-94AA-EE316B13D002}" srcOrd="0" destOrd="0" presId="urn:microsoft.com/office/officeart/2005/8/layout/radial4"/>
    <dgm:cxn modelId="{03D38793-0B8C-BD48-B52B-8E38E2C4AE94}" type="presOf" srcId="{E9B4FB0B-7598-E54C-B916-E315F54F9920}" destId="{2D121427-E938-504C-9DE4-C3450FE294B3}" srcOrd="0" destOrd="0" presId="urn:microsoft.com/office/officeart/2005/8/layout/radial4"/>
    <dgm:cxn modelId="{4C671099-C11E-384C-8E89-189C85E2DD2C}" type="presOf" srcId="{89498763-8616-7D4E-8F11-DF332B1EBD3B}" destId="{67511650-5A4E-F14A-88E4-964E8571B738}" srcOrd="0" destOrd="0" presId="urn:microsoft.com/office/officeart/2005/8/layout/radial4"/>
    <dgm:cxn modelId="{F9883C21-A44D-9E45-91B5-8A4A4AC6F87F}" srcId="{42FB3FA7-569B-C943-8556-7DACCB0397F0}" destId="{AD7BB1F7-45BF-4F48-8450-C64D4C2D5274}" srcOrd="3" destOrd="0" parTransId="{BF40FEB1-8875-554F-9B32-736A029FDBB7}" sibTransId="{82DC669E-1DEF-6441-8EE7-9D7665999292}"/>
    <dgm:cxn modelId="{7E3F98DA-BCDB-D541-A8A4-C786EB4E7558}" srcId="{D7FA2CE7-628E-8745-ABBE-CF7BFBEDE67B}" destId="{2E32C185-E69E-DA48-A422-2D7A49BE8861}" srcOrd="2" destOrd="0" parTransId="{6B0DB4AD-9C4A-F04A-9EDC-455DBCE365C3}" sibTransId="{BD74E72D-844E-9146-8037-B67333D50967}"/>
    <dgm:cxn modelId="{CAF5247F-1D8B-EF48-9039-76E9AB7B1FCB}" type="presOf" srcId="{46A6BCFD-F8E1-674A-89F0-B8931AC2E81E}" destId="{94D6772C-F10D-0643-9D38-B56929DFD285}" srcOrd="0" destOrd="0" presId="urn:microsoft.com/office/officeart/2005/8/layout/radial4"/>
    <dgm:cxn modelId="{EFDCBB0C-3337-6E4A-A59E-F87E2E77EEDD}" type="presOf" srcId="{D7FA2CE7-628E-8745-ABBE-CF7BFBEDE67B}" destId="{9F3DE9BF-1578-E84A-8F25-6E8C24770CEE}" srcOrd="0" destOrd="0" presId="urn:microsoft.com/office/officeart/2005/8/layout/radial4"/>
    <dgm:cxn modelId="{0A4E922B-76FB-5F41-A127-A31ED74918CF}" srcId="{D7FA2CE7-628E-8745-ABBE-CF7BFBEDE67B}" destId="{89498763-8616-7D4E-8F11-DF332B1EBD3B}" srcOrd="0" destOrd="0" parTransId="{E9B4FB0B-7598-E54C-B916-E315F54F9920}" sibTransId="{C9667940-656C-A04B-84E9-FADBB6CA5AE4}"/>
    <dgm:cxn modelId="{CD1311A6-94C6-9048-A890-1D56CE028115}" srcId="{42FB3FA7-569B-C943-8556-7DACCB0397F0}" destId="{D7FA2CE7-628E-8745-ABBE-CF7BFBEDE67B}" srcOrd="0" destOrd="0" parTransId="{35B333AC-2F67-6247-AF83-4E403D12E824}" sibTransId="{BF19F0BB-F2BB-444A-B55D-EEB400BF6AB0}"/>
    <dgm:cxn modelId="{37117FBE-2245-E84F-A204-0615BE3AB20D}" srcId="{42FB3FA7-569B-C943-8556-7DACCB0397F0}" destId="{4E37839D-716F-8745-B7DC-3EBD475D8D96}" srcOrd="4" destOrd="0" parTransId="{963972A8-4E5F-2740-8C51-A0D75A88E1CC}" sibTransId="{2CFA789A-1273-5446-AA21-F25229039658}"/>
    <dgm:cxn modelId="{29BB6178-6468-0C4F-B71F-5B7FC0DDC87D}" type="presParOf" srcId="{08DF2159-DC2A-074F-90A7-342B91D69FDE}" destId="{9F3DE9BF-1578-E84A-8F25-6E8C24770CEE}" srcOrd="0" destOrd="0" presId="urn:microsoft.com/office/officeart/2005/8/layout/radial4"/>
    <dgm:cxn modelId="{BE93917A-DD6B-FB46-9638-0728848052FA}" type="presParOf" srcId="{08DF2159-DC2A-074F-90A7-342B91D69FDE}" destId="{2D121427-E938-504C-9DE4-C3450FE294B3}" srcOrd="1" destOrd="0" presId="urn:microsoft.com/office/officeart/2005/8/layout/radial4"/>
    <dgm:cxn modelId="{6464F137-4F94-7041-ADE4-4608F6E41056}" type="presParOf" srcId="{08DF2159-DC2A-074F-90A7-342B91D69FDE}" destId="{67511650-5A4E-F14A-88E4-964E8571B738}" srcOrd="2" destOrd="0" presId="urn:microsoft.com/office/officeart/2005/8/layout/radial4"/>
    <dgm:cxn modelId="{D8A32FB4-5784-564F-90CF-F8ED94E87EAA}" type="presParOf" srcId="{08DF2159-DC2A-074F-90A7-342B91D69FDE}" destId="{67AF7F8D-27BD-FF46-8788-01390FB2AD97}" srcOrd="3" destOrd="0" presId="urn:microsoft.com/office/officeart/2005/8/layout/radial4"/>
    <dgm:cxn modelId="{57061BC4-1817-664D-A99B-D6017DDC76D8}" type="presParOf" srcId="{08DF2159-DC2A-074F-90A7-342B91D69FDE}" destId="{94D6772C-F10D-0643-9D38-B56929DFD285}" srcOrd="4" destOrd="0" presId="urn:microsoft.com/office/officeart/2005/8/layout/radial4"/>
    <dgm:cxn modelId="{6AA6DF6C-9232-954D-BAFB-114F989C2051}" type="presParOf" srcId="{08DF2159-DC2A-074F-90A7-342B91D69FDE}" destId="{5C782043-0218-D647-94AA-EE316B13D002}" srcOrd="5" destOrd="0" presId="urn:microsoft.com/office/officeart/2005/8/layout/radial4"/>
    <dgm:cxn modelId="{863FE3F6-C48C-4F4A-9F99-5607DF01A984}" type="presParOf" srcId="{08DF2159-DC2A-074F-90A7-342B91D69FDE}" destId="{0BD72AA6-562F-1244-97AB-7A28B1BC2E5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DE9BF-1578-E84A-8F25-6E8C24770CEE}">
      <dsp:nvSpPr>
        <dsp:cNvPr id="0" name=""/>
        <dsp:cNvSpPr/>
      </dsp:nvSpPr>
      <dsp:spPr>
        <a:xfrm>
          <a:off x="3083005" y="2461550"/>
          <a:ext cx="2063588" cy="2063588"/>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sv-SE" sz="2400" kern="1200" dirty="0" smtClean="0">
              <a:solidFill>
                <a:sysClr val="window" lastClr="FFFFFF"/>
              </a:solidFill>
              <a:latin typeface="Calibri"/>
              <a:ea typeface="+mn-ea"/>
              <a:cs typeface="+mn-cs"/>
            </a:rPr>
            <a:t>KKN konkurrensfördel</a:t>
          </a:r>
          <a:endParaRPr lang="sv-SE" sz="2400" kern="1200" dirty="0">
            <a:solidFill>
              <a:sysClr val="window" lastClr="FFFFFF"/>
            </a:solidFill>
            <a:latin typeface="Calibri"/>
            <a:ea typeface="+mn-ea"/>
            <a:cs typeface="+mn-cs"/>
          </a:endParaRPr>
        </a:p>
      </dsp:txBody>
      <dsp:txXfrm>
        <a:off x="3385210" y="2763755"/>
        <a:ext cx="1459178" cy="1459178"/>
      </dsp:txXfrm>
    </dsp:sp>
    <dsp:sp modelId="{2D121427-E938-504C-9DE4-C3450FE294B3}">
      <dsp:nvSpPr>
        <dsp:cNvPr id="0" name=""/>
        <dsp:cNvSpPr/>
      </dsp:nvSpPr>
      <dsp:spPr>
        <a:xfrm rot="12900000">
          <a:off x="1752980" y="2100207"/>
          <a:ext cx="1584352" cy="588122"/>
        </a:xfrm>
        <a:prstGeom prst="leftArrow">
          <a:avLst>
            <a:gd name="adj1" fmla="val 60000"/>
            <a:gd name="adj2" fmla="val 50000"/>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7511650-5A4E-F14A-88E4-964E8571B738}">
      <dsp:nvSpPr>
        <dsp:cNvPr id="0" name=""/>
        <dsp:cNvSpPr/>
      </dsp:nvSpPr>
      <dsp:spPr>
        <a:xfrm>
          <a:off x="916039" y="1155731"/>
          <a:ext cx="1960408" cy="1568327"/>
        </a:xfrm>
        <a:prstGeom prst="roundRect">
          <a:avLst>
            <a:gd name="adj" fmla="val 1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sv-SE" sz="2300" kern="1200" smtClean="0">
              <a:solidFill>
                <a:sysClr val="window" lastClr="FFFFFF"/>
              </a:solidFill>
              <a:latin typeface="Calibri"/>
              <a:ea typeface="+mn-ea"/>
              <a:cs typeface="+mn-cs"/>
            </a:rPr>
            <a:t>Kreativitet</a:t>
          </a:r>
          <a:endParaRPr lang="sv-SE" sz="2300" kern="1200">
            <a:solidFill>
              <a:sysClr val="window" lastClr="FFFFFF"/>
            </a:solidFill>
            <a:latin typeface="Calibri"/>
            <a:ea typeface="+mn-ea"/>
            <a:cs typeface="+mn-cs"/>
          </a:endParaRPr>
        </a:p>
      </dsp:txBody>
      <dsp:txXfrm>
        <a:off x="961974" y="1201666"/>
        <a:ext cx="1868538" cy="1476457"/>
      </dsp:txXfrm>
    </dsp:sp>
    <dsp:sp modelId="{67AF7F8D-27BD-FF46-8788-01390FB2AD97}">
      <dsp:nvSpPr>
        <dsp:cNvPr id="0" name=""/>
        <dsp:cNvSpPr/>
      </dsp:nvSpPr>
      <dsp:spPr>
        <a:xfrm rot="16200000">
          <a:off x="3322623" y="1283102"/>
          <a:ext cx="1584352" cy="588122"/>
        </a:xfrm>
        <a:prstGeom prst="leftArrow">
          <a:avLst>
            <a:gd name="adj1" fmla="val 60000"/>
            <a:gd name="adj2" fmla="val 50000"/>
          </a:avLst>
        </a:prstGeom>
        <a:solidFill>
          <a:srgbClr val="9BBB59">
            <a:hueOff val="5625133"/>
            <a:satOff val="-8440"/>
            <a:lumOff val="-1373"/>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4D6772C-F10D-0643-9D38-B56929DFD285}">
      <dsp:nvSpPr>
        <dsp:cNvPr id="0" name=""/>
        <dsp:cNvSpPr/>
      </dsp:nvSpPr>
      <dsp:spPr>
        <a:xfrm>
          <a:off x="3134595" y="824"/>
          <a:ext cx="1960408" cy="1568327"/>
        </a:xfrm>
        <a:prstGeom prst="roundRect">
          <a:avLst>
            <a:gd name="adj" fmla="val 10000"/>
          </a:avLst>
        </a:prstGeom>
        <a:solidFill>
          <a:srgbClr val="9BBB59">
            <a:hueOff val="5625133"/>
            <a:satOff val="-8440"/>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sv-SE" sz="2300" kern="1200" dirty="0" smtClean="0">
              <a:solidFill>
                <a:sysClr val="window" lastClr="FFFFFF"/>
              </a:solidFill>
              <a:latin typeface="Calibri"/>
              <a:ea typeface="+mn-ea"/>
              <a:cs typeface="+mn-cs"/>
            </a:rPr>
            <a:t>Differentiering </a:t>
          </a:r>
          <a:endParaRPr lang="sv-SE" sz="2300" kern="1200" dirty="0">
            <a:solidFill>
              <a:sysClr val="window" lastClr="FFFFFF"/>
            </a:solidFill>
            <a:latin typeface="Calibri"/>
            <a:ea typeface="+mn-ea"/>
            <a:cs typeface="+mn-cs"/>
          </a:endParaRPr>
        </a:p>
      </dsp:txBody>
      <dsp:txXfrm>
        <a:off x="3180530" y="46759"/>
        <a:ext cx="1868538" cy="1476457"/>
      </dsp:txXfrm>
    </dsp:sp>
    <dsp:sp modelId="{5C782043-0218-D647-94AA-EE316B13D002}">
      <dsp:nvSpPr>
        <dsp:cNvPr id="0" name=""/>
        <dsp:cNvSpPr/>
      </dsp:nvSpPr>
      <dsp:spPr>
        <a:xfrm rot="19500000">
          <a:off x="4892267" y="2100207"/>
          <a:ext cx="1584352" cy="588122"/>
        </a:xfrm>
        <a:prstGeom prst="leftArrow">
          <a:avLst>
            <a:gd name="adj1" fmla="val 60000"/>
            <a:gd name="adj2" fmla="val 50000"/>
          </a:avLst>
        </a:prstGeom>
        <a:solidFill>
          <a:srgbClr val="9BBB59">
            <a:hueOff val="11250266"/>
            <a:satOff val="-16880"/>
            <a:lumOff val="-274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BD72AA6-562F-1244-97AB-7A28B1BC2E5F}">
      <dsp:nvSpPr>
        <dsp:cNvPr id="0" name=""/>
        <dsp:cNvSpPr/>
      </dsp:nvSpPr>
      <dsp:spPr>
        <a:xfrm>
          <a:off x="5353151" y="1155731"/>
          <a:ext cx="1960408" cy="1568327"/>
        </a:xfrm>
        <a:prstGeom prst="roundRect">
          <a:avLst>
            <a:gd name="adj" fmla="val 10000"/>
          </a:avLst>
        </a:prstGeom>
        <a:solidFill>
          <a:srgbClr val="9BBB59">
            <a:hueOff val="11250266"/>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rtl="0">
            <a:lnSpc>
              <a:spcPct val="90000"/>
            </a:lnSpc>
            <a:spcBef>
              <a:spcPct val="0"/>
            </a:spcBef>
            <a:spcAft>
              <a:spcPct val="35000"/>
            </a:spcAft>
          </a:pPr>
          <a:r>
            <a:rPr lang="sv-SE" sz="2300" kern="1200" smtClean="0">
              <a:solidFill>
                <a:sysClr val="window" lastClr="FFFFFF"/>
              </a:solidFill>
              <a:latin typeface="Calibri"/>
              <a:ea typeface="+mn-ea"/>
              <a:cs typeface="+mn-cs"/>
            </a:rPr>
            <a:t>Kvalitet </a:t>
          </a:r>
          <a:endParaRPr lang="sv-SE" sz="2300" kern="1200">
            <a:solidFill>
              <a:sysClr val="window" lastClr="FFFFFF"/>
            </a:solidFill>
            <a:latin typeface="Calibri"/>
            <a:ea typeface="+mn-ea"/>
            <a:cs typeface="+mn-cs"/>
          </a:endParaRPr>
        </a:p>
      </dsp:txBody>
      <dsp:txXfrm>
        <a:off x="5399086" y="1201666"/>
        <a:ext cx="1868538" cy="147645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charset="0"/>
                <a:ea typeface="ＭＳ Ｐゴシック" pitchFamily="34" charset="-128"/>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cs typeface="MS PGothic" charset="0"/>
              </a:defRPr>
            </a:lvl1pPr>
          </a:lstStyle>
          <a:p>
            <a:pPr>
              <a:defRPr/>
            </a:pPr>
            <a:fld id="{2CCE12AC-1909-F74C-AF98-0B1E99DB34B3}" type="datetimeFigureOut">
              <a:rPr lang="en-US"/>
              <a:pPr>
                <a:defRPr/>
              </a:pPr>
              <a:t>22/01/2013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charset="0"/>
                <a:ea typeface="ＭＳ Ｐゴシック" pitchFamily="34" charset="-128"/>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cs typeface="MS PGothic" charset="0"/>
              </a:defRPr>
            </a:lvl1pPr>
          </a:lstStyle>
          <a:p>
            <a:pPr>
              <a:defRPr/>
            </a:pPr>
            <a:fld id="{DA69DB59-F28F-8547-AE3C-DE6DF22DA8C9}" type="slidenum">
              <a:rPr lang="en-GB"/>
              <a:pPr>
                <a:defRPr/>
              </a:pPr>
              <a:t>‹#›</a:t>
            </a:fld>
            <a:endParaRPr lang="en-GB"/>
          </a:p>
        </p:txBody>
      </p:sp>
    </p:spTree>
    <p:extLst>
      <p:ext uri="{BB962C8B-B14F-4D97-AF65-F5344CB8AC3E}">
        <p14:creationId xmlns:p14="http://schemas.microsoft.com/office/powerpoint/2010/main" val="3816231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sv-SE">
              <a:latin typeface="Calibri" charset="0"/>
            </a:endParaRPr>
          </a:p>
        </p:txBody>
      </p:sp>
      <p:sp>
        <p:nvSpPr>
          <p:cNvPr id="15363"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fld id="{04801637-CC82-7D45-BA46-23E5DD3DF8AA}" type="slidenum">
              <a:rPr lang="en-GB" sz="1200"/>
              <a:pPr/>
              <a:t>1</a:t>
            </a:fld>
            <a:endParaRPr lang="en-GB"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noProof="0"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20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sz="1000"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21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22</a:t>
            </a:fld>
            <a:endParaRPr lang="sv-SE"/>
          </a:p>
        </p:txBody>
      </p:sp>
    </p:spTree>
    <p:extLst>
      <p:ext uri="{BB962C8B-B14F-4D97-AF65-F5344CB8AC3E}">
        <p14:creationId xmlns:p14="http://schemas.microsoft.com/office/powerpoint/2010/main" val="48279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latin typeface="Arial" pitchFamily="34" charset="0"/>
                <a:cs typeface="Arial" pitchFamily="34" charset="0"/>
              </a:rPr>
              <a:t>The </a:t>
            </a:r>
            <a:r>
              <a:rPr lang="sv-SE" dirty="0" err="1" smtClean="0">
                <a:latin typeface="Arial" pitchFamily="34" charset="0"/>
                <a:cs typeface="Arial" pitchFamily="34" charset="0"/>
              </a:rPr>
              <a:t>trade</a:t>
            </a:r>
            <a:r>
              <a:rPr lang="sv-SE" dirty="0" smtClean="0">
                <a:latin typeface="Arial" pitchFamily="34" charset="0"/>
                <a:cs typeface="Arial" pitchFamily="34" charset="0"/>
              </a:rPr>
              <a:t> fair and the </a:t>
            </a:r>
            <a:r>
              <a:rPr lang="sv-SE" dirty="0" err="1" smtClean="0">
                <a:latin typeface="Arial" pitchFamily="34" charset="0"/>
                <a:cs typeface="Arial" pitchFamily="34" charset="0"/>
              </a:rPr>
              <a:t>consumer</a:t>
            </a:r>
            <a:endParaRPr lang="sv-SE"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24</a:t>
            </a:fld>
            <a:endParaRPr lang="sv-SE"/>
          </a:p>
        </p:txBody>
      </p:sp>
    </p:spTree>
    <p:extLst>
      <p:ext uri="{BB962C8B-B14F-4D97-AF65-F5344CB8AC3E}">
        <p14:creationId xmlns:p14="http://schemas.microsoft.com/office/powerpoint/2010/main" val="404521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endParaRPr lang="sv-SE"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25</a:t>
            </a:fld>
            <a:endParaRPr lang="sv-SE"/>
          </a:p>
        </p:txBody>
      </p:sp>
    </p:spTree>
    <p:extLst>
      <p:ext uri="{BB962C8B-B14F-4D97-AF65-F5344CB8AC3E}">
        <p14:creationId xmlns:p14="http://schemas.microsoft.com/office/powerpoint/2010/main" val="41049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26</a:t>
            </a:fld>
            <a:endParaRPr lang="sv-SE"/>
          </a:p>
        </p:txBody>
      </p:sp>
    </p:spTree>
    <p:extLst>
      <p:ext uri="{BB962C8B-B14F-4D97-AF65-F5344CB8AC3E}">
        <p14:creationId xmlns:p14="http://schemas.microsoft.com/office/powerpoint/2010/main" val="2885467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27</a:t>
            </a:fld>
            <a:endParaRPr lang="sv-SE"/>
          </a:p>
        </p:txBody>
      </p:sp>
    </p:spTree>
    <p:extLst>
      <p:ext uri="{BB962C8B-B14F-4D97-AF65-F5344CB8AC3E}">
        <p14:creationId xmlns:p14="http://schemas.microsoft.com/office/powerpoint/2010/main" val="1886450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28</a:t>
            </a:fld>
            <a:endParaRPr lang="sv-SE"/>
          </a:p>
        </p:txBody>
      </p:sp>
    </p:spTree>
    <p:extLst>
      <p:ext uri="{BB962C8B-B14F-4D97-AF65-F5344CB8AC3E}">
        <p14:creationId xmlns:p14="http://schemas.microsoft.com/office/powerpoint/2010/main" val="202165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80B4CE6-CA2E-4E78-BEF0-6DC45D88D00D}" type="slidenum">
              <a:rPr lang="sv-SE" smtClean="0"/>
              <a:pPr/>
              <a:t>29</a:t>
            </a:fld>
            <a:endParaRPr lang="sv-SE"/>
          </a:p>
        </p:txBody>
      </p:sp>
    </p:spTree>
    <p:extLst>
      <p:ext uri="{BB962C8B-B14F-4D97-AF65-F5344CB8AC3E}">
        <p14:creationId xmlns:p14="http://schemas.microsoft.com/office/powerpoint/2010/main" val="886934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80B4CE6-CA2E-4E78-BEF0-6DC45D88D00D}" type="slidenum">
              <a:rPr lang="sv-SE" smtClean="0"/>
              <a:pPr/>
              <a:t>30</a:t>
            </a:fld>
            <a:endParaRPr lang="sv-SE"/>
          </a:p>
        </p:txBody>
      </p:sp>
    </p:spTree>
    <p:extLst>
      <p:ext uri="{BB962C8B-B14F-4D97-AF65-F5344CB8AC3E}">
        <p14:creationId xmlns:p14="http://schemas.microsoft.com/office/powerpoint/2010/main" val="143002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gjkdjböjnljlnölö</a:t>
            </a:r>
            <a:endParaRPr lang="en-US" dirty="0"/>
          </a:p>
        </p:txBody>
      </p:sp>
      <p:sp>
        <p:nvSpPr>
          <p:cNvPr id="4" name="Slide Number Placeholder 3"/>
          <p:cNvSpPr>
            <a:spLocks noGrp="1"/>
          </p:cNvSpPr>
          <p:nvPr>
            <p:ph type="sldNum" sz="quarter" idx="10"/>
          </p:nvPr>
        </p:nvSpPr>
        <p:spPr/>
        <p:txBody>
          <a:bodyPr/>
          <a:lstStyle/>
          <a:p>
            <a:fld id="{0E6EE774-7245-7C47-979E-C3678F7777E6}" type="slidenum">
              <a:rPr lang="en-US" smtClean="0"/>
              <a:t>2</a:t>
            </a:fld>
            <a:endParaRPr lang="en-US"/>
          </a:p>
        </p:txBody>
      </p:sp>
    </p:spTree>
    <p:extLst>
      <p:ext uri="{BB962C8B-B14F-4D97-AF65-F5344CB8AC3E}">
        <p14:creationId xmlns:p14="http://schemas.microsoft.com/office/powerpoint/2010/main" val="1263791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80B4CE6-CA2E-4E78-BEF0-6DC45D88D00D}" type="slidenum">
              <a:rPr lang="sv-SE" smtClean="0"/>
              <a:pPr/>
              <a:t>31</a:t>
            </a:fld>
            <a:endParaRPr lang="sv-SE"/>
          </a:p>
        </p:txBody>
      </p:sp>
    </p:spTree>
    <p:extLst>
      <p:ext uri="{BB962C8B-B14F-4D97-AF65-F5344CB8AC3E}">
        <p14:creationId xmlns:p14="http://schemas.microsoft.com/office/powerpoint/2010/main" val="346544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80B4CE6-CA2E-4E78-BEF0-6DC45D88D00D}" type="slidenum">
              <a:rPr lang="sv-SE" smtClean="0"/>
              <a:pPr/>
              <a:t>33</a:t>
            </a:fld>
            <a:endParaRPr lang="sv-SE"/>
          </a:p>
        </p:txBody>
      </p:sp>
    </p:spTree>
    <p:extLst>
      <p:ext uri="{BB962C8B-B14F-4D97-AF65-F5344CB8AC3E}">
        <p14:creationId xmlns:p14="http://schemas.microsoft.com/office/powerpoint/2010/main" val="3250498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80B4CE6-CA2E-4E78-BEF0-6DC45D88D00D}" type="slidenum">
              <a:rPr lang="sv-SE" smtClean="0"/>
              <a:pPr/>
              <a:t>34</a:t>
            </a:fld>
            <a:endParaRPr lang="sv-SE"/>
          </a:p>
        </p:txBody>
      </p:sp>
    </p:spTree>
    <p:extLst>
      <p:ext uri="{BB962C8B-B14F-4D97-AF65-F5344CB8AC3E}">
        <p14:creationId xmlns:p14="http://schemas.microsoft.com/office/powerpoint/2010/main" val="338937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gjkdjböjnljlnölö</a:t>
            </a:r>
            <a:endParaRPr lang="en-US" dirty="0"/>
          </a:p>
        </p:txBody>
      </p:sp>
      <p:sp>
        <p:nvSpPr>
          <p:cNvPr id="4" name="Slide Number Placeholder 3"/>
          <p:cNvSpPr>
            <a:spLocks noGrp="1"/>
          </p:cNvSpPr>
          <p:nvPr>
            <p:ph type="sldNum" sz="quarter" idx="10"/>
          </p:nvPr>
        </p:nvSpPr>
        <p:spPr/>
        <p:txBody>
          <a:bodyPr/>
          <a:lstStyle/>
          <a:p>
            <a:fld id="{0E6EE774-7245-7C47-979E-C3678F7777E6}" type="slidenum">
              <a:rPr lang="en-US" smtClean="0"/>
              <a:t>3</a:t>
            </a:fld>
            <a:endParaRPr lang="en-US"/>
          </a:p>
        </p:txBody>
      </p:sp>
    </p:spTree>
    <p:extLst>
      <p:ext uri="{BB962C8B-B14F-4D97-AF65-F5344CB8AC3E}">
        <p14:creationId xmlns:p14="http://schemas.microsoft.com/office/powerpoint/2010/main" val="126379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gjkdjböjnljlnölö</a:t>
            </a:r>
            <a:endParaRPr lang="en-US" dirty="0"/>
          </a:p>
        </p:txBody>
      </p:sp>
      <p:sp>
        <p:nvSpPr>
          <p:cNvPr id="4" name="Slide Number Placeholder 3"/>
          <p:cNvSpPr>
            <a:spLocks noGrp="1"/>
          </p:cNvSpPr>
          <p:nvPr>
            <p:ph type="sldNum" sz="quarter" idx="10"/>
          </p:nvPr>
        </p:nvSpPr>
        <p:spPr/>
        <p:txBody>
          <a:bodyPr/>
          <a:lstStyle/>
          <a:p>
            <a:fld id="{0E6EE774-7245-7C47-979E-C3678F7777E6}" type="slidenum">
              <a:rPr lang="en-US" smtClean="0"/>
              <a:t>5</a:t>
            </a:fld>
            <a:endParaRPr lang="en-US"/>
          </a:p>
        </p:txBody>
      </p:sp>
    </p:spTree>
    <p:extLst>
      <p:ext uri="{BB962C8B-B14F-4D97-AF65-F5344CB8AC3E}">
        <p14:creationId xmlns:p14="http://schemas.microsoft.com/office/powerpoint/2010/main" val="126379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26F7A-A9AD-41BC-B192-EB7124030DB5}" type="slidenum">
              <a:rPr lang="en-GB"/>
              <a:pPr/>
              <a:t>8</a:t>
            </a:fld>
            <a:endParaRPr lang="en-GB"/>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endParaRPr lang="en-GB" dirty="0"/>
          </a:p>
        </p:txBody>
      </p:sp>
      <p:sp>
        <p:nvSpPr>
          <p:cNvPr id="4" name="Platshållare för bildnummer 3"/>
          <p:cNvSpPr>
            <a:spLocks noGrp="1"/>
          </p:cNvSpPr>
          <p:nvPr>
            <p:ph type="sldNum" sz="quarter" idx="10"/>
          </p:nvPr>
        </p:nvSpPr>
        <p:spPr/>
        <p:txBody>
          <a:bodyPr/>
          <a:lstStyle/>
          <a:p>
            <a:fld id="{280B4CE6-CA2E-4E78-BEF0-6DC45D88D00D}" type="slidenum">
              <a:rPr lang="sv-SE" smtClean="0"/>
              <a:pPr/>
              <a:t>15</a:t>
            </a:fld>
            <a:endParaRPr lang="sv-SE"/>
          </a:p>
        </p:txBody>
      </p:sp>
    </p:spTree>
    <p:extLst>
      <p:ext uri="{BB962C8B-B14F-4D97-AF65-F5344CB8AC3E}">
        <p14:creationId xmlns:p14="http://schemas.microsoft.com/office/powerpoint/2010/main" val="336462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latin typeface="+mn-lt"/>
            </a:endParaRPr>
          </a:p>
          <a:p>
            <a:endParaRPr lang="en-US"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17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18</a:t>
            </a:fld>
            <a:endParaRPr lang="sv-SE"/>
          </a:p>
        </p:txBody>
      </p:sp>
    </p:spTree>
    <p:extLst>
      <p:ext uri="{BB962C8B-B14F-4D97-AF65-F5344CB8AC3E}">
        <p14:creationId xmlns:p14="http://schemas.microsoft.com/office/powerpoint/2010/main" val="116642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endParaRPr lang="sv-SE" sz="1000" dirty="0">
              <a:latin typeface="+mn-lt"/>
            </a:endParaRPr>
          </a:p>
        </p:txBody>
      </p:sp>
      <p:sp>
        <p:nvSpPr>
          <p:cNvPr id="4" name="Platshållare för bildnummer 3"/>
          <p:cNvSpPr>
            <a:spLocks noGrp="1"/>
          </p:cNvSpPr>
          <p:nvPr>
            <p:ph type="sldNum" sz="quarter" idx="10"/>
          </p:nvPr>
        </p:nvSpPr>
        <p:spPr/>
        <p:txBody>
          <a:bodyPr/>
          <a:lstStyle/>
          <a:p>
            <a:fld id="{280B4CE6-CA2E-4E78-BEF0-6DC45D88D00D}" type="slidenum">
              <a:rPr lang="sv-SE" smtClean="0"/>
              <a:pPr/>
              <a:t>19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ea typeface="ＭＳ Ｐゴシック" charset="0"/>
              <a:cs typeface="ＭＳ Ｐゴシック" charset="0"/>
            </a:endParaRPr>
          </a:p>
        </p:txBody>
      </p:sp>
      <p:sp>
        <p:nvSpPr>
          <p:cNvPr id="6" name="Line 9"/>
          <p:cNvSpPr>
            <a:spLocks noChangeShapeType="1"/>
          </p:cNvSpPr>
          <p:nvPr/>
        </p:nvSpPr>
        <p:spPr bwMode="auto">
          <a:xfrm>
            <a:off x="0" y="1524000"/>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0882" name="Rectangle 2"/>
          <p:cNvSpPr>
            <a:spLocks noGrp="1" noChangeArrowheads="1"/>
          </p:cNvSpPr>
          <p:nvPr>
            <p:ph type="ctrTitle"/>
          </p:nvPr>
        </p:nvSpPr>
        <p:spPr/>
        <p:txBody>
          <a:bodyPr/>
          <a:lstStyle>
            <a:lvl1pPr>
              <a:defRPr/>
            </a:lvl1pPr>
          </a:lstStyle>
          <a:p>
            <a:r>
              <a:rPr lang="en-US" smtClean="0"/>
              <a:t>Click to edit Master title style</a:t>
            </a:r>
            <a:endParaRPr lang="sv-SE"/>
          </a:p>
        </p:txBody>
      </p:sp>
      <p:sp>
        <p:nvSpPr>
          <p:cNvPr id="250883" name="Rectangle 3"/>
          <p:cNvSpPr>
            <a:spLocks noGrp="1" noChangeArrowheads="1"/>
          </p:cNvSpPr>
          <p:nvPr>
            <p:ph type="subTitle" idx="1"/>
          </p:nvPr>
        </p:nvSpPr>
        <p:spPr>
          <a:xfrm>
            <a:off x="1752600" y="2362200"/>
            <a:ext cx="6705600" cy="2400300"/>
          </a:xfrm>
        </p:spPr>
        <p:txBody>
          <a:bodyPr/>
          <a:lstStyle>
            <a:lvl1pPr marL="0" indent="0">
              <a:buFontTx/>
              <a:buNone/>
              <a:defRPr/>
            </a:lvl1pPr>
          </a:lstStyle>
          <a:p>
            <a:r>
              <a:rPr lang="en-US" smtClean="0"/>
              <a:t>Click to edit Master subtitle style</a:t>
            </a:r>
            <a:endParaRPr lang="sv-SE"/>
          </a:p>
        </p:txBody>
      </p:sp>
      <p:sp>
        <p:nvSpPr>
          <p:cNvPr id="7" name="Rectangle 4"/>
          <p:cNvSpPr>
            <a:spLocks noGrp="1" noChangeArrowheads="1"/>
          </p:cNvSpPr>
          <p:nvPr>
            <p:ph type="dt" sz="half" idx="10"/>
          </p:nvPr>
        </p:nvSpPr>
        <p:spPr>
          <a:xfrm>
            <a:off x="1752600" y="6324600"/>
            <a:ext cx="1371600" cy="381000"/>
          </a:xfrm>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E0E21718-24DA-3148-9162-422E94891947}" type="slidenum">
              <a:rPr lang="en-GB"/>
              <a:pPr>
                <a:defRPr/>
              </a:pPr>
              <a:t>‹#›</a:t>
            </a:fld>
            <a:endParaRPr lang="en-GB"/>
          </a:p>
        </p:txBody>
      </p:sp>
    </p:spTree>
    <p:extLst>
      <p:ext uri="{BB962C8B-B14F-4D97-AF65-F5344CB8AC3E}">
        <p14:creationId xmlns:p14="http://schemas.microsoft.com/office/powerpoint/2010/main" val="284361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D08D284-B45A-444C-ABFC-0CEABC53AAF2}" type="slidenum">
              <a:rPr lang="en-GB"/>
              <a:pPr>
                <a:defRPr/>
              </a:pPr>
              <a:t>‹#›</a:t>
            </a:fld>
            <a:endParaRPr lang="en-GB"/>
          </a:p>
        </p:txBody>
      </p:sp>
    </p:spTree>
    <p:extLst>
      <p:ext uri="{BB962C8B-B14F-4D97-AF65-F5344CB8AC3E}">
        <p14:creationId xmlns:p14="http://schemas.microsoft.com/office/powerpoint/2010/main" val="179503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28588"/>
            <a:ext cx="1676400" cy="59674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128588"/>
            <a:ext cx="4888523" cy="5967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47CF88D-F858-804D-A9A6-9D48466E7072}" type="slidenum">
              <a:rPr lang="en-GB"/>
              <a:pPr>
                <a:defRPr/>
              </a:pPr>
              <a:t>‹#›</a:t>
            </a:fld>
            <a:endParaRPr lang="en-GB"/>
          </a:p>
        </p:txBody>
      </p:sp>
    </p:spTree>
    <p:extLst>
      <p:ext uri="{BB962C8B-B14F-4D97-AF65-F5344CB8AC3E}">
        <p14:creationId xmlns:p14="http://schemas.microsoft.com/office/powerpoint/2010/main" val="162387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553200" cy="685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905000" y="1371600"/>
            <a:ext cx="3200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57800" y="1371600"/>
            <a:ext cx="3200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57800" y="3810000"/>
            <a:ext cx="3200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1905000" y="6248400"/>
            <a:ext cx="1447800" cy="457200"/>
          </a:xfrm>
        </p:spPr>
        <p:txBody>
          <a:bodyPr/>
          <a:lstStyle>
            <a:lvl1pPr>
              <a:defRPr/>
            </a:lvl1pPr>
          </a:lstStyle>
          <a:p>
            <a:endParaRPr lang="sv-SE"/>
          </a:p>
        </p:txBody>
      </p:sp>
      <p:sp>
        <p:nvSpPr>
          <p:cNvPr id="7" name="Slide Number Placeholder 6"/>
          <p:cNvSpPr>
            <a:spLocks noGrp="1"/>
          </p:cNvSpPr>
          <p:nvPr>
            <p:ph type="sldNum" sz="quarter" idx="11"/>
          </p:nvPr>
        </p:nvSpPr>
        <p:spPr>
          <a:xfrm>
            <a:off x="6781800" y="6248400"/>
            <a:ext cx="1676400" cy="457200"/>
          </a:xfrm>
        </p:spPr>
        <p:txBody>
          <a:bodyPr/>
          <a:lstStyle>
            <a:lvl1pPr>
              <a:defRPr/>
            </a:lvl1pPr>
          </a:lstStyle>
          <a:p>
            <a:fld id="{C1FED431-F0B8-4778-A8FF-87FA400DA5E8}" type="slidenum">
              <a:rPr lang="sv-SE"/>
              <a:pPr/>
              <a:t>‹#›</a:t>
            </a:fld>
            <a:endParaRPr lang="sv-SE"/>
          </a:p>
        </p:txBody>
      </p:sp>
      <p:sp>
        <p:nvSpPr>
          <p:cNvPr id="8" name="Footer Placeholder 7"/>
          <p:cNvSpPr>
            <a:spLocks noGrp="1"/>
          </p:cNvSpPr>
          <p:nvPr>
            <p:ph type="ftr" sz="quarter" idx="12"/>
          </p:nvPr>
        </p:nvSpPr>
        <p:spPr>
          <a:xfrm>
            <a:off x="3810000" y="6248400"/>
            <a:ext cx="2743200" cy="457200"/>
          </a:xfrm>
        </p:spPr>
        <p:txBody>
          <a:bodyPr/>
          <a:lstStyle>
            <a:lvl1pPr>
              <a:defRPr/>
            </a:lvl1pPr>
          </a:lstStyle>
          <a:p>
            <a:endParaRPr lang="sv-SE"/>
          </a:p>
        </p:txBody>
      </p:sp>
    </p:spTree>
    <p:extLst>
      <p:ext uri="{BB962C8B-B14F-4D97-AF65-F5344CB8AC3E}">
        <p14:creationId xmlns:p14="http://schemas.microsoft.com/office/powerpoint/2010/main" val="559548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CBDE473-AD47-FB45-ADB9-59ACC7651629}" type="slidenum">
              <a:rPr lang="en-GB"/>
              <a:pPr>
                <a:defRPr/>
              </a:pPr>
              <a:t>‹#›</a:t>
            </a:fld>
            <a:endParaRPr lang="en-GB"/>
          </a:p>
        </p:txBody>
      </p:sp>
    </p:spTree>
    <p:extLst>
      <p:ext uri="{BB962C8B-B14F-4D97-AF65-F5344CB8AC3E}">
        <p14:creationId xmlns:p14="http://schemas.microsoft.com/office/powerpoint/2010/main" val="350002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F0CFA0-A389-4C45-9BAE-CBB1947548D9}" type="slidenum">
              <a:rPr lang="en-GB"/>
              <a:pPr>
                <a:defRPr/>
              </a:pPr>
              <a:t>‹#›</a:t>
            </a:fld>
            <a:endParaRPr lang="en-GB"/>
          </a:p>
        </p:txBody>
      </p:sp>
    </p:spTree>
    <p:extLst>
      <p:ext uri="{BB962C8B-B14F-4D97-AF65-F5344CB8AC3E}">
        <p14:creationId xmlns:p14="http://schemas.microsoft.com/office/powerpoint/2010/main" val="307317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52600"/>
            <a:ext cx="32824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75738" y="1752600"/>
            <a:ext cx="328246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5C3537-34DE-2C44-A41E-87F864B0AB77}" type="slidenum">
              <a:rPr lang="en-GB"/>
              <a:pPr>
                <a:defRPr/>
              </a:pPr>
              <a:t>‹#›</a:t>
            </a:fld>
            <a:endParaRPr lang="en-GB"/>
          </a:p>
        </p:txBody>
      </p:sp>
    </p:spTree>
    <p:extLst>
      <p:ext uri="{BB962C8B-B14F-4D97-AF65-F5344CB8AC3E}">
        <p14:creationId xmlns:p14="http://schemas.microsoft.com/office/powerpoint/2010/main" val="85038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A6B578B-B3CD-8547-87CF-7364FF3CA6B5}" type="slidenum">
              <a:rPr lang="en-GB"/>
              <a:pPr>
                <a:defRPr/>
              </a:pPr>
              <a:t>‹#›</a:t>
            </a:fld>
            <a:endParaRPr lang="en-GB"/>
          </a:p>
        </p:txBody>
      </p:sp>
    </p:spTree>
    <p:extLst>
      <p:ext uri="{BB962C8B-B14F-4D97-AF65-F5344CB8AC3E}">
        <p14:creationId xmlns:p14="http://schemas.microsoft.com/office/powerpoint/2010/main" val="71446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6656ADD-E5C4-DF4A-ADBD-50022DBE5644}" type="slidenum">
              <a:rPr lang="en-GB"/>
              <a:pPr>
                <a:defRPr/>
              </a:pPr>
              <a:t>‹#›</a:t>
            </a:fld>
            <a:endParaRPr lang="en-GB"/>
          </a:p>
        </p:txBody>
      </p:sp>
    </p:spTree>
    <p:extLst>
      <p:ext uri="{BB962C8B-B14F-4D97-AF65-F5344CB8AC3E}">
        <p14:creationId xmlns:p14="http://schemas.microsoft.com/office/powerpoint/2010/main" val="318956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1EE3684-6FF2-0542-8A7A-8D91C0DA9E1D}" type="slidenum">
              <a:rPr lang="en-GB"/>
              <a:pPr>
                <a:defRPr/>
              </a:pPr>
              <a:t>‹#›</a:t>
            </a:fld>
            <a:endParaRPr lang="en-GB"/>
          </a:p>
        </p:txBody>
      </p:sp>
    </p:spTree>
    <p:extLst>
      <p:ext uri="{BB962C8B-B14F-4D97-AF65-F5344CB8AC3E}">
        <p14:creationId xmlns:p14="http://schemas.microsoft.com/office/powerpoint/2010/main" val="325540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28B987A-BCDE-C64E-A06F-C415184A9A93}" type="slidenum">
              <a:rPr lang="en-GB"/>
              <a:pPr>
                <a:defRPr/>
              </a:pPr>
              <a:t>‹#›</a:t>
            </a:fld>
            <a:endParaRPr lang="en-GB"/>
          </a:p>
        </p:txBody>
      </p:sp>
    </p:spTree>
    <p:extLst>
      <p:ext uri="{BB962C8B-B14F-4D97-AF65-F5344CB8AC3E}">
        <p14:creationId xmlns:p14="http://schemas.microsoft.com/office/powerpoint/2010/main" val="52333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309F7A-DF07-E14E-994F-EF5134AE46A5}" type="slidenum">
              <a:rPr lang="en-GB"/>
              <a:pPr>
                <a:defRPr/>
              </a:pPr>
              <a:t>‹#›</a:t>
            </a:fld>
            <a:endParaRPr lang="en-GB"/>
          </a:p>
        </p:txBody>
      </p:sp>
    </p:spTree>
    <p:extLst>
      <p:ext uri="{BB962C8B-B14F-4D97-AF65-F5344CB8AC3E}">
        <p14:creationId xmlns:p14="http://schemas.microsoft.com/office/powerpoint/2010/main" val="5479733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128588"/>
            <a:ext cx="670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0" numCol="1" anchor="b"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1752600" y="1752600"/>
            <a:ext cx="6705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49860" name="Rectangle 4"/>
          <p:cNvSpPr>
            <a:spLocks noGrp="1" noChangeArrowheads="1"/>
          </p:cNvSpPr>
          <p:nvPr>
            <p:ph type="dt" sz="half" idx="2"/>
          </p:nvPr>
        </p:nvSpPr>
        <p:spPr bwMode="auto">
          <a:xfrm>
            <a:off x="1752600" y="6324600"/>
            <a:ext cx="1373188"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Times" charset="0"/>
                <a:ea typeface="+mn-ea"/>
                <a:cs typeface="+mn-cs"/>
              </a:defRPr>
            </a:lvl1pPr>
          </a:lstStyle>
          <a:p>
            <a:pPr>
              <a:defRPr/>
            </a:pPr>
            <a:endParaRPr lang="en-GB"/>
          </a:p>
        </p:txBody>
      </p:sp>
      <p:sp>
        <p:nvSpPr>
          <p:cNvPr id="249861" name="Rectangle 5"/>
          <p:cNvSpPr>
            <a:spLocks noGrp="1" noChangeArrowheads="1"/>
          </p:cNvSpPr>
          <p:nvPr>
            <p:ph type="ftr" sz="quarter" idx="3"/>
          </p:nvPr>
        </p:nvSpPr>
        <p:spPr bwMode="auto">
          <a:xfrm>
            <a:off x="3429000" y="6324600"/>
            <a:ext cx="3581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200">
                <a:latin typeface="Times" charset="0"/>
                <a:ea typeface="+mn-ea"/>
                <a:cs typeface="+mn-cs"/>
              </a:defRPr>
            </a:lvl1pPr>
          </a:lstStyle>
          <a:p>
            <a:pPr>
              <a:defRPr/>
            </a:pPr>
            <a:endParaRPr lang="en-GB"/>
          </a:p>
        </p:txBody>
      </p:sp>
      <p:sp>
        <p:nvSpPr>
          <p:cNvPr id="249862" name="Rectangle 6"/>
          <p:cNvSpPr>
            <a:spLocks noGrp="1" noChangeArrowheads="1"/>
          </p:cNvSpPr>
          <p:nvPr>
            <p:ph type="sldNum" sz="quarter" idx="4"/>
          </p:nvPr>
        </p:nvSpPr>
        <p:spPr bwMode="auto">
          <a:xfrm>
            <a:off x="7239000" y="6324600"/>
            <a:ext cx="1219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cs typeface="MS PGothic" charset="0"/>
              </a:defRPr>
            </a:lvl1pPr>
          </a:lstStyle>
          <a:p>
            <a:pPr>
              <a:defRPr/>
            </a:pPr>
            <a:fld id="{9CF836AA-02D3-B440-A461-D9E61AF2E342}" type="slidenum">
              <a:rPr lang="en-GB"/>
              <a:pPr>
                <a:defRPr/>
              </a:pPr>
              <a:t>‹#›</a:t>
            </a:fld>
            <a:endParaRPr lang="en-GB"/>
          </a:p>
        </p:txBody>
      </p:sp>
      <p:pic>
        <p:nvPicPr>
          <p:cNvPr id="1031" name="Picture 7"/>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0" y="0"/>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8"/>
          <p:cNvSpPr>
            <a:spLocks noChangeShapeType="1"/>
          </p:cNvSpPr>
          <p:nvPr/>
        </p:nvSpPr>
        <p:spPr bwMode="auto">
          <a:xfrm>
            <a:off x="0" y="1524000"/>
            <a:ext cx="91440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75"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6" r:id="rId12"/>
  </p:sldLayoutIdLst>
  <p:txStyles>
    <p:titleStyle>
      <a:lvl1pPr algn="l" rtl="0" eaLnBrk="0" fontAlgn="base" hangingPunct="0">
        <a:spcBef>
          <a:spcPct val="0"/>
        </a:spcBef>
        <a:spcAft>
          <a:spcPct val="0"/>
        </a:spcAft>
        <a:defRPr sz="36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600">
          <a:solidFill>
            <a:schemeClr val="tx2"/>
          </a:solidFill>
          <a:latin typeface="Arial" charset="0"/>
          <a:ea typeface="MS PGothic" pitchFamily="34" charset="-128"/>
          <a:cs typeface="MS PGothic" charset="0"/>
        </a:defRPr>
      </a:lvl5pPr>
      <a:lvl6pPr marL="457200" algn="l" rtl="0" eaLnBrk="1" fontAlgn="base" hangingPunct="1">
        <a:spcBef>
          <a:spcPct val="0"/>
        </a:spcBef>
        <a:spcAft>
          <a:spcPct val="0"/>
        </a:spcAft>
        <a:defRPr sz="3600">
          <a:solidFill>
            <a:schemeClr val="tx2"/>
          </a:solidFill>
          <a:latin typeface="Arial" charset="0"/>
          <a:ea typeface="ＭＳ Ｐゴシック" charset="-128"/>
        </a:defRPr>
      </a:lvl6pPr>
      <a:lvl7pPr marL="914400" algn="l" rtl="0" eaLnBrk="1" fontAlgn="base" hangingPunct="1">
        <a:spcBef>
          <a:spcPct val="0"/>
        </a:spcBef>
        <a:spcAft>
          <a:spcPct val="0"/>
        </a:spcAft>
        <a:defRPr sz="3600">
          <a:solidFill>
            <a:schemeClr val="tx2"/>
          </a:solidFill>
          <a:latin typeface="Arial" charset="0"/>
          <a:ea typeface="ＭＳ Ｐゴシック" charset="-128"/>
        </a:defRPr>
      </a:lvl7pPr>
      <a:lvl8pPr marL="1371600" algn="l" rtl="0" eaLnBrk="1" fontAlgn="base" hangingPunct="1">
        <a:spcBef>
          <a:spcPct val="0"/>
        </a:spcBef>
        <a:spcAft>
          <a:spcPct val="0"/>
        </a:spcAft>
        <a:defRPr sz="3600">
          <a:solidFill>
            <a:schemeClr val="tx2"/>
          </a:solidFill>
          <a:latin typeface="Arial" charset="0"/>
          <a:ea typeface="ＭＳ Ｐゴシック" charset="-128"/>
        </a:defRPr>
      </a:lvl8pPr>
      <a:lvl9pPr marL="1828800" algn="l" rtl="0" eaLnBrk="1" fontAlgn="base" hangingPunct="1">
        <a:spcBef>
          <a:spcPct val="0"/>
        </a:spcBef>
        <a:spcAft>
          <a:spcPct val="0"/>
        </a:spcAft>
        <a:defRPr sz="3600">
          <a:solidFill>
            <a:schemeClr val="tx2"/>
          </a:solidFill>
          <a:latin typeface="Arial" charset="0"/>
          <a:ea typeface="ＭＳ Ｐゴシック" charset="-128"/>
        </a:defRPr>
      </a:lvl9pPr>
    </p:titleStyle>
    <p:bodyStyle>
      <a:lvl1pPr marL="342900" indent="-342900" algn="l" rtl="0" eaLnBrk="0" fontAlgn="base" hangingPunct="0">
        <a:spcBef>
          <a:spcPct val="35000"/>
        </a:spcBef>
        <a:spcAft>
          <a:spcPct val="0"/>
        </a:spcAft>
        <a:buChar char="•"/>
        <a:defRPr sz="28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nd.uu.se/index.htm"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hyperlink" Target="http://www.chavscum.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0" Type="http://schemas.openxmlformats.org/officeDocument/2006/relationships/image" Target="../media/image53.jpeg"/><Relationship Id="rId21" Type="http://schemas.openxmlformats.org/officeDocument/2006/relationships/image" Target="../media/image54.jpeg"/><Relationship Id="rId22" Type="http://schemas.openxmlformats.org/officeDocument/2006/relationships/image" Target="../media/image55.png"/><Relationship Id="rId23" Type="http://schemas.openxmlformats.org/officeDocument/2006/relationships/image" Target="../media/image56.jpeg"/><Relationship Id="rId24" Type="http://schemas.openxmlformats.org/officeDocument/2006/relationships/image" Target="../media/image57.png"/><Relationship Id="rId25" Type="http://schemas.openxmlformats.org/officeDocument/2006/relationships/image" Target="../media/image58.gif"/><Relationship Id="rId26" Type="http://schemas.openxmlformats.org/officeDocument/2006/relationships/image" Target="../media/image59.jpeg"/><Relationship Id="rId27" Type="http://schemas.openxmlformats.org/officeDocument/2006/relationships/image" Target="../media/image60.jpeg"/><Relationship Id="rId28" Type="http://schemas.openxmlformats.org/officeDocument/2006/relationships/image" Target="../media/image61.jpeg"/><Relationship Id="rId29" Type="http://schemas.openxmlformats.org/officeDocument/2006/relationships/image" Target="../media/image62.gif"/><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30" Type="http://schemas.openxmlformats.org/officeDocument/2006/relationships/image" Target="../media/image63.jpeg"/><Relationship Id="rId31" Type="http://schemas.openxmlformats.org/officeDocument/2006/relationships/image" Target="../media/image64.jpeg"/><Relationship Id="rId32" Type="http://schemas.openxmlformats.org/officeDocument/2006/relationships/image" Target="../media/image65.png"/><Relationship Id="rId9" Type="http://schemas.openxmlformats.org/officeDocument/2006/relationships/image" Target="../media/image42.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33" Type="http://schemas.openxmlformats.org/officeDocument/2006/relationships/image" Target="../media/image66.jpeg"/><Relationship Id="rId34" Type="http://schemas.openxmlformats.org/officeDocument/2006/relationships/image" Target="../media/image67.jpeg"/><Relationship Id="rId35" Type="http://schemas.openxmlformats.org/officeDocument/2006/relationships/image" Target="../media/image68.jpeg"/><Relationship Id="rId36" Type="http://schemas.openxmlformats.org/officeDocument/2006/relationships/image" Target="../media/image69.jpeg"/><Relationship Id="rId10" Type="http://schemas.openxmlformats.org/officeDocument/2006/relationships/image" Target="../media/image43.jpeg"/><Relationship Id="rId11" Type="http://schemas.openxmlformats.org/officeDocument/2006/relationships/image" Target="../media/image44.gif"/><Relationship Id="rId12" Type="http://schemas.openxmlformats.org/officeDocument/2006/relationships/image" Target="../media/image45.jpeg"/><Relationship Id="rId13" Type="http://schemas.openxmlformats.org/officeDocument/2006/relationships/image" Target="../media/image46.jpeg"/><Relationship Id="rId14" Type="http://schemas.openxmlformats.org/officeDocument/2006/relationships/image" Target="../media/image47.jpeg"/><Relationship Id="rId15" Type="http://schemas.openxmlformats.org/officeDocument/2006/relationships/image" Target="../media/image48.gif"/><Relationship Id="rId16" Type="http://schemas.openxmlformats.org/officeDocument/2006/relationships/image" Target="../media/image49.gif"/><Relationship Id="rId17" Type="http://schemas.openxmlformats.org/officeDocument/2006/relationships/image" Target="../media/image50.jpeg"/><Relationship Id="rId18" Type="http://schemas.openxmlformats.org/officeDocument/2006/relationships/image" Target="../media/image51.png"/><Relationship Id="rId19" Type="http://schemas.openxmlformats.org/officeDocument/2006/relationships/image" Target="../media/image52.gif"/><Relationship Id="rId37" Type="http://schemas.openxmlformats.org/officeDocument/2006/relationships/image" Target="../media/image70.jpeg"/><Relationship Id="rId38" Type="http://schemas.openxmlformats.org/officeDocument/2006/relationships/image" Target="../media/image7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2.emf"/></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5" Type="http://schemas.openxmlformats.org/officeDocument/2006/relationships/image" Target="../media/image7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6.png"/><Relationship Id="rId3"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image" Target="../media/image84.jpeg"/><Relationship Id="rId5" Type="http://schemas.openxmlformats.org/officeDocument/2006/relationships/image" Target="../media/image85.jpeg"/><Relationship Id="rId6" Type="http://schemas.openxmlformats.org/officeDocument/2006/relationships/image" Target="../media/image86.jpeg"/><Relationship Id="rId7" Type="http://schemas.openxmlformats.org/officeDocument/2006/relationships/image" Target="../media/image87.jpeg"/><Relationship Id="rId8" Type="http://schemas.openxmlformats.org/officeDocument/2006/relationships/image" Target="../media/image88.jpeg"/><Relationship Id="rId9" Type="http://schemas.openxmlformats.org/officeDocument/2006/relationships/image" Target="../media/image8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90.jpeg"/><Relationship Id="rId4" Type="http://schemas.microsoft.com/office/2007/relationships/hdphoto" Target="../media/hdphoto1.wdp"/><Relationship Id="rId5" Type="http://schemas.openxmlformats.org/officeDocument/2006/relationships/hyperlink" Target="http://www.bladelius.com/" TargetMode="External"/><Relationship Id="rId6" Type="http://schemas.openxmlformats.org/officeDocument/2006/relationships/image" Target="../media/image91.jpeg"/><Relationship Id="rId7" Type="http://schemas.openxmlformats.org/officeDocument/2006/relationships/image" Target="../media/image92.jpeg"/><Relationship Id="rId8" Type="http://schemas.openxmlformats.org/officeDocument/2006/relationships/image" Target="../media/image9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ind.uu.se/index.htm"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9.png"/><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oleObject" Target="../embeddings/oleObject5.bin"/><Relationship Id="rId10"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827584" y="4509120"/>
            <a:ext cx="7986712" cy="1752600"/>
          </a:xfrm>
        </p:spPr>
        <p:txBody>
          <a:bodyPr/>
          <a:lstStyle/>
          <a:p>
            <a:pPr eaLnBrk="1" hangingPunct="1"/>
            <a:r>
              <a:rPr lang="en-GB" sz="2000" dirty="0" smtClean="0">
                <a:solidFill>
                  <a:srgbClr val="FF0000"/>
                </a:solidFill>
                <a:latin typeface="Arial" charset="0"/>
                <a:ea typeface="MS PGothic" charset="0"/>
              </a:rPr>
              <a:t>Jan </a:t>
            </a:r>
            <a:r>
              <a:rPr lang="en-GB" sz="2000" dirty="0">
                <a:solidFill>
                  <a:srgbClr val="FF0000"/>
                </a:solidFill>
                <a:latin typeface="Arial" charset="0"/>
                <a:ea typeface="MS PGothic" charset="0"/>
              </a:rPr>
              <a:t>2013 </a:t>
            </a:r>
            <a:r>
              <a:rPr lang="en-GB" sz="2000" dirty="0" err="1">
                <a:solidFill>
                  <a:srgbClr val="FF0000"/>
                </a:solidFill>
                <a:latin typeface="Arial" charset="0"/>
                <a:ea typeface="MS PGothic" charset="0"/>
              </a:rPr>
              <a:t>Estradföreläsning</a:t>
            </a:r>
            <a:endParaRPr lang="en-GB" sz="2000" dirty="0">
              <a:solidFill>
                <a:srgbClr val="FF0000"/>
              </a:solidFill>
              <a:latin typeface="Arial" charset="0"/>
              <a:ea typeface="MS PGothic" charset="0"/>
            </a:endParaRPr>
          </a:p>
          <a:p>
            <a:r>
              <a:rPr lang="en-GB" b="1" dirty="0" err="1"/>
              <a:t>Kreativitet</a:t>
            </a:r>
            <a:r>
              <a:rPr lang="en-GB" b="1" dirty="0"/>
              <a:t>, </a:t>
            </a:r>
            <a:r>
              <a:rPr lang="en-GB" b="1" dirty="0" err="1"/>
              <a:t>kvalitet</a:t>
            </a:r>
            <a:r>
              <a:rPr lang="en-GB" b="1" dirty="0"/>
              <a:t> </a:t>
            </a:r>
            <a:r>
              <a:rPr lang="en-GB" b="1" dirty="0" err="1"/>
              <a:t>och</a:t>
            </a:r>
            <a:r>
              <a:rPr lang="en-GB" b="1" dirty="0"/>
              <a:t> </a:t>
            </a:r>
            <a:r>
              <a:rPr lang="en-GB" b="1" dirty="0" err="1"/>
              <a:t>konkurrenskraft</a:t>
            </a:r>
            <a:endParaRPr lang="en-US" b="1" dirty="0">
              <a:solidFill>
                <a:srgbClr val="FF0000"/>
              </a:solidFill>
              <a:latin typeface="Arial" charset="0"/>
              <a:ea typeface="MS PGothic" charset="0"/>
            </a:endParaRPr>
          </a:p>
        </p:txBody>
      </p:sp>
      <p:pic>
        <p:nvPicPr>
          <p:cNvPr id="14338" name="Picture 4" descr="CIN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8920" r="14789"/>
          <a:stretch>
            <a:fillRect/>
          </a:stretch>
        </p:blipFill>
        <p:spPr bwMode="auto">
          <a:xfrm>
            <a:off x="6786563" y="357188"/>
            <a:ext cx="1905000" cy="938212"/>
          </a:xfrm>
          <a:prstGeom prst="rect">
            <a:avLst/>
          </a:prstGeom>
          <a:solidFill>
            <a:srgbClr val="B72448"/>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39" name="Rectangle 5"/>
          <p:cNvSpPr txBox="1">
            <a:spLocks noChangeArrowheads="1"/>
          </p:cNvSpPr>
          <p:nvPr/>
        </p:nvSpPr>
        <p:spPr bwMode="auto">
          <a:xfrm>
            <a:off x="2267744" y="2348880"/>
            <a:ext cx="6407150" cy="171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b"/>
          <a:lstStyle>
            <a:lvl1pPr eaLnBrk="0" hangingPunct="0">
              <a:defRPr sz="2400">
                <a:solidFill>
                  <a:schemeClr val="tx1"/>
                </a:solidFill>
                <a:latin typeface="Times" charset="0"/>
                <a:ea typeface="MS PGothic" charset="0"/>
                <a:cs typeface="MS PGothic" charset="0"/>
              </a:defRPr>
            </a:lvl1pPr>
            <a:lvl2pPr marL="742950" indent="-285750" eaLnBrk="0" hangingPunct="0">
              <a:defRPr sz="2400">
                <a:solidFill>
                  <a:schemeClr val="tx1"/>
                </a:solidFill>
                <a:latin typeface="Times" charset="0"/>
                <a:ea typeface="MS PGothic" charset="0"/>
                <a:cs typeface="MS PGothic" charset="0"/>
              </a:defRPr>
            </a:lvl2pPr>
            <a:lvl3pPr marL="1143000" indent="-228600" eaLnBrk="0" hangingPunct="0">
              <a:defRPr sz="2400">
                <a:solidFill>
                  <a:schemeClr val="tx1"/>
                </a:solidFill>
                <a:latin typeface="Times" charset="0"/>
                <a:ea typeface="MS PGothic" charset="0"/>
                <a:cs typeface="MS PGothic" charset="0"/>
              </a:defRPr>
            </a:lvl3pPr>
            <a:lvl4pPr marL="1600200" indent="-228600" eaLnBrk="0" hangingPunct="0">
              <a:defRPr sz="2400">
                <a:solidFill>
                  <a:schemeClr val="tx1"/>
                </a:solidFill>
                <a:latin typeface="Times" charset="0"/>
                <a:ea typeface="MS PGothic" charset="0"/>
                <a:cs typeface="MS PGothic" charset="0"/>
              </a:defRPr>
            </a:lvl4pPr>
            <a:lvl5pPr marL="2057400" indent="-228600" eaLnBrk="0" hangingPunct="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r" eaLnBrk="1" hangingPunct="1"/>
            <a:r>
              <a:rPr lang="en-GB" sz="3200" dirty="0">
                <a:latin typeface="Arial" charset="0"/>
              </a:rPr>
              <a:t/>
            </a:r>
            <a:br>
              <a:rPr lang="en-GB" sz="3200" dirty="0">
                <a:latin typeface="Arial" charset="0"/>
              </a:rPr>
            </a:br>
            <a:r>
              <a:rPr lang="en-GB" sz="3200" dirty="0" smtClean="0">
                <a:latin typeface="Arial" charset="0"/>
              </a:rPr>
              <a:t>Docent Johan </a:t>
            </a:r>
            <a:r>
              <a:rPr lang="en-GB" sz="3200" dirty="0" err="1" smtClean="0">
                <a:latin typeface="Arial" charset="0"/>
              </a:rPr>
              <a:t>Jansson</a:t>
            </a:r>
            <a:endParaRPr lang="en-GB" sz="3200" dirty="0" smtClean="0">
              <a:latin typeface="Arial" charset="0"/>
            </a:endParaRPr>
          </a:p>
          <a:p>
            <a:pPr algn="r" eaLnBrk="1" hangingPunct="1"/>
            <a:r>
              <a:rPr lang="en-GB" sz="3200" dirty="0" err="1" smtClean="0">
                <a:latin typeface="Arial" charset="0"/>
              </a:rPr>
              <a:t>Prof</a:t>
            </a:r>
            <a:r>
              <a:rPr lang="en-GB" sz="3200" dirty="0" err="1">
                <a:latin typeface="Arial" charset="0"/>
              </a:rPr>
              <a:t>.</a:t>
            </a:r>
            <a:r>
              <a:rPr lang="en-GB" sz="3200" dirty="0">
                <a:latin typeface="Arial" charset="0"/>
              </a:rPr>
              <a:t> Dominic Power </a:t>
            </a:r>
          </a:p>
          <a:p>
            <a:pPr algn="r" eaLnBrk="1" hangingPunct="1"/>
            <a:endParaRPr lang="en-GB" sz="3200" dirty="0">
              <a:latin typeface="Arial" charset="0"/>
            </a:endParaRPr>
          </a:p>
          <a:p>
            <a:pPr algn="r" eaLnBrk="1" hangingPunct="1"/>
            <a:r>
              <a:rPr lang="en-GB" dirty="0">
                <a:latin typeface="Arial" charset="0"/>
              </a:rPr>
              <a:t>Uppsala University, Sweden</a:t>
            </a:r>
            <a:br>
              <a:rPr lang="en-GB" dirty="0">
                <a:latin typeface="Arial" charset="0"/>
              </a:rPr>
            </a:br>
            <a:r>
              <a:rPr lang="en-GB" sz="1600" dirty="0" err="1">
                <a:latin typeface="Arial" charset="0"/>
              </a:rPr>
              <a:t>dominic.power@</a:t>
            </a:r>
            <a:r>
              <a:rPr lang="en-GB" sz="1600" dirty="0" err="1" smtClean="0">
                <a:latin typeface="Arial" charset="0"/>
              </a:rPr>
              <a:t>kultgeog.uu.se</a:t>
            </a:r>
            <a:endParaRPr lang="en-GB" sz="1600" dirty="0" smtClean="0">
              <a:latin typeface="Arial" charset="0"/>
            </a:endParaRPr>
          </a:p>
          <a:p>
            <a:pPr algn="r" eaLnBrk="1" hangingPunct="1"/>
            <a:r>
              <a:rPr lang="en-GB" sz="1600" dirty="0" err="1" smtClean="0">
                <a:latin typeface="Arial" charset="0"/>
              </a:rPr>
              <a:t>johan.jansson@kultgeog.uu.se</a:t>
            </a:r>
            <a:endParaRPr lang="en-GB" sz="16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042" y="2514600"/>
            <a:ext cx="6705600" cy="3486168"/>
          </a:xfrm>
        </p:spPr>
        <p:txBody>
          <a:bodyPr/>
          <a:lstStyle/>
          <a:p>
            <a:pPr marL="0" indent="0">
              <a:buClr>
                <a:srgbClr val="FF0000"/>
              </a:buClr>
              <a:buNone/>
            </a:pPr>
            <a:r>
              <a:rPr lang="sv-SE" sz="3600" dirty="0"/>
              <a:t>Andra aktörer och geografier är </a:t>
            </a:r>
            <a:r>
              <a:rPr lang="sv-SE" sz="3600" dirty="0" smtClean="0"/>
              <a:t>centrala…</a:t>
            </a:r>
            <a:endParaRPr lang="sv-SE" sz="3600" dirty="0"/>
          </a:p>
        </p:txBody>
      </p:sp>
    </p:spTree>
    <p:extLst>
      <p:ext uri="{BB962C8B-B14F-4D97-AF65-F5344CB8AC3E}">
        <p14:creationId xmlns:p14="http://schemas.microsoft.com/office/powerpoint/2010/main" val="2463647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cinproductions.com/shirley/burberry300.jpg"/>
          <p:cNvPicPr>
            <a:picLocks noChangeAspect="1" noChangeArrowheads="1"/>
          </p:cNvPicPr>
          <p:nvPr/>
        </p:nvPicPr>
        <p:blipFill>
          <a:blip r:embed="rId2"/>
          <a:srcRect/>
          <a:stretch>
            <a:fillRect/>
          </a:stretch>
        </p:blipFill>
        <p:spPr bwMode="auto">
          <a:xfrm>
            <a:off x="395536" y="15909"/>
            <a:ext cx="2797861" cy="3861048"/>
          </a:xfrm>
          <a:prstGeom prst="rect">
            <a:avLst/>
          </a:prstGeom>
          <a:noFill/>
        </p:spPr>
      </p:pic>
      <p:pic>
        <p:nvPicPr>
          <p:cNvPr id="43012" name="Picture 4" descr="http://www.myblingring.com/images/designs/burberry_1.jpg"/>
          <p:cNvPicPr>
            <a:picLocks noChangeAspect="1" noChangeArrowheads="1"/>
          </p:cNvPicPr>
          <p:nvPr/>
        </p:nvPicPr>
        <p:blipFill>
          <a:blip r:embed="rId3"/>
          <a:srcRect/>
          <a:stretch>
            <a:fillRect/>
          </a:stretch>
        </p:blipFill>
        <p:spPr bwMode="auto">
          <a:xfrm>
            <a:off x="179512" y="3905214"/>
            <a:ext cx="2214589" cy="2952786"/>
          </a:xfrm>
          <a:prstGeom prst="rect">
            <a:avLst/>
          </a:prstGeom>
          <a:noFill/>
        </p:spPr>
      </p:pic>
      <p:pic>
        <p:nvPicPr>
          <p:cNvPr id="43018" name="Picture 10" descr="http://img413.imageshack.us/img413/2867/burberry9ue.jpg"/>
          <p:cNvPicPr>
            <a:picLocks noChangeAspect="1" noChangeArrowheads="1"/>
          </p:cNvPicPr>
          <p:nvPr/>
        </p:nvPicPr>
        <p:blipFill>
          <a:blip r:embed="rId4"/>
          <a:srcRect/>
          <a:stretch>
            <a:fillRect/>
          </a:stretch>
        </p:blipFill>
        <p:spPr bwMode="auto">
          <a:xfrm>
            <a:off x="2285984" y="3924934"/>
            <a:ext cx="3925912" cy="2933066"/>
          </a:xfrm>
          <a:prstGeom prst="rect">
            <a:avLst/>
          </a:prstGeom>
          <a:noFill/>
        </p:spPr>
      </p:pic>
      <p:pic>
        <p:nvPicPr>
          <p:cNvPr id="43024" name="Picture 16" descr="http://media.kickstatic.com/kickapps/images/3184/photos/PHOTO_73078_3184_129132_main.jpg"/>
          <p:cNvPicPr>
            <a:picLocks noChangeAspect="1" noChangeArrowheads="1"/>
          </p:cNvPicPr>
          <p:nvPr/>
        </p:nvPicPr>
        <p:blipFill>
          <a:blip r:embed="rId5"/>
          <a:srcRect/>
          <a:stretch>
            <a:fillRect/>
          </a:stretch>
        </p:blipFill>
        <p:spPr bwMode="auto">
          <a:xfrm>
            <a:off x="3950019" y="-1"/>
            <a:ext cx="5193981" cy="3895485"/>
          </a:xfrm>
          <a:prstGeom prst="rect">
            <a:avLst/>
          </a:prstGeom>
          <a:noFill/>
        </p:spPr>
      </p:pic>
      <p:sp>
        <p:nvSpPr>
          <p:cNvPr id="10" name="TextBox 9"/>
          <p:cNvSpPr txBox="1"/>
          <p:nvPr/>
        </p:nvSpPr>
        <p:spPr>
          <a:xfrm>
            <a:off x="6732240" y="5301208"/>
            <a:ext cx="2304256" cy="461665"/>
          </a:xfrm>
          <a:prstGeom prst="rect">
            <a:avLst/>
          </a:prstGeom>
          <a:noFill/>
        </p:spPr>
        <p:txBody>
          <a:bodyPr wrap="square" rtlCol="0">
            <a:spAutoFit/>
          </a:bodyPr>
          <a:lstStyle/>
          <a:p>
            <a:r>
              <a:rPr lang="en-GB" dirty="0" err="1" smtClean="0">
                <a:latin typeface="+mn-lt"/>
              </a:rPr>
              <a:t>Andra</a:t>
            </a:r>
            <a:r>
              <a:rPr lang="en-GB" dirty="0" smtClean="0">
                <a:latin typeface="+mn-lt"/>
              </a:rPr>
              <a:t> </a:t>
            </a:r>
            <a:r>
              <a:rPr lang="en-GB" dirty="0" err="1" smtClean="0">
                <a:latin typeface="+mn-lt"/>
              </a:rPr>
              <a:t>kulturer</a:t>
            </a:r>
            <a:endParaRPr lang="en-GB" dirty="0">
              <a:latin typeface="+mn-lt"/>
            </a:endParaRPr>
          </a:p>
        </p:txBody>
      </p:sp>
      <p:pic>
        <p:nvPicPr>
          <p:cNvPr id="2" name="Picture 1"/>
          <p:cNvPicPr>
            <a:picLocks noChangeAspect="1"/>
          </p:cNvPicPr>
          <p:nvPr/>
        </p:nvPicPr>
        <p:blipFill>
          <a:blip r:embed="rId6"/>
          <a:stretch>
            <a:fillRect/>
          </a:stretch>
        </p:blipFill>
        <p:spPr>
          <a:xfrm>
            <a:off x="3131840" y="0"/>
            <a:ext cx="2761969" cy="3895084"/>
          </a:xfrm>
          <a:prstGeom prst="rect">
            <a:avLst/>
          </a:prstGeom>
        </p:spPr>
      </p:pic>
    </p:spTree>
    <p:extLst>
      <p:ext uri="{BB962C8B-B14F-4D97-AF65-F5344CB8AC3E}">
        <p14:creationId xmlns:p14="http://schemas.microsoft.com/office/powerpoint/2010/main" val="9017432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efenantlychav.jpg">
            <a:hlinkClick r:id="rId2"/>
          </p:cNvPr>
          <p:cNvPicPr>
            <a:picLocks noChangeAspect="1" noChangeArrowheads="1"/>
          </p:cNvPicPr>
          <p:nvPr/>
        </p:nvPicPr>
        <p:blipFill>
          <a:blip r:embed="rId3"/>
          <a:srcRect/>
          <a:stretch>
            <a:fillRect/>
          </a:stretch>
        </p:blipFill>
        <p:spPr bwMode="auto">
          <a:xfrm>
            <a:off x="2928926" y="2143116"/>
            <a:ext cx="1703736" cy="2256898"/>
          </a:xfrm>
          <a:prstGeom prst="rect">
            <a:avLst/>
          </a:prstGeom>
          <a:noFill/>
        </p:spPr>
      </p:pic>
      <p:pic>
        <p:nvPicPr>
          <p:cNvPr id="3" name="Picture 12" descr="http://xo.typepad.com/photos/uncategorized/chav.jpg"/>
          <p:cNvPicPr>
            <a:picLocks noChangeAspect="1" noChangeArrowheads="1"/>
          </p:cNvPicPr>
          <p:nvPr/>
        </p:nvPicPr>
        <p:blipFill>
          <a:blip r:embed="rId4"/>
          <a:srcRect/>
          <a:stretch>
            <a:fillRect/>
          </a:stretch>
        </p:blipFill>
        <p:spPr bwMode="auto">
          <a:xfrm>
            <a:off x="2500298" y="4357694"/>
            <a:ext cx="2325702" cy="2325702"/>
          </a:xfrm>
          <a:prstGeom prst="rect">
            <a:avLst/>
          </a:prstGeom>
          <a:noFill/>
        </p:spPr>
      </p:pic>
      <p:pic>
        <p:nvPicPr>
          <p:cNvPr id="4" name="Picture 14" descr="http://www.xymalf.co.uk/images/chavs/chav2.jpg"/>
          <p:cNvPicPr>
            <a:picLocks noChangeAspect="1" noChangeArrowheads="1"/>
          </p:cNvPicPr>
          <p:nvPr/>
        </p:nvPicPr>
        <p:blipFill>
          <a:blip r:embed="rId5"/>
          <a:srcRect/>
          <a:stretch>
            <a:fillRect/>
          </a:stretch>
        </p:blipFill>
        <p:spPr bwMode="auto">
          <a:xfrm>
            <a:off x="4643437" y="2143116"/>
            <a:ext cx="4424547" cy="3429024"/>
          </a:xfrm>
          <a:prstGeom prst="rect">
            <a:avLst/>
          </a:prstGeom>
          <a:noFill/>
        </p:spPr>
      </p:pic>
      <p:sp>
        <p:nvSpPr>
          <p:cNvPr id="5" name="TextBox 4"/>
          <p:cNvSpPr txBox="1"/>
          <p:nvPr/>
        </p:nvSpPr>
        <p:spPr>
          <a:xfrm>
            <a:off x="1857356" y="642918"/>
            <a:ext cx="6819100" cy="830997"/>
          </a:xfrm>
          <a:prstGeom prst="rect">
            <a:avLst/>
          </a:prstGeom>
          <a:noFill/>
        </p:spPr>
        <p:txBody>
          <a:bodyPr wrap="square" rtlCol="0">
            <a:spAutoFit/>
          </a:bodyPr>
          <a:lstStyle/>
          <a:p>
            <a:r>
              <a:rPr lang="sv-SE" dirty="0" smtClean="0">
                <a:latin typeface="+mn-lt"/>
              </a:rPr>
              <a:t>Andra kulturer – ‘</a:t>
            </a:r>
            <a:r>
              <a:rPr lang="sv-SE" dirty="0" err="1" smtClean="0">
                <a:latin typeface="+mn-lt"/>
              </a:rPr>
              <a:t>Casuals</a:t>
            </a:r>
            <a:r>
              <a:rPr lang="sv-SE" dirty="0" smtClean="0">
                <a:latin typeface="+mn-lt"/>
              </a:rPr>
              <a:t>’ och ‘</a:t>
            </a:r>
            <a:r>
              <a:rPr lang="sv-SE" dirty="0" err="1" smtClean="0">
                <a:latin typeface="+mn-lt"/>
              </a:rPr>
              <a:t>chavs</a:t>
            </a:r>
            <a:r>
              <a:rPr lang="sv-SE" dirty="0" smtClean="0">
                <a:latin typeface="+mn-lt"/>
              </a:rPr>
              <a:t>’ adapterar </a:t>
            </a:r>
            <a:r>
              <a:rPr lang="sv-SE" dirty="0" err="1" smtClean="0">
                <a:latin typeface="+mn-lt"/>
              </a:rPr>
              <a:t>Burberry</a:t>
            </a:r>
            <a:r>
              <a:rPr lang="sv-SE" dirty="0" smtClean="0">
                <a:latin typeface="+mn-lt"/>
              </a:rPr>
              <a:t>... Försäljning av baseboll-kepsar ökar</a:t>
            </a:r>
            <a:endParaRPr lang="sv-SE" dirty="0">
              <a:latin typeface="+mn-lt"/>
            </a:endParaRPr>
          </a:p>
        </p:txBody>
      </p:sp>
      <p:pic>
        <p:nvPicPr>
          <p:cNvPr id="45058" name="Picture 2" descr="http://media.urbandictionary.com/image/page/chav-30187.jpg"/>
          <p:cNvPicPr>
            <a:picLocks noChangeAspect="1" noChangeArrowheads="1"/>
          </p:cNvPicPr>
          <p:nvPr/>
        </p:nvPicPr>
        <p:blipFill>
          <a:blip r:embed="rId6"/>
          <a:srcRect/>
          <a:stretch>
            <a:fillRect/>
          </a:stretch>
        </p:blipFill>
        <p:spPr bwMode="auto">
          <a:xfrm>
            <a:off x="214282" y="2143116"/>
            <a:ext cx="2719404" cy="2229020"/>
          </a:xfrm>
          <a:prstGeom prst="rect">
            <a:avLst/>
          </a:prstGeom>
          <a:noFill/>
        </p:spPr>
      </p:pic>
      <p:pic>
        <p:nvPicPr>
          <p:cNvPr id="45060" name="Picture 4" descr="http://a.bebo.com/app-image/7925319172/5411656627/PROFILE/i.quizzaz.com/img/q/u/08/03/23/Sk8r.jpg"/>
          <p:cNvPicPr>
            <a:picLocks noChangeAspect="1" noChangeArrowheads="1"/>
          </p:cNvPicPr>
          <p:nvPr/>
        </p:nvPicPr>
        <p:blipFill>
          <a:blip r:embed="rId7"/>
          <a:srcRect/>
          <a:stretch>
            <a:fillRect/>
          </a:stretch>
        </p:blipFill>
        <p:spPr bwMode="auto">
          <a:xfrm>
            <a:off x="214282" y="4357694"/>
            <a:ext cx="2333625" cy="2352675"/>
          </a:xfrm>
          <a:prstGeom prst="rect">
            <a:avLst/>
          </a:prstGeom>
          <a:noFill/>
        </p:spPr>
      </p:pic>
    </p:spTree>
    <p:extLst>
      <p:ext uri="{BB962C8B-B14F-4D97-AF65-F5344CB8AC3E}">
        <p14:creationId xmlns:p14="http://schemas.microsoft.com/office/powerpoint/2010/main" val="38893992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800" dirty="0" smtClean="0"/>
              <a:t>Politiken kring ursprung och att outsourca globalt</a:t>
            </a:r>
            <a:endParaRPr lang="sv-SE" sz="2800" dirty="0"/>
          </a:p>
        </p:txBody>
      </p:sp>
      <p:pic>
        <p:nvPicPr>
          <p:cNvPr id="46082" name="Picture 2" descr="http://www.wsws.org/articles/2007/apr2007/burberry%20workers%20and%20dave1.JPG"/>
          <p:cNvPicPr>
            <a:picLocks noChangeAspect="1" noChangeArrowheads="1"/>
          </p:cNvPicPr>
          <p:nvPr/>
        </p:nvPicPr>
        <p:blipFill>
          <a:blip r:embed="rId2"/>
          <a:srcRect b="5555"/>
          <a:stretch>
            <a:fillRect/>
          </a:stretch>
        </p:blipFill>
        <p:spPr bwMode="auto">
          <a:xfrm>
            <a:off x="5715008" y="1500174"/>
            <a:ext cx="3085816" cy="1967222"/>
          </a:xfrm>
          <a:prstGeom prst="rect">
            <a:avLst/>
          </a:prstGeom>
          <a:noFill/>
        </p:spPr>
      </p:pic>
      <p:pic>
        <p:nvPicPr>
          <p:cNvPr id="46084" name="Picture 4" descr="Burberry workers protest in London"/>
          <p:cNvPicPr>
            <a:picLocks noChangeAspect="1" noChangeArrowheads="1"/>
          </p:cNvPicPr>
          <p:nvPr/>
        </p:nvPicPr>
        <p:blipFill>
          <a:blip r:embed="rId3"/>
          <a:srcRect/>
          <a:stretch>
            <a:fillRect/>
          </a:stretch>
        </p:blipFill>
        <p:spPr bwMode="auto">
          <a:xfrm>
            <a:off x="571472" y="3571876"/>
            <a:ext cx="3339254" cy="2500330"/>
          </a:xfrm>
          <a:prstGeom prst="rect">
            <a:avLst/>
          </a:prstGeom>
          <a:noFill/>
        </p:spPr>
      </p:pic>
      <p:pic>
        <p:nvPicPr>
          <p:cNvPr id="46086" name="Picture 6" descr="http://cache.gettyimages.com/xc/73747141.jpg?v=1&amp;c=ViewImages&amp;k=2&amp;d=17A4AD9FDB9CF1930EC3535F149CDF235C1729D20D28D7DE284831B75F48EF45"/>
          <p:cNvPicPr>
            <a:picLocks noChangeAspect="1" noChangeArrowheads="1"/>
          </p:cNvPicPr>
          <p:nvPr/>
        </p:nvPicPr>
        <p:blipFill>
          <a:blip r:embed="rId4"/>
          <a:srcRect b="12878"/>
          <a:stretch>
            <a:fillRect/>
          </a:stretch>
        </p:blipFill>
        <p:spPr bwMode="auto">
          <a:xfrm>
            <a:off x="3857620" y="3571876"/>
            <a:ext cx="4304928" cy="2500354"/>
          </a:xfrm>
          <a:prstGeom prst="rect">
            <a:avLst/>
          </a:prstGeom>
          <a:noFill/>
        </p:spPr>
      </p:pic>
      <p:pic>
        <p:nvPicPr>
          <p:cNvPr id="46088" name="Picture 8" descr="Workers at the Burberry story in London on Saturday"/>
          <p:cNvPicPr>
            <a:picLocks noChangeAspect="1" noChangeArrowheads="1"/>
          </p:cNvPicPr>
          <p:nvPr/>
        </p:nvPicPr>
        <p:blipFill>
          <a:blip r:embed="rId5"/>
          <a:srcRect/>
          <a:stretch>
            <a:fillRect/>
          </a:stretch>
        </p:blipFill>
        <p:spPr bwMode="auto">
          <a:xfrm>
            <a:off x="571504" y="1500174"/>
            <a:ext cx="2575996" cy="1928826"/>
          </a:xfrm>
          <a:prstGeom prst="rect">
            <a:avLst/>
          </a:prstGeom>
          <a:noFill/>
        </p:spPr>
      </p:pic>
      <p:pic>
        <p:nvPicPr>
          <p:cNvPr id="46090" name="Picture 10" descr="http://news.bbc.co.uk/nol/shared/spl/hi/pop_ups/07/uk_enl_1171483846/img/laun.jpg"/>
          <p:cNvPicPr>
            <a:picLocks noChangeAspect="1" noChangeArrowheads="1"/>
          </p:cNvPicPr>
          <p:nvPr/>
        </p:nvPicPr>
        <p:blipFill>
          <a:blip r:embed="rId6"/>
          <a:srcRect/>
          <a:stretch>
            <a:fillRect/>
          </a:stretch>
        </p:blipFill>
        <p:spPr bwMode="auto">
          <a:xfrm>
            <a:off x="3143240" y="1500174"/>
            <a:ext cx="2575998" cy="1928826"/>
          </a:xfrm>
          <a:prstGeom prst="rect">
            <a:avLst/>
          </a:prstGeom>
          <a:noFill/>
        </p:spPr>
      </p:pic>
    </p:spTree>
    <p:extLst>
      <p:ext uri="{BB962C8B-B14F-4D97-AF65-F5344CB8AC3E}">
        <p14:creationId xmlns:p14="http://schemas.microsoft.com/office/powerpoint/2010/main" val="30684223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normAutofit lnSpcReduction="10000"/>
          </a:bodyPr>
          <a:lstStyle/>
          <a:p>
            <a:r>
              <a:rPr lang="sv-SE" dirty="0" smtClean="0">
                <a:latin typeface="Arial" charset="0"/>
                <a:ea typeface="ＭＳ Ｐゴシック" charset="0"/>
              </a:rPr>
              <a:t>En produkts kvalitet är svår att bedöma och/eller hävda - den är alltid en </a:t>
            </a:r>
            <a:r>
              <a:rPr lang="sv-SE" dirty="0" err="1" smtClean="0">
                <a:latin typeface="Arial" charset="0"/>
                <a:ea typeface="ＭＳ Ｐゴシック" charset="0"/>
              </a:rPr>
              <a:t>positionell</a:t>
            </a:r>
            <a:r>
              <a:rPr lang="sv-SE" dirty="0" smtClean="0">
                <a:latin typeface="Arial" charset="0"/>
                <a:ea typeface="ＭＳ Ｐゴシック" charset="0"/>
              </a:rPr>
              <a:t> produkt på en konkurrensutsatt marknad</a:t>
            </a:r>
          </a:p>
          <a:p>
            <a:r>
              <a:rPr lang="sv-SE" dirty="0" smtClean="0">
                <a:latin typeface="Arial" charset="0"/>
                <a:ea typeface="ＭＳ Ｐゴシック" charset="0"/>
              </a:rPr>
              <a:t>Dess strategiska värde i ekonomin är en process som involvera flera aktörer</a:t>
            </a:r>
          </a:p>
          <a:p>
            <a:r>
              <a:rPr lang="sv-SE" dirty="0" smtClean="0">
                <a:latin typeface="Arial" charset="0"/>
                <a:ea typeface="ＭＳ Ｐゴシック" charset="0"/>
              </a:rPr>
              <a:t>Företagets/Entreprenörens arbete är bara en del av hur en produkts kreativitet, position och kvalitet byggs upp </a:t>
            </a:r>
            <a:endParaRPr lang="sv-SE" dirty="0">
              <a:latin typeface="Arial" charset="0"/>
              <a:ea typeface="ＭＳ Ｐゴシック" charset="0"/>
            </a:endParaRPr>
          </a:p>
        </p:txBody>
      </p:sp>
    </p:spTree>
    <p:extLst>
      <p:ext uri="{BB962C8B-B14F-4D97-AF65-F5344CB8AC3E}">
        <p14:creationId xmlns:p14="http://schemas.microsoft.com/office/powerpoint/2010/main" val="22349964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48257" y="440669"/>
            <a:ext cx="7661031" cy="864097"/>
          </a:xfrm>
        </p:spPr>
        <p:txBody>
          <a:bodyPr/>
          <a:lstStyle/>
          <a:p>
            <a:r>
              <a:rPr lang="sv-SE" dirty="0" smtClean="0"/>
              <a:t>Vad är bra ljud?</a:t>
            </a:r>
            <a:endParaRPr lang="sv-SE" sz="3600" dirty="0"/>
          </a:p>
        </p:txBody>
      </p:sp>
      <p:sp>
        <p:nvSpPr>
          <p:cNvPr id="5" name="Platshållare för innehåll 2"/>
          <p:cNvSpPr>
            <a:spLocks noGrp="1"/>
          </p:cNvSpPr>
          <p:nvPr/>
        </p:nvSpPr>
        <p:spPr bwMode="auto">
          <a:xfrm>
            <a:off x="5469330" y="4372534"/>
            <a:ext cx="3389915"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35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None/>
            </a:pPr>
            <a:endParaRPr lang="sv-SE" sz="1200" dirty="0"/>
          </a:p>
        </p:txBody>
      </p:sp>
      <p:pic>
        <p:nvPicPr>
          <p:cNvPr id="6" name="Platshållare för innehåll 6" descr="DSC_0120.jpg"/>
          <p:cNvPicPr>
            <a:picLocks noChangeAspect="1"/>
          </p:cNvPicPr>
          <p:nvPr/>
        </p:nvPicPr>
        <p:blipFill>
          <a:blip r:embed="rId3" cstate="print"/>
          <a:stretch>
            <a:fillRect/>
          </a:stretch>
        </p:blipFill>
        <p:spPr bwMode="auto">
          <a:xfrm>
            <a:off x="294102" y="2410480"/>
            <a:ext cx="3912319" cy="3178759"/>
          </a:xfrm>
          <a:prstGeom prst="rect">
            <a:avLst/>
          </a:prstGeom>
          <a:noFill/>
          <a:ln w="9525">
            <a:noFill/>
            <a:miter lim="800000"/>
            <a:headEnd/>
            <a:tailEnd/>
          </a:ln>
        </p:spPr>
      </p:pic>
      <p:pic>
        <p:nvPicPr>
          <p:cNvPr id="7" name="Picture 8" descr="http://t0.gstatic.com/images?q=tbn:ANd9GcTRQpKBxBoMN7MWvmXoCOSAs9oEa_1ju6nHzqsuqalLB46sMaGhSQ"/>
          <p:cNvPicPr>
            <a:picLocks noChangeAspect="1" noChangeArrowheads="1"/>
          </p:cNvPicPr>
          <p:nvPr/>
        </p:nvPicPr>
        <p:blipFill>
          <a:blip r:embed="rId4"/>
          <a:srcRect/>
          <a:stretch>
            <a:fillRect/>
          </a:stretch>
        </p:blipFill>
        <p:spPr bwMode="auto">
          <a:xfrm>
            <a:off x="6377325" y="2668245"/>
            <a:ext cx="1957830" cy="2672439"/>
          </a:xfrm>
          <a:prstGeom prst="rect">
            <a:avLst/>
          </a:prstGeom>
          <a:noFill/>
        </p:spPr>
      </p:pic>
      <p:pic>
        <p:nvPicPr>
          <p:cNvPr id="8" name="Picture 6" descr="http://t2.gstatic.com/images?q=tbn:ANd9GcTpjc8imkkK4nztdW568MNPF4OZJKcPB9t3Y6_JEtW_0sJ7KQ-r"/>
          <p:cNvPicPr>
            <a:picLocks noChangeAspect="1" noChangeArrowheads="1"/>
          </p:cNvPicPr>
          <p:nvPr/>
        </p:nvPicPr>
        <p:blipFill>
          <a:blip r:embed="rId5"/>
          <a:srcRect/>
          <a:stretch>
            <a:fillRect/>
          </a:stretch>
        </p:blipFill>
        <p:spPr bwMode="auto">
          <a:xfrm>
            <a:off x="4915009" y="2015423"/>
            <a:ext cx="2179483" cy="1305645"/>
          </a:xfrm>
          <a:prstGeom prst="rect">
            <a:avLst/>
          </a:prstGeom>
          <a:noFill/>
        </p:spPr>
      </p:pic>
      <p:pic>
        <p:nvPicPr>
          <p:cNvPr id="9" name="Picture 10" descr="http://www.prosoundweb.com/images/uploads/MurrayFigure2.jpg"/>
          <p:cNvPicPr>
            <a:picLocks noChangeAspect="1" noChangeArrowheads="1"/>
          </p:cNvPicPr>
          <p:nvPr/>
        </p:nvPicPr>
        <p:blipFill>
          <a:blip r:embed="rId6"/>
          <a:srcRect/>
          <a:stretch>
            <a:fillRect/>
          </a:stretch>
        </p:blipFill>
        <p:spPr bwMode="auto">
          <a:xfrm>
            <a:off x="4804641" y="2996953"/>
            <a:ext cx="2103754" cy="3095733"/>
          </a:xfrm>
          <a:prstGeom prst="rect">
            <a:avLst/>
          </a:prstGeom>
          <a:noFill/>
        </p:spPr>
      </p:pic>
      <p:sp>
        <p:nvSpPr>
          <p:cNvPr id="3" name="textruta 2"/>
          <p:cNvSpPr txBox="1"/>
          <p:nvPr/>
        </p:nvSpPr>
        <p:spPr>
          <a:xfrm>
            <a:off x="1248554" y="1553758"/>
            <a:ext cx="6923846" cy="461665"/>
          </a:xfrm>
          <a:prstGeom prst="rect">
            <a:avLst/>
          </a:prstGeom>
          <a:noFill/>
        </p:spPr>
        <p:txBody>
          <a:bodyPr wrap="square" rtlCol="0">
            <a:spAutoFit/>
          </a:bodyPr>
          <a:lstStyle/>
          <a:p>
            <a:r>
              <a:rPr lang="sv-SE" dirty="0">
                <a:latin typeface="+mn-lt"/>
              </a:rPr>
              <a:t>”Golden </a:t>
            </a:r>
            <a:r>
              <a:rPr lang="sv-SE" dirty="0" err="1" smtClean="0">
                <a:latin typeface="+mn-lt"/>
              </a:rPr>
              <a:t>ears</a:t>
            </a:r>
            <a:r>
              <a:rPr lang="sv-SE" dirty="0" smtClean="0">
                <a:latin typeface="+mn-lt"/>
              </a:rPr>
              <a:t>”       and/or        ”Meter </a:t>
            </a:r>
            <a:r>
              <a:rPr lang="sv-SE" dirty="0" err="1">
                <a:latin typeface="+mn-lt"/>
              </a:rPr>
              <a:t>readers</a:t>
            </a:r>
            <a:r>
              <a:rPr lang="sv-SE" dirty="0">
                <a:latin typeface="+mn-lt"/>
              </a:rPr>
              <a:t>”</a:t>
            </a:r>
          </a:p>
        </p:txBody>
      </p:sp>
    </p:spTree>
    <p:extLst>
      <p:ext uri="{BB962C8B-B14F-4D97-AF65-F5344CB8AC3E}">
        <p14:creationId xmlns:p14="http://schemas.microsoft.com/office/powerpoint/2010/main" val="218438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”Det finns inga genvägar till det perfekta ljudet”</a:t>
            </a:r>
            <a:endParaRPr lang="sv-SE" dirty="0"/>
          </a:p>
        </p:txBody>
      </p:sp>
      <p:pic>
        <p:nvPicPr>
          <p:cNvPr id="1030" name="Picture 6" descr="http://www.bladelius.com/img/products/thor-mk-iii/thormkiii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89739" y="2412785"/>
            <a:ext cx="3837162" cy="3113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rime Biwir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4541" y="1881511"/>
            <a:ext cx="385519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4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1547664" y="368660"/>
            <a:ext cx="6622074" cy="797292"/>
          </a:xfrm>
        </p:spPr>
        <p:txBody>
          <a:bodyPr/>
          <a:lstStyle/>
          <a:p>
            <a:r>
              <a:rPr lang="en-US" sz="3200" dirty="0" err="1" smtClean="0">
                <a:latin typeface="Arial" pitchFamily="34" charset="0"/>
                <a:cs typeface="Arial" pitchFamily="34" charset="0"/>
              </a:rPr>
              <a:t>Vår</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fråga</a:t>
            </a:r>
            <a:endParaRPr lang="en-US" sz="3200" dirty="0">
              <a:latin typeface="Arial" pitchFamily="34" charset="0"/>
              <a:cs typeface="Arial" pitchFamily="34" charset="0"/>
            </a:endParaRPr>
          </a:p>
        </p:txBody>
      </p:sp>
      <p:sp>
        <p:nvSpPr>
          <p:cNvPr id="535555" name="Rectangle 3"/>
          <p:cNvSpPr>
            <a:spLocks noGrp="1" noChangeArrowheads="1"/>
          </p:cNvSpPr>
          <p:nvPr>
            <p:ph idx="1"/>
          </p:nvPr>
        </p:nvSpPr>
        <p:spPr>
          <a:xfrm>
            <a:off x="1447960" y="1880828"/>
            <a:ext cx="6588724" cy="4125969"/>
          </a:xfrm>
        </p:spPr>
        <p:txBody>
          <a:bodyPr/>
          <a:lstStyle/>
          <a:p>
            <a:pPr>
              <a:lnSpc>
                <a:spcPct val="90000"/>
              </a:lnSpc>
            </a:pPr>
            <a:endParaRPr lang="en-GB" sz="2000" dirty="0" smtClean="0"/>
          </a:p>
          <a:p>
            <a:pPr>
              <a:lnSpc>
                <a:spcPct val="90000"/>
              </a:lnSpc>
            </a:pPr>
            <a:r>
              <a:rPr lang="en-GB" sz="2400" dirty="0" err="1" smtClean="0"/>
              <a:t>Hur</a:t>
            </a:r>
            <a:r>
              <a:rPr lang="en-GB" sz="2400" dirty="0" smtClean="0"/>
              <a:t> </a:t>
            </a:r>
            <a:r>
              <a:rPr lang="en-GB" sz="2400" dirty="0" err="1" smtClean="0"/>
              <a:t>kan</a:t>
            </a:r>
            <a:r>
              <a:rPr lang="en-GB" sz="2400" dirty="0" smtClean="0"/>
              <a:t> vi </a:t>
            </a:r>
            <a:r>
              <a:rPr lang="sv-SE" sz="2400" dirty="0" smtClean="0"/>
              <a:t>förklara</a:t>
            </a:r>
            <a:r>
              <a:rPr lang="en-GB" sz="2400" dirty="0" smtClean="0"/>
              <a:t> den </a:t>
            </a:r>
            <a:r>
              <a:rPr lang="en-GB" sz="2400" dirty="0" err="1" smtClean="0"/>
              <a:t>framstående</a:t>
            </a:r>
            <a:r>
              <a:rPr lang="en-GB" sz="2400" dirty="0" smtClean="0"/>
              <a:t> </a:t>
            </a:r>
            <a:r>
              <a:rPr lang="en-GB" sz="2400" dirty="0" err="1" smtClean="0"/>
              <a:t>produktionen</a:t>
            </a:r>
            <a:r>
              <a:rPr lang="en-GB" sz="2400" dirty="0" smtClean="0"/>
              <a:t> </a:t>
            </a:r>
            <a:r>
              <a:rPr lang="en-GB" sz="2400" dirty="0" err="1" smtClean="0"/>
              <a:t>och</a:t>
            </a:r>
            <a:r>
              <a:rPr lang="en-GB" sz="2400" dirty="0" smtClean="0"/>
              <a:t> </a:t>
            </a:r>
            <a:r>
              <a:rPr lang="en-GB" sz="2400" dirty="0" err="1" smtClean="0"/>
              <a:t>framgången</a:t>
            </a:r>
            <a:r>
              <a:rPr lang="en-GB" sz="2400" dirty="0" smtClean="0"/>
              <a:t> </a:t>
            </a:r>
            <a:r>
              <a:rPr lang="en-GB" sz="2400" dirty="0" err="1" smtClean="0"/>
              <a:t>hos</a:t>
            </a:r>
            <a:r>
              <a:rPr lang="en-GB" sz="2400" dirty="0" smtClean="0"/>
              <a:t> </a:t>
            </a:r>
            <a:r>
              <a:rPr lang="en-GB" sz="2400" dirty="0" err="1" smtClean="0"/>
              <a:t>europeiska</a:t>
            </a:r>
            <a:r>
              <a:rPr lang="en-GB" sz="2400" dirty="0" smtClean="0"/>
              <a:t> hi-fi </a:t>
            </a:r>
            <a:r>
              <a:rPr lang="en-GB" sz="2400" dirty="0" err="1" smtClean="0"/>
              <a:t>producenter</a:t>
            </a:r>
            <a:r>
              <a:rPr lang="en-GB" sz="2400" dirty="0" smtClean="0"/>
              <a:t> </a:t>
            </a:r>
            <a:r>
              <a:rPr lang="en-GB" sz="2400" dirty="0" err="1" smtClean="0"/>
              <a:t>som</a:t>
            </a:r>
            <a:r>
              <a:rPr lang="en-GB" sz="2400" dirty="0" smtClean="0"/>
              <a:t> Linn (U.K.), </a:t>
            </a:r>
            <a:r>
              <a:rPr lang="en-GB" sz="2400" dirty="0" err="1" smtClean="0"/>
              <a:t>Audiovector</a:t>
            </a:r>
            <a:r>
              <a:rPr lang="en-GB" sz="2400" dirty="0" smtClean="0"/>
              <a:t> (</a:t>
            </a:r>
            <a:r>
              <a:rPr lang="en-GB" sz="2400" dirty="0" err="1" smtClean="0"/>
              <a:t>Danmark</a:t>
            </a:r>
            <a:r>
              <a:rPr lang="en-GB" sz="2400" dirty="0" smtClean="0"/>
              <a:t>), </a:t>
            </a:r>
            <a:r>
              <a:rPr lang="en-GB" sz="2400" dirty="0" err="1" smtClean="0"/>
              <a:t>Bladelius</a:t>
            </a:r>
            <a:r>
              <a:rPr lang="en-GB" sz="2400" dirty="0" smtClean="0"/>
              <a:t> (</a:t>
            </a:r>
            <a:r>
              <a:rPr lang="en-GB" sz="2400" dirty="0" err="1" smtClean="0"/>
              <a:t>Sverige</a:t>
            </a:r>
            <a:r>
              <a:rPr lang="en-GB" sz="2400" dirty="0" smtClean="0"/>
              <a:t>) </a:t>
            </a:r>
            <a:r>
              <a:rPr lang="en-GB" sz="2400" dirty="0" err="1" smtClean="0"/>
              <a:t>och</a:t>
            </a:r>
            <a:r>
              <a:rPr lang="en-GB" sz="2400" dirty="0" smtClean="0"/>
              <a:t> Tidal (</a:t>
            </a:r>
            <a:r>
              <a:rPr lang="en-GB" sz="2400" dirty="0" err="1" smtClean="0"/>
              <a:t>Tyskland</a:t>
            </a:r>
            <a:r>
              <a:rPr lang="en-GB" sz="2400" dirty="0" smtClean="0"/>
              <a:t>), trots global </a:t>
            </a:r>
            <a:r>
              <a:rPr lang="en-GB" sz="2400" dirty="0" err="1" smtClean="0"/>
              <a:t>konkurrens</a:t>
            </a:r>
            <a:r>
              <a:rPr lang="en-GB" sz="2400" dirty="0" smtClean="0"/>
              <a:t> </a:t>
            </a:r>
            <a:r>
              <a:rPr lang="en-GB" sz="2400" dirty="0" err="1" smtClean="0"/>
              <a:t>från</a:t>
            </a:r>
            <a:r>
              <a:rPr lang="en-GB" sz="2400" dirty="0" smtClean="0"/>
              <a:t> </a:t>
            </a:r>
            <a:r>
              <a:rPr lang="en-GB" sz="2400" dirty="0" err="1" smtClean="0"/>
              <a:t>lågkostnadsländer</a:t>
            </a:r>
            <a:r>
              <a:rPr lang="en-GB" sz="2400" dirty="0"/>
              <a:t>?</a:t>
            </a:r>
            <a:endParaRPr lang="en-GB" sz="2400" dirty="0" smtClean="0"/>
          </a:p>
        </p:txBody>
      </p:sp>
    </p:spTree>
    <p:extLst>
      <p:ext uri="{BB962C8B-B14F-4D97-AF65-F5344CB8AC3E}">
        <p14:creationId xmlns:p14="http://schemas.microsoft.com/office/powerpoint/2010/main" val="337912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5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5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title"/>
          </p:nvPr>
        </p:nvSpPr>
        <p:spPr>
          <a:xfrm>
            <a:off x="1616320" y="116632"/>
            <a:ext cx="6412523" cy="1219200"/>
          </a:xfrm>
        </p:spPr>
        <p:txBody>
          <a:bodyPr/>
          <a:lstStyle/>
          <a:p>
            <a:r>
              <a:rPr lang="en-US" dirty="0" err="1" smtClean="0"/>
              <a:t>Kvalitet</a:t>
            </a:r>
            <a:r>
              <a:rPr lang="en-US" dirty="0" smtClean="0"/>
              <a:t>!?</a:t>
            </a:r>
            <a:endParaRPr lang="sv-SE" dirty="0" smtClean="0"/>
          </a:p>
        </p:txBody>
      </p:sp>
      <p:sp>
        <p:nvSpPr>
          <p:cNvPr id="5123" name="Platshållare för innehåll 2"/>
          <p:cNvSpPr>
            <a:spLocks noGrp="1"/>
          </p:cNvSpPr>
          <p:nvPr>
            <p:ph sz="half" idx="1"/>
          </p:nvPr>
        </p:nvSpPr>
        <p:spPr>
          <a:xfrm>
            <a:off x="1348258" y="2276475"/>
            <a:ext cx="4055200" cy="2736850"/>
          </a:xfrm>
        </p:spPr>
        <p:txBody>
          <a:bodyPr/>
          <a:lstStyle/>
          <a:p>
            <a:r>
              <a:rPr lang="en-US" dirty="0" err="1" smtClean="0"/>
              <a:t>Kvalitet</a:t>
            </a:r>
            <a:r>
              <a:rPr lang="en-US" dirty="0" smtClean="0"/>
              <a:t> </a:t>
            </a:r>
            <a:r>
              <a:rPr lang="en-US" dirty="0" err="1" smtClean="0"/>
              <a:t>som</a:t>
            </a:r>
            <a:r>
              <a:rPr lang="en-US" dirty="0" smtClean="0"/>
              <a:t> process</a:t>
            </a:r>
          </a:p>
          <a:p>
            <a:pPr>
              <a:buFontTx/>
              <a:buNone/>
            </a:pPr>
            <a:endParaRPr lang="en-US" dirty="0" smtClean="0"/>
          </a:p>
          <a:p>
            <a:r>
              <a:rPr lang="en-US" dirty="0" err="1" smtClean="0"/>
              <a:t>Mätbara</a:t>
            </a:r>
            <a:r>
              <a:rPr lang="en-US" dirty="0" smtClean="0"/>
              <a:t> </a:t>
            </a:r>
            <a:r>
              <a:rPr lang="en-US" dirty="0" err="1" smtClean="0"/>
              <a:t>och</a:t>
            </a:r>
            <a:r>
              <a:rPr lang="en-US" dirty="0" smtClean="0"/>
              <a:t> </a:t>
            </a:r>
            <a:r>
              <a:rPr lang="en-US" dirty="0" err="1" smtClean="0"/>
              <a:t>icke</a:t>
            </a:r>
            <a:r>
              <a:rPr lang="en-US" dirty="0" smtClean="0"/>
              <a:t> </a:t>
            </a:r>
            <a:r>
              <a:rPr lang="en-US" dirty="0" err="1" smtClean="0"/>
              <a:t>mätbara</a:t>
            </a:r>
            <a:r>
              <a:rPr lang="en-US" dirty="0" smtClean="0"/>
              <a:t> </a:t>
            </a:r>
            <a:r>
              <a:rPr lang="en-US" dirty="0" err="1" smtClean="0"/>
              <a:t>kvalitetsdimensioner</a:t>
            </a:r>
            <a:endParaRPr lang="en-US" dirty="0" smtClean="0"/>
          </a:p>
          <a:p>
            <a:endParaRPr lang="en-US" dirty="0" smtClean="0"/>
          </a:p>
          <a:p>
            <a:endParaRPr lang="en-US" dirty="0" smtClean="0"/>
          </a:p>
        </p:txBody>
      </p:sp>
      <p:pic>
        <p:nvPicPr>
          <p:cNvPr id="5124" name="Platshållare för innehåll 8" descr="Trickers (www.trickers.c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7285" y="2276475"/>
            <a:ext cx="2930769"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ruta 6"/>
          <p:cNvSpPr txBox="1">
            <a:spLocks noChangeArrowheads="1"/>
          </p:cNvSpPr>
          <p:nvPr/>
        </p:nvSpPr>
        <p:spPr bwMode="auto">
          <a:xfrm>
            <a:off x="6498981" y="5013325"/>
            <a:ext cx="15298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sv-SE" sz="900"/>
              <a:t>Source: www.trickers.com</a:t>
            </a:r>
          </a:p>
        </p:txBody>
      </p:sp>
    </p:spTree>
    <p:extLst>
      <p:ext uri="{BB962C8B-B14F-4D97-AF65-F5344CB8AC3E}">
        <p14:creationId xmlns:p14="http://schemas.microsoft.com/office/powerpoint/2010/main" val="40488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15023" y="260648"/>
            <a:ext cx="7348538" cy="1090612"/>
          </a:xfrm>
        </p:spPr>
        <p:txBody>
          <a:bodyPr/>
          <a:lstStyle/>
          <a:p>
            <a:r>
              <a:rPr lang="sv-SE" sz="3200" dirty="0"/>
              <a:t>Så vem avgör vad som är ett bra ljud?</a:t>
            </a:r>
          </a:p>
        </p:txBody>
      </p:sp>
      <p:sp>
        <p:nvSpPr>
          <p:cNvPr id="5" name="Rectangle 3"/>
          <p:cNvSpPr txBox="1">
            <a:spLocks noChangeArrowheads="1"/>
          </p:cNvSpPr>
          <p:nvPr/>
        </p:nvSpPr>
        <p:spPr>
          <a:xfrm>
            <a:off x="1248554" y="1556792"/>
            <a:ext cx="6813065" cy="4644516"/>
          </a:xfrm>
          <a:prstGeom prst="rect">
            <a:avLst/>
          </a:prstGeom>
        </p:spPr>
        <p:txBody>
          <a:bodyPr/>
          <a:lstStyle>
            <a:lvl1pPr marL="342900" indent="-342900" algn="l" rtl="0" eaLnBrk="1" fontAlgn="base" hangingPunct="1">
              <a:spcBef>
                <a:spcPct val="35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a:lnSpc>
                <a:spcPct val="90000"/>
              </a:lnSpc>
            </a:pPr>
            <a:endParaRPr lang="en-US" sz="2000" i="1" dirty="0" smtClean="0"/>
          </a:p>
          <a:p>
            <a:pPr>
              <a:lnSpc>
                <a:spcPct val="90000"/>
              </a:lnSpc>
            </a:pPr>
            <a:r>
              <a:rPr lang="en-US" sz="2000" i="1" dirty="0" err="1" smtClean="0"/>
              <a:t>Producenter</a:t>
            </a:r>
            <a:r>
              <a:rPr lang="en-US" sz="2000" dirty="0" smtClean="0"/>
              <a:t> – hi-fi-</a:t>
            </a:r>
            <a:r>
              <a:rPr lang="en-US" sz="2000" dirty="0" err="1" smtClean="0"/>
              <a:t>företag</a:t>
            </a:r>
            <a:r>
              <a:rPr lang="en-US" sz="2000" dirty="0" smtClean="0"/>
              <a:t>, design-</a:t>
            </a:r>
            <a:r>
              <a:rPr lang="en-US" sz="2000" dirty="0" err="1" smtClean="0"/>
              <a:t>ingenjörer</a:t>
            </a:r>
            <a:r>
              <a:rPr lang="en-US" sz="2000" dirty="0" smtClean="0"/>
              <a:t>, </a:t>
            </a:r>
            <a:r>
              <a:rPr lang="en-US" sz="2000" dirty="0" err="1" smtClean="0"/>
              <a:t>tillverkare</a:t>
            </a:r>
            <a:r>
              <a:rPr lang="en-US" sz="2000" dirty="0" smtClean="0"/>
              <a:t> (inputs </a:t>
            </a:r>
            <a:r>
              <a:rPr lang="en-US" sz="2000" dirty="0" err="1" smtClean="0"/>
              <a:t>t.ex</a:t>
            </a:r>
            <a:r>
              <a:rPr lang="en-US" sz="2000" dirty="0" smtClean="0"/>
              <a:t>. element) </a:t>
            </a:r>
          </a:p>
          <a:p>
            <a:pPr>
              <a:lnSpc>
                <a:spcPct val="90000"/>
              </a:lnSpc>
              <a:buFontTx/>
              <a:buNone/>
            </a:pPr>
            <a:endParaRPr lang="en-US" sz="2000" dirty="0" smtClean="0"/>
          </a:p>
          <a:p>
            <a:pPr>
              <a:lnSpc>
                <a:spcPct val="90000"/>
              </a:lnSpc>
            </a:pPr>
            <a:r>
              <a:rPr lang="en-US" sz="2000" i="1" dirty="0" err="1" smtClean="0"/>
              <a:t>Mellanhänder</a:t>
            </a:r>
            <a:r>
              <a:rPr lang="en-US" sz="2000" i="1" dirty="0"/>
              <a:t> (</a:t>
            </a:r>
            <a:r>
              <a:rPr lang="en-US" sz="2000" i="1" dirty="0" err="1"/>
              <a:t>och</a:t>
            </a:r>
            <a:r>
              <a:rPr lang="en-US" sz="2000" i="1" dirty="0"/>
              <a:t> intermediary </a:t>
            </a:r>
            <a:r>
              <a:rPr lang="en-US" sz="2000" i="1" dirty="0" smtClean="0"/>
              <a:t>arenas) </a:t>
            </a:r>
            <a:r>
              <a:rPr lang="en-US" sz="2000" dirty="0" smtClean="0"/>
              <a:t>– </a:t>
            </a:r>
            <a:r>
              <a:rPr lang="en-US" sz="2000" dirty="0" err="1" smtClean="0"/>
              <a:t>återförsäljare</a:t>
            </a:r>
            <a:r>
              <a:rPr lang="en-US" sz="2000" dirty="0" smtClean="0"/>
              <a:t>, </a:t>
            </a:r>
            <a:r>
              <a:rPr lang="en-US" sz="2000" dirty="0" err="1" smtClean="0"/>
              <a:t>butiker</a:t>
            </a:r>
            <a:r>
              <a:rPr lang="en-US" sz="2000" dirty="0" smtClean="0"/>
              <a:t>, </a:t>
            </a:r>
            <a:r>
              <a:rPr lang="en-US" sz="2000" dirty="0" err="1" smtClean="0"/>
              <a:t>mässor</a:t>
            </a:r>
            <a:r>
              <a:rPr lang="en-US" sz="2000" dirty="0" smtClean="0"/>
              <a:t> (</a:t>
            </a:r>
            <a:r>
              <a:rPr lang="en-US" sz="2000" dirty="0" err="1" smtClean="0"/>
              <a:t>för</a:t>
            </a:r>
            <a:r>
              <a:rPr lang="en-US" sz="2000" dirty="0" smtClean="0"/>
              <a:t> </a:t>
            </a:r>
            <a:r>
              <a:rPr lang="en-US" sz="2000" dirty="0" err="1" smtClean="0"/>
              <a:t>tillverkare</a:t>
            </a:r>
            <a:r>
              <a:rPr lang="en-US" sz="2000" dirty="0" smtClean="0"/>
              <a:t> </a:t>
            </a:r>
            <a:r>
              <a:rPr lang="en-US" sz="2000" dirty="0" err="1" smtClean="0"/>
              <a:t>och</a:t>
            </a:r>
            <a:r>
              <a:rPr lang="en-US" sz="2000" dirty="0" smtClean="0"/>
              <a:t> </a:t>
            </a:r>
            <a:r>
              <a:rPr lang="en-US" sz="2000" dirty="0" err="1" smtClean="0"/>
              <a:t>konsumenter</a:t>
            </a:r>
            <a:r>
              <a:rPr lang="en-US" sz="2000" dirty="0" smtClean="0"/>
              <a:t>) media, </a:t>
            </a:r>
            <a:r>
              <a:rPr lang="en-US" sz="2000" dirty="0" err="1" smtClean="0"/>
              <a:t>testlabb</a:t>
            </a:r>
            <a:r>
              <a:rPr lang="en-US" sz="2000" dirty="0" smtClean="0"/>
              <a:t>, </a:t>
            </a:r>
            <a:r>
              <a:rPr lang="en-US" sz="2000" dirty="0" err="1" smtClean="0"/>
              <a:t>internetforum</a:t>
            </a:r>
            <a:r>
              <a:rPr lang="en-US" sz="2000" dirty="0" smtClean="0"/>
              <a:t>, </a:t>
            </a:r>
            <a:r>
              <a:rPr lang="en-US" sz="2000" dirty="0" err="1" smtClean="0"/>
              <a:t>entusiastorganisationer</a:t>
            </a:r>
            <a:r>
              <a:rPr lang="en-US" sz="2000" dirty="0" smtClean="0"/>
              <a:t> </a:t>
            </a:r>
            <a:r>
              <a:rPr lang="en-US" sz="2000" dirty="0" err="1" smtClean="0"/>
              <a:t>och</a:t>
            </a:r>
            <a:r>
              <a:rPr lang="en-US" sz="2000" dirty="0" smtClean="0"/>
              <a:t> ‘fan clubs’.</a:t>
            </a:r>
          </a:p>
          <a:p>
            <a:pPr>
              <a:lnSpc>
                <a:spcPct val="90000"/>
              </a:lnSpc>
              <a:buFontTx/>
              <a:buNone/>
            </a:pPr>
            <a:r>
              <a:rPr lang="en-US" sz="2000" dirty="0" smtClean="0"/>
              <a:t> </a:t>
            </a:r>
          </a:p>
          <a:p>
            <a:pPr>
              <a:lnSpc>
                <a:spcPct val="90000"/>
              </a:lnSpc>
            </a:pPr>
            <a:r>
              <a:rPr lang="en-US" sz="2000" i="1" dirty="0" err="1" smtClean="0"/>
              <a:t>Kunder</a:t>
            </a:r>
            <a:r>
              <a:rPr lang="en-US" sz="2000" i="1" dirty="0" smtClean="0"/>
              <a:t>/</a:t>
            </a:r>
            <a:r>
              <a:rPr lang="en-US" sz="2000" i="1" dirty="0" err="1" smtClean="0"/>
              <a:t>Konsumenter</a:t>
            </a:r>
            <a:r>
              <a:rPr lang="en-US" sz="2000" dirty="0" smtClean="0"/>
              <a:t> – </a:t>
            </a:r>
            <a:r>
              <a:rPr lang="en-US" sz="2000" dirty="0" err="1" smtClean="0"/>
              <a:t>hifi-branschen</a:t>
            </a:r>
            <a:r>
              <a:rPr lang="en-US" sz="2000" dirty="0" smtClean="0"/>
              <a:t> </a:t>
            </a:r>
            <a:r>
              <a:rPr lang="en-US" sz="2000" dirty="0" err="1" smtClean="0"/>
              <a:t>och</a:t>
            </a:r>
            <a:r>
              <a:rPr lang="en-US" sz="2000" dirty="0" smtClean="0"/>
              <a:t> </a:t>
            </a:r>
            <a:r>
              <a:rPr lang="en-US" sz="2000" dirty="0" err="1" smtClean="0"/>
              <a:t>dess</a:t>
            </a:r>
            <a:r>
              <a:rPr lang="en-US" sz="2000" dirty="0" smtClean="0"/>
              <a:t> </a:t>
            </a:r>
            <a:r>
              <a:rPr lang="en-US" sz="2000" dirty="0" err="1" smtClean="0"/>
              <a:t>produkter</a:t>
            </a:r>
            <a:r>
              <a:rPr lang="en-US" sz="2000" dirty="0" smtClean="0"/>
              <a:t> </a:t>
            </a:r>
            <a:r>
              <a:rPr lang="en-US" sz="2000" dirty="0" err="1" smtClean="0"/>
              <a:t>attraherar</a:t>
            </a:r>
            <a:r>
              <a:rPr lang="en-US" sz="2000" dirty="0" smtClean="0"/>
              <a:t> </a:t>
            </a:r>
            <a:r>
              <a:rPr lang="en-US" sz="2000" dirty="0" err="1" smtClean="0"/>
              <a:t>generellt</a:t>
            </a:r>
            <a:r>
              <a:rPr lang="en-US" sz="2000" dirty="0" smtClean="0"/>
              <a:t> </a:t>
            </a:r>
            <a:r>
              <a:rPr lang="en-US" sz="2000" dirty="0" err="1" smtClean="0"/>
              <a:t>tre</a:t>
            </a:r>
            <a:r>
              <a:rPr lang="en-US" sz="2000" dirty="0" smtClean="0"/>
              <a:t> (stereo)</a:t>
            </a:r>
            <a:r>
              <a:rPr lang="en-US" sz="2000" dirty="0" err="1" smtClean="0"/>
              <a:t>typiska</a:t>
            </a:r>
            <a:r>
              <a:rPr lang="en-US" sz="2000" dirty="0" smtClean="0"/>
              <a:t> </a:t>
            </a:r>
            <a:r>
              <a:rPr lang="en-US" sz="2000" dirty="0" err="1" smtClean="0"/>
              <a:t>kundgrupper</a:t>
            </a:r>
            <a:r>
              <a:rPr lang="en-US" sz="2000" dirty="0" smtClean="0"/>
              <a:t>. </a:t>
            </a:r>
            <a:r>
              <a:rPr lang="en-US" sz="2000" dirty="0" err="1" smtClean="0"/>
              <a:t>Intresserad</a:t>
            </a:r>
            <a:r>
              <a:rPr lang="en-US" sz="2000" dirty="0" smtClean="0"/>
              <a:t> </a:t>
            </a:r>
            <a:r>
              <a:rPr lang="en-US" sz="2000" dirty="0" err="1" smtClean="0"/>
              <a:t>av</a:t>
            </a:r>
            <a:r>
              <a:rPr lang="en-US" sz="2000" dirty="0" smtClean="0"/>
              <a:t> a) </a:t>
            </a:r>
            <a:r>
              <a:rPr lang="en-US" sz="2000" dirty="0" err="1" smtClean="0"/>
              <a:t>musik</a:t>
            </a:r>
            <a:r>
              <a:rPr lang="en-US" sz="2000" dirty="0" smtClean="0"/>
              <a:t> </a:t>
            </a:r>
            <a:r>
              <a:rPr lang="en-US" sz="2000" dirty="0" err="1" smtClean="0"/>
              <a:t>och</a:t>
            </a:r>
            <a:r>
              <a:rPr lang="en-US" sz="2000" dirty="0" smtClean="0"/>
              <a:t> </a:t>
            </a:r>
            <a:r>
              <a:rPr lang="en-US" sz="2000" dirty="0" err="1" smtClean="0"/>
              <a:t>ljudåtergivning</a:t>
            </a:r>
            <a:r>
              <a:rPr lang="en-US" sz="2000" dirty="0" smtClean="0"/>
              <a:t> b) </a:t>
            </a:r>
            <a:r>
              <a:rPr lang="en-US" sz="2000" dirty="0" err="1" smtClean="0"/>
              <a:t>tekniska</a:t>
            </a:r>
            <a:r>
              <a:rPr lang="en-US" sz="2000" dirty="0" smtClean="0"/>
              <a:t> </a:t>
            </a:r>
            <a:r>
              <a:rPr lang="en-US" sz="2000" dirty="0" err="1" smtClean="0"/>
              <a:t>produkter</a:t>
            </a:r>
            <a:r>
              <a:rPr lang="en-US" sz="2000" dirty="0" smtClean="0"/>
              <a:t> </a:t>
            </a:r>
            <a:r>
              <a:rPr lang="en-US" sz="2000" dirty="0" err="1" smtClean="0"/>
              <a:t>och</a:t>
            </a:r>
            <a:r>
              <a:rPr lang="en-US" sz="2000" dirty="0" smtClean="0"/>
              <a:t> ‘</a:t>
            </a:r>
            <a:r>
              <a:rPr lang="en-US" sz="2000" dirty="0" err="1" smtClean="0"/>
              <a:t>prylar</a:t>
            </a:r>
            <a:r>
              <a:rPr lang="en-US" sz="2000" dirty="0" smtClean="0"/>
              <a:t>’ </a:t>
            </a:r>
            <a:r>
              <a:rPr lang="en-US" sz="2000" dirty="0" err="1" smtClean="0"/>
              <a:t>och</a:t>
            </a:r>
            <a:r>
              <a:rPr lang="en-US" sz="2000" dirty="0" smtClean="0"/>
              <a:t>/</a:t>
            </a:r>
            <a:r>
              <a:rPr lang="en-US" sz="2000" dirty="0" err="1" smtClean="0"/>
              <a:t>eller</a:t>
            </a:r>
            <a:r>
              <a:rPr lang="en-US" sz="2000" dirty="0" smtClean="0"/>
              <a:t> c) status</a:t>
            </a:r>
          </a:p>
        </p:txBody>
      </p:sp>
    </p:spTree>
    <p:extLst>
      <p:ext uri="{BB962C8B-B14F-4D97-AF65-F5344CB8AC3E}">
        <p14:creationId xmlns:p14="http://schemas.microsoft.com/office/powerpoint/2010/main" val="40623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sv-SE" sz="3900" dirty="0" smtClean="0"/>
              <a:t>Kreativitet </a:t>
            </a:r>
            <a:r>
              <a:rPr lang="sv-SE" sz="3900" dirty="0" err="1" smtClean="0"/>
              <a:t>är</a:t>
            </a:r>
            <a:r>
              <a:rPr lang="sv-SE" sz="3900" dirty="0" smtClean="0"/>
              <a:t> det NYA STÅLET</a:t>
            </a:r>
            <a:r>
              <a:rPr lang="sv-SE" dirty="0" smtClean="0"/>
              <a:t> </a:t>
            </a:r>
            <a:r>
              <a:rPr lang="sv-SE" sz="2600" dirty="0" smtClean="0"/>
              <a:t>(Pontus Schultz, Veckans </a:t>
            </a:r>
            <a:r>
              <a:rPr lang="sv-SE" sz="2600" dirty="0" err="1" smtClean="0"/>
              <a:t>Affärer</a:t>
            </a:r>
            <a:r>
              <a:rPr lang="sv-SE" sz="2600" dirty="0" smtClean="0"/>
              <a:t> nr 45/2011)</a:t>
            </a:r>
            <a:br>
              <a:rPr lang="sv-SE" sz="2600" dirty="0" smtClean="0"/>
            </a:br>
            <a:endParaRPr lang="sv-SE" sz="2600" dirty="0" smtClean="0"/>
          </a:p>
          <a:p>
            <a:pPr marL="0" indent="0">
              <a:buNone/>
            </a:pPr>
            <a:r>
              <a:rPr lang="sv-SE" dirty="0" smtClean="0"/>
              <a:t>Kreativitet är central till hur vi och företag kan bibehålla relevans och tillväxt</a:t>
            </a:r>
          </a:p>
          <a:p>
            <a:pPr marL="0" indent="0">
              <a:buNone/>
            </a:pPr>
            <a:endParaRPr lang="sv-SE" dirty="0" smtClean="0"/>
          </a:p>
          <a:p>
            <a:pPr marL="0" indent="0">
              <a:buNone/>
            </a:pPr>
            <a:r>
              <a:rPr lang="sv-SE" dirty="0" smtClean="0"/>
              <a:t>Vi har länge studerat industrier som har kreativitet i fokus: kulturella och kreativa näringar…</a:t>
            </a:r>
          </a:p>
        </p:txBody>
      </p:sp>
    </p:spTree>
    <p:extLst>
      <p:ext uri="{BB962C8B-B14F-4D97-AF65-F5344CB8AC3E}">
        <p14:creationId xmlns:p14="http://schemas.microsoft.com/office/powerpoint/2010/main" val="797912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1524731" y="188640"/>
            <a:ext cx="6622074" cy="1163614"/>
          </a:xfrm>
        </p:spPr>
        <p:txBody>
          <a:bodyPr/>
          <a:lstStyle/>
          <a:p>
            <a:r>
              <a:rPr lang="en-US" sz="3600" dirty="0" err="1" smtClean="0">
                <a:latin typeface="Arial" pitchFamily="34" charset="0"/>
                <a:cs typeface="Arial" pitchFamily="34" charset="0"/>
              </a:rPr>
              <a:t>Producenterna</a:t>
            </a:r>
            <a:endParaRPr lang="en-US" sz="3600" dirty="0">
              <a:latin typeface="Arial" pitchFamily="34" charset="0"/>
              <a:cs typeface="Arial" pitchFamily="34" charset="0"/>
            </a:endParaRPr>
          </a:p>
        </p:txBody>
      </p:sp>
      <p:pic>
        <p:nvPicPr>
          <p:cNvPr id="7" name="Picture 2" descr="Z:\Anders\Quality\Hifi\Logos\Logos Sweden\Bladelius.jpg"/>
          <p:cNvPicPr>
            <a:picLocks noChangeAspect="1" noChangeArrowheads="1"/>
          </p:cNvPicPr>
          <p:nvPr/>
        </p:nvPicPr>
        <p:blipFill>
          <a:blip r:embed="rId3" cstate="print"/>
          <a:srcRect/>
          <a:stretch>
            <a:fillRect/>
          </a:stretch>
        </p:blipFill>
        <p:spPr bwMode="auto">
          <a:xfrm>
            <a:off x="644428" y="1587074"/>
            <a:ext cx="2251913" cy="261933"/>
          </a:xfrm>
          <a:prstGeom prst="rect">
            <a:avLst/>
          </a:prstGeom>
          <a:noFill/>
        </p:spPr>
      </p:pic>
      <p:pic>
        <p:nvPicPr>
          <p:cNvPr id="8" name="Picture 3" descr="Z:\Anders\Quality\Hifi\Logos\Logos Sweden\QRS.jpg"/>
          <p:cNvPicPr>
            <a:picLocks noChangeAspect="1" noChangeArrowheads="1"/>
          </p:cNvPicPr>
          <p:nvPr/>
        </p:nvPicPr>
        <p:blipFill>
          <a:blip r:embed="rId4" cstate="print"/>
          <a:srcRect/>
          <a:stretch>
            <a:fillRect/>
          </a:stretch>
        </p:blipFill>
        <p:spPr bwMode="auto">
          <a:xfrm>
            <a:off x="3885479" y="1624002"/>
            <a:ext cx="791308" cy="1285875"/>
          </a:xfrm>
          <a:prstGeom prst="rect">
            <a:avLst/>
          </a:prstGeom>
          <a:noFill/>
        </p:spPr>
      </p:pic>
      <p:pic>
        <p:nvPicPr>
          <p:cNvPr id="9" name="Picture 4" descr="Z:\Anders\Quality\Hifi\Logos\Logos Sweden\Vantage.jpg"/>
          <p:cNvPicPr>
            <a:picLocks noChangeAspect="1" noChangeArrowheads="1"/>
          </p:cNvPicPr>
          <p:nvPr/>
        </p:nvPicPr>
        <p:blipFill>
          <a:blip r:embed="rId5" cstate="print"/>
          <a:srcRect/>
          <a:stretch>
            <a:fillRect/>
          </a:stretch>
        </p:blipFill>
        <p:spPr bwMode="auto">
          <a:xfrm>
            <a:off x="4881461" y="1684610"/>
            <a:ext cx="876307" cy="2034285"/>
          </a:xfrm>
          <a:prstGeom prst="rect">
            <a:avLst/>
          </a:prstGeom>
          <a:noFill/>
        </p:spPr>
      </p:pic>
      <p:pic>
        <p:nvPicPr>
          <p:cNvPr id="10" name="Picture 5" descr="Z:\Anders\Quality\Hifi\Logos\Logos Sweden\Proson.jpg"/>
          <p:cNvPicPr>
            <a:picLocks noChangeAspect="1" noChangeArrowheads="1"/>
          </p:cNvPicPr>
          <p:nvPr/>
        </p:nvPicPr>
        <p:blipFill>
          <a:blip r:embed="rId6" cstate="print"/>
          <a:srcRect/>
          <a:stretch>
            <a:fillRect/>
          </a:stretch>
        </p:blipFill>
        <p:spPr bwMode="auto">
          <a:xfrm>
            <a:off x="7540218" y="2836738"/>
            <a:ext cx="720969" cy="276225"/>
          </a:xfrm>
          <a:prstGeom prst="rect">
            <a:avLst/>
          </a:prstGeom>
          <a:noFill/>
        </p:spPr>
      </p:pic>
      <p:pic>
        <p:nvPicPr>
          <p:cNvPr id="11" name="Picture 6" descr="Z:\Anders\Quality\Hifi\Logos\Logos Sweden\JWS.jpg"/>
          <p:cNvPicPr>
            <a:picLocks noChangeAspect="1" noChangeArrowheads="1"/>
          </p:cNvPicPr>
          <p:nvPr/>
        </p:nvPicPr>
        <p:blipFill>
          <a:blip r:embed="rId7" cstate="print"/>
          <a:srcRect/>
          <a:stretch>
            <a:fillRect/>
          </a:stretch>
        </p:blipFill>
        <p:spPr bwMode="auto">
          <a:xfrm>
            <a:off x="6144371" y="2260673"/>
            <a:ext cx="1271960" cy="488190"/>
          </a:xfrm>
          <a:prstGeom prst="rect">
            <a:avLst/>
          </a:prstGeom>
          <a:noFill/>
        </p:spPr>
      </p:pic>
      <p:pic>
        <p:nvPicPr>
          <p:cNvPr id="12" name="Picture 8" descr="Z:\Anders\Quality\Hifi\Logos\Logos Sweden\DLS.jpg"/>
          <p:cNvPicPr>
            <a:picLocks noChangeAspect="1" noChangeArrowheads="1"/>
          </p:cNvPicPr>
          <p:nvPr/>
        </p:nvPicPr>
        <p:blipFill>
          <a:blip r:embed="rId8" cstate="print"/>
          <a:srcRect/>
          <a:stretch>
            <a:fillRect/>
          </a:stretch>
        </p:blipFill>
        <p:spPr bwMode="auto">
          <a:xfrm>
            <a:off x="1425076" y="1900633"/>
            <a:ext cx="718038" cy="777874"/>
          </a:xfrm>
          <a:prstGeom prst="rect">
            <a:avLst/>
          </a:prstGeom>
          <a:noFill/>
        </p:spPr>
      </p:pic>
      <p:pic>
        <p:nvPicPr>
          <p:cNvPr id="13" name="Picture 10" descr="Z:\Anders\Quality\Hifi\Logos\Logos Sweden\Jorma Design.jpg"/>
          <p:cNvPicPr>
            <a:picLocks noChangeAspect="1" noChangeArrowheads="1"/>
          </p:cNvPicPr>
          <p:nvPr/>
        </p:nvPicPr>
        <p:blipFill>
          <a:blip r:embed="rId9" cstate="print"/>
          <a:srcRect/>
          <a:stretch>
            <a:fillRect/>
          </a:stretch>
        </p:blipFill>
        <p:spPr bwMode="auto">
          <a:xfrm>
            <a:off x="2488579" y="3052761"/>
            <a:ext cx="1207470" cy="505796"/>
          </a:xfrm>
          <a:prstGeom prst="rect">
            <a:avLst/>
          </a:prstGeom>
          <a:noFill/>
        </p:spPr>
      </p:pic>
      <p:pic>
        <p:nvPicPr>
          <p:cNvPr id="14" name="Bildobjekt 13"/>
          <p:cNvPicPr/>
          <p:nvPr/>
        </p:nvPicPr>
        <p:blipFill>
          <a:blip r:embed="rId10" cstate="print"/>
          <a:srcRect/>
          <a:stretch>
            <a:fillRect/>
          </a:stretch>
        </p:blipFill>
        <p:spPr bwMode="auto">
          <a:xfrm>
            <a:off x="6011432" y="3052761"/>
            <a:ext cx="928470" cy="652354"/>
          </a:xfrm>
          <a:prstGeom prst="rect">
            <a:avLst/>
          </a:prstGeom>
          <a:noFill/>
        </p:spPr>
      </p:pic>
      <p:pic>
        <p:nvPicPr>
          <p:cNvPr id="15" name="Picture 12" descr="Z:\Anders\Quality\Hifi\Logos\Logos Sweden\Anaview.gif"/>
          <p:cNvPicPr>
            <a:picLocks noChangeAspect="1" noChangeArrowheads="1"/>
          </p:cNvPicPr>
          <p:nvPr/>
        </p:nvPicPr>
        <p:blipFill>
          <a:blip r:embed="rId11" cstate="print"/>
          <a:srcRect/>
          <a:stretch>
            <a:fillRect/>
          </a:stretch>
        </p:blipFill>
        <p:spPr bwMode="auto">
          <a:xfrm>
            <a:off x="1357692" y="4348161"/>
            <a:ext cx="1037492" cy="304800"/>
          </a:xfrm>
          <a:prstGeom prst="rect">
            <a:avLst/>
          </a:prstGeom>
          <a:noFill/>
        </p:spPr>
      </p:pic>
      <p:pic>
        <p:nvPicPr>
          <p:cNvPr id="16" name="Picture 13" descr="Z:\Anders\Quality\Hifi\Logos\Logos Sweden\XTZ.jpg"/>
          <p:cNvPicPr>
            <a:picLocks noChangeAspect="1" noChangeArrowheads="1"/>
          </p:cNvPicPr>
          <p:nvPr/>
        </p:nvPicPr>
        <p:blipFill>
          <a:blip r:embed="rId12" cstate="print"/>
          <a:srcRect/>
          <a:stretch>
            <a:fillRect/>
          </a:stretch>
        </p:blipFill>
        <p:spPr bwMode="auto">
          <a:xfrm>
            <a:off x="2488579" y="4204889"/>
            <a:ext cx="914400" cy="628650"/>
          </a:xfrm>
          <a:prstGeom prst="rect">
            <a:avLst/>
          </a:prstGeom>
          <a:noFill/>
        </p:spPr>
      </p:pic>
      <p:pic>
        <p:nvPicPr>
          <p:cNvPr id="17" name="Picture 14" descr="Z:\Anders\Quality\Hifi\Logos\Logos Sweden\Audio Pro.jpg"/>
          <p:cNvPicPr>
            <a:picLocks noChangeAspect="1" noChangeArrowheads="1"/>
          </p:cNvPicPr>
          <p:nvPr/>
        </p:nvPicPr>
        <p:blipFill>
          <a:blip r:embed="rId13" cstate="print"/>
          <a:srcRect/>
          <a:stretch>
            <a:fillRect/>
          </a:stretch>
        </p:blipFill>
        <p:spPr bwMode="auto">
          <a:xfrm>
            <a:off x="4183537" y="3340793"/>
            <a:ext cx="1047338" cy="1134616"/>
          </a:xfrm>
          <a:prstGeom prst="rect">
            <a:avLst/>
          </a:prstGeom>
          <a:noFill/>
        </p:spPr>
      </p:pic>
      <p:pic>
        <p:nvPicPr>
          <p:cNvPr id="18" name="Picture 15" descr="Z:\Anders\Quality\Hifi\Logos\Logos Sweden\Marten.jpg"/>
          <p:cNvPicPr>
            <a:picLocks noChangeAspect="1" noChangeArrowheads="1"/>
          </p:cNvPicPr>
          <p:nvPr/>
        </p:nvPicPr>
        <p:blipFill>
          <a:blip r:embed="rId14" cstate="print"/>
          <a:srcRect/>
          <a:stretch>
            <a:fillRect/>
          </a:stretch>
        </p:blipFill>
        <p:spPr bwMode="auto">
          <a:xfrm>
            <a:off x="5114102" y="4672942"/>
            <a:ext cx="958362" cy="733425"/>
          </a:xfrm>
          <a:prstGeom prst="rect">
            <a:avLst/>
          </a:prstGeom>
          <a:noFill/>
        </p:spPr>
      </p:pic>
      <p:pic>
        <p:nvPicPr>
          <p:cNvPr id="19" name="Picture 16" descr="Z:\Anders\Quality\Hifi\Logos\Logos Sweden\Rauna.gif"/>
          <p:cNvPicPr>
            <a:picLocks noChangeAspect="1" noChangeArrowheads="1"/>
          </p:cNvPicPr>
          <p:nvPr/>
        </p:nvPicPr>
        <p:blipFill>
          <a:blip r:embed="rId15" cstate="print"/>
          <a:srcRect r="30769"/>
          <a:stretch>
            <a:fillRect/>
          </a:stretch>
        </p:blipFill>
        <p:spPr bwMode="auto">
          <a:xfrm>
            <a:off x="918054" y="4795737"/>
            <a:ext cx="1186970" cy="866781"/>
          </a:xfrm>
          <a:prstGeom prst="rect">
            <a:avLst/>
          </a:prstGeom>
          <a:noFill/>
        </p:spPr>
      </p:pic>
      <p:pic>
        <p:nvPicPr>
          <p:cNvPr id="20" name="Picture 17" descr="Z:\Anders\Quality\Hifi\Logos\Logos Sweden\Engelholm audio.gif"/>
          <p:cNvPicPr>
            <a:picLocks noChangeAspect="1" noChangeArrowheads="1"/>
          </p:cNvPicPr>
          <p:nvPr/>
        </p:nvPicPr>
        <p:blipFill>
          <a:blip r:embed="rId16" cstate="print"/>
          <a:srcRect/>
          <a:stretch>
            <a:fillRect/>
          </a:stretch>
        </p:blipFill>
        <p:spPr bwMode="auto">
          <a:xfrm>
            <a:off x="6676122" y="4060873"/>
            <a:ext cx="1648569" cy="365740"/>
          </a:xfrm>
          <a:prstGeom prst="rect">
            <a:avLst/>
          </a:prstGeom>
          <a:noFill/>
        </p:spPr>
      </p:pic>
      <p:pic>
        <p:nvPicPr>
          <p:cNvPr id="21" name="Picture 18" descr="Z:\Anders\Quality\Hifi\Logos\Logos Sweden\Procella audio.jpg"/>
          <p:cNvPicPr>
            <a:picLocks noChangeAspect="1" noChangeArrowheads="1"/>
          </p:cNvPicPr>
          <p:nvPr/>
        </p:nvPicPr>
        <p:blipFill>
          <a:blip r:embed="rId17" cstate="print"/>
          <a:srcRect/>
          <a:stretch>
            <a:fillRect/>
          </a:stretch>
        </p:blipFill>
        <p:spPr bwMode="auto">
          <a:xfrm>
            <a:off x="3419145" y="4456918"/>
            <a:ext cx="975946" cy="733425"/>
          </a:xfrm>
          <a:prstGeom prst="rect">
            <a:avLst/>
          </a:prstGeom>
          <a:noFill/>
        </p:spPr>
      </p:pic>
      <p:pic>
        <p:nvPicPr>
          <p:cNvPr id="22" name="Picture 19" descr="Z:\Anders\Quality\Hifi\Logos\Logos Sweden\Audionord.png"/>
          <p:cNvPicPr>
            <a:picLocks noChangeAspect="1" noChangeArrowheads="1"/>
          </p:cNvPicPr>
          <p:nvPr/>
        </p:nvPicPr>
        <p:blipFill>
          <a:blip r:embed="rId18" cstate="print"/>
          <a:srcRect l="27271" t="12231" r="27729" b="12229"/>
          <a:stretch>
            <a:fillRect/>
          </a:stretch>
        </p:blipFill>
        <p:spPr bwMode="auto">
          <a:xfrm>
            <a:off x="6655075" y="4410083"/>
            <a:ext cx="1780455" cy="562574"/>
          </a:xfrm>
          <a:prstGeom prst="rect">
            <a:avLst/>
          </a:prstGeom>
          <a:noFill/>
        </p:spPr>
      </p:pic>
      <p:pic>
        <p:nvPicPr>
          <p:cNvPr id="23" name="Picture 20" descr="Z:\Anders\Quality\Hifi\Logos\Logos Sweden\Thomaspihldesign.gif"/>
          <p:cNvPicPr>
            <a:picLocks noChangeAspect="1" noChangeArrowheads="1"/>
          </p:cNvPicPr>
          <p:nvPr/>
        </p:nvPicPr>
        <p:blipFill>
          <a:blip r:embed="rId19" cstate="print"/>
          <a:srcRect/>
          <a:stretch>
            <a:fillRect/>
          </a:stretch>
        </p:blipFill>
        <p:spPr bwMode="auto">
          <a:xfrm>
            <a:off x="4682054" y="5861074"/>
            <a:ext cx="1144830" cy="184947"/>
          </a:xfrm>
          <a:prstGeom prst="rect">
            <a:avLst/>
          </a:prstGeom>
          <a:noFill/>
        </p:spPr>
      </p:pic>
      <p:pic>
        <p:nvPicPr>
          <p:cNvPr id="24" name="Picture 21" descr="Z:\Anders\Quality\Hifi\Logos\Logos Sweden\Respons Loudspeakers.jpg"/>
          <p:cNvPicPr>
            <a:picLocks noChangeAspect="1" noChangeArrowheads="1"/>
          </p:cNvPicPr>
          <p:nvPr/>
        </p:nvPicPr>
        <p:blipFill>
          <a:blip r:embed="rId20" cstate="print"/>
          <a:srcRect r="35021"/>
          <a:stretch>
            <a:fillRect/>
          </a:stretch>
        </p:blipFill>
        <p:spPr bwMode="auto">
          <a:xfrm>
            <a:off x="1115883" y="5767405"/>
            <a:ext cx="2820700" cy="357166"/>
          </a:xfrm>
          <a:prstGeom prst="rect">
            <a:avLst/>
          </a:prstGeom>
          <a:noFill/>
        </p:spPr>
      </p:pic>
      <p:pic>
        <p:nvPicPr>
          <p:cNvPr id="25" name="Picture 22" descr="Z:\Anders\Quality\Hifi\Logos\Logos Sweden\Supra Cables.jpg"/>
          <p:cNvPicPr>
            <a:picLocks noChangeAspect="1" noChangeArrowheads="1"/>
          </p:cNvPicPr>
          <p:nvPr/>
        </p:nvPicPr>
        <p:blipFill>
          <a:blip r:embed="rId21" cstate="print"/>
          <a:srcRect/>
          <a:stretch>
            <a:fillRect/>
          </a:stretch>
        </p:blipFill>
        <p:spPr bwMode="auto">
          <a:xfrm>
            <a:off x="2170968" y="5338778"/>
            <a:ext cx="1450747" cy="261941"/>
          </a:xfrm>
          <a:prstGeom prst="rect">
            <a:avLst/>
          </a:prstGeom>
          <a:noFill/>
        </p:spPr>
      </p:pic>
      <p:pic>
        <p:nvPicPr>
          <p:cNvPr id="26" name="Picture 23" descr="Z:\Anders\Quality\Hifi\Logos\Logos Sweden\Lejonklou.png"/>
          <p:cNvPicPr>
            <a:picLocks noChangeAspect="1" noChangeArrowheads="1"/>
          </p:cNvPicPr>
          <p:nvPr/>
        </p:nvPicPr>
        <p:blipFill>
          <a:blip r:embed="rId22" cstate="print"/>
          <a:srcRect/>
          <a:stretch>
            <a:fillRect/>
          </a:stretch>
        </p:blipFill>
        <p:spPr bwMode="auto">
          <a:xfrm>
            <a:off x="5379978" y="3808846"/>
            <a:ext cx="1097582" cy="282399"/>
          </a:xfrm>
          <a:prstGeom prst="rect">
            <a:avLst/>
          </a:prstGeom>
          <a:noFill/>
        </p:spPr>
      </p:pic>
      <p:pic>
        <p:nvPicPr>
          <p:cNvPr id="27" name="Picture 24" descr="Z:\Anders\Quality\Hifi\Logos\Logos Sweden\Transmission audio.jpg"/>
          <p:cNvPicPr>
            <a:picLocks noChangeAspect="1" noChangeArrowheads="1"/>
          </p:cNvPicPr>
          <p:nvPr/>
        </p:nvPicPr>
        <p:blipFill>
          <a:blip r:embed="rId23" cstate="print"/>
          <a:srcRect/>
          <a:stretch>
            <a:fillRect/>
          </a:stretch>
        </p:blipFill>
        <p:spPr bwMode="auto">
          <a:xfrm>
            <a:off x="3885479" y="5338777"/>
            <a:ext cx="1754075" cy="399052"/>
          </a:xfrm>
          <a:prstGeom prst="rect">
            <a:avLst/>
          </a:prstGeom>
          <a:noFill/>
        </p:spPr>
      </p:pic>
      <p:pic>
        <p:nvPicPr>
          <p:cNvPr id="28" name="Picture 26" descr="Z:\Anders\Quality\Hifi\Logos\Logos Sweden\Guro Pro Audio.png"/>
          <p:cNvPicPr>
            <a:picLocks noChangeAspect="1" noChangeArrowheads="1"/>
          </p:cNvPicPr>
          <p:nvPr/>
        </p:nvPicPr>
        <p:blipFill>
          <a:blip r:embed="rId24" cstate="print">
            <a:lum bright="-62000" contrast="100000"/>
          </a:blip>
          <a:stretch>
            <a:fillRect/>
          </a:stretch>
        </p:blipFill>
        <p:spPr bwMode="auto">
          <a:xfrm>
            <a:off x="1066632" y="4037318"/>
            <a:ext cx="1257902" cy="234953"/>
          </a:xfrm>
          <a:prstGeom prst="rect">
            <a:avLst/>
          </a:prstGeom>
          <a:solidFill>
            <a:schemeClr val="accent6">
              <a:lumMod val="20000"/>
              <a:lumOff val="80000"/>
            </a:schemeClr>
          </a:solidFill>
          <a:ln>
            <a:noFill/>
          </a:ln>
        </p:spPr>
      </p:pic>
      <p:pic>
        <p:nvPicPr>
          <p:cNvPr id="29" name="Picture 27" descr="Z:\Anders\Quality\Hifi\Logos\Logos Sweden\Jays.gif"/>
          <p:cNvPicPr>
            <a:picLocks noChangeAspect="1" noChangeArrowheads="1"/>
          </p:cNvPicPr>
          <p:nvPr/>
        </p:nvPicPr>
        <p:blipFill>
          <a:blip r:embed="rId25" cstate="print"/>
          <a:srcRect/>
          <a:stretch>
            <a:fillRect/>
          </a:stretch>
        </p:blipFill>
        <p:spPr bwMode="auto">
          <a:xfrm>
            <a:off x="4416179" y="4780954"/>
            <a:ext cx="553915" cy="219075"/>
          </a:xfrm>
          <a:prstGeom prst="rect">
            <a:avLst/>
          </a:prstGeom>
          <a:noFill/>
        </p:spPr>
      </p:pic>
      <p:pic>
        <p:nvPicPr>
          <p:cNvPr id="30" name="Picture 28" descr="Z:\Anders\Quality\Hifi\Logos\Logos Sweden\Primare.jpg"/>
          <p:cNvPicPr>
            <a:picLocks noChangeAspect="1" noChangeArrowheads="1"/>
          </p:cNvPicPr>
          <p:nvPr/>
        </p:nvPicPr>
        <p:blipFill>
          <a:blip r:embed="rId26" cstate="print"/>
          <a:srcRect/>
          <a:stretch>
            <a:fillRect/>
          </a:stretch>
        </p:blipFill>
        <p:spPr bwMode="auto">
          <a:xfrm>
            <a:off x="2368796" y="1909754"/>
            <a:ext cx="1204546" cy="981075"/>
          </a:xfrm>
          <a:prstGeom prst="rect">
            <a:avLst/>
          </a:prstGeom>
          <a:noFill/>
        </p:spPr>
      </p:pic>
      <p:pic>
        <p:nvPicPr>
          <p:cNvPr id="31" name="Picture 29" descr="Z:\Anders\Quality\Hifi\Logos\Logos Sweden\Larsen.jpg"/>
          <p:cNvPicPr>
            <a:picLocks noChangeAspect="1" noChangeArrowheads="1"/>
          </p:cNvPicPr>
          <p:nvPr/>
        </p:nvPicPr>
        <p:blipFill>
          <a:blip r:embed="rId27" cstate="print"/>
          <a:srcRect/>
          <a:stretch>
            <a:fillRect/>
          </a:stretch>
        </p:blipFill>
        <p:spPr bwMode="auto">
          <a:xfrm>
            <a:off x="7050732" y="3338513"/>
            <a:ext cx="1384798" cy="535102"/>
          </a:xfrm>
          <a:prstGeom prst="rect">
            <a:avLst/>
          </a:prstGeom>
          <a:noFill/>
        </p:spPr>
      </p:pic>
      <p:pic>
        <p:nvPicPr>
          <p:cNvPr id="32" name="Picture 2" descr="Z:\Anders\Quality\Hifi\Logos\Logos Sweden\The Lars.jpg"/>
          <p:cNvPicPr>
            <a:picLocks noChangeAspect="1" noChangeArrowheads="1"/>
          </p:cNvPicPr>
          <p:nvPr/>
        </p:nvPicPr>
        <p:blipFill>
          <a:blip r:embed="rId28" cstate="print"/>
          <a:srcRect/>
          <a:stretch>
            <a:fillRect/>
          </a:stretch>
        </p:blipFill>
        <p:spPr bwMode="auto">
          <a:xfrm>
            <a:off x="6144370" y="4924969"/>
            <a:ext cx="923199" cy="430826"/>
          </a:xfrm>
          <a:prstGeom prst="rect">
            <a:avLst/>
          </a:prstGeom>
          <a:noFill/>
        </p:spPr>
      </p:pic>
      <p:pic>
        <p:nvPicPr>
          <p:cNvPr id="33" name="Picture 3" descr="Z:\Anders\Quality\Hifi\Logos\Logos Sweden\Nordic Concept.gif"/>
          <p:cNvPicPr>
            <a:picLocks noChangeAspect="1" noChangeArrowheads="1"/>
          </p:cNvPicPr>
          <p:nvPr/>
        </p:nvPicPr>
        <p:blipFill>
          <a:blip r:embed="rId29" cstate="print"/>
          <a:srcRect/>
          <a:stretch>
            <a:fillRect/>
          </a:stretch>
        </p:blipFill>
        <p:spPr bwMode="auto">
          <a:xfrm>
            <a:off x="2039082" y="4910149"/>
            <a:ext cx="1090246" cy="266700"/>
          </a:xfrm>
          <a:prstGeom prst="rect">
            <a:avLst/>
          </a:prstGeom>
          <a:noFill/>
        </p:spPr>
      </p:pic>
      <p:pic>
        <p:nvPicPr>
          <p:cNvPr id="34" name="Picture 4" descr="Z:\Anders\Quality\Hifi\Logos\Logos Sweden\Transient Design.jpg"/>
          <p:cNvPicPr>
            <a:picLocks noChangeAspect="1" noChangeArrowheads="1"/>
          </p:cNvPicPr>
          <p:nvPr/>
        </p:nvPicPr>
        <p:blipFill>
          <a:blip r:embed="rId30" cstate="print"/>
          <a:srcRect/>
          <a:stretch>
            <a:fillRect/>
          </a:stretch>
        </p:blipFill>
        <p:spPr bwMode="auto">
          <a:xfrm>
            <a:off x="5612619" y="1612601"/>
            <a:ext cx="1802416" cy="476248"/>
          </a:xfrm>
          <a:prstGeom prst="rect">
            <a:avLst/>
          </a:prstGeom>
          <a:noFill/>
        </p:spPr>
      </p:pic>
      <p:pic>
        <p:nvPicPr>
          <p:cNvPr id="35" name="Picture 5" descr="Z:\Anders\Quality\Hifi\Logos\Logos Sweden\Entreq.jpg"/>
          <p:cNvPicPr>
            <a:picLocks noChangeAspect="1" noChangeArrowheads="1"/>
          </p:cNvPicPr>
          <p:nvPr/>
        </p:nvPicPr>
        <p:blipFill>
          <a:blip r:embed="rId31" cstate="print"/>
          <a:srcRect l="2574" t="8985" r="72019" b="20702"/>
          <a:stretch>
            <a:fillRect/>
          </a:stretch>
        </p:blipFill>
        <p:spPr bwMode="auto">
          <a:xfrm>
            <a:off x="1049941" y="3267075"/>
            <a:ext cx="1236427" cy="642942"/>
          </a:xfrm>
          <a:prstGeom prst="rect">
            <a:avLst/>
          </a:prstGeom>
          <a:noFill/>
        </p:spPr>
      </p:pic>
      <p:pic>
        <p:nvPicPr>
          <p:cNvPr id="36" name="Picture 8"/>
          <p:cNvPicPr>
            <a:picLocks noChangeAspect="1" noChangeArrowheads="1"/>
          </p:cNvPicPr>
          <p:nvPr/>
        </p:nvPicPr>
        <p:blipFill>
          <a:blip r:embed="rId32" cstate="print"/>
          <a:srcRect/>
          <a:stretch>
            <a:fillRect/>
          </a:stretch>
        </p:blipFill>
        <p:spPr bwMode="auto">
          <a:xfrm>
            <a:off x="6144370" y="5717058"/>
            <a:ext cx="1647088" cy="368281"/>
          </a:xfrm>
          <a:prstGeom prst="rect">
            <a:avLst/>
          </a:prstGeom>
          <a:noFill/>
          <a:ln w="9525">
            <a:noFill/>
            <a:miter lim="800000"/>
            <a:headEnd/>
            <a:tailEnd/>
          </a:ln>
        </p:spPr>
      </p:pic>
      <p:pic>
        <p:nvPicPr>
          <p:cNvPr id="37" name="Picture 9" descr="Z:\Anders\Quality\Hifi\Logos\Logos Sweden\G-Dis.jpg"/>
          <p:cNvPicPr>
            <a:picLocks noChangeAspect="1" noChangeArrowheads="1"/>
          </p:cNvPicPr>
          <p:nvPr/>
        </p:nvPicPr>
        <p:blipFill>
          <a:blip r:embed="rId33" cstate="print"/>
          <a:srcRect/>
          <a:stretch>
            <a:fillRect/>
          </a:stretch>
        </p:blipFill>
        <p:spPr bwMode="auto">
          <a:xfrm>
            <a:off x="7585478" y="1857364"/>
            <a:ext cx="782515" cy="819150"/>
          </a:xfrm>
          <a:prstGeom prst="rect">
            <a:avLst/>
          </a:prstGeom>
          <a:noFill/>
        </p:spPr>
      </p:pic>
      <p:pic>
        <p:nvPicPr>
          <p:cNvPr id="38" name="Picture 10" descr="Z:\Anders\Quality\Hifi\Logos\Logos Sweden\Intelligent Sound.jpg"/>
          <p:cNvPicPr>
            <a:picLocks noChangeAspect="1" noChangeArrowheads="1"/>
          </p:cNvPicPr>
          <p:nvPr/>
        </p:nvPicPr>
        <p:blipFill>
          <a:blip r:embed="rId34" cstate="print"/>
          <a:srcRect l="3527" t="12338" r="57680" b="72324"/>
          <a:stretch>
            <a:fillRect/>
          </a:stretch>
        </p:blipFill>
        <p:spPr bwMode="auto">
          <a:xfrm>
            <a:off x="3685020" y="2764729"/>
            <a:ext cx="1318855" cy="432958"/>
          </a:xfrm>
          <a:prstGeom prst="rect">
            <a:avLst/>
          </a:prstGeom>
          <a:noFill/>
        </p:spPr>
      </p:pic>
      <p:pic>
        <p:nvPicPr>
          <p:cNvPr id="39" name="Picture 2" descr="Z:\Anders\Quality\Hifi\Logos\Logos Sweden\Lindell audio.jpg"/>
          <p:cNvPicPr>
            <a:picLocks noChangeAspect="1" noChangeArrowheads="1"/>
          </p:cNvPicPr>
          <p:nvPr/>
        </p:nvPicPr>
        <p:blipFill>
          <a:blip r:embed="rId35" cstate="print"/>
          <a:srcRect/>
          <a:stretch>
            <a:fillRect/>
          </a:stretch>
        </p:blipFill>
        <p:spPr bwMode="auto">
          <a:xfrm>
            <a:off x="826856" y="2764729"/>
            <a:ext cx="1512277" cy="438150"/>
          </a:xfrm>
          <a:prstGeom prst="rect">
            <a:avLst/>
          </a:prstGeom>
          <a:noFill/>
        </p:spPr>
      </p:pic>
      <p:pic>
        <p:nvPicPr>
          <p:cNvPr id="40" name="Picture 2" descr="Z:\Anders\Quality\Hifi\Logos\Logos Sweden\Zound Industries.jpg"/>
          <p:cNvPicPr>
            <a:picLocks noChangeAspect="1" noChangeArrowheads="1"/>
          </p:cNvPicPr>
          <p:nvPr/>
        </p:nvPicPr>
        <p:blipFill>
          <a:blip r:embed="rId36" cstate="print"/>
          <a:srcRect/>
          <a:stretch>
            <a:fillRect/>
          </a:stretch>
        </p:blipFill>
        <p:spPr bwMode="auto">
          <a:xfrm>
            <a:off x="7274342" y="5068985"/>
            <a:ext cx="1055077" cy="476250"/>
          </a:xfrm>
          <a:prstGeom prst="rect">
            <a:avLst/>
          </a:prstGeom>
          <a:noFill/>
        </p:spPr>
      </p:pic>
      <p:pic>
        <p:nvPicPr>
          <p:cNvPr id="41" name="Picture 2" descr="\\VONTHUNEN-2\hemkataloger$\Anders Waxell\Anders\Quality\Hifi\Logos\Logos Sweden\Perfect8.jpg"/>
          <p:cNvPicPr>
            <a:picLocks noChangeAspect="1" noChangeArrowheads="1"/>
          </p:cNvPicPr>
          <p:nvPr/>
        </p:nvPicPr>
        <p:blipFill>
          <a:blip r:embed="rId37" cstate="print"/>
          <a:srcRect/>
          <a:stretch>
            <a:fillRect/>
          </a:stretch>
        </p:blipFill>
        <p:spPr bwMode="auto">
          <a:xfrm>
            <a:off x="2687987" y="3628825"/>
            <a:ext cx="1423568" cy="600646"/>
          </a:xfrm>
          <a:prstGeom prst="rect">
            <a:avLst/>
          </a:prstGeom>
          <a:noFill/>
        </p:spPr>
      </p:pic>
      <p:pic>
        <p:nvPicPr>
          <p:cNvPr id="132097" name="Picture 1" descr="\\VONTHUNEN-2\hemkataloger$\Anders Waxell\Anders\Quality\Hifi\Logos\Logos Sweden\Audelity.png"/>
          <p:cNvPicPr>
            <a:picLocks noChangeAspect="1" noChangeArrowheads="1"/>
          </p:cNvPicPr>
          <p:nvPr/>
        </p:nvPicPr>
        <p:blipFill>
          <a:blip r:embed="rId38" cstate="print"/>
          <a:srcRect/>
          <a:stretch>
            <a:fillRect/>
          </a:stretch>
        </p:blipFill>
        <p:spPr bwMode="auto">
          <a:xfrm>
            <a:off x="4615585" y="4168886"/>
            <a:ext cx="1429082" cy="463947"/>
          </a:xfrm>
          <a:prstGeom prst="rect">
            <a:avLst/>
          </a:prstGeom>
          <a:noFill/>
        </p:spPr>
      </p:pic>
    </p:spTree>
    <p:extLst>
      <p:ext uri="{BB962C8B-B14F-4D97-AF65-F5344CB8AC3E}">
        <p14:creationId xmlns:p14="http://schemas.microsoft.com/office/powerpoint/2010/main" val="1675114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to="" calcmode="lin" valueType="num">
                                      <p:cBhvr>
                                        <p:cTn id="7" dur="1" fill="hold"/>
                                        <p:tgtEl>
                                          <p:spTgt spid="3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 to="" calcmode="lin" valueType="num">
                                      <p:cBhvr>
                                        <p:cTn id="10" dur="1" fill="hold"/>
                                        <p:tgtEl>
                                          <p:spTgt spid="4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 to="" calcmode="lin" valueType="num">
                                      <p:cBhvr>
                                        <p:cTn id="13" dur="1" fill="hold"/>
                                        <p:tgtEl>
                                          <p:spTgt spid="3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to="" calcmode="lin" valueType="num">
                                      <p:cBhvr>
                                        <p:cTn id="16" dur="1" fill="hold"/>
                                        <p:tgtEl>
                                          <p:spTgt spid="22"/>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to="" calcmode="lin" valueType="num">
                                      <p:cBhvr>
                                        <p:cTn id="19" dur="1" fill="hold"/>
                                        <p:tgtEl>
                                          <p:spTgt spid="26"/>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to="" calcmode="lin" valueType="num">
                                      <p:cBhvr>
                                        <p:cTn id="22" dur="1" fill="hold"/>
                                        <p:tgtEl>
                                          <p:spTgt spid="20"/>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to="" calcmode="lin" valueType="num">
                                      <p:cBhvr>
                                        <p:cTn id="25" dur="1" fill="hold"/>
                                        <p:tgtEl>
                                          <p:spTgt spid="31"/>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to="" calcmode="lin" valueType="num">
                                      <p:cBhvr>
                                        <p:cTn id="31" dur="1" fill="hold"/>
                                        <p:tgtEl>
                                          <p:spTgt spid="37"/>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 to="" calcmode="lin" valueType="num">
                                      <p:cBhvr>
                                        <p:cTn id="34" dur="1" fill="hold"/>
                                        <p:tgtEl>
                                          <p:spTgt spid="34"/>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to="" calcmode="lin" valueType="num">
                                      <p:cBhvr>
                                        <p:cTn id="40" dur="1" fill="hold"/>
                                        <p:tgtEl>
                                          <p:spTgt spid="14"/>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to="" calcmode="lin" valueType="num">
                                      <p:cBhvr>
                                        <p:cTn id="43" dur="1" fill="hold"/>
                                        <p:tgtEl>
                                          <p:spTgt spid="9"/>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to="" calcmode="lin" valueType="num">
                                      <p:cBhvr>
                                        <p:cTn id="46" dur="1" fill="hold"/>
                                        <p:tgtEl>
                                          <p:spTgt spid="17"/>
                                        </p:tgtEl>
                                        <p:attrNameLst>
                                          <p:attrName/>
                                        </p:attrNameLst>
                                      </p:cBhvr>
                                    </p:anim>
                                  </p:childTnLst>
                                </p:cTn>
                              </p:par>
                              <p:par>
                                <p:cTn id="47" presetID="24"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to="" calcmode="lin" valueType="num">
                                      <p:cBhvr>
                                        <p:cTn id="49" dur="1" fill="hold"/>
                                        <p:tgtEl>
                                          <p:spTgt spid="29"/>
                                        </p:tgtEl>
                                        <p:attrNameLst>
                                          <p:attrName/>
                                        </p:attrNameLst>
                                      </p:cBhvr>
                                    </p:anim>
                                  </p:childTnLst>
                                </p:cTn>
                              </p:par>
                              <p:par>
                                <p:cTn id="50" presetID="24"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to="" calcmode="lin" valueType="num">
                                      <p:cBhvr>
                                        <p:cTn id="52" dur="1" fill="hold"/>
                                        <p:tgtEl>
                                          <p:spTgt spid="18"/>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to="" calcmode="lin" valueType="num">
                                      <p:cBhvr>
                                        <p:cTn id="55" dur="1" fill="hold"/>
                                        <p:tgtEl>
                                          <p:spTgt spid="27"/>
                                        </p:tgtEl>
                                        <p:attrNameLst>
                                          <p:attrName/>
                                        </p:attrNameLst>
                                      </p:cBhvr>
                                    </p:anim>
                                  </p:childTnLst>
                                </p:cTn>
                              </p:par>
                              <p:par>
                                <p:cTn id="56" presetID="24"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to="" calcmode="lin" valueType="num">
                                      <p:cBhvr>
                                        <p:cTn id="58" dur="1" fill="hold"/>
                                        <p:tgtEl>
                                          <p:spTgt spid="23"/>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to="" calcmode="lin" valueType="num">
                                      <p:cBhvr>
                                        <p:cTn id="61" dur="1" fill="hold"/>
                                        <p:tgtEl>
                                          <p:spTgt spid="24"/>
                                        </p:tgtEl>
                                        <p:attrNameLst>
                                          <p:attrName/>
                                        </p:attrNameLst>
                                      </p:cBhvr>
                                    </p:anim>
                                  </p:childTnLst>
                                </p:cTn>
                              </p:par>
                              <p:par>
                                <p:cTn id="62" presetID="24"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 to="" calcmode="lin" valueType="num">
                                      <p:cBhvr>
                                        <p:cTn id="64" dur="1" fill="hold"/>
                                        <p:tgtEl>
                                          <p:spTgt spid="25"/>
                                        </p:tgtEl>
                                        <p:attrNameLst>
                                          <p:attrName/>
                                        </p:attrNameLst>
                                      </p:cBhvr>
                                    </p:anim>
                                  </p:childTnLst>
                                </p:cTn>
                              </p:par>
                              <p:par>
                                <p:cTn id="65" presetID="24"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to="" calcmode="lin" valueType="num">
                                      <p:cBhvr>
                                        <p:cTn id="67" dur="1" fill="hold"/>
                                        <p:tgtEl>
                                          <p:spTgt spid="21"/>
                                        </p:tgtEl>
                                        <p:attrNameLst>
                                          <p:attrName/>
                                        </p:attrNameLst>
                                      </p:cBhvr>
                                    </p:anim>
                                  </p:childTnLst>
                                </p:cTn>
                              </p:par>
                              <p:par>
                                <p:cTn id="68" presetID="24"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 to="" calcmode="lin" valueType="num">
                                      <p:cBhvr>
                                        <p:cTn id="70" dur="1" fill="hold"/>
                                        <p:tgtEl>
                                          <p:spTgt spid="16"/>
                                        </p:tgtEl>
                                        <p:attrNameLst>
                                          <p:attrName/>
                                        </p:attrNameLst>
                                      </p:cBhvr>
                                    </p:anim>
                                  </p:childTnLst>
                                </p:cTn>
                              </p:par>
                              <p:par>
                                <p:cTn id="71" presetID="24"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 to="" calcmode="lin" valueType="num">
                                      <p:cBhvr>
                                        <p:cTn id="73" dur="1" fill="hold"/>
                                        <p:tgtEl>
                                          <p:spTgt spid="13"/>
                                        </p:tgtEl>
                                        <p:attrNameLst>
                                          <p:attrName/>
                                        </p:attrNameLst>
                                      </p:cBhvr>
                                    </p:anim>
                                  </p:childTnLst>
                                </p:cTn>
                              </p:par>
                              <p:par>
                                <p:cTn id="74" presetID="24"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 to="" calcmode="lin" valueType="num">
                                      <p:cBhvr>
                                        <p:cTn id="76" dur="1" fill="hold"/>
                                        <p:tgtEl>
                                          <p:spTgt spid="38"/>
                                        </p:tgtEl>
                                        <p:attrNameLst>
                                          <p:attrName/>
                                        </p:attrNameLst>
                                      </p:cBhvr>
                                    </p:anim>
                                  </p:childTnLst>
                                </p:cTn>
                              </p:par>
                              <p:par>
                                <p:cTn id="77" presetID="24"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 to="" calcmode="lin" valueType="num">
                                      <p:cBhvr>
                                        <p:cTn id="79" dur="1" fill="hold"/>
                                        <p:tgtEl>
                                          <p:spTgt spid="8"/>
                                        </p:tgtEl>
                                        <p:attrNameLst>
                                          <p:attrName/>
                                        </p:attrNameLst>
                                      </p:cBhvr>
                                    </p:anim>
                                  </p:childTnLst>
                                </p:cTn>
                              </p:par>
                              <p:par>
                                <p:cTn id="80" presetID="24" presetClass="entr" presetSubtype="0"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 to="" calcmode="lin" valueType="num">
                                      <p:cBhvr>
                                        <p:cTn id="82" dur="1" fill="hold"/>
                                        <p:tgtEl>
                                          <p:spTgt spid="30"/>
                                        </p:tgtEl>
                                        <p:attrNameLst>
                                          <p:attrName/>
                                        </p:attrNameLst>
                                      </p:cBhvr>
                                    </p:anim>
                                  </p:childTnLst>
                                </p:cTn>
                              </p:par>
                              <p:par>
                                <p:cTn id="83" presetID="24" presetClass="entr" presetSubtype="0" fill="hold" nodeType="withEffect">
                                  <p:stCondLst>
                                    <p:cond delay="0"/>
                                  </p:stCondLst>
                                  <p:childTnLst>
                                    <p:set>
                                      <p:cBhvr>
                                        <p:cTn id="84" dur="1" fill="hold">
                                          <p:stCondLst>
                                            <p:cond delay="0"/>
                                          </p:stCondLst>
                                        </p:cTn>
                                        <p:tgtEl>
                                          <p:spTgt spid="7"/>
                                        </p:tgtEl>
                                        <p:attrNameLst>
                                          <p:attrName>style.visibility</p:attrName>
                                        </p:attrNameLst>
                                      </p:cBhvr>
                                      <p:to>
                                        <p:strVal val="visible"/>
                                      </p:to>
                                    </p:set>
                                    <p:anim to="" calcmode="lin" valueType="num">
                                      <p:cBhvr>
                                        <p:cTn id="85" dur="1" fill="hold"/>
                                        <p:tgtEl>
                                          <p:spTgt spid="7"/>
                                        </p:tgtEl>
                                        <p:attrNameLst>
                                          <p:attrName/>
                                        </p:attrNameLst>
                                      </p:cBhvr>
                                    </p:anim>
                                  </p:childTnLst>
                                </p:cTn>
                              </p:par>
                              <p:par>
                                <p:cTn id="86" presetID="24" presetClass="entr" presetSubtype="0"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anim to="" calcmode="lin" valueType="num">
                                      <p:cBhvr>
                                        <p:cTn id="88" dur="1" fill="hold"/>
                                        <p:tgtEl>
                                          <p:spTgt spid="12"/>
                                        </p:tgtEl>
                                        <p:attrNameLst>
                                          <p:attrName/>
                                        </p:attrNameLst>
                                      </p:cBhvr>
                                    </p:anim>
                                  </p:childTnLst>
                                </p:cTn>
                              </p:par>
                              <p:par>
                                <p:cTn id="89" presetID="24"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 to="" calcmode="lin" valueType="num">
                                      <p:cBhvr>
                                        <p:cTn id="91" dur="1" fill="hold"/>
                                        <p:tgtEl>
                                          <p:spTgt spid="39"/>
                                        </p:tgtEl>
                                        <p:attrNameLst>
                                          <p:attrName/>
                                        </p:attrNameLst>
                                      </p:cBhvr>
                                    </p:anim>
                                  </p:childTnLst>
                                </p:cTn>
                              </p:par>
                              <p:par>
                                <p:cTn id="92" presetID="24" presetClass="entr" presetSubtype="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 to="" calcmode="lin" valueType="num">
                                      <p:cBhvr>
                                        <p:cTn id="94" dur="1" fill="hold"/>
                                        <p:tgtEl>
                                          <p:spTgt spid="35"/>
                                        </p:tgtEl>
                                        <p:attrNameLst>
                                          <p:attrName/>
                                        </p:attrNameLst>
                                      </p:cBhvr>
                                    </p:anim>
                                  </p:childTnLst>
                                </p:cTn>
                              </p:par>
                              <p:par>
                                <p:cTn id="95" presetID="24" presetClass="entr" presetSubtype="0" fill="hold" nodeType="withEffect">
                                  <p:stCondLst>
                                    <p:cond delay="0"/>
                                  </p:stCondLst>
                                  <p:childTnLst>
                                    <p:set>
                                      <p:cBhvr>
                                        <p:cTn id="96" dur="1" fill="hold">
                                          <p:stCondLst>
                                            <p:cond delay="0"/>
                                          </p:stCondLst>
                                        </p:cTn>
                                        <p:tgtEl>
                                          <p:spTgt spid="28"/>
                                        </p:tgtEl>
                                        <p:attrNameLst>
                                          <p:attrName>style.visibility</p:attrName>
                                        </p:attrNameLst>
                                      </p:cBhvr>
                                      <p:to>
                                        <p:strVal val="visible"/>
                                      </p:to>
                                    </p:set>
                                    <p:anim to="" calcmode="lin" valueType="num">
                                      <p:cBhvr>
                                        <p:cTn id="97" dur="1" fill="hold"/>
                                        <p:tgtEl>
                                          <p:spTgt spid="28"/>
                                        </p:tgtEl>
                                        <p:attrNameLst>
                                          <p:attrName/>
                                        </p:attrNameLst>
                                      </p:cBhvr>
                                    </p:anim>
                                  </p:childTnLst>
                                </p:cTn>
                              </p:par>
                              <p:par>
                                <p:cTn id="98" presetID="24" presetClass="entr" presetSubtype="0" fill="hold" nodeType="withEffect">
                                  <p:stCondLst>
                                    <p:cond delay="0"/>
                                  </p:stCondLst>
                                  <p:childTnLst>
                                    <p:set>
                                      <p:cBhvr>
                                        <p:cTn id="99" dur="1" fill="hold">
                                          <p:stCondLst>
                                            <p:cond delay="0"/>
                                          </p:stCondLst>
                                        </p:cTn>
                                        <p:tgtEl>
                                          <p:spTgt spid="15"/>
                                        </p:tgtEl>
                                        <p:attrNameLst>
                                          <p:attrName>style.visibility</p:attrName>
                                        </p:attrNameLst>
                                      </p:cBhvr>
                                      <p:to>
                                        <p:strVal val="visible"/>
                                      </p:to>
                                    </p:set>
                                    <p:anim to="" calcmode="lin" valueType="num">
                                      <p:cBhvr>
                                        <p:cTn id="100" dur="1" fill="hold"/>
                                        <p:tgtEl>
                                          <p:spTgt spid="15"/>
                                        </p:tgtEl>
                                        <p:attrNameLst>
                                          <p:attrName/>
                                        </p:attrNameLst>
                                      </p:cBhvr>
                                    </p:anim>
                                  </p:childTnLst>
                                </p:cTn>
                              </p:par>
                              <p:par>
                                <p:cTn id="101" presetID="24" presetClass="entr" presetSubtype="0"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to="" calcmode="lin" valueType="num">
                                      <p:cBhvr>
                                        <p:cTn id="103" dur="1" fill="hold"/>
                                        <p:tgtEl>
                                          <p:spTgt spid="19"/>
                                        </p:tgtEl>
                                        <p:attrNameLst>
                                          <p:attrName/>
                                        </p:attrNameLst>
                                      </p:cBhvr>
                                    </p:anim>
                                  </p:childTnLst>
                                </p:cTn>
                              </p:par>
                              <p:par>
                                <p:cTn id="104" presetID="24" presetClass="entr" presetSubtype="0" fill="hold" nodeType="withEffect">
                                  <p:stCondLst>
                                    <p:cond delay="0"/>
                                  </p:stCondLst>
                                  <p:childTnLst>
                                    <p:set>
                                      <p:cBhvr>
                                        <p:cTn id="105" dur="1" fill="hold">
                                          <p:stCondLst>
                                            <p:cond delay="0"/>
                                          </p:stCondLst>
                                        </p:cTn>
                                        <p:tgtEl>
                                          <p:spTgt spid="33"/>
                                        </p:tgtEl>
                                        <p:attrNameLst>
                                          <p:attrName>style.visibility</p:attrName>
                                        </p:attrNameLst>
                                      </p:cBhvr>
                                      <p:to>
                                        <p:strVal val="visible"/>
                                      </p:to>
                                    </p:set>
                                    <p:anim to="" calcmode="lin" valueType="num">
                                      <p:cBhvr>
                                        <p:cTn id="106" dur="1" fill="hold"/>
                                        <p:tgtEl>
                                          <p:spTgt spid="33"/>
                                        </p:tgtEl>
                                        <p:attrNameLst>
                                          <p:attrName/>
                                        </p:attrNameLst>
                                      </p:cBhvr>
                                    </p:anim>
                                  </p:childTnLst>
                                </p:cTn>
                              </p:par>
                              <p:par>
                                <p:cTn id="107" presetID="24" presetClass="entr" presetSubtype="0" fill="hold" nodeType="withEffect">
                                  <p:stCondLst>
                                    <p:cond delay="0"/>
                                  </p:stCondLst>
                                  <p:childTnLst>
                                    <p:set>
                                      <p:cBhvr>
                                        <p:cTn id="108" dur="1" fill="hold">
                                          <p:stCondLst>
                                            <p:cond delay="0"/>
                                          </p:stCondLst>
                                        </p:cTn>
                                        <p:tgtEl>
                                          <p:spTgt spid="41"/>
                                        </p:tgtEl>
                                        <p:attrNameLst>
                                          <p:attrName>style.visibility</p:attrName>
                                        </p:attrNameLst>
                                      </p:cBhvr>
                                      <p:to>
                                        <p:strVal val="visible"/>
                                      </p:to>
                                    </p:set>
                                    <p:anim to="" calcmode="lin" valueType="num">
                                      <p:cBhvr>
                                        <p:cTn id="109" dur="1" fill="hold"/>
                                        <p:tgtEl>
                                          <p:spTgt spid="41"/>
                                        </p:tgtEl>
                                        <p:attrNameLst>
                                          <p:attrName/>
                                        </p:attrNameLst>
                                      </p:cBhvr>
                                    </p:anim>
                                  </p:childTnLst>
                                </p:cTn>
                              </p:par>
                              <p:par>
                                <p:cTn id="110" presetID="24" presetClass="entr" presetSubtype="0" fill="hold" nodeType="withEffect">
                                  <p:stCondLst>
                                    <p:cond delay="0"/>
                                  </p:stCondLst>
                                  <p:childTnLst>
                                    <p:set>
                                      <p:cBhvr>
                                        <p:cTn id="111" dur="1" fill="hold">
                                          <p:stCondLst>
                                            <p:cond delay="0"/>
                                          </p:stCondLst>
                                        </p:cTn>
                                        <p:tgtEl>
                                          <p:spTgt spid="132097"/>
                                        </p:tgtEl>
                                        <p:attrNameLst>
                                          <p:attrName>style.visibility</p:attrName>
                                        </p:attrNameLst>
                                      </p:cBhvr>
                                      <p:to>
                                        <p:strVal val="visible"/>
                                      </p:to>
                                    </p:set>
                                    <p:anim to="" calcmode="lin" valueType="num">
                                      <p:cBhvr>
                                        <p:cTn id="112" dur="1" fill="hold"/>
                                        <p:tgtEl>
                                          <p:spTgt spid="1320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1381492" y="14999"/>
            <a:ext cx="6622074" cy="1308100"/>
          </a:xfrm>
        </p:spPr>
        <p:txBody>
          <a:bodyPr/>
          <a:lstStyle/>
          <a:p>
            <a:r>
              <a:rPr lang="en-US" sz="3200" dirty="0" smtClean="0">
                <a:latin typeface="Arial" pitchFamily="34" charset="0"/>
                <a:cs typeface="Arial" pitchFamily="34" charset="0"/>
              </a:rPr>
              <a:t>Den </a:t>
            </a:r>
            <a:r>
              <a:rPr lang="en-US" sz="3200" dirty="0" err="1" smtClean="0">
                <a:latin typeface="Arial" pitchFamily="34" charset="0"/>
                <a:cs typeface="Arial" pitchFamily="34" charset="0"/>
              </a:rPr>
              <a:t>svenska</a:t>
            </a:r>
            <a:r>
              <a:rPr lang="en-US" sz="3200" dirty="0" smtClean="0">
                <a:latin typeface="Arial" pitchFamily="34" charset="0"/>
                <a:cs typeface="Arial" pitchFamily="34" charset="0"/>
              </a:rPr>
              <a:t> hi-fi-</a:t>
            </a:r>
            <a:r>
              <a:rPr lang="en-US" sz="3200" dirty="0" err="1" smtClean="0">
                <a:latin typeface="Arial" pitchFamily="34" charset="0"/>
                <a:cs typeface="Arial" pitchFamily="34" charset="0"/>
              </a:rPr>
              <a:t>branschen</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några</a:t>
            </a:r>
            <a:r>
              <a:rPr lang="en-US" sz="3200" dirty="0" smtClean="0">
                <a:latin typeface="Arial" pitchFamily="34" charset="0"/>
                <a:cs typeface="Arial" pitchFamily="34" charset="0"/>
              </a:rPr>
              <a:t> </a:t>
            </a:r>
            <a:r>
              <a:rPr lang="en-US" sz="3200" dirty="0" err="1" smtClean="0">
                <a:latin typeface="Arial" pitchFamily="34" charset="0"/>
                <a:cs typeface="Arial" pitchFamily="34" charset="0"/>
              </a:rPr>
              <a:t>kännetecken</a:t>
            </a:r>
            <a:endParaRPr lang="en-US" dirty="0">
              <a:latin typeface="Arial" pitchFamily="34" charset="0"/>
              <a:cs typeface="Arial" pitchFamily="34" charset="0"/>
            </a:endParaRPr>
          </a:p>
        </p:txBody>
      </p:sp>
      <p:pic>
        <p:nvPicPr>
          <p:cNvPr id="12" name="Bildobjekt 11" descr="HiFi Sweden 2011-03-17 (emf).emf"/>
          <p:cNvPicPr>
            <a:picLocks noChangeAspect="1"/>
          </p:cNvPicPr>
          <p:nvPr/>
        </p:nvPicPr>
        <p:blipFill>
          <a:blip r:embed="rId3" cstate="print"/>
          <a:srcRect l="17559" t="41075" r="11946" b="2226"/>
          <a:stretch>
            <a:fillRect/>
          </a:stretch>
        </p:blipFill>
        <p:spPr>
          <a:xfrm>
            <a:off x="4970813" y="1477593"/>
            <a:ext cx="4021370" cy="4530868"/>
          </a:xfrm>
          <a:prstGeom prst="rect">
            <a:avLst/>
          </a:prstGeom>
        </p:spPr>
      </p:pic>
      <p:grpSp>
        <p:nvGrpSpPr>
          <p:cNvPr id="2" name="Grupp 17"/>
          <p:cNvGrpSpPr/>
          <p:nvPr/>
        </p:nvGrpSpPr>
        <p:grpSpPr>
          <a:xfrm>
            <a:off x="4970814" y="4448766"/>
            <a:ext cx="715680" cy="395464"/>
            <a:chOff x="1136983" y="4437112"/>
            <a:chExt cx="775320" cy="395464"/>
          </a:xfrm>
        </p:grpSpPr>
        <p:sp>
          <p:nvSpPr>
            <p:cNvPr id="15" name="textruta 14"/>
            <p:cNvSpPr txBox="1"/>
            <p:nvPr/>
          </p:nvSpPr>
          <p:spPr>
            <a:xfrm>
              <a:off x="1136983" y="4617132"/>
              <a:ext cx="775320" cy="215444"/>
            </a:xfrm>
            <a:prstGeom prst="rect">
              <a:avLst/>
            </a:prstGeom>
            <a:noFill/>
          </p:spPr>
          <p:txBody>
            <a:bodyPr wrap="square" rtlCol="0">
              <a:spAutoFit/>
            </a:bodyPr>
            <a:lstStyle/>
            <a:p>
              <a:r>
                <a:rPr lang="sv-SE" sz="800" dirty="0" smtClean="0">
                  <a:latin typeface="Arial" pitchFamily="34" charset="0"/>
                  <a:cs typeface="Arial" pitchFamily="34" charset="0"/>
                </a:rPr>
                <a:t>Gothenburg</a:t>
              </a:r>
              <a:endParaRPr lang="sv-SE" sz="800" dirty="0">
                <a:latin typeface="Arial" pitchFamily="34" charset="0"/>
                <a:cs typeface="Arial" pitchFamily="34" charset="0"/>
              </a:endParaRPr>
            </a:p>
          </p:txBody>
        </p:sp>
        <p:cxnSp>
          <p:nvCxnSpPr>
            <p:cNvPr id="17" name="Rak 16"/>
            <p:cNvCxnSpPr>
              <a:stCxn id="15" idx="0"/>
            </p:cNvCxnSpPr>
            <p:nvPr/>
          </p:nvCxnSpPr>
          <p:spPr bwMode="auto">
            <a:xfrm rot="5400000" flipH="1" flipV="1">
              <a:off x="1564839" y="4396916"/>
              <a:ext cx="180020" cy="26041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 name="Grupp 33"/>
          <p:cNvGrpSpPr/>
          <p:nvPr/>
        </p:nvGrpSpPr>
        <p:grpSpPr>
          <a:xfrm>
            <a:off x="7109418" y="3686787"/>
            <a:ext cx="850500" cy="387977"/>
            <a:chOff x="7827883" y="4344867"/>
            <a:chExt cx="921375" cy="387977"/>
          </a:xfrm>
        </p:grpSpPr>
        <p:sp>
          <p:nvSpPr>
            <p:cNvPr id="13" name="textruta 12"/>
            <p:cNvSpPr txBox="1"/>
            <p:nvPr/>
          </p:nvSpPr>
          <p:spPr>
            <a:xfrm>
              <a:off x="8065182" y="4394290"/>
              <a:ext cx="684076" cy="338554"/>
            </a:xfrm>
            <a:prstGeom prst="rect">
              <a:avLst/>
            </a:prstGeom>
            <a:noFill/>
          </p:spPr>
          <p:txBody>
            <a:bodyPr wrap="square" rtlCol="0">
              <a:spAutoFit/>
            </a:bodyPr>
            <a:lstStyle/>
            <a:p>
              <a:r>
                <a:rPr lang="sv-SE" sz="800" dirty="0" smtClean="0">
                  <a:latin typeface="Arial" pitchFamily="34" charset="0"/>
                  <a:cs typeface="Arial" pitchFamily="34" charset="0"/>
                </a:rPr>
                <a:t>Stockholm</a:t>
              </a:r>
              <a:endParaRPr lang="sv-SE" sz="800" dirty="0">
                <a:latin typeface="Arial" pitchFamily="34" charset="0"/>
                <a:cs typeface="Arial" pitchFamily="34" charset="0"/>
              </a:endParaRPr>
            </a:p>
          </p:txBody>
        </p:sp>
        <p:cxnSp>
          <p:nvCxnSpPr>
            <p:cNvPr id="20" name="Rak 19"/>
            <p:cNvCxnSpPr/>
            <p:nvPr/>
          </p:nvCxnSpPr>
          <p:spPr bwMode="auto">
            <a:xfrm rot="10800000">
              <a:off x="7827883" y="4344867"/>
              <a:ext cx="324036" cy="7200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 name="Grupp 32"/>
          <p:cNvGrpSpPr/>
          <p:nvPr/>
        </p:nvGrpSpPr>
        <p:grpSpPr>
          <a:xfrm>
            <a:off x="6993097" y="2878931"/>
            <a:ext cx="897330" cy="432048"/>
            <a:chOff x="3728864" y="3465004"/>
            <a:chExt cx="972108" cy="432048"/>
          </a:xfrm>
        </p:grpSpPr>
        <p:sp>
          <p:nvSpPr>
            <p:cNvPr id="22" name="textruta 21"/>
            <p:cNvSpPr txBox="1"/>
            <p:nvPr/>
          </p:nvSpPr>
          <p:spPr>
            <a:xfrm>
              <a:off x="4016896" y="3465004"/>
              <a:ext cx="684076" cy="216024"/>
            </a:xfrm>
            <a:prstGeom prst="rect">
              <a:avLst/>
            </a:prstGeom>
            <a:noFill/>
          </p:spPr>
          <p:txBody>
            <a:bodyPr wrap="square" rtlCol="0">
              <a:spAutoFit/>
            </a:bodyPr>
            <a:lstStyle/>
            <a:p>
              <a:r>
                <a:rPr lang="sv-SE" sz="800" dirty="0" smtClean="0">
                  <a:latin typeface="Arial" pitchFamily="34" charset="0"/>
                  <a:cs typeface="Arial" pitchFamily="34" charset="0"/>
                </a:rPr>
                <a:t>Uppsala</a:t>
              </a:r>
              <a:endParaRPr lang="sv-SE" sz="800" dirty="0">
                <a:latin typeface="Arial" pitchFamily="34" charset="0"/>
                <a:cs typeface="Arial" pitchFamily="34" charset="0"/>
              </a:endParaRPr>
            </a:p>
          </p:txBody>
        </p:sp>
        <p:cxnSp>
          <p:nvCxnSpPr>
            <p:cNvPr id="29" name="Rak 28"/>
            <p:cNvCxnSpPr/>
            <p:nvPr/>
          </p:nvCxnSpPr>
          <p:spPr bwMode="auto">
            <a:xfrm rot="10800000" flipV="1">
              <a:off x="3728864" y="3609020"/>
              <a:ext cx="36004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1" name="Rectangle 3"/>
          <p:cNvSpPr txBox="1">
            <a:spLocks noChangeArrowheads="1"/>
          </p:cNvSpPr>
          <p:nvPr/>
        </p:nvSpPr>
        <p:spPr bwMode="auto">
          <a:xfrm>
            <a:off x="27545" y="1700808"/>
            <a:ext cx="4985169" cy="4749710"/>
          </a:xfrm>
          <a:prstGeom prst="rect">
            <a:avLst/>
          </a:prstGeom>
          <a:solidFill>
            <a:schemeClr val="bg1">
              <a:alpha val="57000"/>
            </a:schemeClr>
          </a:solidFill>
          <a:ln w="9525">
            <a:solidFill>
              <a:schemeClr val="accent1"/>
            </a:solidFill>
            <a:miter lim="800000"/>
            <a:headEnd/>
            <a:tailEnd/>
          </a:ln>
          <a:effectLst/>
        </p:spPr>
        <p:txBody>
          <a:bodyPr vert="horz" wrap="square" lIns="91440" tIns="45720" rIns="91440" bIns="45720" numCol="1" anchor="t" anchorCtr="0" compatLnSpc="1">
            <a:prstTxWarp prst="textNoShape">
              <a:avLst/>
            </a:prstTxWarp>
          </a:bodyPr>
          <a:lstStyle/>
          <a:p>
            <a:pPr marL="361950" indent="-361950">
              <a:lnSpc>
                <a:spcPct val="90000"/>
              </a:lnSpc>
              <a:spcBef>
                <a:spcPct val="20000"/>
              </a:spcBef>
              <a:buFontTx/>
              <a:buChar char="•"/>
              <a:defRPr/>
            </a:pPr>
            <a:endParaRPr lang="en-US" sz="1200" b="1" kern="0" dirty="0" smtClean="0">
              <a:solidFill>
                <a:srgbClr val="333333"/>
              </a:solidFill>
              <a:latin typeface="+mn-lt"/>
            </a:endParaRPr>
          </a:p>
          <a:p>
            <a:pPr marL="361950" lvl="0" indent="-361950">
              <a:lnSpc>
                <a:spcPct val="90000"/>
              </a:lnSpc>
              <a:spcBef>
                <a:spcPct val="20000"/>
              </a:spcBef>
              <a:buFontTx/>
              <a:buChar char="•"/>
              <a:defRPr/>
            </a:pPr>
            <a:r>
              <a:rPr lang="en-US" sz="1800" b="1" kern="0" dirty="0" err="1" smtClean="0">
                <a:solidFill>
                  <a:srgbClr val="333333"/>
                </a:solidFill>
                <a:latin typeface="+mn-lt"/>
              </a:rPr>
              <a:t>Småskalig</a:t>
            </a:r>
            <a:r>
              <a:rPr lang="en-US" sz="1800" b="1" kern="0" dirty="0" smtClean="0">
                <a:solidFill>
                  <a:srgbClr val="333333"/>
                </a:solidFill>
                <a:latin typeface="+mn-lt"/>
              </a:rPr>
              <a:t> </a:t>
            </a:r>
            <a:r>
              <a:rPr lang="en-US" sz="1800" b="1" kern="0" dirty="0" err="1" smtClean="0">
                <a:solidFill>
                  <a:srgbClr val="333333"/>
                </a:solidFill>
                <a:latin typeface="+mn-lt"/>
              </a:rPr>
              <a:t>industri</a:t>
            </a:r>
            <a:r>
              <a:rPr lang="en-US" sz="1800" b="1" kern="0" dirty="0" smtClean="0">
                <a:solidFill>
                  <a:srgbClr val="333333"/>
                </a:solidFill>
                <a:latin typeface="+mn-lt"/>
              </a:rPr>
              <a:t> – </a:t>
            </a:r>
            <a:r>
              <a:rPr lang="en-US" sz="1800" b="1" kern="0" dirty="0" err="1" smtClean="0">
                <a:solidFill>
                  <a:srgbClr val="333333"/>
                </a:solidFill>
                <a:latin typeface="+mn-lt"/>
              </a:rPr>
              <a:t>totalt</a:t>
            </a:r>
            <a:r>
              <a:rPr lang="en-US" sz="1800" b="1" kern="0" dirty="0" smtClean="0">
                <a:solidFill>
                  <a:srgbClr val="333333"/>
                </a:solidFill>
                <a:latin typeface="+mn-lt"/>
              </a:rPr>
              <a:t> 52 </a:t>
            </a:r>
            <a:r>
              <a:rPr lang="en-US" sz="1800" b="1" kern="0" dirty="0" err="1" smtClean="0">
                <a:solidFill>
                  <a:srgbClr val="333333"/>
                </a:solidFill>
                <a:latin typeface="+mn-lt"/>
              </a:rPr>
              <a:t>företag</a:t>
            </a:r>
            <a:endParaRPr lang="en-US" sz="1800" b="1" kern="0" dirty="0" smtClean="0">
              <a:solidFill>
                <a:srgbClr val="333333"/>
              </a:solidFill>
              <a:latin typeface="+mn-lt"/>
            </a:endParaRPr>
          </a:p>
          <a:p>
            <a:pPr marL="361950" lvl="0" indent="-361950">
              <a:lnSpc>
                <a:spcPct val="90000"/>
              </a:lnSpc>
              <a:spcBef>
                <a:spcPct val="20000"/>
              </a:spcBef>
              <a:buFontTx/>
              <a:buChar char="•"/>
              <a:defRPr/>
            </a:pPr>
            <a:endParaRPr lang="en-US" sz="1800" b="1" kern="0" dirty="0">
              <a:solidFill>
                <a:srgbClr val="333333"/>
              </a:solidFill>
              <a:latin typeface="+mn-lt"/>
            </a:endParaRPr>
          </a:p>
          <a:p>
            <a:pPr marL="361950" indent="-361950">
              <a:lnSpc>
                <a:spcPct val="90000"/>
              </a:lnSpc>
              <a:spcBef>
                <a:spcPct val="20000"/>
              </a:spcBef>
              <a:buFontTx/>
              <a:buChar char="•"/>
              <a:defRPr/>
            </a:pPr>
            <a:r>
              <a:rPr lang="en-US" sz="1800" b="1" kern="0" dirty="0" err="1" smtClean="0">
                <a:solidFill>
                  <a:srgbClr val="333333"/>
                </a:solidFill>
                <a:latin typeface="+mn-lt"/>
              </a:rPr>
              <a:t>Fokus</a:t>
            </a:r>
            <a:r>
              <a:rPr lang="en-US" sz="1800" b="1" kern="0" dirty="0" smtClean="0">
                <a:solidFill>
                  <a:srgbClr val="333333"/>
                </a:solidFill>
                <a:latin typeface="+mn-lt"/>
              </a:rPr>
              <a:t> </a:t>
            </a:r>
            <a:r>
              <a:rPr lang="en-US" sz="1800" b="1" kern="0" dirty="0" err="1" smtClean="0">
                <a:solidFill>
                  <a:srgbClr val="333333"/>
                </a:solidFill>
                <a:latin typeface="+mn-lt"/>
              </a:rPr>
              <a:t>på</a:t>
            </a:r>
            <a:r>
              <a:rPr lang="en-US" sz="1800" b="1" kern="0" dirty="0" smtClean="0">
                <a:solidFill>
                  <a:srgbClr val="333333"/>
                </a:solidFill>
                <a:latin typeface="+mn-lt"/>
              </a:rPr>
              <a:t> </a:t>
            </a:r>
            <a:r>
              <a:rPr lang="en-US" sz="1800" b="1" kern="0" dirty="0" err="1" smtClean="0">
                <a:solidFill>
                  <a:srgbClr val="333333"/>
                </a:solidFill>
                <a:latin typeface="+mn-lt"/>
              </a:rPr>
              <a:t>mellan</a:t>
            </a:r>
            <a:r>
              <a:rPr lang="en-US" sz="1800" b="1" kern="0" dirty="0" smtClean="0">
                <a:solidFill>
                  <a:srgbClr val="333333"/>
                </a:solidFill>
                <a:latin typeface="+mn-lt"/>
              </a:rPr>
              <a:t> </a:t>
            </a:r>
            <a:r>
              <a:rPr lang="en-US" sz="1800" b="1" kern="0" dirty="0" err="1" smtClean="0">
                <a:solidFill>
                  <a:srgbClr val="333333"/>
                </a:solidFill>
                <a:latin typeface="+mn-lt"/>
              </a:rPr>
              <a:t>mellanklass</a:t>
            </a:r>
            <a:r>
              <a:rPr lang="en-US" sz="1800" b="1" kern="0" dirty="0" smtClean="0">
                <a:solidFill>
                  <a:srgbClr val="333333"/>
                </a:solidFill>
                <a:latin typeface="+mn-lt"/>
              </a:rPr>
              <a:t> </a:t>
            </a:r>
            <a:r>
              <a:rPr lang="en-US" sz="1800" b="1" kern="0" dirty="0" err="1" smtClean="0">
                <a:solidFill>
                  <a:srgbClr val="333333"/>
                </a:solidFill>
                <a:latin typeface="+mn-lt"/>
              </a:rPr>
              <a:t>och</a:t>
            </a:r>
            <a:r>
              <a:rPr lang="en-US" sz="1800" b="1" kern="0" dirty="0" smtClean="0">
                <a:solidFill>
                  <a:srgbClr val="333333"/>
                </a:solidFill>
                <a:latin typeface="+mn-lt"/>
              </a:rPr>
              <a:t> ‘high-end’ </a:t>
            </a:r>
            <a:r>
              <a:rPr lang="en-US" sz="1800" b="1" kern="0" dirty="0" err="1" smtClean="0">
                <a:solidFill>
                  <a:srgbClr val="333333"/>
                </a:solidFill>
                <a:latin typeface="+mn-lt"/>
              </a:rPr>
              <a:t>på</a:t>
            </a:r>
            <a:r>
              <a:rPr lang="en-US" sz="1800" b="1" kern="0" dirty="0" smtClean="0">
                <a:solidFill>
                  <a:srgbClr val="333333"/>
                </a:solidFill>
                <a:latin typeface="+mn-lt"/>
              </a:rPr>
              <a:t> </a:t>
            </a:r>
            <a:r>
              <a:rPr lang="en-US" sz="1800" b="1" kern="0" dirty="0" err="1" smtClean="0">
                <a:solidFill>
                  <a:srgbClr val="333333"/>
                </a:solidFill>
                <a:latin typeface="+mn-lt"/>
              </a:rPr>
              <a:t>grund</a:t>
            </a:r>
            <a:r>
              <a:rPr lang="en-US" sz="1800" b="1" kern="0" dirty="0" smtClean="0">
                <a:solidFill>
                  <a:srgbClr val="333333"/>
                </a:solidFill>
                <a:latin typeface="+mn-lt"/>
              </a:rPr>
              <a:t> </a:t>
            </a:r>
            <a:r>
              <a:rPr lang="en-US" sz="1800" b="1" kern="0" dirty="0" err="1" smtClean="0">
                <a:solidFill>
                  <a:srgbClr val="333333"/>
                </a:solidFill>
                <a:latin typeface="+mn-lt"/>
              </a:rPr>
              <a:t>av</a:t>
            </a:r>
            <a:r>
              <a:rPr lang="en-US" sz="1800" b="1" kern="0" dirty="0" smtClean="0">
                <a:solidFill>
                  <a:srgbClr val="333333"/>
                </a:solidFill>
                <a:latin typeface="+mn-lt"/>
              </a:rPr>
              <a:t> </a:t>
            </a:r>
            <a:r>
              <a:rPr lang="en-US" sz="1800" b="1" kern="0" dirty="0" err="1" smtClean="0">
                <a:solidFill>
                  <a:srgbClr val="333333"/>
                </a:solidFill>
                <a:latin typeface="+mn-lt"/>
              </a:rPr>
              <a:t>ökad</a:t>
            </a:r>
            <a:r>
              <a:rPr lang="en-US" sz="1800" b="1" kern="0" dirty="0" smtClean="0">
                <a:solidFill>
                  <a:srgbClr val="333333"/>
                </a:solidFill>
                <a:latin typeface="+mn-lt"/>
              </a:rPr>
              <a:t> </a:t>
            </a:r>
            <a:r>
              <a:rPr lang="en-US" sz="1800" b="1" kern="0" dirty="0" err="1" smtClean="0">
                <a:solidFill>
                  <a:srgbClr val="333333"/>
                </a:solidFill>
                <a:latin typeface="+mn-lt"/>
              </a:rPr>
              <a:t>konkurrens</a:t>
            </a:r>
            <a:r>
              <a:rPr lang="en-US" sz="1800" b="1" kern="0" dirty="0" smtClean="0">
                <a:solidFill>
                  <a:srgbClr val="333333"/>
                </a:solidFill>
                <a:latin typeface="+mn-lt"/>
              </a:rPr>
              <a:t> </a:t>
            </a:r>
            <a:r>
              <a:rPr lang="en-US" sz="1800" b="1" kern="0" dirty="0" err="1" smtClean="0">
                <a:solidFill>
                  <a:srgbClr val="333333"/>
                </a:solidFill>
                <a:latin typeface="+mn-lt"/>
              </a:rPr>
              <a:t>från</a:t>
            </a:r>
            <a:r>
              <a:rPr lang="en-US" sz="1800" b="1" kern="0" dirty="0" smtClean="0">
                <a:solidFill>
                  <a:srgbClr val="333333"/>
                </a:solidFill>
                <a:latin typeface="+mn-lt"/>
              </a:rPr>
              <a:t> </a:t>
            </a:r>
            <a:r>
              <a:rPr lang="en-US" sz="1800" b="1" kern="0" dirty="0" err="1" smtClean="0">
                <a:solidFill>
                  <a:srgbClr val="333333"/>
                </a:solidFill>
                <a:latin typeface="+mn-lt"/>
              </a:rPr>
              <a:t>lågkostnadsländer</a:t>
            </a:r>
            <a:endParaRPr lang="en-US" sz="1800" b="1" kern="0" dirty="0" smtClean="0">
              <a:solidFill>
                <a:srgbClr val="333333"/>
              </a:solidFill>
              <a:latin typeface="+mn-lt"/>
            </a:endParaRPr>
          </a:p>
          <a:p>
            <a:pPr marL="361950" marR="0" lvl="0" indent="-361950" algn="l" defTabSz="914400" rtl="0" eaLnBrk="0" fontAlgn="base" latinLnBrk="0" hangingPunct="0">
              <a:lnSpc>
                <a:spcPct val="90000"/>
              </a:lnSpc>
              <a:spcBef>
                <a:spcPct val="20000"/>
              </a:spcBef>
              <a:spcAft>
                <a:spcPct val="0"/>
              </a:spcAft>
              <a:buClrTx/>
              <a:buSzTx/>
              <a:tabLst/>
              <a:defRPr/>
            </a:pPr>
            <a:endParaRPr kumimoji="0" lang="en-US" sz="1800" b="1" i="0" u="none" strike="noStrike" kern="0" cap="none" spc="0" normalizeH="0" baseline="0" noProof="0" dirty="0" smtClean="0">
              <a:ln>
                <a:noFill/>
              </a:ln>
              <a:solidFill>
                <a:srgbClr val="333333"/>
              </a:solidFill>
              <a:effectLst/>
              <a:uLnTx/>
              <a:uFillTx/>
              <a:latin typeface="+mn-lt"/>
            </a:endParaRPr>
          </a:p>
          <a:p>
            <a:pPr marL="361950" marR="0" lvl="0" indent="-361950" algn="l" defTabSz="914400" rtl="0" eaLnBrk="0" fontAlgn="base" latinLnBrk="0" hangingPunct="0">
              <a:lnSpc>
                <a:spcPct val="90000"/>
              </a:lnSpc>
              <a:spcBef>
                <a:spcPct val="20000"/>
              </a:spcBef>
              <a:spcAft>
                <a:spcPct val="0"/>
              </a:spcAft>
              <a:buClrTx/>
              <a:buSzTx/>
              <a:buFontTx/>
              <a:buChar char="•"/>
              <a:tabLst/>
              <a:defRPr/>
            </a:pPr>
            <a:r>
              <a:rPr kumimoji="0" lang="en-US" sz="1800" b="1" i="0" u="none" strike="noStrike" kern="0" cap="none" spc="0" normalizeH="0" baseline="0" noProof="0" dirty="0" err="1" smtClean="0">
                <a:ln>
                  <a:noFill/>
                </a:ln>
                <a:solidFill>
                  <a:srgbClr val="333333"/>
                </a:solidFill>
                <a:effectLst/>
                <a:uLnTx/>
                <a:uFillTx/>
                <a:latin typeface="+mn-lt"/>
              </a:rPr>
              <a:t>Få</a:t>
            </a:r>
            <a:r>
              <a:rPr kumimoji="0" lang="en-US" sz="1800" b="1" i="0" u="none" strike="noStrike" kern="0" cap="none" spc="0" normalizeH="0" baseline="0" noProof="0" dirty="0" smtClean="0">
                <a:ln>
                  <a:noFill/>
                </a:ln>
                <a:solidFill>
                  <a:srgbClr val="333333"/>
                </a:solidFill>
                <a:effectLst/>
                <a:uLnTx/>
                <a:uFillTx/>
                <a:latin typeface="+mn-lt"/>
              </a:rPr>
              <a:t> </a:t>
            </a:r>
            <a:r>
              <a:rPr kumimoji="0" lang="en-US" sz="1800" b="1" i="0" u="none" strike="noStrike" kern="0" cap="none" spc="0" normalizeH="0" baseline="0" noProof="0" dirty="0" err="1" smtClean="0">
                <a:ln>
                  <a:noFill/>
                </a:ln>
                <a:solidFill>
                  <a:srgbClr val="333333"/>
                </a:solidFill>
                <a:effectLst/>
                <a:uLnTx/>
                <a:uFillTx/>
                <a:latin typeface="+mn-lt"/>
              </a:rPr>
              <a:t>anställda</a:t>
            </a:r>
            <a:r>
              <a:rPr kumimoji="0" lang="en-US" sz="1800" b="1" i="0" u="none" strike="noStrike" kern="0" cap="none" spc="0" normalizeH="0" baseline="0" noProof="0" dirty="0" smtClean="0">
                <a:ln>
                  <a:noFill/>
                </a:ln>
                <a:solidFill>
                  <a:srgbClr val="333333"/>
                </a:solidFill>
                <a:effectLst/>
                <a:uLnTx/>
                <a:uFillTx/>
                <a:latin typeface="+mn-lt"/>
              </a:rPr>
              <a:t> – </a:t>
            </a:r>
            <a:r>
              <a:rPr kumimoji="0" lang="en-US" sz="1800" b="1" i="0" u="none" strike="noStrike" kern="0" cap="none" spc="0" normalizeH="0" baseline="0" noProof="0" dirty="0" err="1" smtClean="0">
                <a:ln>
                  <a:noFill/>
                </a:ln>
                <a:solidFill>
                  <a:srgbClr val="333333"/>
                </a:solidFill>
                <a:effectLst/>
                <a:uLnTx/>
                <a:uFillTx/>
                <a:latin typeface="+mn-lt"/>
              </a:rPr>
              <a:t>många</a:t>
            </a:r>
            <a:r>
              <a:rPr kumimoji="0" lang="en-US" sz="1800" b="1" i="0" u="none" strike="noStrike" kern="0" cap="none" spc="0" normalizeH="0" baseline="0" noProof="0" dirty="0" smtClean="0">
                <a:ln>
                  <a:noFill/>
                </a:ln>
                <a:solidFill>
                  <a:srgbClr val="333333"/>
                </a:solidFill>
                <a:effectLst/>
                <a:uLnTx/>
                <a:uFillTx/>
                <a:latin typeface="+mn-lt"/>
              </a:rPr>
              <a:t> </a:t>
            </a:r>
            <a:r>
              <a:rPr kumimoji="0" lang="en-US" sz="1800" b="1" i="0" u="none" strike="noStrike" kern="0" cap="none" spc="0" normalizeH="0" baseline="0" noProof="0" dirty="0" err="1" smtClean="0">
                <a:ln>
                  <a:noFill/>
                </a:ln>
                <a:solidFill>
                  <a:srgbClr val="333333"/>
                </a:solidFill>
                <a:effectLst/>
                <a:uLnTx/>
                <a:uFillTx/>
                <a:latin typeface="+mn-lt"/>
              </a:rPr>
              <a:t>företag</a:t>
            </a:r>
            <a:r>
              <a:rPr kumimoji="0" lang="en-US" sz="1800" b="1" i="0" u="none" strike="noStrike" kern="0" cap="none" spc="0" normalizeH="0" noProof="0" dirty="0" smtClean="0">
                <a:ln>
                  <a:noFill/>
                </a:ln>
                <a:solidFill>
                  <a:srgbClr val="333333"/>
                </a:solidFill>
                <a:effectLst/>
                <a:uLnTx/>
                <a:uFillTx/>
                <a:latin typeface="+mn-lt"/>
              </a:rPr>
              <a:t> </a:t>
            </a:r>
            <a:r>
              <a:rPr kumimoji="0" lang="en-US" sz="1800" b="1" i="0" u="none" strike="noStrike" kern="0" cap="none" spc="0" normalizeH="0" noProof="0" dirty="0" err="1" smtClean="0">
                <a:ln>
                  <a:noFill/>
                </a:ln>
                <a:solidFill>
                  <a:srgbClr val="333333"/>
                </a:solidFill>
                <a:effectLst/>
                <a:uLnTx/>
                <a:uFillTx/>
                <a:latin typeface="+mn-lt"/>
              </a:rPr>
              <a:t>drivs</a:t>
            </a:r>
            <a:r>
              <a:rPr kumimoji="0" lang="en-US" sz="1800" b="1" i="0" u="none" strike="noStrike" kern="0" cap="none" spc="0" normalizeH="0" noProof="0" dirty="0" smtClean="0">
                <a:ln>
                  <a:noFill/>
                </a:ln>
                <a:solidFill>
                  <a:srgbClr val="333333"/>
                </a:solidFill>
                <a:effectLst/>
                <a:uLnTx/>
                <a:uFillTx/>
                <a:latin typeface="+mn-lt"/>
              </a:rPr>
              <a:t> </a:t>
            </a:r>
            <a:r>
              <a:rPr kumimoji="0" lang="en-US" sz="1800" b="1" i="0" u="none" strike="noStrike" kern="0" cap="none" spc="0" normalizeH="0" noProof="0" dirty="0" err="1" smtClean="0">
                <a:ln>
                  <a:noFill/>
                </a:ln>
                <a:solidFill>
                  <a:srgbClr val="333333"/>
                </a:solidFill>
                <a:effectLst/>
                <a:uLnTx/>
                <a:uFillTx/>
                <a:latin typeface="+mn-lt"/>
              </a:rPr>
              <a:t>på</a:t>
            </a:r>
            <a:r>
              <a:rPr kumimoji="0" lang="en-US" sz="1800" b="1" i="0" u="none" strike="noStrike" kern="0" cap="none" spc="0" normalizeH="0" noProof="0" dirty="0" smtClean="0">
                <a:ln>
                  <a:noFill/>
                </a:ln>
                <a:solidFill>
                  <a:srgbClr val="333333"/>
                </a:solidFill>
                <a:effectLst/>
                <a:uLnTx/>
                <a:uFillTx/>
                <a:latin typeface="+mn-lt"/>
              </a:rPr>
              <a:t> ‘</a:t>
            </a:r>
            <a:r>
              <a:rPr kumimoji="0" lang="en-US" sz="1800" b="1" i="0" u="none" strike="noStrike" kern="0" cap="none" spc="0" normalizeH="0" noProof="0" dirty="0" err="1" smtClean="0">
                <a:ln>
                  <a:noFill/>
                </a:ln>
                <a:solidFill>
                  <a:srgbClr val="333333"/>
                </a:solidFill>
                <a:effectLst/>
                <a:uLnTx/>
                <a:uFillTx/>
                <a:latin typeface="+mn-lt"/>
              </a:rPr>
              <a:t>hobbybasis</a:t>
            </a:r>
            <a:r>
              <a:rPr kumimoji="0" lang="en-US" sz="1800" b="1" i="0" u="none" strike="noStrike" kern="0" cap="none" spc="0" normalizeH="0" noProof="0" dirty="0" smtClean="0">
                <a:ln>
                  <a:noFill/>
                </a:ln>
                <a:solidFill>
                  <a:srgbClr val="333333"/>
                </a:solidFill>
                <a:effectLst/>
                <a:uLnTx/>
                <a:uFillTx/>
                <a:latin typeface="+mn-lt"/>
              </a:rPr>
              <a:t>’</a:t>
            </a:r>
            <a:endParaRPr lang="en-US" sz="1800" b="1" kern="0" dirty="0" smtClean="0">
              <a:solidFill>
                <a:srgbClr val="333333"/>
              </a:solidFill>
              <a:latin typeface="+mn-lt"/>
            </a:endParaRPr>
          </a:p>
          <a:p>
            <a:pPr marL="361950" marR="0" lvl="0" indent="-361950" algn="l" defTabSz="914400" rtl="0" eaLnBrk="0" fontAlgn="base" latinLnBrk="0" hangingPunct="0">
              <a:lnSpc>
                <a:spcPct val="90000"/>
              </a:lnSpc>
              <a:spcBef>
                <a:spcPct val="20000"/>
              </a:spcBef>
              <a:spcAft>
                <a:spcPct val="0"/>
              </a:spcAft>
              <a:buClrTx/>
              <a:buSzTx/>
              <a:tabLst/>
              <a:defRPr/>
            </a:pPr>
            <a:endParaRPr kumimoji="0" lang="en-US" sz="1800" b="1" i="0" u="none" strike="noStrike" kern="0" cap="none" spc="0" normalizeH="0" noProof="0" dirty="0" smtClean="0">
              <a:ln>
                <a:noFill/>
              </a:ln>
              <a:solidFill>
                <a:srgbClr val="333333"/>
              </a:solidFill>
              <a:effectLst/>
              <a:uLnTx/>
              <a:uFillTx/>
              <a:latin typeface="+mn-lt"/>
            </a:endParaRPr>
          </a:p>
          <a:p>
            <a:pPr marL="361950" lvl="0" indent="-361950">
              <a:lnSpc>
                <a:spcPct val="90000"/>
              </a:lnSpc>
              <a:spcBef>
                <a:spcPct val="20000"/>
              </a:spcBef>
              <a:buFontTx/>
              <a:buChar char="•"/>
              <a:defRPr/>
            </a:pPr>
            <a:r>
              <a:rPr lang="en-US" sz="1800" b="1" kern="0" dirty="0" err="1" smtClean="0">
                <a:solidFill>
                  <a:srgbClr val="333333"/>
                </a:solidFill>
                <a:latin typeface="+mn-lt"/>
              </a:rPr>
              <a:t>Många</a:t>
            </a:r>
            <a:r>
              <a:rPr lang="en-US" sz="1800" b="1" kern="0" dirty="0" smtClean="0">
                <a:solidFill>
                  <a:srgbClr val="333333"/>
                </a:solidFill>
                <a:latin typeface="+mn-lt"/>
              </a:rPr>
              <a:t> </a:t>
            </a:r>
            <a:r>
              <a:rPr lang="en-US" sz="1800" b="1" kern="0" dirty="0" err="1" smtClean="0">
                <a:solidFill>
                  <a:srgbClr val="333333"/>
                </a:solidFill>
                <a:latin typeface="+mn-lt"/>
              </a:rPr>
              <a:t>företag</a:t>
            </a:r>
            <a:r>
              <a:rPr lang="en-US" sz="1800" b="1" kern="0" dirty="0" smtClean="0">
                <a:solidFill>
                  <a:srgbClr val="333333"/>
                </a:solidFill>
                <a:latin typeface="+mn-lt"/>
              </a:rPr>
              <a:t> </a:t>
            </a:r>
            <a:r>
              <a:rPr lang="en-US" sz="1800" b="1" kern="0" dirty="0" err="1" smtClean="0">
                <a:solidFill>
                  <a:srgbClr val="333333"/>
                </a:solidFill>
                <a:latin typeface="+mn-lt"/>
              </a:rPr>
              <a:t>drivs</a:t>
            </a:r>
            <a:r>
              <a:rPr lang="en-US" sz="1800" b="1" kern="0" dirty="0" smtClean="0">
                <a:solidFill>
                  <a:srgbClr val="333333"/>
                </a:solidFill>
                <a:latin typeface="+mn-lt"/>
              </a:rPr>
              <a:t> </a:t>
            </a:r>
            <a:r>
              <a:rPr lang="en-US" sz="1800" b="1" kern="0" dirty="0" err="1" smtClean="0">
                <a:solidFill>
                  <a:srgbClr val="333333"/>
                </a:solidFill>
                <a:latin typeface="+mn-lt"/>
              </a:rPr>
              <a:t>av</a:t>
            </a:r>
            <a:r>
              <a:rPr lang="en-US" sz="1800" b="1" kern="0" dirty="0" smtClean="0">
                <a:solidFill>
                  <a:srgbClr val="333333"/>
                </a:solidFill>
                <a:latin typeface="+mn-lt"/>
              </a:rPr>
              <a:t> </a:t>
            </a:r>
            <a:r>
              <a:rPr lang="en-US" sz="1800" b="1" kern="0" dirty="0" err="1" smtClean="0">
                <a:solidFill>
                  <a:srgbClr val="333333"/>
                </a:solidFill>
                <a:latin typeface="+mn-lt"/>
              </a:rPr>
              <a:t>entusiaster</a:t>
            </a:r>
            <a:r>
              <a:rPr lang="en-US" sz="1800" b="1" kern="0" dirty="0" smtClean="0">
                <a:solidFill>
                  <a:srgbClr val="333333"/>
                </a:solidFill>
                <a:latin typeface="+mn-lt"/>
              </a:rPr>
              <a:t> </a:t>
            </a:r>
            <a:r>
              <a:rPr lang="en-US" sz="1800" b="1" kern="0" dirty="0" err="1" smtClean="0">
                <a:solidFill>
                  <a:srgbClr val="333333"/>
                </a:solidFill>
                <a:latin typeface="+mn-lt"/>
              </a:rPr>
              <a:t>som</a:t>
            </a:r>
            <a:r>
              <a:rPr lang="en-US" sz="1800" b="1" kern="0" dirty="0" smtClean="0">
                <a:solidFill>
                  <a:srgbClr val="333333"/>
                </a:solidFill>
                <a:latin typeface="+mn-lt"/>
              </a:rPr>
              <a:t> </a:t>
            </a:r>
            <a:r>
              <a:rPr lang="en-US" sz="1800" b="1" kern="0" dirty="0" err="1" smtClean="0">
                <a:solidFill>
                  <a:srgbClr val="333333"/>
                </a:solidFill>
                <a:latin typeface="+mn-lt"/>
              </a:rPr>
              <a:t>vill</a:t>
            </a:r>
            <a:r>
              <a:rPr lang="en-US" sz="1800" b="1" kern="0" dirty="0" smtClean="0">
                <a:solidFill>
                  <a:srgbClr val="333333"/>
                </a:solidFill>
                <a:latin typeface="+mn-lt"/>
              </a:rPr>
              <a:t> </a:t>
            </a:r>
            <a:r>
              <a:rPr lang="en-US" sz="1800" b="1" kern="0" dirty="0" err="1" smtClean="0">
                <a:solidFill>
                  <a:srgbClr val="333333"/>
                </a:solidFill>
                <a:latin typeface="+mn-lt"/>
              </a:rPr>
              <a:t>skapa</a:t>
            </a:r>
            <a:r>
              <a:rPr lang="en-US" sz="1800" b="1" kern="0" dirty="0" smtClean="0">
                <a:solidFill>
                  <a:srgbClr val="333333"/>
                </a:solidFill>
                <a:latin typeface="+mn-lt"/>
              </a:rPr>
              <a:t> en ‘bra </a:t>
            </a:r>
            <a:r>
              <a:rPr lang="en-US" sz="1800" b="1" kern="0" dirty="0" err="1" smtClean="0">
                <a:solidFill>
                  <a:srgbClr val="333333"/>
                </a:solidFill>
                <a:latin typeface="+mn-lt"/>
              </a:rPr>
              <a:t>produkt</a:t>
            </a:r>
            <a:r>
              <a:rPr lang="en-US" sz="1800" b="1" kern="0" dirty="0" smtClean="0">
                <a:solidFill>
                  <a:srgbClr val="333333"/>
                </a:solidFill>
                <a:latin typeface="+mn-lt"/>
              </a:rPr>
              <a:t>’ </a:t>
            </a:r>
            <a:r>
              <a:rPr lang="en-US" sz="1800" b="1" kern="0" dirty="0" err="1" smtClean="0">
                <a:solidFill>
                  <a:srgbClr val="333333"/>
                </a:solidFill>
                <a:latin typeface="+mn-lt"/>
              </a:rPr>
              <a:t>snarare</a:t>
            </a:r>
            <a:r>
              <a:rPr lang="en-US" sz="1800" b="1" kern="0" dirty="0" smtClean="0">
                <a:solidFill>
                  <a:srgbClr val="333333"/>
                </a:solidFill>
                <a:latin typeface="+mn-lt"/>
              </a:rPr>
              <a:t> an ‘</a:t>
            </a:r>
            <a:r>
              <a:rPr lang="en-US" sz="1800" b="1" kern="0" dirty="0" err="1" smtClean="0">
                <a:solidFill>
                  <a:srgbClr val="333333"/>
                </a:solidFill>
                <a:latin typeface="+mn-lt"/>
              </a:rPr>
              <a:t>hög</a:t>
            </a:r>
            <a:r>
              <a:rPr lang="en-US" sz="1800" b="1" kern="0" dirty="0" smtClean="0">
                <a:solidFill>
                  <a:srgbClr val="333333"/>
                </a:solidFill>
                <a:latin typeface="+mn-lt"/>
              </a:rPr>
              <a:t> </a:t>
            </a:r>
            <a:r>
              <a:rPr lang="en-US" sz="1800" b="1" kern="0" dirty="0" err="1" smtClean="0">
                <a:solidFill>
                  <a:srgbClr val="333333"/>
                </a:solidFill>
                <a:latin typeface="+mn-lt"/>
              </a:rPr>
              <a:t>proofit</a:t>
            </a:r>
            <a:r>
              <a:rPr lang="en-US" sz="1800" b="1" kern="0" dirty="0" smtClean="0">
                <a:solidFill>
                  <a:srgbClr val="333333"/>
                </a:solidFill>
                <a:latin typeface="+mn-lt"/>
              </a:rPr>
              <a:t>’.</a:t>
            </a:r>
            <a:endParaRPr kumimoji="0" lang="en-US" sz="1800" b="1" i="0" u="none" strike="noStrike" kern="0" cap="none" spc="0" normalizeH="0" baseline="0" noProof="0" dirty="0" smtClean="0">
              <a:ln>
                <a:noFill/>
              </a:ln>
              <a:solidFill>
                <a:srgbClr val="333333"/>
              </a:solidFill>
              <a:effectLst/>
              <a:uLnTx/>
              <a:uFillTx/>
              <a:latin typeface="+mn-lt"/>
            </a:endParaRPr>
          </a:p>
          <a:p>
            <a:pPr marL="361950" marR="0" lvl="0" indent="-361950" algn="l" defTabSz="914400" rtl="0" eaLnBrk="0" fontAlgn="base" latinLnBrk="0" hangingPunct="0">
              <a:lnSpc>
                <a:spcPct val="90000"/>
              </a:lnSpc>
              <a:spcBef>
                <a:spcPct val="20000"/>
              </a:spcBef>
              <a:spcAft>
                <a:spcPct val="0"/>
              </a:spcAft>
              <a:buClrTx/>
              <a:buSzTx/>
              <a:tabLst/>
              <a:defRPr/>
            </a:pPr>
            <a:endParaRPr kumimoji="0" lang="en-US" sz="1800" b="1" i="0" u="none" strike="noStrike" kern="0" cap="none" spc="0" normalizeH="0" baseline="0" noProof="0" dirty="0" smtClean="0">
              <a:ln>
                <a:noFill/>
              </a:ln>
              <a:solidFill>
                <a:srgbClr val="333333"/>
              </a:solidFill>
              <a:effectLst/>
              <a:uLnTx/>
              <a:uFillTx/>
              <a:latin typeface="+mn-lt"/>
            </a:endParaRPr>
          </a:p>
          <a:p>
            <a:pPr marL="361950" lvl="0" indent="-361950">
              <a:lnSpc>
                <a:spcPct val="90000"/>
              </a:lnSpc>
              <a:spcBef>
                <a:spcPct val="20000"/>
              </a:spcBef>
              <a:buFontTx/>
              <a:buChar char="•"/>
              <a:defRPr/>
            </a:pPr>
            <a:r>
              <a:rPr lang="en-US" sz="1800" b="1" kern="0" dirty="0" err="1" smtClean="0">
                <a:solidFill>
                  <a:srgbClr val="333333"/>
                </a:solidFill>
                <a:latin typeface="+mn-lt"/>
              </a:rPr>
              <a:t>Branschen</a:t>
            </a:r>
            <a:r>
              <a:rPr lang="en-US" sz="1800" b="1" kern="0" dirty="0" smtClean="0">
                <a:solidFill>
                  <a:srgbClr val="333333"/>
                </a:solidFill>
                <a:latin typeface="+mn-lt"/>
              </a:rPr>
              <a:t> </a:t>
            </a:r>
            <a:r>
              <a:rPr lang="en-US" sz="1800" b="1" kern="0" dirty="0" err="1" smtClean="0">
                <a:solidFill>
                  <a:srgbClr val="333333"/>
                </a:solidFill>
                <a:latin typeface="+mn-lt"/>
              </a:rPr>
              <a:t>domineras</a:t>
            </a:r>
            <a:r>
              <a:rPr lang="en-US" sz="1800" b="1" kern="0" dirty="0" smtClean="0">
                <a:solidFill>
                  <a:srgbClr val="333333"/>
                </a:solidFill>
                <a:latin typeface="+mn-lt"/>
              </a:rPr>
              <a:t> </a:t>
            </a:r>
            <a:r>
              <a:rPr lang="en-US" sz="1800" b="1" kern="0" dirty="0" err="1" smtClean="0">
                <a:solidFill>
                  <a:srgbClr val="333333"/>
                </a:solidFill>
                <a:latin typeface="+mn-lt"/>
              </a:rPr>
              <a:t>av</a:t>
            </a:r>
            <a:r>
              <a:rPr lang="en-US" sz="1800" b="1" kern="0" dirty="0" smtClean="0">
                <a:solidFill>
                  <a:srgbClr val="333333"/>
                </a:solidFill>
                <a:latin typeface="+mn-lt"/>
              </a:rPr>
              <a:t> </a:t>
            </a:r>
            <a:r>
              <a:rPr lang="en-US" sz="1800" b="1" kern="0" dirty="0" err="1" smtClean="0">
                <a:solidFill>
                  <a:srgbClr val="333333"/>
                </a:solidFill>
                <a:latin typeface="+mn-lt"/>
              </a:rPr>
              <a:t>män</a:t>
            </a:r>
            <a:endParaRPr kumimoji="0" lang="en-US" sz="1800" b="1" i="0" u="none" strike="noStrike" kern="0" cap="none" spc="0" normalizeH="0" baseline="0" noProof="0" dirty="0" smtClean="0">
              <a:ln>
                <a:noFill/>
              </a:ln>
              <a:solidFill>
                <a:srgbClr val="333333"/>
              </a:solidFill>
              <a:effectLst/>
              <a:uLnTx/>
              <a:uFillTx/>
              <a:latin typeface="+mn-lt"/>
            </a:endParaRPr>
          </a:p>
        </p:txBody>
      </p:sp>
    </p:spTree>
    <p:extLst>
      <p:ext uri="{BB962C8B-B14F-4D97-AF65-F5344CB8AC3E}">
        <p14:creationId xmlns:p14="http://schemas.microsoft.com/office/powerpoint/2010/main" val="28964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3" end="3"/>
                                            </p:txEl>
                                          </p:spTgt>
                                        </p:tgtEl>
                                        <p:attrNameLst>
                                          <p:attrName>style.visibility</p:attrName>
                                        </p:attrNameLst>
                                      </p:cBhvr>
                                      <p:to>
                                        <p:strVal val="visible"/>
                                      </p:to>
                                    </p:set>
                                    <p:animEffect transition="in" filter="fade">
                                      <p:cBhvr>
                                        <p:cTn id="26" dur="500"/>
                                        <p:tgtEl>
                                          <p:spTgt spid="2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animEffect transition="in" filter="fade">
                                      <p:cBhvr>
                                        <p:cTn id="31" dur="500"/>
                                        <p:tgtEl>
                                          <p:spTgt spid="2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xEl>
                                              <p:pRg st="5" end="5"/>
                                            </p:txEl>
                                          </p:spTgt>
                                        </p:tgtEl>
                                        <p:attrNameLst>
                                          <p:attrName>style.visibility</p:attrName>
                                        </p:attrNameLst>
                                      </p:cBhvr>
                                      <p:to>
                                        <p:strVal val="visible"/>
                                      </p:to>
                                    </p:set>
                                    <p:animEffect transition="in" filter="fade">
                                      <p:cBhvr>
                                        <p:cTn id="36" dur="500"/>
                                        <p:tgtEl>
                                          <p:spTgt spid="21">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xEl>
                                              <p:pRg st="7" end="7"/>
                                            </p:txEl>
                                          </p:spTgt>
                                        </p:tgtEl>
                                        <p:attrNameLst>
                                          <p:attrName>style.visibility</p:attrName>
                                        </p:attrNameLst>
                                      </p:cBhvr>
                                      <p:to>
                                        <p:strVal val="visible"/>
                                      </p:to>
                                    </p:set>
                                    <p:animEffect transition="in" filter="fade">
                                      <p:cBhvr>
                                        <p:cTn id="41" dur="500"/>
                                        <p:tgtEl>
                                          <p:spTgt spid="21">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xEl>
                                              <p:pRg st="9" end="9"/>
                                            </p:txEl>
                                          </p:spTgt>
                                        </p:tgtEl>
                                        <p:attrNameLst>
                                          <p:attrName>style.visibility</p:attrName>
                                        </p:attrNameLst>
                                      </p:cBhvr>
                                      <p:to>
                                        <p:strVal val="visible"/>
                                      </p:to>
                                    </p:set>
                                    <p:animEffect transition="in" filter="fade">
                                      <p:cBhvr>
                                        <p:cTn id="46" dur="500"/>
                                        <p:tgtEl>
                                          <p:spTgt spid="2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29310" y="224644"/>
            <a:ext cx="7348538" cy="1090612"/>
          </a:xfrm>
        </p:spPr>
        <p:txBody>
          <a:bodyPr/>
          <a:lstStyle/>
          <a:p>
            <a:r>
              <a:rPr lang="sv-SE" dirty="0" smtClean="0"/>
              <a:t>Mellanhänder (</a:t>
            </a:r>
            <a:r>
              <a:rPr lang="sv-SE" dirty="0" err="1" smtClean="0"/>
              <a:t>intermediaries</a:t>
            </a:r>
            <a:r>
              <a:rPr lang="sv-SE" dirty="0" smtClean="0"/>
              <a:t>): återförsäljare</a:t>
            </a:r>
            <a:endParaRPr lang="sv-SE" dirty="0"/>
          </a:p>
        </p:txBody>
      </p:sp>
      <p:pic>
        <p:nvPicPr>
          <p:cNvPr id="6" name="Bildobjekt 5" descr="DSC_0061.jpg"/>
          <p:cNvPicPr>
            <a:picLocks noChangeAspect="1"/>
          </p:cNvPicPr>
          <p:nvPr/>
        </p:nvPicPr>
        <p:blipFill>
          <a:blip r:embed="rId3" cstate="print"/>
          <a:stretch>
            <a:fillRect/>
          </a:stretch>
        </p:blipFill>
        <p:spPr>
          <a:xfrm>
            <a:off x="467544" y="1700808"/>
            <a:ext cx="4070753" cy="3307486"/>
          </a:xfrm>
          <a:prstGeom prst="rect">
            <a:avLst/>
          </a:prstGeom>
          <a:ln>
            <a:noFill/>
          </a:ln>
          <a:effectLst>
            <a:softEdge rad="112500"/>
          </a:effectLst>
        </p:spPr>
      </p:pic>
      <p:pic>
        <p:nvPicPr>
          <p:cNvPr id="7" name="Bildobjekt 6" descr="DSC_0062.jpg"/>
          <p:cNvPicPr>
            <a:picLocks noChangeAspect="1"/>
          </p:cNvPicPr>
          <p:nvPr/>
        </p:nvPicPr>
        <p:blipFill>
          <a:blip r:embed="rId4" cstate="print"/>
          <a:stretch>
            <a:fillRect/>
          </a:stretch>
        </p:blipFill>
        <p:spPr>
          <a:xfrm>
            <a:off x="4638469" y="3356993"/>
            <a:ext cx="3987666" cy="3239979"/>
          </a:xfrm>
          <a:prstGeom prst="rect">
            <a:avLst/>
          </a:prstGeom>
          <a:ln>
            <a:noFill/>
          </a:ln>
          <a:effectLst>
            <a:softEdge rad="112500"/>
          </a:effectLst>
        </p:spPr>
      </p:pic>
      <p:grpSp>
        <p:nvGrpSpPr>
          <p:cNvPr id="13" name="Grupp 12"/>
          <p:cNvGrpSpPr/>
          <p:nvPr/>
        </p:nvGrpSpPr>
        <p:grpSpPr>
          <a:xfrm>
            <a:off x="5364088" y="1628800"/>
            <a:ext cx="2515726" cy="3456385"/>
            <a:chOff x="6708196" y="1994948"/>
            <a:chExt cx="1572329" cy="3163159"/>
          </a:xfrm>
        </p:grpSpPr>
        <p:pic>
          <p:nvPicPr>
            <p:cNvPr id="8" name="Bildobjekt 7" descr="DSC_0063.jpg"/>
            <p:cNvPicPr>
              <a:picLocks noChangeAspect="1"/>
            </p:cNvPicPr>
            <p:nvPr/>
          </p:nvPicPr>
          <p:blipFill>
            <a:blip r:embed="rId5" cstate="print"/>
            <a:srcRect l="33730" t="8803" r="29791" b="21887"/>
            <a:stretch>
              <a:fillRect/>
            </a:stretch>
          </p:blipFill>
          <p:spPr>
            <a:xfrm>
              <a:off x="6708196" y="1994948"/>
              <a:ext cx="1572329" cy="2240569"/>
            </a:xfrm>
            <a:prstGeom prst="rect">
              <a:avLst/>
            </a:prstGeom>
            <a:ln>
              <a:noFill/>
            </a:ln>
            <a:effectLst>
              <a:softEdge rad="112500"/>
            </a:effectLst>
          </p:spPr>
        </p:pic>
        <p:cxnSp>
          <p:nvCxnSpPr>
            <p:cNvPr id="9" name="Rak 8"/>
            <p:cNvCxnSpPr/>
            <p:nvPr/>
          </p:nvCxnSpPr>
          <p:spPr bwMode="auto">
            <a:xfrm>
              <a:off x="6861212" y="4041983"/>
              <a:ext cx="864096" cy="111612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 name="Rak 9"/>
            <p:cNvCxnSpPr/>
            <p:nvPr/>
          </p:nvCxnSpPr>
          <p:spPr bwMode="auto">
            <a:xfrm>
              <a:off x="8049344" y="4041983"/>
              <a:ext cx="0" cy="98853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1740328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Mellanhänder: media</a:t>
            </a:r>
            <a:endParaRPr lang="sv-SE" dirty="0"/>
          </a:p>
        </p:txBody>
      </p:sp>
      <p:pic>
        <p:nvPicPr>
          <p:cNvPr id="8" name="Platshållare för innehåll 7"/>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251520" y="2024844"/>
            <a:ext cx="3937489" cy="3537855"/>
          </a:xfrm>
        </p:spPr>
      </p:pic>
      <p:pic>
        <p:nvPicPr>
          <p:cNvPr id="9" name="Platshållare för innehåll 8"/>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439062" y="2312876"/>
            <a:ext cx="4642804" cy="2592288"/>
          </a:xfrm>
        </p:spPr>
      </p:pic>
      <p:sp>
        <p:nvSpPr>
          <p:cNvPr id="10" name="textruta 9"/>
          <p:cNvSpPr txBox="1"/>
          <p:nvPr/>
        </p:nvSpPr>
        <p:spPr>
          <a:xfrm>
            <a:off x="816506" y="5773551"/>
            <a:ext cx="2027302" cy="461665"/>
          </a:xfrm>
          <a:prstGeom prst="rect">
            <a:avLst/>
          </a:prstGeom>
          <a:noFill/>
        </p:spPr>
        <p:txBody>
          <a:bodyPr wrap="square" rtlCol="0">
            <a:spAutoFit/>
          </a:bodyPr>
          <a:lstStyle/>
          <a:p>
            <a:r>
              <a:rPr lang="sv-SE" dirty="0" smtClean="0">
                <a:latin typeface="+mn-lt"/>
              </a:rPr>
              <a:t>Tester</a:t>
            </a:r>
            <a:endParaRPr lang="sv-SE" dirty="0">
              <a:latin typeface="+mn-lt"/>
            </a:endParaRPr>
          </a:p>
        </p:txBody>
      </p:sp>
      <p:sp>
        <p:nvSpPr>
          <p:cNvPr id="12" name="textruta 11"/>
          <p:cNvSpPr txBox="1"/>
          <p:nvPr/>
        </p:nvSpPr>
        <p:spPr>
          <a:xfrm>
            <a:off x="5103752" y="5085185"/>
            <a:ext cx="3489618" cy="1200329"/>
          </a:xfrm>
          <a:prstGeom prst="rect">
            <a:avLst/>
          </a:prstGeom>
          <a:noFill/>
        </p:spPr>
        <p:txBody>
          <a:bodyPr wrap="square" rtlCol="0">
            <a:spAutoFit/>
          </a:bodyPr>
          <a:lstStyle/>
          <a:p>
            <a:r>
              <a:rPr lang="sv-SE" dirty="0" smtClean="0">
                <a:latin typeface="+mn-lt"/>
              </a:rPr>
              <a:t>Internetforum: Konsumenter och producenter i dialog</a:t>
            </a:r>
          </a:p>
        </p:txBody>
      </p:sp>
    </p:spTree>
    <p:extLst>
      <p:ext uri="{BB962C8B-B14F-4D97-AF65-F5344CB8AC3E}">
        <p14:creationId xmlns:p14="http://schemas.microsoft.com/office/powerpoint/2010/main" val="108831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86015" y="224644"/>
            <a:ext cx="7348538" cy="1090612"/>
          </a:xfrm>
        </p:spPr>
        <p:txBody>
          <a:bodyPr/>
          <a:lstStyle/>
          <a:p>
            <a:r>
              <a:rPr lang="sv-SE" dirty="0" smtClean="0">
                <a:latin typeface="Arial" pitchFamily="34" charset="0"/>
                <a:cs typeface="Arial" pitchFamily="34" charset="0"/>
              </a:rPr>
              <a:t>Mellanhänder: mässor</a:t>
            </a:r>
            <a:endParaRPr lang="sv-SE" dirty="0">
              <a:latin typeface="Arial" pitchFamily="34" charset="0"/>
              <a:cs typeface="Arial" pitchFamily="34" charset="0"/>
            </a:endParaRPr>
          </a:p>
        </p:txBody>
      </p:sp>
      <p:pic>
        <p:nvPicPr>
          <p:cNvPr id="5" name="Bildobjekt 4" descr="DSC_0114.jpg"/>
          <p:cNvPicPr>
            <a:picLocks noChangeAspect="1"/>
          </p:cNvPicPr>
          <p:nvPr/>
        </p:nvPicPr>
        <p:blipFill>
          <a:blip r:embed="rId3" cstate="print"/>
          <a:stretch>
            <a:fillRect/>
          </a:stretch>
        </p:blipFill>
        <p:spPr>
          <a:xfrm>
            <a:off x="1282572" y="1592796"/>
            <a:ext cx="3263119" cy="2651284"/>
          </a:xfrm>
          <a:prstGeom prst="rect">
            <a:avLst/>
          </a:prstGeom>
          <a:ln>
            <a:noFill/>
          </a:ln>
          <a:effectLst>
            <a:softEdge rad="112500"/>
          </a:effectLst>
        </p:spPr>
      </p:pic>
      <p:pic>
        <p:nvPicPr>
          <p:cNvPr id="7" name="Bildobjekt 6" descr="DSC_0122.jpg"/>
          <p:cNvPicPr>
            <a:picLocks noChangeAspect="1"/>
          </p:cNvPicPr>
          <p:nvPr/>
        </p:nvPicPr>
        <p:blipFill>
          <a:blip r:embed="rId4" cstate="print"/>
          <a:stretch>
            <a:fillRect/>
          </a:stretch>
        </p:blipFill>
        <p:spPr>
          <a:xfrm>
            <a:off x="1282573" y="4125292"/>
            <a:ext cx="3263641" cy="2340463"/>
          </a:xfrm>
          <a:prstGeom prst="rect">
            <a:avLst/>
          </a:prstGeom>
          <a:ln>
            <a:noFill/>
          </a:ln>
          <a:effectLst>
            <a:softEdge rad="112500"/>
          </a:effectLst>
        </p:spPr>
      </p:pic>
      <p:pic>
        <p:nvPicPr>
          <p:cNvPr id="8" name="Bildobjekt 7" descr="High-endmässa 1-1 2012-02-12 11.22.39.jpg"/>
          <p:cNvPicPr>
            <a:picLocks noChangeAspect="1"/>
          </p:cNvPicPr>
          <p:nvPr/>
        </p:nvPicPr>
        <p:blipFill>
          <a:blip r:embed="rId5" cstate="print"/>
          <a:stretch>
            <a:fillRect/>
          </a:stretch>
        </p:blipFill>
        <p:spPr>
          <a:xfrm>
            <a:off x="4605236" y="4118676"/>
            <a:ext cx="3495156" cy="2321243"/>
          </a:xfrm>
          <a:prstGeom prst="rect">
            <a:avLst/>
          </a:prstGeom>
          <a:ln>
            <a:noFill/>
          </a:ln>
          <a:effectLst>
            <a:softEdge rad="112500"/>
          </a:effectLst>
        </p:spPr>
      </p:pic>
      <p:pic>
        <p:nvPicPr>
          <p:cNvPr id="9" name="Bildobjekt 8" descr="High-endmässa 2-1 2012-02-12 11.28.07.jpg"/>
          <p:cNvPicPr>
            <a:picLocks noChangeAspect="1"/>
          </p:cNvPicPr>
          <p:nvPr/>
        </p:nvPicPr>
        <p:blipFill>
          <a:blip r:embed="rId6" cstate="print"/>
          <a:stretch>
            <a:fillRect/>
          </a:stretch>
        </p:blipFill>
        <p:spPr>
          <a:xfrm>
            <a:off x="4605235" y="1592796"/>
            <a:ext cx="3443806" cy="2651284"/>
          </a:xfrm>
          <a:prstGeom prst="rect">
            <a:avLst/>
          </a:prstGeom>
          <a:ln>
            <a:noFill/>
          </a:ln>
          <a:effectLst>
            <a:softEdge rad="112500"/>
          </a:effectLst>
        </p:spPr>
      </p:pic>
    </p:spTree>
    <p:extLst>
      <p:ext uri="{BB962C8B-B14F-4D97-AF65-F5344CB8AC3E}">
        <p14:creationId xmlns:p14="http://schemas.microsoft.com/office/powerpoint/2010/main" val="147962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Platshållare för innehåll 2"/>
          <p:cNvSpPr>
            <a:spLocks noGrp="1"/>
          </p:cNvSpPr>
          <p:nvPr>
            <p:ph sz="half" idx="1"/>
          </p:nvPr>
        </p:nvSpPr>
        <p:spPr>
          <a:xfrm>
            <a:off x="422031" y="1600201"/>
            <a:ext cx="4149969" cy="4525963"/>
          </a:xfrm>
        </p:spPr>
        <p:txBody>
          <a:bodyPr/>
          <a:lstStyle/>
          <a:p>
            <a:endParaRPr lang="sv-SE" dirty="0" smtClean="0"/>
          </a:p>
          <a:p>
            <a:endParaRPr lang="sv-SE" dirty="0" smtClean="0"/>
          </a:p>
          <a:p>
            <a:pPr algn="ctr">
              <a:buFontTx/>
              <a:buNone/>
            </a:pPr>
            <a:r>
              <a:rPr lang="en-US" dirty="0"/>
              <a:t>Mot en </a:t>
            </a:r>
            <a:r>
              <a:rPr lang="en-US" dirty="0" err="1"/>
              <a:t>kvalitetsbaserad</a:t>
            </a:r>
            <a:r>
              <a:rPr lang="en-US" dirty="0"/>
              <a:t> </a:t>
            </a:r>
            <a:r>
              <a:rPr lang="en-US" dirty="0" err="1"/>
              <a:t>analys</a:t>
            </a:r>
            <a:r>
              <a:rPr lang="en-US" dirty="0"/>
              <a:t> </a:t>
            </a:r>
            <a:r>
              <a:rPr lang="en-US" dirty="0" err="1"/>
              <a:t>av</a:t>
            </a:r>
            <a:r>
              <a:rPr lang="en-US" dirty="0"/>
              <a:t> regional </a:t>
            </a:r>
            <a:r>
              <a:rPr lang="en-US" dirty="0" err="1" smtClean="0"/>
              <a:t>utveckling</a:t>
            </a:r>
            <a:r>
              <a:rPr lang="en-US" dirty="0" smtClean="0"/>
              <a:t>?</a:t>
            </a:r>
          </a:p>
        </p:txBody>
      </p:sp>
      <p:pic>
        <p:nvPicPr>
          <p:cNvPr id="6" name="Bildobjekt 5" descr="Ino Audio piP 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69328" y="2348881"/>
            <a:ext cx="2375389"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43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07536" y="224644"/>
            <a:ext cx="7348538" cy="1090612"/>
          </a:xfrm>
        </p:spPr>
        <p:txBody>
          <a:bodyPr/>
          <a:lstStyle/>
          <a:p>
            <a:r>
              <a:rPr lang="en-US" dirty="0"/>
              <a:t>The quality framework</a:t>
            </a:r>
            <a:endParaRPr lang="sv-SE" dirty="0"/>
          </a:p>
        </p:txBody>
      </p:sp>
      <p:grpSp>
        <p:nvGrpSpPr>
          <p:cNvPr id="8" name="Group 2"/>
          <p:cNvGrpSpPr>
            <a:grpSpLocks/>
          </p:cNvGrpSpPr>
          <p:nvPr/>
        </p:nvGrpSpPr>
        <p:grpSpPr bwMode="auto">
          <a:xfrm>
            <a:off x="1447962" y="1897724"/>
            <a:ext cx="5846529" cy="4015552"/>
            <a:chOff x="2088" y="9270"/>
            <a:chExt cx="6916" cy="4125"/>
          </a:xfrm>
        </p:grpSpPr>
        <p:sp>
          <p:nvSpPr>
            <p:cNvPr id="9" name="AutoShape 5"/>
            <p:cNvSpPr>
              <a:spLocks noChangeArrowheads="1"/>
            </p:cNvSpPr>
            <p:nvPr/>
          </p:nvSpPr>
          <p:spPr bwMode="auto">
            <a:xfrm>
              <a:off x="2175" y="9270"/>
              <a:ext cx="6829" cy="4125"/>
            </a:xfrm>
            <a:prstGeom prst="roundRect">
              <a:avLst>
                <a:gd name="adj" fmla="val 1958"/>
              </a:avLst>
            </a:prstGeom>
            <a:solidFill>
              <a:schemeClr val="bg1"/>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10" name="AutoShape 6"/>
            <p:cNvSpPr>
              <a:spLocks noChangeArrowheads="1"/>
            </p:cNvSpPr>
            <p:nvPr/>
          </p:nvSpPr>
          <p:spPr bwMode="auto">
            <a:xfrm>
              <a:off x="2502" y="9615"/>
              <a:ext cx="6213" cy="3375"/>
            </a:xfrm>
            <a:prstGeom prst="roundRect">
              <a:avLst>
                <a:gd name="adj" fmla="val 1630"/>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sv-SE"/>
            </a:p>
          </p:txBody>
        </p:sp>
        <p:sp>
          <p:nvSpPr>
            <p:cNvPr id="11" name="AutoShape 7"/>
            <p:cNvSpPr>
              <a:spLocks noChangeArrowheads="1"/>
            </p:cNvSpPr>
            <p:nvPr/>
          </p:nvSpPr>
          <p:spPr bwMode="auto">
            <a:xfrm>
              <a:off x="2871" y="9970"/>
              <a:ext cx="5563" cy="1369"/>
            </a:xfrm>
            <a:prstGeom prst="roundRect">
              <a:avLst>
                <a:gd name="adj" fmla="val 4602"/>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tx1"/>
                  </a:solidFill>
                  <a:effectLst/>
                  <a:latin typeface="Calibri" pitchFamily="34" charset="0"/>
                  <a:cs typeface="Arial" pitchFamily="34" charset="0"/>
                </a:rPr>
                <a:t>Quality promise</a:t>
              </a:r>
              <a:endParaRPr kumimoji="0" lang="sv-SE"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8"/>
            <p:cNvSpPr>
              <a:spLocks noChangeArrowheads="1"/>
            </p:cNvSpPr>
            <p:nvPr/>
          </p:nvSpPr>
          <p:spPr bwMode="auto">
            <a:xfrm>
              <a:off x="4875" y="10665"/>
              <a:ext cx="1599" cy="520"/>
            </a:xfrm>
            <a:prstGeom prst="roundRect">
              <a:avLst>
                <a:gd name="adj" fmla="val 5194"/>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cs typeface="Arial" pitchFamily="34" charset="0"/>
                </a:rPr>
                <a:t>Projection</a:t>
              </a:r>
              <a:endParaRPr kumimoji="0" lang="sv-SE"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9"/>
            <p:cNvSpPr>
              <a:spLocks noChangeArrowheads="1"/>
            </p:cNvSpPr>
            <p:nvPr/>
          </p:nvSpPr>
          <p:spPr bwMode="auto">
            <a:xfrm>
              <a:off x="6720" y="10665"/>
              <a:ext cx="1533" cy="542"/>
            </a:xfrm>
            <a:prstGeom prst="roundRect">
              <a:avLst>
                <a:gd name="adj" fmla="val 5537"/>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cs typeface="Arial" pitchFamily="34" charset="0"/>
                </a:rPr>
                <a:t>Protection</a:t>
              </a:r>
              <a:endParaRPr kumimoji="0" lang="sv-SE"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10"/>
            <p:cNvSpPr>
              <a:spLocks noChangeArrowheads="1"/>
            </p:cNvSpPr>
            <p:nvPr/>
          </p:nvSpPr>
          <p:spPr bwMode="auto">
            <a:xfrm>
              <a:off x="3075" y="10665"/>
              <a:ext cx="1558" cy="520"/>
            </a:xfrm>
            <a:prstGeom prst="roundRect">
              <a:avLst>
                <a:gd name="adj" fmla="val 8653"/>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tx1"/>
                  </a:solidFill>
                  <a:effectLst/>
                  <a:latin typeface="Calibri" pitchFamily="34" charset="0"/>
                  <a:cs typeface="Arial" pitchFamily="34" charset="0"/>
                </a:rPr>
                <a:t>Performance</a:t>
              </a:r>
              <a:endParaRPr kumimoji="0" lang="sv-SE"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AutoShape 11"/>
            <p:cNvSpPr>
              <a:spLocks noChangeArrowheads="1"/>
            </p:cNvSpPr>
            <p:nvPr/>
          </p:nvSpPr>
          <p:spPr bwMode="auto">
            <a:xfrm>
              <a:off x="2882" y="11790"/>
              <a:ext cx="5563" cy="850"/>
            </a:xfrm>
            <a:prstGeom prst="roundRect">
              <a:avLst>
                <a:gd name="adj" fmla="val 7884"/>
              </a:avLst>
            </a:prstGeom>
            <a:solidFill>
              <a:srgbClr val="FFFFFF"/>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GB" sz="1800" b="1" i="0" u="none" strike="noStrike" cap="none" normalizeH="0" baseline="0" dirty="0" smtClean="0">
                  <a:ln>
                    <a:noFill/>
                  </a:ln>
                  <a:solidFill>
                    <a:schemeClr val="tx1"/>
                  </a:solidFill>
                  <a:effectLst/>
                  <a:latin typeface="Calibri" pitchFamily="34" charset="0"/>
                  <a:cs typeface="Arial" pitchFamily="34" charset="0"/>
                </a:rPr>
                <a:t>Actors </a:t>
              </a:r>
            </a:p>
            <a:p>
              <a:pPr marL="0" marR="0" lvl="0" indent="0" algn="ctr" defTabSz="914400" rtl="0" eaLnBrk="1" fontAlgn="base" latinLnBrk="0" hangingPunct="1">
                <a:lnSpc>
                  <a:spcPct val="100000"/>
                </a:lnSpc>
                <a:spcBef>
                  <a:spcPct val="0"/>
                </a:spcBef>
                <a:spcAft>
                  <a:spcPts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cs typeface="Arial" pitchFamily="34" charset="0"/>
                </a:rPr>
                <a:t>(producers, intermediaries, customers/consumers)</a:t>
              </a:r>
              <a:endParaRPr kumimoji="0" lang="sv-SE"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AutoShape 12"/>
            <p:cNvCxnSpPr>
              <a:cxnSpLocks noChangeShapeType="1"/>
            </p:cNvCxnSpPr>
            <p:nvPr/>
          </p:nvCxnSpPr>
          <p:spPr bwMode="auto">
            <a:xfrm>
              <a:off x="3855" y="11329"/>
              <a:ext cx="0" cy="461"/>
            </a:xfrm>
            <a:prstGeom prst="straightConnector1">
              <a:avLst/>
            </a:prstGeom>
            <a:noFill/>
            <a:ln w="12700">
              <a:solidFill>
                <a:srgbClr val="000000"/>
              </a:solidFill>
              <a:round/>
              <a:headEnd type="triangle" w="med" len="med"/>
              <a:tailEnd type="triangle" w="med" len="med"/>
            </a:ln>
          </p:spPr>
        </p:cxnSp>
        <p:cxnSp>
          <p:nvCxnSpPr>
            <p:cNvPr id="17" name="AutoShape 13"/>
            <p:cNvCxnSpPr>
              <a:cxnSpLocks noChangeShapeType="1"/>
            </p:cNvCxnSpPr>
            <p:nvPr/>
          </p:nvCxnSpPr>
          <p:spPr bwMode="auto">
            <a:xfrm>
              <a:off x="5601" y="11329"/>
              <a:ext cx="1" cy="461"/>
            </a:xfrm>
            <a:prstGeom prst="straightConnector1">
              <a:avLst/>
            </a:prstGeom>
            <a:noFill/>
            <a:ln w="12700">
              <a:solidFill>
                <a:srgbClr val="000000"/>
              </a:solidFill>
              <a:round/>
              <a:headEnd type="triangle" w="med" len="med"/>
              <a:tailEnd type="triangle" w="med" len="med"/>
            </a:ln>
          </p:spPr>
        </p:cxnSp>
        <p:cxnSp>
          <p:nvCxnSpPr>
            <p:cNvPr id="18" name="AutoShape 14"/>
            <p:cNvCxnSpPr>
              <a:cxnSpLocks noChangeShapeType="1"/>
            </p:cNvCxnSpPr>
            <p:nvPr/>
          </p:nvCxnSpPr>
          <p:spPr bwMode="auto">
            <a:xfrm>
              <a:off x="7503" y="11329"/>
              <a:ext cx="0" cy="461"/>
            </a:xfrm>
            <a:prstGeom prst="straightConnector1">
              <a:avLst/>
            </a:prstGeom>
            <a:noFill/>
            <a:ln w="12700">
              <a:solidFill>
                <a:srgbClr val="000000"/>
              </a:solidFill>
              <a:round/>
              <a:headEnd type="triangle" w="med" len="med"/>
              <a:tailEnd type="triangle" w="med" len="med"/>
            </a:ln>
          </p:spPr>
        </p:cxnSp>
        <p:sp>
          <p:nvSpPr>
            <p:cNvPr id="19" name="Text Box 3"/>
            <p:cNvSpPr txBox="1">
              <a:spLocks noChangeArrowheads="1"/>
            </p:cNvSpPr>
            <p:nvPr/>
          </p:nvSpPr>
          <p:spPr bwMode="auto">
            <a:xfrm>
              <a:off x="2088" y="10922"/>
              <a:ext cx="589" cy="881"/>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sv-SE" sz="1800" i="0" u="none" strike="noStrike" cap="none" normalizeH="0" baseline="0" dirty="0" smtClean="0">
                  <a:ln>
                    <a:noFill/>
                  </a:ln>
                  <a:solidFill>
                    <a:schemeClr val="tx1"/>
                  </a:solidFill>
                  <a:effectLst/>
                  <a:latin typeface="Calibri" pitchFamily="34" charset="0"/>
                  <a:cs typeface="Arial" pitchFamily="34" charset="0"/>
                </a:rPr>
                <a:t>Time</a:t>
              </a:r>
              <a:endParaRPr kumimoji="0" lang="sv-SE" sz="320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4"/>
            <p:cNvSpPr txBox="1">
              <a:spLocks noChangeArrowheads="1"/>
            </p:cNvSpPr>
            <p:nvPr/>
          </p:nvSpPr>
          <p:spPr bwMode="auto">
            <a:xfrm>
              <a:off x="2391" y="10842"/>
              <a:ext cx="624" cy="907"/>
            </a:xfrm>
            <a:prstGeom prst="rect">
              <a:avLst/>
            </a:prstGeom>
            <a:noFill/>
            <a:ln w="9525">
              <a:noFill/>
              <a:miter lim="800000"/>
              <a:headEnd/>
              <a:tailEnd/>
            </a:ln>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sv-SE" sz="1800" i="0" u="none" strike="noStrike" cap="none" normalizeH="0" baseline="0" dirty="0" smtClean="0">
                  <a:ln>
                    <a:noFill/>
                  </a:ln>
                  <a:solidFill>
                    <a:schemeClr val="tx1"/>
                  </a:solidFill>
                  <a:effectLst/>
                  <a:latin typeface="Calibri" pitchFamily="34" charset="0"/>
                  <a:cs typeface="Arial" pitchFamily="34" charset="0"/>
                </a:rPr>
                <a:t>Space</a:t>
              </a:r>
              <a:endParaRPr kumimoji="0" lang="sv-SE" sz="200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229712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a:xfrm>
            <a:off x="1381492" y="188640"/>
            <a:ext cx="7348538" cy="1090612"/>
          </a:xfrm>
        </p:spPr>
        <p:txBody>
          <a:bodyPr/>
          <a:lstStyle/>
          <a:p>
            <a:r>
              <a:rPr lang="sv-SE" dirty="0" err="1" smtClean="0"/>
              <a:t>Performance</a:t>
            </a:r>
            <a:endParaRPr lang="sv-SE" dirty="0" smtClean="0"/>
          </a:p>
        </p:txBody>
      </p:sp>
      <p:sp>
        <p:nvSpPr>
          <p:cNvPr id="3" name="Platshållare för innehåll 2"/>
          <p:cNvSpPr>
            <a:spLocks noGrp="1"/>
          </p:cNvSpPr>
          <p:nvPr>
            <p:ph idx="1"/>
          </p:nvPr>
        </p:nvSpPr>
        <p:spPr>
          <a:xfrm>
            <a:off x="1115158" y="1752600"/>
            <a:ext cx="7343042" cy="4343400"/>
          </a:xfrm>
        </p:spPr>
        <p:txBody>
          <a:bodyPr>
            <a:normAutofit lnSpcReduction="10000"/>
          </a:bodyPr>
          <a:lstStyle/>
          <a:p>
            <a:pPr>
              <a:defRPr/>
            </a:pPr>
            <a:r>
              <a:rPr lang="en-US" dirty="0" err="1" smtClean="0"/>
              <a:t>Besvarar</a:t>
            </a:r>
            <a:r>
              <a:rPr lang="en-US" dirty="0" smtClean="0"/>
              <a:t> </a:t>
            </a:r>
            <a:r>
              <a:rPr lang="en-US" dirty="0" err="1" smtClean="0"/>
              <a:t>frågor</a:t>
            </a:r>
            <a:r>
              <a:rPr lang="en-US" dirty="0" smtClean="0"/>
              <a:t> </a:t>
            </a:r>
            <a:r>
              <a:rPr lang="en-US" dirty="0" err="1" smtClean="0"/>
              <a:t>av</a:t>
            </a:r>
            <a:r>
              <a:rPr lang="en-US" dirty="0" smtClean="0"/>
              <a:t> </a:t>
            </a:r>
            <a:r>
              <a:rPr lang="en-US" dirty="0" err="1" smtClean="0"/>
              <a:t>typen</a:t>
            </a:r>
            <a:r>
              <a:rPr lang="en-US" dirty="0" smtClean="0"/>
              <a:t>: </a:t>
            </a:r>
            <a:r>
              <a:rPr lang="en-US" dirty="0" err="1" smtClean="0"/>
              <a:t>Hur</a:t>
            </a:r>
            <a:r>
              <a:rPr lang="en-US" dirty="0" smtClean="0"/>
              <a:t> </a:t>
            </a:r>
            <a:r>
              <a:rPr lang="en-US" dirty="0" err="1" smtClean="0"/>
              <a:t>länge</a:t>
            </a:r>
            <a:r>
              <a:rPr lang="en-US" dirty="0" smtClean="0"/>
              <a:t>? </a:t>
            </a:r>
            <a:r>
              <a:rPr lang="en-US" dirty="0" err="1" smtClean="0"/>
              <a:t>Hur</a:t>
            </a:r>
            <a:r>
              <a:rPr lang="en-US" dirty="0" smtClean="0"/>
              <a:t> </a:t>
            </a:r>
            <a:r>
              <a:rPr lang="en-US" dirty="0" err="1" smtClean="0"/>
              <a:t>ofta</a:t>
            </a:r>
            <a:r>
              <a:rPr lang="en-US" dirty="0" smtClean="0"/>
              <a:t>? </a:t>
            </a:r>
            <a:r>
              <a:rPr lang="en-US" dirty="0" err="1" smtClean="0"/>
              <a:t>Hur</a:t>
            </a:r>
            <a:r>
              <a:rPr lang="en-US" dirty="0" smtClean="0"/>
              <a:t> </a:t>
            </a:r>
            <a:r>
              <a:rPr lang="en-US" dirty="0" err="1" smtClean="0"/>
              <a:t>mycket</a:t>
            </a:r>
            <a:r>
              <a:rPr lang="en-US" dirty="0" smtClean="0"/>
              <a:t>?</a:t>
            </a:r>
          </a:p>
          <a:p>
            <a:pPr>
              <a:defRPr/>
            </a:pPr>
            <a:r>
              <a:rPr lang="en-US" dirty="0" err="1" smtClean="0"/>
              <a:t>Relatet</a:t>
            </a:r>
            <a:r>
              <a:rPr lang="en-US" dirty="0" smtClean="0"/>
              <a:t> till </a:t>
            </a:r>
            <a:r>
              <a:rPr lang="en-US" dirty="0" err="1" smtClean="0"/>
              <a:t>uttryck</a:t>
            </a:r>
            <a:r>
              <a:rPr lang="en-US" dirty="0" smtClean="0"/>
              <a:t> </a:t>
            </a:r>
            <a:r>
              <a:rPr lang="en-US" dirty="0" err="1" smtClean="0"/>
              <a:t>som</a:t>
            </a:r>
            <a:r>
              <a:rPr lang="en-US" dirty="0" smtClean="0"/>
              <a:t> </a:t>
            </a:r>
            <a:r>
              <a:rPr lang="en-US" dirty="0" err="1" smtClean="0"/>
              <a:t>t.ex</a:t>
            </a:r>
            <a:r>
              <a:rPr lang="en-US" dirty="0" smtClean="0"/>
              <a:t>. </a:t>
            </a:r>
            <a:r>
              <a:rPr lang="sv-SE" dirty="0" smtClean="0"/>
              <a:t>hållbarhet, slitstyrka</a:t>
            </a:r>
            <a:r>
              <a:rPr lang="sv-SE" dirty="0"/>
              <a:t>, funktionalitet etc.</a:t>
            </a:r>
            <a:endParaRPr lang="en-US" dirty="0" smtClean="0"/>
          </a:p>
          <a:p>
            <a:pPr indent="19050">
              <a:buFontTx/>
              <a:buNone/>
              <a:defRPr/>
            </a:pPr>
            <a:endParaRPr lang="en-US" sz="2400" i="1" dirty="0" smtClean="0"/>
          </a:p>
          <a:p>
            <a:pPr indent="19050">
              <a:buFontTx/>
              <a:buNone/>
              <a:defRPr/>
            </a:pPr>
            <a:r>
              <a:rPr lang="en-US" sz="2400" i="1" dirty="0" smtClean="0"/>
              <a:t>If a product does not meet pre-perceived and preferred performance standards, the user judgment is often harsh and the product may consequently be regarded as a product of lesser quality.</a:t>
            </a:r>
          </a:p>
          <a:p>
            <a:pPr>
              <a:defRPr/>
            </a:pPr>
            <a:endParaRPr lang="sv-SE" dirty="0"/>
          </a:p>
        </p:txBody>
      </p:sp>
    </p:spTree>
    <p:extLst>
      <p:ext uri="{BB962C8B-B14F-4D97-AF65-F5344CB8AC3E}">
        <p14:creationId xmlns:p14="http://schemas.microsoft.com/office/powerpoint/2010/main" val="1159036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ubrik 1"/>
          <p:cNvSpPr>
            <a:spLocks noGrp="1"/>
          </p:cNvSpPr>
          <p:nvPr>
            <p:ph type="title"/>
          </p:nvPr>
        </p:nvSpPr>
        <p:spPr>
          <a:xfrm>
            <a:off x="1447961" y="116632"/>
            <a:ext cx="6412523" cy="1219200"/>
          </a:xfrm>
        </p:spPr>
        <p:txBody>
          <a:bodyPr/>
          <a:lstStyle/>
          <a:p>
            <a:r>
              <a:rPr lang="sv-SE" dirty="0" err="1" smtClean="0"/>
              <a:t>Projection</a:t>
            </a:r>
            <a:endParaRPr lang="sv-SE" dirty="0" smtClean="0"/>
          </a:p>
        </p:txBody>
      </p:sp>
      <p:sp>
        <p:nvSpPr>
          <p:cNvPr id="9219" name="Platshållare för innehåll 2"/>
          <p:cNvSpPr>
            <a:spLocks noGrp="1"/>
          </p:cNvSpPr>
          <p:nvPr>
            <p:ph idx="1"/>
          </p:nvPr>
        </p:nvSpPr>
        <p:spPr>
          <a:xfrm>
            <a:off x="1381859" y="1752600"/>
            <a:ext cx="7076342" cy="4343400"/>
          </a:xfrm>
        </p:spPr>
        <p:txBody>
          <a:bodyPr/>
          <a:lstStyle/>
          <a:p>
            <a:r>
              <a:rPr lang="sv-SE" sz="2400" dirty="0" smtClean="0"/>
              <a:t>Projicera kvalitet handlar om att positionera sig.</a:t>
            </a:r>
          </a:p>
          <a:p>
            <a:endParaRPr lang="en-US" sz="2400" dirty="0" smtClean="0"/>
          </a:p>
          <a:p>
            <a:r>
              <a:rPr lang="en-US" sz="2400" dirty="0" err="1" smtClean="0"/>
              <a:t>Relaterat</a:t>
            </a:r>
            <a:r>
              <a:rPr lang="en-US" sz="2400" dirty="0" smtClean="0"/>
              <a:t> till </a:t>
            </a:r>
            <a:r>
              <a:rPr lang="en-US" sz="2400" dirty="0" err="1" smtClean="0"/>
              <a:t>marknadsföring</a:t>
            </a:r>
            <a:r>
              <a:rPr lang="en-US" sz="2400" dirty="0" smtClean="0"/>
              <a:t> </a:t>
            </a:r>
            <a:r>
              <a:rPr lang="en-US" sz="2400" dirty="0" err="1" smtClean="0"/>
              <a:t>och</a:t>
            </a:r>
            <a:r>
              <a:rPr lang="en-US" sz="2400" dirty="0" smtClean="0"/>
              <a:t> branding</a:t>
            </a:r>
          </a:p>
          <a:p>
            <a:endParaRPr lang="en-US" dirty="0" smtClean="0"/>
          </a:p>
          <a:p>
            <a:pPr indent="19050">
              <a:buFontTx/>
              <a:buNone/>
            </a:pPr>
            <a:r>
              <a:rPr lang="en-US" sz="2000" i="1" dirty="0" smtClean="0"/>
              <a:t>By purchasing a product, a well-known brand of which  the consumer has a prior conception and knowledge, the consumer is buying into the idea that he/she knows what he/she is getting.</a:t>
            </a:r>
          </a:p>
          <a:p>
            <a:endParaRPr lang="sv-SE" dirty="0" smtClean="0"/>
          </a:p>
        </p:txBody>
      </p:sp>
    </p:spTree>
    <p:extLst>
      <p:ext uri="{BB962C8B-B14F-4D97-AF65-F5344CB8AC3E}">
        <p14:creationId xmlns:p14="http://schemas.microsoft.com/office/powerpoint/2010/main" val="71715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s://encrypted-tbn0.gstatic.com/images?q=tbn:ANd9GcR6sT9YaWteJdGvxGeuNYskCK9wk4fGSuCnVr8SX_6StG6U7HH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00192" y="5624729"/>
            <a:ext cx="2493924" cy="810526"/>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1321834" y="188640"/>
            <a:ext cx="7348538" cy="1090612"/>
          </a:xfrm>
        </p:spPr>
        <p:txBody>
          <a:bodyPr/>
          <a:lstStyle/>
          <a:p>
            <a:r>
              <a:rPr lang="sv-SE" dirty="0" smtClean="0"/>
              <a:t>”</a:t>
            </a:r>
            <a:r>
              <a:rPr lang="sv-SE" dirty="0" err="1" smtClean="0"/>
              <a:t>Made</a:t>
            </a:r>
            <a:r>
              <a:rPr lang="sv-SE" dirty="0" smtClean="0"/>
              <a:t> in Sweden”…</a:t>
            </a:r>
            <a:endParaRPr lang="sv-SE" dirty="0"/>
          </a:p>
        </p:txBody>
      </p:sp>
      <p:pic>
        <p:nvPicPr>
          <p:cNvPr id="5" name="Bildobjekt 4" descr="High-endmässa 3 2012-02-12 11.38.59.jpg"/>
          <p:cNvPicPr>
            <a:picLocks noChangeAspect="1"/>
          </p:cNvPicPr>
          <p:nvPr/>
        </p:nvPicPr>
        <p:blipFill>
          <a:blip r:embed="rId4" cstate="print"/>
          <a:srcRect l="10801" t="6951" b="13250"/>
          <a:stretch>
            <a:fillRect/>
          </a:stretch>
        </p:blipFill>
        <p:spPr>
          <a:xfrm>
            <a:off x="541410" y="3070519"/>
            <a:ext cx="2591184" cy="3348372"/>
          </a:xfrm>
          <a:prstGeom prst="rect">
            <a:avLst/>
          </a:prstGeom>
          <a:ln>
            <a:noFill/>
          </a:ln>
          <a:effectLst>
            <a:softEdge rad="112500"/>
          </a:effectLst>
        </p:spPr>
      </p:pic>
      <p:pic>
        <p:nvPicPr>
          <p:cNvPr id="7" name="Bildobjekt 6" descr="DLS 1-2 2012-03-07 10.51.59.jpg"/>
          <p:cNvPicPr>
            <a:picLocks noChangeAspect="1"/>
          </p:cNvPicPr>
          <p:nvPr/>
        </p:nvPicPr>
        <p:blipFill>
          <a:blip r:embed="rId5" cstate="print"/>
          <a:stretch>
            <a:fillRect/>
          </a:stretch>
        </p:blipFill>
        <p:spPr>
          <a:xfrm>
            <a:off x="4153239" y="3668098"/>
            <a:ext cx="1975110" cy="2852936"/>
          </a:xfrm>
          <a:prstGeom prst="rect">
            <a:avLst/>
          </a:prstGeom>
          <a:ln>
            <a:noFill/>
          </a:ln>
          <a:effectLst>
            <a:softEdge rad="112500"/>
          </a:effectLst>
        </p:spPr>
      </p:pic>
      <p:pic>
        <p:nvPicPr>
          <p:cNvPr id="9" name="Bildobjekt 8" descr="AudioProScandinavia.jpg"/>
          <p:cNvPicPr>
            <a:picLocks noChangeAspect="1"/>
          </p:cNvPicPr>
          <p:nvPr/>
        </p:nvPicPr>
        <p:blipFill>
          <a:blip r:embed="rId6" cstate="print"/>
          <a:stretch>
            <a:fillRect/>
          </a:stretch>
        </p:blipFill>
        <p:spPr>
          <a:xfrm>
            <a:off x="5797897" y="1502786"/>
            <a:ext cx="3112446" cy="2730438"/>
          </a:xfrm>
          <a:prstGeom prst="rect">
            <a:avLst/>
          </a:prstGeom>
        </p:spPr>
      </p:pic>
      <p:sp>
        <p:nvSpPr>
          <p:cNvPr id="10" name="Ellips 9"/>
          <p:cNvSpPr/>
          <p:nvPr/>
        </p:nvSpPr>
        <p:spPr bwMode="auto">
          <a:xfrm>
            <a:off x="6953833" y="1628800"/>
            <a:ext cx="1462316" cy="828092"/>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smtClean="0">
              <a:ln>
                <a:noFill/>
              </a:ln>
              <a:solidFill>
                <a:schemeClr val="tx1"/>
              </a:solidFill>
              <a:effectLst/>
              <a:latin typeface="Times" pitchFamily="18" charset="0"/>
            </a:endParaRPr>
          </a:p>
        </p:txBody>
      </p:sp>
      <p:grpSp>
        <p:nvGrpSpPr>
          <p:cNvPr id="17" name="Grupp 16"/>
          <p:cNvGrpSpPr/>
          <p:nvPr/>
        </p:nvGrpSpPr>
        <p:grpSpPr>
          <a:xfrm>
            <a:off x="1305802" y="4270784"/>
            <a:ext cx="1395847" cy="1476164"/>
            <a:chOff x="2576736" y="3501008"/>
            <a:chExt cx="1512168" cy="1476164"/>
          </a:xfrm>
        </p:grpSpPr>
        <p:pic>
          <p:nvPicPr>
            <p:cNvPr id="6" name="Bildobjekt 5" descr="High-endmässa 3 2012-02-12 11.38.59.jpg"/>
            <p:cNvPicPr>
              <a:picLocks noChangeAspect="1"/>
            </p:cNvPicPr>
            <p:nvPr/>
          </p:nvPicPr>
          <p:blipFill>
            <a:blip r:embed="rId7" cstate="print"/>
            <a:srcRect l="31100" t="62600" r="45800" b="26900"/>
            <a:stretch>
              <a:fillRect/>
            </a:stretch>
          </p:blipFill>
          <p:spPr>
            <a:xfrm>
              <a:off x="2900772" y="3501008"/>
              <a:ext cx="1188132" cy="720080"/>
            </a:xfrm>
            <a:prstGeom prst="rect">
              <a:avLst/>
            </a:prstGeom>
            <a:ln>
              <a:solidFill>
                <a:schemeClr val="accent3"/>
              </a:solidFill>
            </a:ln>
          </p:spPr>
        </p:pic>
        <p:cxnSp>
          <p:nvCxnSpPr>
            <p:cNvPr id="11" name="Rak 10"/>
            <p:cNvCxnSpPr/>
            <p:nvPr/>
          </p:nvCxnSpPr>
          <p:spPr bwMode="auto">
            <a:xfrm flipH="1">
              <a:off x="2576736" y="3501008"/>
              <a:ext cx="324036" cy="111612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2" name="Rak 11"/>
            <p:cNvCxnSpPr/>
            <p:nvPr/>
          </p:nvCxnSpPr>
          <p:spPr bwMode="auto">
            <a:xfrm flipH="1">
              <a:off x="3152202" y="4221088"/>
              <a:ext cx="936702" cy="756084"/>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1" name="Grupp 20"/>
          <p:cNvGrpSpPr/>
          <p:nvPr/>
        </p:nvGrpSpPr>
        <p:grpSpPr>
          <a:xfrm>
            <a:off x="5515839" y="4285676"/>
            <a:ext cx="1730196" cy="2012468"/>
            <a:chOff x="5958941" y="3717032"/>
            <a:chExt cx="1874379" cy="2012468"/>
          </a:xfrm>
        </p:grpSpPr>
        <p:pic>
          <p:nvPicPr>
            <p:cNvPr id="8" name="Bildobjekt 7" descr="DLS 2 2012-03-07 10.52.17.jpg"/>
            <p:cNvPicPr>
              <a:picLocks noChangeAspect="1"/>
            </p:cNvPicPr>
            <p:nvPr/>
          </p:nvPicPr>
          <p:blipFill>
            <a:blip r:embed="rId8" cstate="print"/>
            <a:srcRect l="46057" t="31372" r="25651" b="32660"/>
            <a:stretch>
              <a:fillRect/>
            </a:stretch>
          </p:blipFill>
          <p:spPr>
            <a:xfrm>
              <a:off x="6285148" y="3717032"/>
              <a:ext cx="1548172" cy="1476164"/>
            </a:xfrm>
            <a:prstGeom prst="rect">
              <a:avLst/>
            </a:prstGeom>
            <a:ln>
              <a:solidFill>
                <a:schemeClr val="accent3"/>
              </a:solidFill>
            </a:ln>
          </p:spPr>
        </p:pic>
        <p:cxnSp>
          <p:nvCxnSpPr>
            <p:cNvPr id="15" name="Rak 14"/>
            <p:cNvCxnSpPr/>
            <p:nvPr/>
          </p:nvCxnSpPr>
          <p:spPr bwMode="auto">
            <a:xfrm flipH="1">
              <a:off x="5958941" y="3717032"/>
              <a:ext cx="324036" cy="169960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6" name="Rak 15"/>
            <p:cNvCxnSpPr/>
            <p:nvPr/>
          </p:nvCxnSpPr>
          <p:spPr bwMode="auto">
            <a:xfrm flipH="1">
              <a:off x="6264504" y="5193196"/>
              <a:ext cx="1568816" cy="536304"/>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pic>
        <p:nvPicPr>
          <p:cNvPr id="3074" name="Picture 2" descr="X:\Anders\Quality\Hifi\Bilder\Opalum.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939874" y="1405682"/>
            <a:ext cx="3387933" cy="23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93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sv-SE" sz="3900" dirty="0" smtClean="0"/>
              <a:t>Vi har sett KKN växa:</a:t>
            </a:r>
          </a:p>
          <a:p>
            <a:pPr>
              <a:buFontTx/>
              <a:buChar char="-"/>
            </a:pPr>
            <a:r>
              <a:rPr lang="sv-SE" dirty="0" smtClean="0"/>
              <a:t>Nya företag och anställda</a:t>
            </a:r>
          </a:p>
          <a:p>
            <a:pPr>
              <a:buFontTx/>
              <a:buChar char="-"/>
            </a:pPr>
            <a:r>
              <a:rPr lang="sv-SE" dirty="0" smtClean="0"/>
              <a:t>Nya produkter, företag och sätt att jobba: TGWTDT</a:t>
            </a:r>
          </a:p>
          <a:p>
            <a:pPr>
              <a:buFontTx/>
              <a:buChar char="-"/>
            </a:pPr>
            <a:r>
              <a:rPr lang="sv-SE" dirty="0" smtClean="0"/>
              <a:t>Nya inslag och bidrag till ett rikare och djupare kulturliv och samhälle</a:t>
            </a:r>
            <a:endParaRPr lang="sv-SE" dirty="0"/>
          </a:p>
          <a:p>
            <a:pPr marL="0" indent="0">
              <a:buNone/>
            </a:pPr>
            <a:endParaRPr lang="sv-SE" dirty="0"/>
          </a:p>
          <a:p>
            <a:pPr marL="0" indent="0">
              <a:buNone/>
            </a:pPr>
            <a:r>
              <a:rPr lang="sv-SE" dirty="0" smtClean="0">
                <a:solidFill>
                  <a:srgbClr val="FF0000"/>
                </a:solidFill>
              </a:rPr>
              <a:t>Men hur fungerar KKN på ett kommersiellt plan? Behöver vi en politik för innovation och kreativitet?</a:t>
            </a:r>
          </a:p>
        </p:txBody>
      </p:sp>
    </p:spTree>
    <p:extLst>
      <p:ext uri="{BB962C8B-B14F-4D97-AF65-F5344CB8AC3E}">
        <p14:creationId xmlns:p14="http://schemas.microsoft.com/office/powerpoint/2010/main" val="198066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X:\Anders\Quality\Hifi\Bilder\Bladelius Bild o Ljud Hemma nr 5 2009.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02698" y="1962748"/>
            <a:ext cx="5816032" cy="3909869"/>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title"/>
          </p:nvPr>
        </p:nvSpPr>
        <p:spPr>
          <a:xfrm>
            <a:off x="1384071" y="224644"/>
            <a:ext cx="7348538" cy="1090612"/>
          </a:xfrm>
        </p:spPr>
        <p:txBody>
          <a:bodyPr/>
          <a:lstStyle/>
          <a:p>
            <a:r>
              <a:rPr lang="sv-SE" sz="2800" dirty="0" smtClean="0"/>
              <a:t> </a:t>
            </a:r>
            <a:r>
              <a:rPr lang="sv-SE" sz="2800" dirty="0"/>
              <a:t>… </a:t>
            </a:r>
            <a:r>
              <a:rPr lang="sv-SE" sz="2800" dirty="0" smtClean="0"/>
              <a:t>eller associationer baserade på kultur och geografi, t.ex. Nordisk mytologi</a:t>
            </a:r>
            <a:endParaRPr lang="sv-SE" sz="2800" dirty="0"/>
          </a:p>
        </p:txBody>
      </p:sp>
      <p:sp>
        <p:nvSpPr>
          <p:cNvPr id="6" name="textruta 5"/>
          <p:cNvSpPr txBox="1"/>
          <p:nvPr/>
        </p:nvSpPr>
        <p:spPr>
          <a:xfrm>
            <a:off x="6539149" y="6204763"/>
            <a:ext cx="1615319" cy="338554"/>
          </a:xfrm>
          <a:prstGeom prst="rect">
            <a:avLst/>
          </a:prstGeom>
          <a:noFill/>
        </p:spPr>
        <p:txBody>
          <a:bodyPr wrap="square" rtlCol="0">
            <a:spAutoFit/>
          </a:bodyPr>
          <a:lstStyle/>
          <a:p>
            <a:pPr algn="r"/>
            <a:r>
              <a:rPr lang="sv-SE" sz="800" dirty="0" smtClean="0">
                <a:latin typeface="+mn-lt"/>
              </a:rPr>
              <a:t>Source: </a:t>
            </a:r>
            <a:r>
              <a:rPr lang="sv-SE" sz="800" dirty="0" smtClean="0">
                <a:latin typeface="+mn-lt"/>
                <a:hlinkClick r:id="rId5"/>
              </a:rPr>
              <a:t>www.bladelius.com</a:t>
            </a:r>
            <a:endParaRPr lang="sv-SE" sz="800" dirty="0" smtClean="0">
              <a:latin typeface="+mn-lt"/>
            </a:endParaRPr>
          </a:p>
          <a:p>
            <a:pPr algn="r"/>
            <a:r>
              <a:rPr lang="sv-SE" sz="800" dirty="0" smtClean="0">
                <a:latin typeface="+mn-lt"/>
              </a:rPr>
              <a:t>Bild &amp; Ljud </a:t>
            </a:r>
            <a:r>
              <a:rPr lang="sv-SE" sz="800" dirty="0" err="1" smtClean="0">
                <a:latin typeface="+mn-lt"/>
              </a:rPr>
              <a:t>Hermma</a:t>
            </a:r>
            <a:r>
              <a:rPr lang="sv-SE" sz="800" dirty="0" smtClean="0">
                <a:latin typeface="+mn-lt"/>
              </a:rPr>
              <a:t> nr 5 2009</a:t>
            </a:r>
            <a:endParaRPr lang="sv-SE" sz="800" dirty="0">
              <a:latin typeface="+mn-lt"/>
            </a:endParaRPr>
          </a:p>
        </p:txBody>
      </p:sp>
      <p:grpSp>
        <p:nvGrpSpPr>
          <p:cNvPr id="11" name="Grupp 10"/>
          <p:cNvGrpSpPr/>
          <p:nvPr/>
        </p:nvGrpSpPr>
        <p:grpSpPr>
          <a:xfrm rot="621444">
            <a:off x="6518172" y="4568199"/>
            <a:ext cx="1482208" cy="1215369"/>
            <a:chOff x="1172581" y="3320988"/>
            <a:chExt cx="1944217" cy="1843734"/>
          </a:xfrm>
        </p:grpSpPr>
        <p:pic>
          <p:nvPicPr>
            <p:cNvPr id="2050" name="Picture 2" descr="http://www.bladelius.com/img/products/thor-mk-iii/thormkiii02.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72581" y="3320988"/>
              <a:ext cx="1944216" cy="1456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1172582" y="4697820"/>
              <a:ext cx="1944216" cy="466902"/>
            </a:xfrm>
            <a:prstGeom prst="rect">
              <a:avLst/>
            </a:prstGeom>
            <a:noFill/>
          </p:spPr>
          <p:txBody>
            <a:bodyPr wrap="square" rtlCol="0">
              <a:spAutoFit/>
            </a:bodyPr>
            <a:lstStyle/>
            <a:p>
              <a:pPr algn="ctr"/>
              <a:r>
                <a:rPr lang="sv-SE" sz="1400" dirty="0" smtClean="0">
                  <a:latin typeface="+mn-lt"/>
                </a:rPr>
                <a:t>Thor MK-III</a:t>
              </a:r>
              <a:endParaRPr lang="sv-SE" sz="1400" dirty="0">
                <a:latin typeface="+mn-lt"/>
              </a:endParaRPr>
            </a:p>
          </p:txBody>
        </p:sp>
      </p:grpSp>
      <p:grpSp>
        <p:nvGrpSpPr>
          <p:cNvPr id="7" name="Grupp 6"/>
          <p:cNvGrpSpPr/>
          <p:nvPr/>
        </p:nvGrpSpPr>
        <p:grpSpPr>
          <a:xfrm rot="820017">
            <a:off x="6277004" y="1951855"/>
            <a:ext cx="1643396" cy="1597307"/>
            <a:chOff x="6720992" y="2818735"/>
            <a:chExt cx="2296663" cy="2085099"/>
          </a:xfrm>
        </p:grpSpPr>
        <p:sp>
          <p:nvSpPr>
            <p:cNvPr id="9" name="textruta 8"/>
            <p:cNvSpPr txBox="1"/>
            <p:nvPr/>
          </p:nvSpPr>
          <p:spPr>
            <a:xfrm>
              <a:off x="6720992" y="4502067"/>
              <a:ext cx="2296663" cy="401767"/>
            </a:xfrm>
            <a:prstGeom prst="rect">
              <a:avLst/>
            </a:prstGeom>
            <a:noFill/>
          </p:spPr>
          <p:txBody>
            <a:bodyPr wrap="square" rtlCol="0">
              <a:spAutoFit/>
            </a:bodyPr>
            <a:lstStyle/>
            <a:p>
              <a:pPr algn="ctr"/>
              <a:r>
                <a:rPr lang="sv-SE" sz="1400" dirty="0" smtClean="0">
                  <a:latin typeface="+mn-lt"/>
                </a:rPr>
                <a:t>Freja MK-III</a:t>
              </a:r>
              <a:endParaRPr lang="sv-SE" sz="1400" dirty="0">
                <a:latin typeface="+mn-lt"/>
              </a:endParaRPr>
            </a:p>
          </p:txBody>
        </p:sp>
        <p:pic>
          <p:nvPicPr>
            <p:cNvPr id="2054" name="Picture 6" descr="http://www.bladelius.com/img/products/freja/freja0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20992" y="2818735"/>
              <a:ext cx="2296663" cy="1724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upp 9"/>
          <p:cNvGrpSpPr/>
          <p:nvPr/>
        </p:nvGrpSpPr>
        <p:grpSpPr>
          <a:xfrm rot="21236915">
            <a:off x="7405026" y="3441743"/>
            <a:ext cx="1448293" cy="1274761"/>
            <a:chOff x="4340608" y="2940741"/>
            <a:chExt cx="2246393" cy="2004149"/>
          </a:xfrm>
        </p:grpSpPr>
        <p:sp>
          <p:nvSpPr>
            <p:cNvPr id="8" name="textruta 7"/>
            <p:cNvSpPr txBox="1"/>
            <p:nvPr/>
          </p:nvSpPr>
          <p:spPr>
            <a:xfrm>
              <a:off x="4347009" y="4461010"/>
              <a:ext cx="2052552" cy="483880"/>
            </a:xfrm>
            <a:prstGeom prst="rect">
              <a:avLst/>
            </a:prstGeom>
            <a:noFill/>
          </p:spPr>
          <p:txBody>
            <a:bodyPr wrap="square" rtlCol="0">
              <a:spAutoFit/>
            </a:bodyPr>
            <a:lstStyle/>
            <a:p>
              <a:pPr algn="ctr"/>
              <a:r>
                <a:rPr lang="sv-SE" sz="1400" dirty="0" smtClean="0">
                  <a:latin typeface="+mn-lt"/>
                </a:rPr>
                <a:t>Ymer</a:t>
              </a:r>
              <a:endParaRPr lang="sv-SE" sz="1400" dirty="0">
                <a:latin typeface="+mn-lt"/>
              </a:endParaRPr>
            </a:p>
          </p:txBody>
        </p:sp>
        <p:pic>
          <p:nvPicPr>
            <p:cNvPr id="2052" name="Picture 4" descr="http://www.bladelius.com/img/products/ymer/ymer01.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340608" y="2940741"/>
              <a:ext cx="2246393" cy="16827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242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ubrik 1"/>
          <p:cNvSpPr>
            <a:spLocks noGrp="1"/>
          </p:cNvSpPr>
          <p:nvPr>
            <p:ph type="title"/>
          </p:nvPr>
        </p:nvSpPr>
        <p:spPr>
          <a:xfrm>
            <a:off x="1447961" y="224644"/>
            <a:ext cx="7348538" cy="1090612"/>
          </a:xfrm>
        </p:spPr>
        <p:txBody>
          <a:bodyPr/>
          <a:lstStyle/>
          <a:p>
            <a:r>
              <a:rPr lang="sv-SE" dirty="0" err="1" smtClean="0"/>
              <a:t>Protection</a:t>
            </a:r>
            <a:endParaRPr lang="sv-SE" dirty="0" smtClean="0"/>
          </a:p>
        </p:txBody>
      </p:sp>
      <p:sp>
        <p:nvSpPr>
          <p:cNvPr id="10243" name="Platshållare för innehåll 2"/>
          <p:cNvSpPr>
            <a:spLocks noGrp="1"/>
          </p:cNvSpPr>
          <p:nvPr>
            <p:ph idx="1"/>
          </p:nvPr>
        </p:nvSpPr>
        <p:spPr>
          <a:xfrm>
            <a:off x="1381859" y="1752600"/>
            <a:ext cx="7076342" cy="4343400"/>
          </a:xfrm>
        </p:spPr>
        <p:txBody>
          <a:bodyPr/>
          <a:lstStyle/>
          <a:p>
            <a:r>
              <a:rPr lang="en-US" sz="2400" dirty="0" smtClean="0"/>
              <a:t>Protection – (</a:t>
            </a:r>
            <a:r>
              <a:rPr lang="en-US" sz="2400" dirty="0" err="1" smtClean="0"/>
              <a:t>säkerhet</a:t>
            </a:r>
            <a:r>
              <a:rPr lang="en-US" sz="2400" dirty="0" smtClean="0"/>
              <a:t> </a:t>
            </a:r>
            <a:r>
              <a:rPr lang="en-US" sz="2400" dirty="0" err="1" smtClean="0"/>
              <a:t>och</a:t>
            </a:r>
            <a:r>
              <a:rPr lang="en-US" sz="2400" dirty="0" smtClean="0"/>
              <a:t> </a:t>
            </a:r>
            <a:r>
              <a:rPr lang="en-US" sz="2400" dirty="0" err="1" smtClean="0"/>
              <a:t>skydd</a:t>
            </a:r>
            <a:r>
              <a:rPr lang="en-US" sz="2400" dirty="0" smtClean="0"/>
              <a:t>) </a:t>
            </a:r>
            <a:r>
              <a:rPr lang="en-US" sz="2400" dirty="0" err="1" smtClean="0"/>
              <a:t>hanterar</a:t>
            </a:r>
            <a:r>
              <a:rPr lang="en-US" sz="2400" dirty="0" smtClean="0"/>
              <a:t> </a:t>
            </a:r>
            <a:r>
              <a:rPr lang="en-US" sz="2400" dirty="0" err="1" smtClean="0"/>
              <a:t>t.ex</a:t>
            </a:r>
            <a:r>
              <a:rPr lang="en-US" sz="2400" dirty="0" smtClean="0"/>
              <a:t>. </a:t>
            </a:r>
            <a:r>
              <a:rPr lang="en-US" sz="2400" dirty="0" err="1"/>
              <a:t>s</a:t>
            </a:r>
            <a:r>
              <a:rPr lang="en-US" sz="2400" dirty="0" err="1" smtClean="0"/>
              <a:t>tandarder</a:t>
            </a:r>
            <a:r>
              <a:rPr lang="en-US" sz="2400" dirty="0" smtClean="0"/>
              <a:t> vid </a:t>
            </a:r>
            <a:r>
              <a:rPr lang="en-US" sz="2400" dirty="0" err="1" smtClean="0"/>
              <a:t>olika</a:t>
            </a:r>
            <a:r>
              <a:rPr lang="en-US" sz="2400" dirty="0" smtClean="0"/>
              <a:t> </a:t>
            </a:r>
            <a:r>
              <a:rPr lang="en-US" sz="2400" dirty="0" err="1" smtClean="0"/>
              <a:t>aspekter</a:t>
            </a:r>
            <a:r>
              <a:rPr lang="en-US" sz="2400" dirty="0" smtClean="0"/>
              <a:t> </a:t>
            </a:r>
            <a:r>
              <a:rPr lang="en-US" sz="2400" dirty="0" err="1" smtClean="0"/>
              <a:t>av</a:t>
            </a:r>
            <a:r>
              <a:rPr lang="en-US" sz="2400" dirty="0" smtClean="0"/>
              <a:t> design, </a:t>
            </a:r>
            <a:r>
              <a:rPr lang="en-US" sz="2400" dirty="0" err="1" smtClean="0"/>
              <a:t>produktion</a:t>
            </a:r>
            <a:r>
              <a:rPr lang="en-US" sz="2400" dirty="0" smtClean="0"/>
              <a:t>, transport, distribution </a:t>
            </a:r>
            <a:r>
              <a:rPr lang="en-US" sz="2400" dirty="0" err="1" smtClean="0"/>
              <a:t>och</a:t>
            </a:r>
            <a:r>
              <a:rPr lang="en-US" sz="2400" dirty="0" smtClean="0"/>
              <a:t> </a:t>
            </a:r>
            <a:r>
              <a:rPr lang="en-US" sz="2400" dirty="0" err="1" smtClean="0"/>
              <a:t>konsumtion</a:t>
            </a:r>
            <a:r>
              <a:rPr lang="en-US" sz="2400" dirty="0" smtClean="0"/>
              <a:t>.</a:t>
            </a:r>
          </a:p>
          <a:p>
            <a:endParaRPr lang="en-US" dirty="0" smtClean="0"/>
          </a:p>
          <a:p>
            <a:pPr indent="19050">
              <a:buFontTx/>
              <a:buNone/>
            </a:pPr>
            <a:r>
              <a:rPr lang="en-US" sz="2000" i="1" dirty="0" smtClean="0"/>
              <a:t>Protection is an important dimension of the quality promise, and in many cases a broken promise may lead to health risks, environment hazards, and production failure.</a:t>
            </a:r>
          </a:p>
          <a:p>
            <a:endParaRPr lang="sv-SE" dirty="0" smtClean="0"/>
          </a:p>
        </p:txBody>
      </p:sp>
    </p:spTree>
    <p:extLst>
      <p:ext uri="{BB962C8B-B14F-4D97-AF65-F5344CB8AC3E}">
        <p14:creationId xmlns:p14="http://schemas.microsoft.com/office/powerpoint/2010/main" val="2036383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7784" y="1772816"/>
            <a:ext cx="6192688" cy="4343400"/>
          </a:xfrm>
        </p:spPr>
        <p:style>
          <a:lnRef idx="2">
            <a:schemeClr val="accent3"/>
          </a:lnRef>
          <a:fillRef idx="1">
            <a:schemeClr val="lt1"/>
          </a:fillRef>
          <a:effectRef idx="0">
            <a:schemeClr val="accent3"/>
          </a:effectRef>
          <a:fontRef idx="minor">
            <a:schemeClr val="dk1"/>
          </a:fontRef>
        </p:style>
        <p:txBody>
          <a:bodyPr/>
          <a:lstStyle/>
          <a:p>
            <a:pPr marL="0" indent="0">
              <a:buNone/>
            </a:pPr>
            <a:endParaRPr lang="en-US" dirty="0" smtClean="0"/>
          </a:p>
          <a:p>
            <a:pPr marL="0" indent="0">
              <a:buNone/>
            </a:pPr>
            <a:endParaRPr lang="en-US" dirty="0"/>
          </a:p>
          <a:p>
            <a:pPr marL="0" indent="0">
              <a:buNone/>
            </a:pPr>
            <a:r>
              <a:rPr lang="en-US" sz="3600" dirty="0" err="1" smtClean="0"/>
              <a:t>Några</a:t>
            </a:r>
            <a:r>
              <a:rPr lang="en-US" sz="3600" dirty="0" smtClean="0"/>
              <a:t> </a:t>
            </a:r>
            <a:r>
              <a:rPr lang="en-US" sz="3600" dirty="0" err="1" smtClean="0"/>
              <a:t>slutsatser</a:t>
            </a:r>
            <a:r>
              <a:rPr lang="en-US" sz="3600" dirty="0" smtClean="0"/>
              <a:t>/</a:t>
            </a:r>
            <a:r>
              <a:rPr lang="en-US" sz="3600" dirty="0" err="1" smtClean="0"/>
              <a:t>frågor</a:t>
            </a:r>
            <a:endParaRPr lang="en-US" sz="3600" dirty="0"/>
          </a:p>
        </p:txBody>
      </p:sp>
    </p:spTree>
    <p:extLst>
      <p:ext uri="{BB962C8B-B14F-4D97-AF65-F5344CB8AC3E}">
        <p14:creationId xmlns:p14="http://schemas.microsoft.com/office/powerpoint/2010/main" val="287414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ubrik 1"/>
          <p:cNvSpPr>
            <a:spLocks noGrp="1"/>
          </p:cNvSpPr>
          <p:nvPr>
            <p:ph type="title"/>
          </p:nvPr>
        </p:nvSpPr>
        <p:spPr>
          <a:xfrm>
            <a:off x="1381492" y="224644"/>
            <a:ext cx="7348538" cy="1090612"/>
          </a:xfrm>
        </p:spPr>
        <p:txBody>
          <a:bodyPr/>
          <a:lstStyle/>
          <a:p>
            <a:r>
              <a:rPr lang="en-GB" dirty="0" err="1" smtClean="0"/>
              <a:t>Att</a:t>
            </a:r>
            <a:r>
              <a:rPr lang="en-GB" dirty="0" smtClean="0"/>
              <a:t> </a:t>
            </a:r>
            <a:r>
              <a:rPr lang="en-GB" dirty="0" err="1" smtClean="0"/>
              <a:t>analysera</a:t>
            </a:r>
            <a:r>
              <a:rPr lang="en-GB" dirty="0" smtClean="0"/>
              <a:t> </a:t>
            </a:r>
            <a:r>
              <a:rPr lang="en-GB" dirty="0" err="1" smtClean="0"/>
              <a:t>ett</a:t>
            </a:r>
            <a:r>
              <a:rPr lang="en-GB" dirty="0" smtClean="0"/>
              <a:t> </a:t>
            </a:r>
            <a:r>
              <a:rPr lang="en-GB" dirty="0" err="1" smtClean="0"/>
              <a:t>kvalitetsbaserad</a:t>
            </a:r>
            <a:r>
              <a:rPr lang="en-GB" dirty="0" smtClean="0"/>
              <a:t> regional </a:t>
            </a:r>
            <a:r>
              <a:rPr lang="en-GB" dirty="0" err="1" smtClean="0"/>
              <a:t>konkurrenskraft</a:t>
            </a:r>
            <a:endParaRPr lang="en-GB" dirty="0" smtClean="0"/>
          </a:p>
        </p:txBody>
      </p:sp>
      <p:sp>
        <p:nvSpPr>
          <p:cNvPr id="3" name="Platshållare för innehåll 2"/>
          <p:cNvSpPr>
            <a:spLocks noGrp="1"/>
          </p:cNvSpPr>
          <p:nvPr>
            <p:ph idx="1"/>
          </p:nvPr>
        </p:nvSpPr>
        <p:spPr>
          <a:xfrm>
            <a:off x="1403648" y="1700808"/>
            <a:ext cx="7045706" cy="4597400"/>
          </a:xfrm>
        </p:spPr>
        <p:txBody>
          <a:bodyPr>
            <a:normAutofit fontScale="77500" lnSpcReduction="20000"/>
          </a:bodyPr>
          <a:lstStyle/>
          <a:p>
            <a:pPr>
              <a:buFontTx/>
              <a:buNone/>
              <a:defRPr/>
            </a:pPr>
            <a:r>
              <a:rPr lang="sv-SE" smtClean="0"/>
              <a:t>Regional konkurrenkraft kan erhållas när:</a:t>
            </a:r>
          </a:p>
          <a:p>
            <a:pPr>
              <a:defRPr/>
            </a:pPr>
            <a:endParaRPr lang="sv-SE" smtClean="0"/>
          </a:p>
          <a:p>
            <a:pPr>
              <a:buFontTx/>
              <a:buNone/>
              <a:defRPr/>
            </a:pPr>
            <a:r>
              <a:rPr lang="sv-SE" smtClean="0"/>
              <a:t>a) En produkt är väl representerad i mer än en av kvalitetsdimensionerna;</a:t>
            </a:r>
          </a:p>
          <a:p>
            <a:pPr>
              <a:defRPr/>
            </a:pPr>
            <a:endParaRPr lang="sv-SE" smtClean="0"/>
          </a:p>
          <a:p>
            <a:pPr>
              <a:buFontTx/>
              <a:buNone/>
              <a:defRPr/>
            </a:pPr>
            <a:r>
              <a:rPr lang="sv-SE" smtClean="0"/>
              <a:t>b) Kvalitetsuppfattning och kunskap återfinns hos alla aktörer och deras aktiviteter, och är en vital del i hela produktionskedjan;</a:t>
            </a:r>
          </a:p>
          <a:p>
            <a:pPr>
              <a:buFontTx/>
              <a:buNone/>
              <a:defRPr/>
            </a:pPr>
            <a:r>
              <a:rPr lang="sv-SE" smtClean="0"/>
              <a:t> </a:t>
            </a:r>
          </a:p>
          <a:p>
            <a:pPr>
              <a:buFontTx/>
              <a:buNone/>
              <a:defRPr/>
            </a:pPr>
            <a:r>
              <a:rPr lang="sv-SE" smtClean="0"/>
              <a:t>c) Rummet/geografin är en integrerad del av dessa processer på så vis att de underlättar i) rumsligt förankrat lärande ii) platsbaserad marknadsföring</a:t>
            </a:r>
          </a:p>
          <a:p>
            <a:pPr>
              <a:defRPr/>
            </a:pPr>
            <a:endParaRPr lang="sv-SE"/>
          </a:p>
        </p:txBody>
      </p:sp>
    </p:spTree>
    <p:extLst>
      <p:ext uri="{BB962C8B-B14F-4D97-AF65-F5344CB8AC3E}">
        <p14:creationId xmlns:p14="http://schemas.microsoft.com/office/powerpoint/2010/main" val="342284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Innovation uppstår där industrier och kunskaper möts</a:t>
            </a:r>
            <a:endParaRPr lang="sv-SE" dirty="0"/>
          </a:p>
        </p:txBody>
      </p:sp>
      <p:sp>
        <p:nvSpPr>
          <p:cNvPr id="3" name="Platshållare för innehåll 2"/>
          <p:cNvSpPr>
            <a:spLocks noGrp="1"/>
          </p:cNvSpPr>
          <p:nvPr>
            <p:ph idx="1"/>
          </p:nvPr>
        </p:nvSpPr>
        <p:spPr/>
        <p:txBody>
          <a:bodyPr/>
          <a:lstStyle/>
          <a:p>
            <a:r>
              <a:rPr lang="sv-SE" dirty="0" smtClean="0"/>
              <a:t>På samma sätt som att det inte är en slump att produkter som Spotify har uppstått korsning mellan teknologi och musikindustri så är det inte heller ingen slump att produktion av hi-fi når hög kvalitet </a:t>
            </a:r>
            <a:r>
              <a:rPr lang="sv-SE" dirty="0"/>
              <a:t>i gränslandet </a:t>
            </a:r>
            <a:r>
              <a:rPr lang="sv-SE" dirty="0" smtClean="0"/>
              <a:t>mellan traditionell verkstadsindustri och djup förståelse för musik; eller var mode och traditionell produktion mötes</a:t>
            </a:r>
            <a:endParaRPr lang="sv-SE" dirty="0"/>
          </a:p>
        </p:txBody>
      </p:sp>
    </p:spTree>
    <p:extLst>
      <p:ext uri="{BB962C8B-B14F-4D97-AF65-F5344CB8AC3E}">
        <p14:creationId xmlns:p14="http://schemas.microsoft.com/office/powerpoint/2010/main" val="130619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Förmåga att både producera och kommunicera kvalitet</a:t>
            </a:r>
            <a:endParaRPr lang="sv-SE" dirty="0"/>
          </a:p>
        </p:txBody>
      </p:sp>
      <p:sp>
        <p:nvSpPr>
          <p:cNvPr id="3" name="Platshållare för innehåll 2"/>
          <p:cNvSpPr>
            <a:spLocks noGrp="1"/>
          </p:cNvSpPr>
          <p:nvPr>
            <p:ph idx="1"/>
          </p:nvPr>
        </p:nvSpPr>
        <p:spPr/>
        <p:txBody>
          <a:bodyPr/>
          <a:lstStyle/>
          <a:p>
            <a:r>
              <a:rPr lang="sv-SE" dirty="0" smtClean="0"/>
              <a:t>Kreativitet är grundläggande men kvalitet är också</a:t>
            </a:r>
          </a:p>
          <a:p>
            <a:r>
              <a:rPr lang="sv-SE" dirty="0" smtClean="0"/>
              <a:t>Företag/Entreprenörer måste ha förmågan att både producera kvalitetsprodukter och tjänster, men även kunna förstå kvalitetsprocesserna och ha förmågan att kommunicera </a:t>
            </a:r>
            <a:r>
              <a:rPr lang="sv-SE" dirty="0"/>
              <a:t>kvalitet och </a:t>
            </a:r>
            <a:r>
              <a:rPr lang="sv-SE" dirty="0" smtClean="0"/>
              <a:t>går in till en dialog om kvalitet med sin omvärld</a:t>
            </a:r>
          </a:p>
          <a:p>
            <a:endParaRPr lang="sv-SE" dirty="0"/>
          </a:p>
        </p:txBody>
      </p:sp>
      <p:sp>
        <p:nvSpPr>
          <p:cNvPr id="4" name="Platshållare för bildnummer 3"/>
          <p:cNvSpPr>
            <a:spLocks noGrp="1"/>
          </p:cNvSpPr>
          <p:nvPr>
            <p:ph type="sldNum" sz="quarter" idx="12"/>
          </p:nvPr>
        </p:nvSpPr>
        <p:spPr/>
        <p:txBody>
          <a:bodyPr/>
          <a:lstStyle/>
          <a:p>
            <a:fld id="{6462F77E-4B61-4F66-B066-549E56E6CB39}" type="slidenum">
              <a:rPr lang="sv-SE" smtClean="0"/>
              <a:pPr/>
              <a:t>35</a:t>
            </a:fld>
            <a:endParaRPr lang="sv-SE" dirty="0"/>
          </a:p>
        </p:txBody>
      </p:sp>
    </p:spTree>
    <p:extLst>
      <p:ext uri="{BB962C8B-B14F-4D97-AF65-F5344CB8AC3E}">
        <p14:creationId xmlns:p14="http://schemas.microsoft.com/office/powerpoint/2010/main" val="400500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2636912"/>
            <a:ext cx="5110336" cy="3315072"/>
          </a:xfrm>
        </p:spPr>
        <p:txBody>
          <a:bodyPr/>
          <a:lstStyle/>
          <a:p>
            <a:pPr marL="0" indent="0" algn="ctr">
              <a:buNone/>
            </a:pPr>
            <a:r>
              <a:rPr lang="en-US" sz="4800" dirty="0" smtClean="0"/>
              <a:t>Tack!</a:t>
            </a:r>
          </a:p>
          <a:p>
            <a:pPr marL="0" indent="0" algn="ctr">
              <a:buNone/>
            </a:pPr>
            <a:endParaRPr lang="en-US" sz="4800" dirty="0" smtClean="0"/>
          </a:p>
          <a:p>
            <a:pPr marL="0" indent="0" algn="ctr">
              <a:buNone/>
            </a:pPr>
            <a:r>
              <a:rPr lang="en-US" sz="2000" dirty="0" err="1" smtClean="0"/>
              <a:t>Dominic.power@kultgeog.uu.se</a:t>
            </a:r>
            <a:endParaRPr lang="en-US" sz="2000" dirty="0" smtClean="0"/>
          </a:p>
          <a:p>
            <a:pPr marL="0" indent="0" algn="ctr">
              <a:buNone/>
            </a:pPr>
            <a:r>
              <a:rPr lang="en-US" sz="2000" dirty="0" err="1"/>
              <a:t>Johan.jansson@kultgeog.uu.se</a:t>
            </a:r>
            <a:endParaRPr lang="en-US" sz="2000" dirty="0"/>
          </a:p>
        </p:txBody>
      </p:sp>
      <p:pic>
        <p:nvPicPr>
          <p:cNvPr id="4" name="Picture 4" descr="CI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8920" r="14789"/>
          <a:stretch>
            <a:fillRect/>
          </a:stretch>
        </p:blipFill>
        <p:spPr bwMode="auto">
          <a:xfrm>
            <a:off x="6786563" y="357188"/>
            <a:ext cx="1905000" cy="938212"/>
          </a:xfrm>
          <a:prstGeom prst="rect">
            <a:avLst/>
          </a:prstGeom>
          <a:solidFill>
            <a:srgbClr val="B72448"/>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45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8588"/>
            <a:ext cx="7067872" cy="1219200"/>
          </a:xfrm>
        </p:spPr>
        <p:txBody>
          <a:bodyPr/>
          <a:lstStyle/>
          <a:p>
            <a:r>
              <a:rPr lang="sv-SE" dirty="0" smtClean="0"/>
              <a:t>Kreativitet är en viktig ingrediens, men är inte hela receptet</a:t>
            </a:r>
            <a:endParaRPr lang="sv-SE" dirty="0"/>
          </a:p>
        </p:txBody>
      </p:sp>
      <p:graphicFrame>
        <p:nvGraphicFramePr>
          <p:cNvPr id="6" name="Content Placeholder 3"/>
          <p:cNvGraphicFramePr>
            <a:graphicFrameLocks/>
          </p:cNvGraphicFramePr>
          <p:nvPr>
            <p:extLst>
              <p:ext uri="{D42A27DB-BD31-4B8C-83A1-F6EECF244321}">
                <p14:modId xmlns:p14="http://schemas.microsoft.com/office/powerpoint/2010/main" val="2879664279"/>
              </p:ext>
            </p:extLst>
          </p:nvPr>
        </p:nvGraphicFramePr>
        <p:xfrm>
          <a:off x="561205" y="170029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8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Kunskap</a:t>
            </a:r>
            <a:endParaRPr lang="en-US" dirty="0"/>
          </a:p>
        </p:txBody>
      </p:sp>
      <p:sp>
        <p:nvSpPr>
          <p:cNvPr id="3" name="Content Placeholder 2"/>
          <p:cNvSpPr>
            <a:spLocks noGrp="1"/>
          </p:cNvSpPr>
          <p:nvPr>
            <p:ph idx="1"/>
          </p:nvPr>
        </p:nvSpPr>
        <p:spPr/>
        <p:txBody>
          <a:bodyPr>
            <a:normAutofit/>
          </a:bodyPr>
          <a:lstStyle/>
          <a:p>
            <a:pPr lvl="0"/>
            <a:r>
              <a:rPr lang="sv-SE" dirty="0" smtClean="0"/>
              <a:t>Kunskap är nödvändigt för att nå konkurrensfördelar</a:t>
            </a:r>
          </a:p>
          <a:p>
            <a:pPr lvl="0"/>
            <a:r>
              <a:rPr lang="sv-SE" dirty="0" smtClean="0"/>
              <a:t>Kunskap baseras på interna och externa processer: den lokala miljön spelar roll</a:t>
            </a:r>
          </a:p>
          <a:p>
            <a:pPr lvl="0"/>
            <a:r>
              <a:rPr lang="sv-SE" dirty="0" smtClean="0">
                <a:solidFill>
                  <a:srgbClr val="FF0000"/>
                </a:solidFill>
              </a:rPr>
              <a:t>Företag/entreprenörer måste jobba mot kunskapsförbättring genom interna processer men också genom att länka och förstå deras lokala miljö</a:t>
            </a:r>
          </a:p>
        </p:txBody>
      </p:sp>
    </p:spTree>
    <p:extLst>
      <p:ext uri="{BB962C8B-B14F-4D97-AF65-F5344CB8AC3E}">
        <p14:creationId xmlns:p14="http://schemas.microsoft.com/office/powerpoint/2010/main" val="350580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Men var är produktens kunskapsmiljö?</a:t>
            </a:r>
            <a:endParaRPr lang="sv-SE" dirty="0"/>
          </a:p>
        </p:txBody>
      </p:sp>
      <p:pic>
        <p:nvPicPr>
          <p:cNvPr id="13" name="Content Placeholder 12" descr="2.png"/>
          <p:cNvPicPr>
            <a:picLocks noGrp="1" noChangeAspect="1"/>
          </p:cNvPicPr>
          <p:nvPr>
            <p:ph idx="1"/>
          </p:nvPr>
        </p:nvPicPr>
        <p:blipFill>
          <a:blip r:embed="rId2">
            <a:extLst>
              <a:ext uri="{28A0092B-C50C-407E-A947-70E740481C1C}">
                <a14:useLocalDpi xmlns:a14="http://schemas.microsoft.com/office/drawing/2010/main" val="0"/>
              </a:ext>
            </a:extLst>
          </a:blip>
          <a:srcRect t="20826" b="20826"/>
          <a:stretch>
            <a:fillRect/>
          </a:stretch>
        </p:blipFill>
        <p:spPr>
          <a:xfrm>
            <a:off x="1791496" y="1844824"/>
            <a:ext cx="5669680" cy="3672407"/>
          </a:xfrm>
        </p:spPr>
      </p:pic>
      <p:pic>
        <p:nvPicPr>
          <p:cNvPr id="12" name="Picture 11" descr="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89791" y="1700808"/>
            <a:ext cx="2854209" cy="3801457"/>
          </a:xfrm>
          <a:prstGeom prst="rect">
            <a:avLst/>
          </a:prstGeom>
        </p:spPr>
      </p:pic>
      <p:pic>
        <p:nvPicPr>
          <p:cNvPr id="14" name="Picture 13" descr="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844824"/>
            <a:ext cx="3187996" cy="3669547"/>
          </a:xfrm>
          <a:prstGeom prst="rect">
            <a:avLst/>
          </a:prstGeom>
        </p:spPr>
      </p:pic>
    </p:spTree>
    <p:extLst>
      <p:ext uri="{BB962C8B-B14F-4D97-AF65-F5344CB8AC3E}">
        <p14:creationId xmlns:p14="http://schemas.microsoft.com/office/powerpoint/2010/main" val="2476663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Men var är produktens </a:t>
            </a:r>
            <a:r>
              <a:rPr lang="sv-SE" dirty="0" smtClean="0"/>
              <a:t>kunskapsmiljö</a:t>
            </a:r>
            <a:r>
              <a:rPr lang="sv-SE" dirty="0"/>
              <a:t>?</a:t>
            </a:r>
            <a:endParaRPr lang="en-US" dirty="0"/>
          </a:p>
        </p:txBody>
      </p:sp>
      <p:pic>
        <p:nvPicPr>
          <p:cNvPr id="4" name="Content Placeholder 3"/>
          <p:cNvPicPr>
            <a:picLocks noGrp="1" noChangeAspect="1"/>
          </p:cNvPicPr>
          <p:nvPr>
            <p:ph idx="1"/>
          </p:nvPr>
        </p:nvPicPr>
        <p:blipFill>
          <a:blip r:embed="rId2"/>
          <a:srcRect t="5566" b="5566"/>
          <a:stretch>
            <a:fillRect/>
          </a:stretch>
        </p:blipFill>
        <p:spPr>
          <a:xfrm>
            <a:off x="3635896" y="3789040"/>
            <a:ext cx="4608512" cy="2985058"/>
          </a:xfrm>
        </p:spPr>
      </p:pic>
      <p:pic>
        <p:nvPicPr>
          <p:cNvPr id="7" name="Picture 6"/>
          <p:cNvPicPr>
            <a:picLocks noChangeAspect="1"/>
          </p:cNvPicPr>
          <p:nvPr/>
        </p:nvPicPr>
        <p:blipFill rotWithShape="1">
          <a:blip r:embed="rId3"/>
          <a:srcRect t="40491" r="12933" b="1"/>
          <a:stretch/>
        </p:blipFill>
        <p:spPr>
          <a:xfrm>
            <a:off x="5652120" y="1550796"/>
            <a:ext cx="3360597" cy="3318363"/>
          </a:xfrm>
          <a:prstGeom prst="rect">
            <a:avLst/>
          </a:prstGeom>
        </p:spPr>
      </p:pic>
      <p:pic>
        <p:nvPicPr>
          <p:cNvPr id="3" name="Picture 2" descr="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0528" y="1556792"/>
            <a:ext cx="3754886" cy="5010578"/>
          </a:xfrm>
          <a:prstGeom prst="rect">
            <a:avLst/>
          </a:prstGeom>
        </p:spPr>
      </p:pic>
    </p:spTree>
    <p:extLst>
      <p:ext uri="{BB962C8B-B14F-4D97-AF65-F5344CB8AC3E}">
        <p14:creationId xmlns:p14="http://schemas.microsoft.com/office/powerpoint/2010/main" val="42699664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1547813" cy="6858000"/>
            <a:chOff x="0" y="0"/>
            <a:chExt cx="975" cy="4157"/>
          </a:xfrm>
        </p:grpSpPr>
        <p:graphicFrame>
          <p:nvGraphicFramePr>
            <p:cNvPr id="200710" name="Object 6"/>
            <p:cNvGraphicFramePr>
              <a:graphicFrameLocks noChangeAspect="1"/>
            </p:cNvGraphicFramePr>
            <p:nvPr/>
          </p:nvGraphicFramePr>
          <p:xfrm>
            <a:off x="0" y="2069"/>
            <a:ext cx="975" cy="1044"/>
          </p:xfrm>
          <a:graphic>
            <a:graphicData uri="http://schemas.openxmlformats.org/presentationml/2006/ole">
              <mc:AlternateContent xmlns:mc="http://schemas.openxmlformats.org/markup-compatibility/2006">
                <mc:Choice xmlns:v="urn:schemas-microsoft-com:vml" Requires="v">
                  <p:oleObj spid="_x0000_s1101" name="Photo Editor Photo" r:id="rId4" imgW="1419048" imgH="1657581" progId="">
                    <p:embed/>
                  </p:oleObj>
                </mc:Choice>
                <mc:Fallback>
                  <p:oleObj name="Photo Editor Photo" r:id="rId4" imgW="1419048" imgH="165758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69"/>
                          <a:ext cx="975" cy="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0712" name="Object 8"/>
            <p:cNvGraphicFramePr>
              <a:graphicFrameLocks noChangeAspect="1"/>
            </p:cNvGraphicFramePr>
            <p:nvPr/>
          </p:nvGraphicFramePr>
          <p:xfrm>
            <a:off x="0" y="3113"/>
            <a:ext cx="975" cy="1044"/>
          </p:xfrm>
          <a:graphic>
            <a:graphicData uri="http://schemas.openxmlformats.org/presentationml/2006/ole">
              <mc:AlternateContent xmlns:mc="http://schemas.openxmlformats.org/markup-compatibility/2006">
                <mc:Choice xmlns:v="urn:schemas-microsoft-com:vml" Requires="v">
                  <p:oleObj spid="_x0000_s1102" name="Photo Editor Photo" r:id="rId6" imgW="1419048" imgH="1657581" progId="">
                    <p:embed/>
                  </p:oleObj>
                </mc:Choice>
                <mc:Fallback>
                  <p:oleObj name="Photo Editor Photo" r:id="rId6" imgW="1419048" imgH="165758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13"/>
                          <a:ext cx="975" cy="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0714" name="Object 10"/>
            <p:cNvGraphicFramePr>
              <a:graphicFrameLocks noChangeAspect="1"/>
            </p:cNvGraphicFramePr>
            <p:nvPr/>
          </p:nvGraphicFramePr>
          <p:xfrm>
            <a:off x="0" y="1026"/>
            <a:ext cx="975" cy="1044"/>
          </p:xfrm>
          <a:graphic>
            <a:graphicData uri="http://schemas.openxmlformats.org/presentationml/2006/ole">
              <mc:AlternateContent xmlns:mc="http://schemas.openxmlformats.org/markup-compatibility/2006">
                <mc:Choice xmlns:v="urn:schemas-microsoft-com:vml" Requires="v">
                  <p:oleObj spid="_x0000_s1103" name="Photo Editor Photo" r:id="rId7" imgW="1419048" imgH="1657581" progId="">
                    <p:embed/>
                  </p:oleObj>
                </mc:Choice>
                <mc:Fallback>
                  <p:oleObj name="Photo Editor Photo" r:id="rId7" imgW="1419048" imgH="165758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26"/>
                          <a:ext cx="975" cy="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0715" name="Object 11"/>
            <p:cNvGraphicFramePr>
              <a:graphicFrameLocks noChangeAspect="1"/>
            </p:cNvGraphicFramePr>
            <p:nvPr/>
          </p:nvGraphicFramePr>
          <p:xfrm>
            <a:off x="0" y="0"/>
            <a:ext cx="975" cy="1044"/>
          </p:xfrm>
          <a:graphic>
            <a:graphicData uri="http://schemas.openxmlformats.org/presentationml/2006/ole">
              <mc:AlternateContent xmlns:mc="http://schemas.openxmlformats.org/markup-compatibility/2006">
                <mc:Choice xmlns:v="urn:schemas-microsoft-com:vml" Requires="v">
                  <p:oleObj spid="_x0000_s1104" name="Photo Editor Photo" r:id="rId8" imgW="1419048" imgH="1657581" progId="">
                    <p:embed/>
                  </p:oleObj>
                </mc:Choice>
                <mc:Fallback>
                  <p:oleObj name="Photo Editor Photo" r:id="rId8" imgW="1419048" imgH="165758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75" cy="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00706" name="Rectangle 2"/>
          <p:cNvSpPr>
            <a:spLocks noGrp="1" noChangeArrowheads="1"/>
          </p:cNvSpPr>
          <p:nvPr>
            <p:ph type="title"/>
          </p:nvPr>
        </p:nvSpPr>
        <p:spPr>
          <a:xfrm>
            <a:off x="1905000" y="228600"/>
            <a:ext cx="7059613" cy="968375"/>
          </a:xfrm>
        </p:spPr>
        <p:txBody>
          <a:bodyPr/>
          <a:lstStyle/>
          <a:p>
            <a:r>
              <a:rPr lang="sv-SE" sz="3200" dirty="0" smtClean="0">
                <a:solidFill>
                  <a:srgbClr val="5F5F5F"/>
                </a:solidFill>
              </a:rPr>
              <a:t>Kunskapsbaserade produkter har ofta en stark koppling till externa miljöer</a:t>
            </a:r>
            <a:endParaRPr lang="sv-SE" sz="3200" dirty="0">
              <a:solidFill>
                <a:srgbClr val="5F5F5F"/>
              </a:solidFill>
            </a:endParaRPr>
          </a:p>
        </p:txBody>
      </p:sp>
      <p:sp>
        <p:nvSpPr>
          <p:cNvPr id="200707" name="Rectangle 3"/>
          <p:cNvSpPr>
            <a:spLocks noGrp="1" noChangeArrowheads="1"/>
          </p:cNvSpPr>
          <p:nvPr>
            <p:ph type="body" sz="half" idx="1"/>
          </p:nvPr>
        </p:nvSpPr>
        <p:spPr>
          <a:xfrm>
            <a:off x="1857356" y="1928802"/>
            <a:ext cx="6891357" cy="4429156"/>
          </a:xfrm>
        </p:spPr>
        <p:txBody>
          <a:bodyPr>
            <a:normAutofit lnSpcReduction="10000"/>
          </a:bodyPr>
          <a:lstStyle/>
          <a:p>
            <a:pPr marL="266700" lvl="0" indent="-266700">
              <a:buClr>
                <a:srgbClr val="FF0000"/>
              </a:buClr>
            </a:pPr>
            <a:r>
              <a:rPr lang="sv-SE" dirty="0" smtClean="0"/>
              <a:t>Många produkters (särsk. KKN) kreativitet</a:t>
            </a:r>
            <a:r>
              <a:rPr lang="sv-SE" dirty="0"/>
              <a:t>, </a:t>
            </a:r>
            <a:r>
              <a:rPr lang="sv-SE" dirty="0" smtClean="0"/>
              <a:t>differentiering och kvalitet är tolkningsfrågor</a:t>
            </a:r>
          </a:p>
          <a:p>
            <a:pPr marL="266700" indent="-266700">
              <a:buClr>
                <a:srgbClr val="FF0000"/>
              </a:buClr>
              <a:buFontTx/>
              <a:buChar char="•"/>
            </a:pPr>
            <a:r>
              <a:rPr lang="sv-SE" dirty="0" smtClean="0"/>
              <a:t>Det är inte bara företagens</a:t>
            </a:r>
            <a:r>
              <a:rPr lang="sv-SE" dirty="0"/>
              <a:t> </a:t>
            </a:r>
            <a:r>
              <a:rPr lang="sv-SE" dirty="0" smtClean="0"/>
              <a:t>tolkning och budskap som är viktig i produktens värde</a:t>
            </a:r>
          </a:p>
          <a:p>
            <a:pPr marL="266700" indent="-266700">
              <a:buClr>
                <a:srgbClr val="FF0000"/>
              </a:buClr>
              <a:buFontTx/>
              <a:buChar char="•"/>
            </a:pPr>
            <a:endParaRPr lang="sv-SE" dirty="0" smtClean="0"/>
          </a:p>
          <a:p>
            <a:pPr marL="266700" indent="-266700">
              <a:buClr>
                <a:srgbClr val="FF0000"/>
              </a:buClr>
              <a:buFontTx/>
              <a:buChar char="•"/>
            </a:pPr>
            <a:r>
              <a:rPr lang="sv-SE" dirty="0" smtClean="0"/>
              <a:t>Tex. </a:t>
            </a:r>
            <a:r>
              <a:rPr lang="sv-SE" dirty="0" err="1" smtClean="0"/>
              <a:t>Burberry</a:t>
            </a:r>
            <a:r>
              <a:rPr lang="sv-SE" dirty="0" smtClean="0"/>
              <a:t> – lång historia av innovation, exklusivitet och ’premium </a:t>
            </a:r>
            <a:r>
              <a:rPr lang="sv-SE" dirty="0" err="1" smtClean="0"/>
              <a:t>pricing</a:t>
            </a:r>
            <a:r>
              <a:rPr lang="sv-SE" dirty="0" smtClean="0"/>
              <a:t>’</a:t>
            </a:r>
          </a:p>
          <a:p>
            <a:pPr marL="266700" indent="-266700"/>
            <a:endParaRPr lang="sv-SE" dirty="0"/>
          </a:p>
        </p:txBody>
      </p:sp>
      <p:graphicFrame>
        <p:nvGraphicFramePr>
          <p:cNvPr id="200718" name="Object 14"/>
          <p:cNvGraphicFramePr>
            <a:graphicFrameLocks noChangeAspect="1"/>
          </p:cNvGraphicFramePr>
          <p:nvPr/>
        </p:nvGraphicFramePr>
        <p:xfrm>
          <a:off x="0" y="0"/>
          <a:ext cx="1547813" cy="1535113"/>
        </p:xfrm>
        <a:graphic>
          <a:graphicData uri="http://schemas.openxmlformats.org/presentationml/2006/ole">
            <mc:AlternateContent xmlns:mc="http://schemas.openxmlformats.org/markup-compatibility/2006">
              <mc:Choice xmlns:v="urn:schemas-microsoft-com:vml" Requires="v">
                <p:oleObj spid="_x0000_s1105" name="Photo Editor Photo" r:id="rId9" imgW="1228571" imgH="1219370" progId="">
                  <p:embed/>
                </p:oleObj>
              </mc:Choice>
              <mc:Fallback>
                <p:oleObj name="Photo Editor Photo" r:id="rId9" imgW="1228571" imgH="121937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47813"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823519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85720" y="3717032"/>
            <a:ext cx="3062144" cy="2936170"/>
          </a:xfrm>
        </p:spPr>
        <p:txBody>
          <a:bodyPr>
            <a:normAutofit fontScale="92500"/>
          </a:bodyPr>
          <a:lstStyle/>
          <a:p>
            <a:r>
              <a:rPr lang="sv-SE" dirty="0" err="1" smtClean="0"/>
              <a:t>Burberrys</a:t>
            </a:r>
            <a:r>
              <a:rPr lang="sv-SE" dirty="0" smtClean="0"/>
              <a:t> rumsliga strategi:</a:t>
            </a:r>
          </a:p>
          <a:p>
            <a:pPr lvl="1"/>
            <a:r>
              <a:rPr lang="sv-SE" dirty="0" smtClean="0"/>
              <a:t>Geografisk identitetspolitik</a:t>
            </a:r>
          </a:p>
          <a:p>
            <a:pPr lvl="1"/>
            <a:r>
              <a:rPr lang="sv-SE" dirty="0" smtClean="0"/>
              <a:t>Flagships</a:t>
            </a:r>
          </a:p>
          <a:p>
            <a:pPr lvl="1"/>
            <a:r>
              <a:rPr lang="sv-SE" dirty="0" smtClean="0"/>
              <a:t>Kartor och märken</a:t>
            </a:r>
          </a:p>
        </p:txBody>
      </p:sp>
      <p:pic>
        <p:nvPicPr>
          <p:cNvPr id="34818" name="Picture 2" descr="http://www.fashionologie.com/files/ons/166/1668379/26_2008/burberry.jpg"/>
          <p:cNvPicPr>
            <a:picLocks noChangeAspect="1" noChangeArrowheads="1"/>
          </p:cNvPicPr>
          <p:nvPr/>
        </p:nvPicPr>
        <p:blipFill>
          <a:blip r:embed="rId2"/>
          <a:srcRect/>
          <a:stretch>
            <a:fillRect/>
          </a:stretch>
        </p:blipFill>
        <p:spPr bwMode="auto">
          <a:xfrm>
            <a:off x="0" y="0"/>
            <a:ext cx="5292080" cy="3429000"/>
          </a:xfrm>
          <a:prstGeom prst="rect">
            <a:avLst/>
          </a:prstGeom>
          <a:noFill/>
        </p:spPr>
      </p:pic>
      <p:pic>
        <p:nvPicPr>
          <p:cNvPr id="34819" name="Picture 3" descr="C:\Users\Dominic\Documents\Articles\Growth and Change 2007 - brands\burberry copy.jpg"/>
          <p:cNvPicPr>
            <a:picLocks noChangeAspect="1" noChangeArrowheads="1"/>
          </p:cNvPicPr>
          <p:nvPr/>
        </p:nvPicPr>
        <p:blipFill rotWithShape="1">
          <a:blip r:embed="rId3" cstate="print"/>
          <a:srcRect t="7292" b="52218"/>
          <a:stretch/>
        </p:blipFill>
        <p:spPr bwMode="auto">
          <a:xfrm>
            <a:off x="3707904" y="3659182"/>
            <a:ext cx="5436096" cy="3198818"/>
          </a:xfrm>
          <a:prstGeom prst="rect">
            <a:avLst/>
          </a:prstGeom>
          <a:noFill/>
        </p:spPr>
      </p:pic>
      <p:pic>
        <p:nvPicPr>
          <p:cNvPr id="4" name="Picture 3"/>
          <p:cNvPicPr>
            <a:picLocks noChangeAspect="1"/>
          </p:cNvPicPr>
          <p:nvPr/>
        </p:nvPicPr>
        <p:blipFill>
          <a:blip r:embed="rId4"/>
          <a:stretch>
            <a:fillRect/>
          </a:stretch>
        </p:blipFill>
        <p:spPr>
          <a:xfrm>
            <a:off x="4898572" y="-6361"/>
            <a:ext cx="4245428" cy="3429000"/>
          </a:xfrm>
          <a:prstGeom prst="rect">
            <a:avLst/>
          </a:prstGeom>
        </p:spPr>
      </p:pic>
    </p:spTree>
    <p:extLst>
      <p:ext uri="{BB962C8B-B14F-4D97-AF65-F5344CB8AC3E}">
        <p14:creationId xmlns:p14="http://schemas.microsoft.com/office/powerpoint/2010/main" val="6383831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pppsala">
  <a:themeElements>
    <a:clrScheme name="">
      <a:dk1>
        <a:srgbClr val="000000"/>
      </a:dk1>
      <a:lt1>
        <a:srgbClr val="FFFFFF"/>
      </a:lt1>
      <a:dk2>
        <a:srgbClr val="666666"/>
      </a:dk2>
      <a:lt2>
        <a:srgbClr val="B3B3B3"/>
      </a:lt2>
      <a:accent1>
        <a:srgbClr val="C7D6EA"/>
      </a:accent1>
      <a:accent2>
        <a:srgbClr val="F9E7C9"/>
      </a:accent2>
      <a:accent3>
        <a:srgbClr val="FFFFFF"/>
      </a:accent3>
      <a:accent4>
        <a:srgbClr val="000000"/>
      </a:accent4>
      <a:accent5>
        <a:srgbClr val="E0E8F3"/>
      </a:accent5>
      <a:accent6>
        <a:srgbClr val="E2D1B6"/>
      </a:accent6>
      <a:hlink>
        <a:srgbClr val="B9D3C6"/>
      </a:hlink>
      <a:folHlink>
        <a:srgbClr val="990000"/>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upppsala</Template>
  <TotalTime>51094</TotalTime>
  <Words>1043</Words>
  <Application>Microsoft Macintosh PowerPoint</Application>
  <PresentationFormat>On-screen Show (4:3)</PresentationFormat>
  <Paragraphs>163</Paragraphs>
  <Slides>36</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upppsala</vt:lpstr>
      <vt:lpstr>Photo Editor Photo</vt:lpstr>
      <vt:lpstr>PowerPoint Presentation</vt:lpstr>
      <vt:lpstr>PowerPoint Presentation</vt:lpstr>
      <vt:lpstr>PowerPoint Presentation</vt:lpstr>
      <vt:lpstr>Kreativitet är en viktig ingrediens, men är inte hela receptet</vt:lpstr>
      <vt:lpstr>Kunskap</vt:lpstr>
      <vt:lpstr>Men var är produktens kunskapsmiljö?</vt:lpstr>
      <vt:lpstr>Men var är produktens kunskapsmiljö?</vt:lpstr>
      <vt:lpstr>Kunskapsbaserade produkter har ofta en stark koppling till externa miljöer</vt:lpstr>
      <vt:lpstr>PowerPoint Presentation</vt:lpstr>
      <vt:lpstr>PowerPoint Presentation</vt:lpstr>
      <vt:lpstr>PowerPoint Presentation</vt:lpstr>
      <vt:lpstr>PowerPoint Presentation</vt:lpstr>
      <vt:lpstr>Politiken kring ursprung och att outsourca globalt</vt:lpstr>
      <vt:lpstr>PowerPoint Presentation</vt:lpstr>
      <vt:lpstr>Vad är bra ljud?</vt:lpstr>
      <vt:lpstr>”Det finns inga genvägar till det perfekta ljudet”</vt:lpstr>
      <vt:lpstr>Vår fråga</vt:lpstr>
      <vt:lpstr>Kvalitet!?</vt:lpstr>
      <vt:lpstr>Så vem avgör vad som är ett bra ljud?</vt:lpstr>
      <vt:lpstr>Producenterna</vt:lpstr>
      <vt:lpstr>Den svenska hi-fi-branschen: några kännetecken</vt:lpstr>
      <vt:lpstr>Mellanhänder (intermediaries): återförsäljare</vt:lpstr>
      <vt:lpstr>Mellanhänder: media</vt:lpstr>
      <vt:lpstr>Mellanhänder: mässor</vt:lpstr>
      <vt:lpstr>PowerPoint Presentation</vt:lpstr>
      <vt:lpstr>The quality framework</vt:lpstr>
      <vt:lpstr>Performance</vt:lpstr>
      <vt:lpstr>Projection</vt:lpstr>
      <vt:lpstr>”Made in Sweden”…</vt:lpstr>
      <vt:lpstr> … eller associationer baserade på kultur och geografi, t.ex. Nordisk mytologi</vt:lpstr>
      <vt:lpstr>Protection</vt:lpstr>
      <vt:lpstr>PowerPoint Presentation</vt:lpstr>
      <vt:lpstr>Att analysera ett kvalitetsbaserad regional konkurrenskraft</vt:lpstr>
      <vt:lpstr>Innovation uppstår där industrier och kunskaper möts</vt:lpstr>
      <vt:lpstr>Förmåga att både producera och kommunicera kvalitet</vt:lpstr>
      <vt:lpstr>PowerPoint Presentation</vt:lpstr>
    </vt:vector>
  </TitlesOfParts>
  <Company>Uppsala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Malmberg</dc:creator>
  <cp:lastModifiedBy>Dominic Power</cp:lastModifiedBy>
  <cp:revision>99</cp:revision>
  <dcterms:created xsi:type="dcterms:W3CDTF">2008-04-03T11:46:25Z</dcterms:created>
  <dcterms:modified xsi:type="dcterms:W3CDTF">2013-01-22T14:50:25Z</dcterms:modified>
</cp:coreProperties>
</file>