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handoutMasterIdLst>
    <p:handoutMasterId r:id="rId33"/>
  </p:handoutMasterIdLst>
  <p:sldIdLst>
    <p:sldId id="283" r:id="rId5"/>
    <p:sldId id="256" r:id="rId6"/>
    <p:sldId id="257" r:id="rId7"/>
    <p:sldId id="258" r:id="rId8"/>
    <p:sldId id="261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9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BF587-9E1F-48D5-9C8A-2083D50069BC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48A07CBD-C956-4EAD-8ACC-5637BBD55380}">
      <dgm:prSet phldrT="[Text]" custT="1"/>
      <dgm:spPr/>
      <dgm:t>
        <a:bodyPr/>
        <a:lstStyle/>
        <a:p>
          <a:r>
            <a:rPr lang="en-US" sz="1050" b="1" dirty="0" smtClean="0">
              <a:latin typeface="+mn-lt"/>
              <a:ea typeface="Verdana" pitchFamily="34" charset="0"/>
              <a:cs typeface="Verdana" pitchFamily="34" charset="0"/>
            </a:rPr>
            <a:t>Innovativeness</a:t>
          </a:r>
          <a:endParaRPr lang="en-US" sz="1050" b="1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053DB7EA-3518-4685-AA58-A2892C4D72D1}" type="parTrans" cxnId="{4F1A2862-6A06-4B54-88E0-553703E4DD68}">
      <dgm:prSet/>
      <dgm:spPr/>
      <dgm:t>
        <a:bodyPr/>
        <a:lstStyle/>
        <a:p>
          <a:endParaRPr lang="en-US"/>
        </a:p>
      </dgm:t>
    </dgm:pt>
    <dgm:pt modelId="{6DBB0405-44D9-456A-A6D6-D8AFA770E8AD}" type="sibTrans" cxnId="{4F1A2862-6A06-4B54-88E0-553703E4DD68}">
      <dgm:prSet/>
      <dgm:spPr/>
      <dgm:t>
        <a:bodyPr/>
        <a:lstStyle/>
        <a:p>
          <a:endParaRPr lang="en-US"/>
        </a:p>
      </dgm:t>
    </dgm:pt>
    <dgm:pt modelId="{F61268FE-B3F7-4126-8E2C-C12B55B15156}">
      <dgm:prSet phldrT="[Text]" custT="1"/>
      <dgm:spPr/>
      <dgm:t>
        <a:bodyPr/>
        <a:lstStyle/>
        <a:p>
          <a:r>
            <a:rPr lang="en-US" sz="1050" b="1" dirty="0" smtClean="0">
              <a:latin typeface="+mn-lt"/>
              <a:ea typeface="Verdana" pitchFamily="34" charset="0"/>
              <a:cs typeface="Verdana" pitchFamily="34" charset="0"/>
            </a:rPr>
            <a:t>Risk-taking</a:t>
          </a:r>
          <a:endParaRPr lang="en-US" sz="1050" b="1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DD5535BA-D2EE-464A-AA3F-6E3C8915BAAE}" type="parTrans" cxnId="{91F4E06D-FC24-4860-BFB2-A6C3B02CE251}">
      <dgm:prSet/>
      <dgm:spPr/>
      <dgm:t>
        <a:bodyPr/>
        <a:lstStyle/>
        <a:p>
          <a:endParaRPr lang="en-US"/>
        </a:p>
      </dgm:t>
    </dgm:pt>
    <dgm:pt modelId="{8494F418-E6A8-434F-A2D9-4608FF792908}" type="sibTrans" cxnId="{91F4E06D-FC24-4860-BFB2-A6C3B02CE251}">
      <dgm:prSet/>
      <dgm:spPr/>
      <dgm:t>
        <a:bodyPr/>
        <a:lstStyle/>
        <a:p>
          <a:endParaRPr lang="en-US"/>
        </a:p>
      </dgm:t>
    </dgm:pt>
    <dgm:pt modelId="{4A188FB2-36FF-4B96-AB6B-13231F66C7AF}">
      <dgm:prSet phldrT="[Text]" custT="1"/>
      <dgm:spPr/>
      <dgm:t>
        <a:bodyPr/>
        <a:lstStyle/>
        <a:p>
          <a:r>
            <a:rPr lang="en-US" sz="1050" b="1" dirty="0" err="1" smtClean="0">
              <a:latin typeface="+mn-lt"/>
              <a:ea typeface="Verdana" pitchFamily="34" charset="0"/>
              <a:cs typeface="Verdana" pitchFamily="34" charset="0"/>
            </a:rPr>
            <a:t>Proactiveness</a:t>
          </a:r>
          <a:endParaRPr lang="en-US" sz="1050" b="1" dirty="0">
            <a:latin typeface="+mn-lt"/>
            <a:ea typeface="Verdana" pitchFamily="34" charset="0"/>
            <a:cs typeface="Verdana" pitchFamily="34" charset="0"/>
          </a:endParaRPr>
        </a:p>
      </dgm:t>
    </dgm:pt>
    <dgm:pt modelId="{30ED48AC-B2DF-4180-AFFA-162191179EB1}" type="parTrans" cxnId="{E379066E-24EA-430A-88D6-302E99238FD8}">
      <dgm:prSet/>
      <dgm:spPr/>
      <dgm:t>
        <a:bodyPr/>
        <a:lstStyle/>
        <a:p>
          <a:endParaRPr lang="en-US"/>
        </a:p>
      </dgm:t>
    </dgm:pt>
    <dgm:pt modelId="{A70769F0-0762-4069-8E1E-4884871BF032}" type="sibTrans" cxnId="{E379066E-24EA-430A-88D6-302E99238FD8}">
      <dgm:prSet/>
      <dgm:spPr/>
      <dgm:t>
        <a:bodyPr/>
        <a:lstStyle/>
        <a:p>
          <a:endParaRPr lang="en-US"/>
        </a:p>
      </dgm:t>
    </dgm:pt>
    <dgm:pt modelId="{F3B5618A-25FA-4305-90BB-7F1AD1F350EA}" type="pres">
      <dgm:prSet presAssocID="{1D3BF587-9E1F-48D5-9C8A-2083D50069BC}" presName="compositeShape" presStyleCnt="0">
        <dgm:presLayoutVars>
          <dgm:chMax val="7"/>
          <dgm:dir/>
          <dgm:resizeHandles val="exact"/>
        </dgm:presLayoutVars>
      </dgm:prSet>
      <dgm:spPr/>
    </dgm:pt>
    <dgm:pt modelId="{91346F75-5681-477F-8865-E5B7E69905E5}" type="pres">
      <dgm:prSet presAssocID="{48A07CBD-C956-4EAD-8ACC-5637BBD55380}" presName="circ1" presStyleLbl="vennNode1" presStyleIdx="0" presStyleCnt="3"/>
      <dgm:spPr/>
      <dgm:t>
        <a:bodyPr/>
        <a:lstStyle/>
        <a:p>
          <a:endParaRPr lang="en-US"/>
        </a:p>
      </dgm:t>
    </dgm:pt>
    <dgm:pt modelId="{8A6822A4-DBA9-4BBA-8DBE-4B016ECEA104}" type="pres">
      <dgm:prSet presAssocID="{48A07CBD-C956-4EAD-8ACC-5637BBD553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6509C-BBCC-49B4-BFF4-0EEC3DCF2B75}" type="pres">
      <dgm:prSet presAssocID="{F61268FE-B3F7-4126-8E2C-C12B55B15156}" presName="circ2" presStyleLbl="vennNode1" presStyleIdx="1" presStyleCnt="3"/>
      <dgm:spPr/>
      <dgm:t>
        <a:bodyPr/>
        <a:lstStyle/>
        <a:p>
          <a:endParaRPr lang="en-US"/>
        </a:p>
      </dgm:t>
    </dgm:pt>
    <dgm:pt modelId="{AD4C35FA-FB4E-4CA8-835A-6593017A92CF}" type="pres">
      <dgm:prSet presAssocID="{F61268FE-B3F7-4126-8E2C-C12B55B1515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3E8D3B-CF9D-4881-AA47-37F0989C828D}" type="pres">
      <dgm:prSet presAssocID="{4A188FB2-36FF-4B96-AB6B-13231F66C7AF}" presName="circ3" presStyleLbl="vennNode1" presStyleIdx="2" presStyleCnt="3"/>
      <dgm:spPr/>
      <dgm:t>
        <a:bodyPr/>
        <a:lstStyle/>
        <a:p>
          <a:endParaRPr lang="en-US"/>
        </a:p>
      </dgm:t>
    </dgm:pt>
    <dgm:pt modelId="{E6796683-387C-42AA-8E56-B95C0DE6775B}" type="pres">
      <dgm:prSet presAssocID="{4A188FB2-36FF-4B96-AB6B-13231F66C7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BE1C29-309D-AF49-A6AA-BF3DEF5CDC50}" type="presOf" srcId="{F61268FE-B3F7-4126-8E2C-C12B55B15156}" destId="{0A96509C-BBCC-49B4-BFF4-0EEC3DCF2B75}" srcOrd="0" destOrd="0" presId="urn:microsoft.com/office/officeart/2005/8/layout/venn1"/>
    <dgm:cxn modelId="{4F1A2862-6A06-4B54-88E0-553703E4DD68}" srcId="{1D3BF587-9E1F-48D5-9C8A-2083D50069BC}" destId="{48A07CBD-C956-4EAD-8ACC-5637BBD55380}" srcOrd="0" destOrd="0" parTransId="{053DB7EA-3518-4685-AA58-A2892C4D72D1}" sibTransId="{6DBB0405-44D9-456A-A6D6-D8AFA770E8AD}"/>
    <dgm:cxn modelId="{AD411BC6-715B-0E4B-878F-7575577EB378}" type="presOf" srcId="{F61268FE-B3F7-4126-8E2C-C12B55B15156}" destId="{AD4C35FA-FB4E-4CA8-835A-6593017A92CF}" srcOrd="1" destOrd="0" presId="urn:microsoft.com/office/officeart/2005/8/layout/venn1"/>
    <dgm:cxn modelId="{1B531AA4-ED83-DF40-8C9E-5BF6468A9AC9}" type="presOf" srcId="{48A07CBD-C956-4EAD-8ACC-5637BBD55380}" destId="{91346F75-5681-477F-8865-E5B7E69905E5}" srcOrd="0" destOrd="0" presId="urn:microsoft.com/office/officeart/2005/8/layout/venn1"/>
    <dgm:cxn modelId="{E379066E-24EA-430A-88D6-302E99238FD8}" srcId="{1D3BF587-9E1F-48D5-9C8A-2083D50069BC}" destId="{4A188FB2-36FF-4B96-AB6B-13231F66C7AF}" srcOrd="2" destOrd="0" parTransId="{30ED48AC-B2DF-4180-AFFA-162191179EB1}" sibTransId="{A70769F0-0762-4069-8E1E-4884871BF032}"/>
    <dgm:cxn modelId="{8B3F0B81-36BD-104C-BBB0-D1B6D18588EE}" type="presOf" srcId="{1D3BF587-9E1F-48D5-9C8A-2083D50069BC}" destId="{F3B5618A-25FA-4305-90BB-7F1AD1F350EA}" srcOrd="0" destOrd="0" presId="urn:microsoft.com/office/officeart/2005/8/layout/venn1"/>
    <dgm:cxn modelId="{0C681F45-8A8A-414D-A9FF-8F9ADB481FA5}" type="presOf" srcId="{48A07CBD-C956-4EAD-8ACC-5637BBD55380}" destId="{8A6822A4-DBA9-4BBA-8DBE-4B016ECEA104}" srcOrd="1" destOrd="0" presId="urn:microsoft.com/office/officeart/2005/8/layout/venn1"/>
    <dgm:cxn modelId="{91F4E06D-FC24-4860-BFB2-A6C3B02CE251}" srcId="{1D3BF587-9E1F-48D5-9C8A-2083D50069BC}" destId="{F61268FE-B3F7-4126-8E2C-C12B55B15156}" srcOrd="1" destOrd="0" parTransId="{DD5535BA-D2EE-464A-AA3F-6E3C8915BAAE}" sibTransId="{8494F418-E6A8-434F-A2D9-4608FF792908}"/>
    <dgm:cxn modelId="{00E923D0-D156-8E4A-AEF2-0E2AE00B7270}" type="presOf" srcId="{4A188FB2-36FF-4B96-AB6B-13231F66C7AF}" destId="{413E8D3B-CF9D-4881-AA47-37F0989C828D}" srcOrd="0" destOrd="0" presId="urn:microsoft.com/office/officeart/2005/8/layout/venn1"/>
    <dgm:cxn modelId="{DC6481C3-0377-524A-8372-8D2071866F36}" type="presOf" srcId="{4A188FB2-36FF-4B96-AB6B-13231F66C7AF}" destId="{E6796683-387C-42AA-8E56-B95C0DE6775B}" srcOrd="1" destOrd="0" presId="urn:microsoft.com/office/officeart/2005/8/layout/venn1"/>
    <dgm:cxn modelId="{3C88B5DC-33E4-CB4D-A306-677282BC22A7}" type="presParOf" srcId="{F3B5618A-25FA-4305-90BB-7F1AD1F350EA}" destId="{91346F75-5681-477F-8865-E5B7E69905E5}" srcOrd="0" destOrd="0" presId="urn:microsoft.com/office/officeart/2005/8/layout/venn1"/>
    <dgm:cxn modelId="{33CFD523-B8BE-C640-A0A5-2312F25BB535}" type="presParOf" srcId="{F3B5618A-25FA-4305-90BB-7F1AD1F350EA}" destId="{8A6822A4-DBA9-4BBA-8DBE-4B016ECEA104}" srcOrd="1" destOrd="0" presId="urn:microsoft.com/office/officeart/2005/8/layout/venn1"/>
    <dgm:cxn modelId="{BDBEADA4-B133-2644-A4A6-7E64210E9F9C}" type="presParOf" srcId="{F3B5618A-25FA-4305-90BB-7F1AD1F350EA}" destId="{0A96509C-BBCC-49B4-BFF4-0EEC3DCF2B75}" srcOrd="2" destOrd="0" presId="urn:microsoft.com/office/officeart/2005/8/layout/venn1"/>
    <dgm:cxn modelId="{2A34A86D-E908-0F46-AB55-D729E5D92E6B}" type="presParOf" srcId="{F3B5618A-25FA-4305-90BB-7F1AD1F350EA}" destId="{AD4C35FA-FB4E-4CA8-835A-6593017A92CF}" srcOrd="3" destOrd="0" presId="urn:microsoft.com/office/officeart/2005/8/layout/venn1"/>
    <dgm:cxn modelId="{3879AAA9-14B9-0744-BF20-EE9744C165D2}" type="presParOf" srcId="{F3B5618A-25FA-4305-90BB-7F1AD1F350EA}" destId="{413E8D3B-CF9D-4881-AA47-37F0989C828D}" srcOrd="4" destOrd="0" presId="urn:microsoft.com/office/officeart/2005/8/layout/venn1"/>
    <dgm:cxn modelId="{23E57D27-3DBC-A84A-9933-0276FC172674}" type="presParOf" srcId="{F3B5618A-25FA-4305-90BB-7F1AD1F350EA}" destId="{E6796683-387C-42AA-8E56-B95C0DE6775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393AA-ABFA-46B2-95C3-A547A634368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8B9BB-11BB-4770-BBF9-B81F9E38CE33}">
      <dgm:prSet phldrT="[Text]"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Vikten av Gaseller</a:t>
          </a:r>
        </a:p>
      </dgm:t>
    </dgm:pt>
    <dgm:pt modelId="{8B3A447D-3CDF-4722-B7BF-27E7D4A24C1C}" type="parTrans" cxnId="{0D03EDEB-1CB6-4E70-9B5F-012FE8F82754}">
      <dgm:prSet/>
      <dgm:spPr/>
      <dgm:t>
        <a:bodyPr/>
        <a:lstStyle/>
        <a:p>
          <a:endParaRPr lang="sv-SE"/>
        </a:p>
      </dgm:t>
    </dgm:pt>
    <dgm:pt modelId="{E5F60F95-FC3F-4C84-95CE-8268A0269D46}" type="sibTrans" cxnId="{0D03EDEB-1CB6-4E70-9B5F-012FE8F82754}">
      <dgm:prSet/>
      <dgm:spPr/>
      <dgm:t>
        <a:bodyPr/>
        <a:lstStyle/>
        <a:p>
          <a:endParaRPr lang="sv-SE"/>
        </a:p>
      </dgm:t>
    </dgm:pt>
    <dgm:pt modelId="{BBD02E98-A9AE-48DA-BC34-57507A195874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84687FAF-097D-49B7-AE8E-5ABC550643F6}" type="parTrans" cxnId="{31B14B73-26BC-4FB8-BE36-96FF9AA3F0E9}">
      <dgm:prSet/>
      <dgm:spPr/>
      <dgm:t>
        <a:bodyPr/>
        <a:lstStyle/>
        <a:p>
          <a:endParaRPr lang="sv-SE"/>
        </a:p>
      </dgm:t>
    </dgm:pt>
    <dgm:pt modelId="{99128D20-E34A-4B22-8B9C-4D6292CC5450}" type="sibTrans" cxnId="{31B14B73-26BC-4FB8-BE36-96FF9AA3F0E9}">
      <dgm:prSet/>
      <dgm:spPr/>
      <dgm:t>
        <a:bodyPr/>
        <a:lstStyle/>
        <a:p>
          <a:endParaRPr lang="sv-SE"/>
        </a:p>
      </dgm:t>
    </dgm:pt>
    <dgm:pt modelId="{33F53C83-46AF-44D0-9EA2-FC0DB61EF1EE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A8EDF277-2250-4B96-AB53-C8B7B3CEF3E0}" type="parTrans" cxnId="{E7E19B93-7583-4BDE-868E-6527AA60AB14}">
      <dgm:prSet/>
      <dgm:spPr/>
      <dgm:t>
        <a:bodyPr/>
        <a:lstStyle/>
        <a:p>
          <a:endParaRPr lang="sv-SE"/>
        </a:p>
      </dgm:t>
    </dgm:pt>
    <dgm:pt modelId="{4DA4E9A8-D095-4C5A-92ED-FA4865A8381F}" type="sibTrans" cxnId="{E7E19B93-7583-4BDE-868E-6527AA60AB14}">
      <dgm:prSet/>
      <dgm:spPr/>
      <dgm:t>
        <a:bodyPr/>
        <a:lstStyle/>
        <a:p>
          <a:endParaRPr lang="sv-SE"/>
        </a:p>
      </dgm:t>
    </dgm:pt>
    <dgm:pt modelId="{567B146A-1E9A-4CC0-89E3-D7FA3D87633B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dirty="0">
            <a:solidFill>
              <a:schemeClr val="tx1"/>
            </a:solidFill>
            <a:latin typeface="Impact" pitchFamily="34" charset="0"/>
          </a:endParaRPr>
        </a:p>
      </dgm:t>
    </dgm:pt>
    <dgm:pt modelId="{72BF0087-CDB6-4632-B934-597330244088}" type="parTrans" cxnId="{E9316E1D-E879-47DD-A0D0-B8FF368542EC}">
      <dgm:prSet/>
      <dgm:spPr/>
      <dgm:t>
        <a:bodyPr/>
        <a:lstStyle/>
        <a:p>
          <a:endParaRPr lang="sv-SE"/>
        </a:p>
      </dgm:t>
    </dgm:pt>
    <dgm:pt modelId="{0FD34CEA-1E5E-40CD-963C-C0EF158485DB}" type="sibTrans" cxnId="{E9316E1D-E879-47DD-A0D0-B8FF368542EC}">
      <dgm:prSet/>
      <dgm:spPr/>
      <dgm:t>
        <a:bodyPr/>
        <a:lstStyle/>
        <a:p>
          <a:endParaRPr lang="sv-SE"/>
        </a:p>
      </dgm:t>
    </dgm:pt>
    <dgm:pt modelId="{36AA5A21-7933-4634-A05F-7BC28A7B35A8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dirty="0">
            <a:solidFill>
              <a:schemeClr val="tx1"/>
            </a:solidFill>
          </a:endParaRPr>
        </a:p>
      </dgm:t>
    </dgm:pt>
    <dgm:pt modelId="{EDCBAAD7-A31C-4816-88A9-8C5653EBE087}" type="parTrans" cxnId="{A5FBFF21-8CC7-4BB4-8812-5ED04C843A18}">
      <dgm:prSet/>
      <dgm:spPr/>
      <dgm:t>
        <a:bodyPr/>
        <a:lstStyle/>
        <a:p>
          <a:endParaRPr lang="en-US"/>
        </a:p>
      </dgm:t>
    </dgm:pt>
    <dgm:pt modelId="{32743E84-0D00-466C-99E7-02148FAE21EF}" type="sibTrans" cxnId="{A5FBFF21-8CC7-4BB4-8812-5ED04C843A18}">
      <dgm:prSet/>
      <dgm:spPr/>
      <dgm:t>
        <a:bodyPr/>
        <a:lstStyle/>
        <a:p>
          <a:endParaRPr lang="en-US"/>
        </a:p>
      </dgm:t>
    </dgm:pt>
    <dgm:pt modelId="{DBCBD05B-4B8F-46D5-A97C-617284B02B43}" type="pres">
      <dgm:prSet presAssocID="{20F393AA-ABFA-46B2-95C3-A547A6343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F179D-036A-4738-99DC-27F14B4A6EC2}" type="pres">
      <dgm:prSet presAssocID="{20F393AA-ABFA-46B2-95C3-A547A6343689}" presName="arrow" presStyleLbl="bgShp" presStyleIdx="0" presStyleCnt="1"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BCB5EB6A-EEB6-4D33-81B8-D05054DE0455}" type="pres">
      <dgm:prSet presAssocID="{20F393AA-ABFA-46B2-95C3-A547A6343689}" presName="points" presStyleCnt="0"/>
      <dgm:spPr/>
    </dgm:pt>
    <dgm:pt modelId="{BD7FFAB7-12A0-433C-8395-B76933214B33}" type="pres">
      <dgm:prSet presAssocID="{2928B9BB-11BB-4770-BBF9-B81F9E38CE33}" presName="compositeA" presStyleCnt="0"/>
      <dgm:spPr/>
    </dgm:pt>
    <dgm:pt modelId="{F68E40C9-A5E0-40A3-A88F-7AA571E7DB8D}" type="pres">
      <dgm:prSet presAssocID="{2928B9BB-11BB-4770-BBF9-B81F9E38CE3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6C2333F-5045-4725-ABAF-CEDE65903D55}" type="pres">
      <dgm:prSet presAssocID="{2928B9BB-11BB-4770-BBF9-B81F9E38CE33}" presName="circleA" presStyleLbl="node1" presStyleIdx="0" presStyleCnt="5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438B246-2474-4FB2-916A-89B9D767A936}" type="pres">
      <dgm:prSet presAssocID="{2928B9BB-11BB-4770-BBF9-B81F9E38CE33}" presName="spaceA" presStyleCnt="0"/>
      <dgm:spPr/>
    </dgm:pt>
    <dgm:pt modelId="{17A34194-62C6-4764-968D-777DC1419725}" type="pres">
      <dgm:prSet presAssocID="{E5F60F95-FC3F-4C84-95CE-8268A0269D46}" presName="space" presStyleCnt="0"/>
      <dgm:spPr/>
    </dgm:pt>
    <dgm:pt modelId="{1EFCD0E1-225F-42C9-98E4-9402913E412F}" type="pres">
      <dgm:prSet presAssocID="{BBD02E98-A9AE-48DA-BC34-57507A195874}" presName="compositeB" presStyleCnt="0"/>
      <dgm:spPr/>
    </dgm:pt>
    <dgm:pt modelId="{E2FA1B60-8CDB-4642-BE1B-ADBD7C1BBE9E}" type="pres">
      <dgm:prSet presAssocID="{BBD02E98-A9AE-48DA-BC34-57507A19587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3B740E-94D2-449E-B046-EE6B719960D5}" type="pres">
      <dgm:prSet presAssocID="{BBD02E98-A9AE-48DA-BC34-57507A195874}" presName="circleB" presStyleLbl="node1" presStyleIdx="1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D134BFD-D6EB-4B84-987A-F2370C7A3BC7}" type="pres">
      <dgm:prSet presAssocID="{BBD02E98-A9AE-48DA-BC34-57507A195874}" presName="spaceB" presStyleCnt="0"/>
      <dgm:spPr/>
    </dgm:pt>
    <dgm:pt modelId="{FF2F86D8-19AE-47D4-96F4-E7FF542C95E4}" type="pres">
      <dgm:prSet presAssocID="{99128D20-E34A-4B22-8B9C-4D6292CC5450}" presName="space" presStyleCnt="0"/>
      <dgm:spPr/>
    </dgm:pt>
    <dgm:pt modelId="{E08C6B87-26E2-4A72-9D52-124931FC4F7E}" type="pres">
      <dgm:prSet presAssocID="{33F53C83-46AF-44D0-9EA2-FC0DB61EF1EE}" presName="compositeA" presStyleCnt="0"/>
      <dgm:spPr/>
    </dgm:pt>
    <dgm:pt modelId="{F918F139-70D6-48AB-A4FD-773F600DAB15}" type="pres">
      <dgm:prSet presAssocID="{33F53C83-46AF-44D0-9EA2-FC0DB61EF1E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A22362-ED0D-4A20-9213-8F6B9E2400D0}" type="pres">
      <dgm:prSet presAssocID="{33F53C83-46AF-44D0-9EA2-FC0DB61EF1EE}" presName="circleA" presStyleLbl="node1" presStyleIdx="2" presStyleCnt="5"/>
      <dgm:spPr>
        <a:solidFill>
          <a:schemeClr val="bg1">
            <a:lumMod val="75000"/>
          </a:schemeClr>
        </a:solidFill>
      </dgm:spPr>
    </dgm:pt>
    <dgm:pt modelId="{DB17439D-75FF-43CF-910E-488DBE54E043}" type="pres">
      <dgm:prSet presAssocID="{33F53C83-46AF-44D0-9EA2-FC0DB61EF1EE}" presName="spaceA" presStyleCnt="0"/>
      <dgm:spPr/>
    </dgm:pt>
    <dgm:pt modelId="{4D5F9013-E2C5-466A-9D19-D0661E769217}" type="pres">
      <dgm:prSet presAssocID="{4DA4E9A8-D095-4C5A-92ED-FA4865A8381F}" presName="space" presStyleCnt="0"/>
      <dgm:spPr/>
    </dgm:pt>
    <dgm:pt modelId="{D80B3E06-C4B6-423F-8C2A-E10B8A2C3CBE}" type="pres">
      <dgm:prSet presAssocID="{567B146A-1E9A-4CC0-89E3-D7FA3D87633B}" presName="compositeB" presStyleCnt="0"/>
      <dgm:spPr/>
    </dgm:pt>
    <dgm:pt modelId="{22250332-0803-46B4-BED0-4F2037B3E334}" type="pres">
      <dgm:prSet presAssocID="{567B146A-1E9A-4CC0-89E3-D7FA3D87633B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0C28A2-A894-484B-A366-3637A363244A}" type="pres">
      <dgm:prSet presAssocID="{567B146A-1E9A-4CC0-89E3-D7FA3D87633B}" presName="circleB" presStyleLbl="node1" presStyleIdx="3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BFA17FA-C10E-4888-B908-31DFF3DE0087}" type="pres">
      <dgm:prSet presAssocID="{567B146A-1E9A-4CC0-89E3-D7FA3D87633B}" presName="spaceB" presStyleCnt="0"/>
      <dgm:spPr/>
    </dgm:pt>
    <dgm:pt modelId="{C5FDB64D-3EB3-43E8-8B62-58EEAE6528F4}" type="pres">
      <dgm:prSet presAssocID="{0FD34CEA-1E5E-40CD-963C-C0EF158485DB}" presName="space" presStyleCnt="0"/>
      <dgm:spPr/>
    </dgm:pt>
    <dgm:pt modelId="{7B300DE6-C6CF-4BBB-9286-C5AE51F5DD92}" type="pres">
      <dgm:prSet presAssocID="{36AA5A21-7933-4634-A05F-7BC28A7B35A8}" presName="compositeA" presStyleCnt="0"/>
      <dgm:spPr/>
    </dgm:pt>
    <dgm:pt modelId="{C1CDA469-2181-4DDD-9F12-C160AE3622DE}" type="pres">
      <dgm:prSet presAssocID="{36AA5A21-7933-4634-A05F-7BC28A7B35A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9BEC-EEE3-4971-8380-028CB4AE7F78}" type="pres">
      <dgm:prSet presAssocID="{36AA5A21-7933-4634-A05F-7BC28A7B35A8}" presName="circleA" presStyleLbl="node1" presStyleIdx="4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D68DB05-B4E8-4C36-93BB-90E6D86ADB08}" type="pres">
      <dgm:prSet presAssocID="{36AA5A21-7933-4634-A05F-7BC28A7B35A8}" presName="spaceA" presStyleCnt="0"/>
      <dgm:spPr/>
    </dgm:pt>
  </dgm:ptLst>
  <dgm:cxnLst>
    <dgm:cxn modelId="{E7E19B93-7583-4BDE-868E-6527AA60AB14}" srcId="{20F393AA-ABFA-46B2-95C3-A547A6343689}" destId="{33F53C83-46AF-44D0-9EA2-FC0DB61EF1EE}" srcOrd="2" destOrd="0" parTransId="{A8EDF277-2250-4B96-AB53-C8B7B3CEF3E0}" sibTransId="{4DA4E9A8-D095-4C5A-92ED-FA4865A8381F}"/>
    <dgm:cxn modelId="{0D03EDEB-1CB6-4E70-9B5F-012FE8F82754}" srcId="{20F393AA-ABFA-46B2-95C3-A547A6343689}" destId="{2928B9BB-11BB-4770-BBF9-B81F9E38CE33}" srcOrd="0" destOrd="0" parTransId="{8B3A447D-3CDF-4722-B7BF-27E7D4A24C1C}" sibTransId="{E5F60F95-FC3F-4C84-95CE-8268A0269D46}"/>
    <dgm:cxn modelId="{6B63FBD1-6E85-5F4B-A05F-6BA18634A5A6}" type="presOf" srcId="{2928B9BB-11BB-4770-BBF9-B81F9E38CE33}" destId="{F68E40C9-A5E0-40A3-A88F-7AA571E7DB8D}" srcOrd="0" destOrd="0" presId="urn:microsoft.com/office/officeart/2005/8/layout/hProcess11"/>
    <dgm:cxn modelId="{5C8EB957-C284-FC4C-AF67-E67BCED08B69}" type="presOf" srcId="{36AA5A21-7933-4634-A05F-7BC28A7B35A8}" destId="{C1CDA469-2181-4DDD-9F12-C160AE3622DE}" srcOrd="0" destOrd="0" presId="urn:microsoft.com/office/officeart/2005/8/layout/hProcess11"/>
    <dgm:cxn modelId="{31B14B73-26BC-4FB8-BE36-96FF9AA3F0E9}" srcId="{20F393AA-ABFA-46B2-95C3-A547A6343689}" destId="{BBD02E98-A9AE-48DA-BC34-57507A195874}" srcOrd="1" destOrd="0" parTransId="{84687FAF-097D-49B7-AE8E-5ABC550643F6}" sibTransId="{99128D20-E34A-4B22-8B9C-4D6292CC5450}"/>
    <dgm:cxn modelId="{A5FBFF21-8CC7-4BB4-8812-5ED04C843A18}" srcId="{20F393AA-ABFA-46B2-95C3-A547A6343689}" destId="{36AA5A21-7933-4634-A05F-7BC28A7B35A8}" srcOrd="4" destOrd="0" parTransId="{EDCBAAD7-A31C-4816-88A9-8C5653EBE087}" sibTransId="{32743E84-0D00-466C-99E7-02148FAE21EF}"/>
    <dgm:cxn modelId="{B286AFBC-5EDD-ED44-A637-1AC61D17B83E}" type="presOf" srcId="{20F393AA-ABFA-46B2-95C3-A547A6343689}" destId="{DBCBD05B-4B8F-46D5-A97C-617284B02B43}" srcOrd="0" destOrd="0" presId="urn:microsoft.com/office/officeart/2005/8/layout/hProcess11"/>
    <dgm:cxn modelId="{23FA5DB3-97A6-A943-9702-E22DA80B55FD}" type="presOf" srcId="{BBD02E98-A9AE-48DA-BC34-57507A195874}" destId="{E2FA1B60-8CDB-4642-BE1B-ADBD7C1BBE9E}" srcOrd="0" destOrd="0" presId="urn:microsoft.com/office/officeart/2005/8/layout/hProcess11"/>
    <dgm:cxn modelId="{ACEB4704-FBA3-A54A-B3D6-FB80023CD0D7}" type="presOf" srcId="{567B146A-1E9A-4CC0-89E3-D7FA3D87633B}" destId="{22250332-0803-46B4-BED0-4F2037B3E334}" srcOrd="0" destOrd="0" presId="urn:microsoft.com/office/officeart/2005/8/layout/hProcess11"/>
    <dgm:cxn modelId="{5C99F57F-F0F3-664D-9785-149B3CEAE913}" type="presOf" srcId="{33F53C83-46AF-44D0-9EA2-FC0DB61EF1EE}" destId="{F918F139-70D6-48AB-A4FD-773F600DAB15}" srcOrd="0" destOrd="0" presId="urn:microsoft.com/office/officeart/2005/8/layout/hProcess11"/>
    <dgm:cxn modelId="{E9316E1D-E879-47DD-A0D0-B8FF368542EC}" srcId="{20F393AA-ABFA-46B2-95C3-A547A6343689}" destId="{567B146A-1E9A-4CC0-89E3-D7FA3D87633B}" srcOrd="3" destOrd="0" parTransId="{72BF0087-CDB6-4632-B934-597330244088}" sibTransId="{0FD34CEA-1E5E-40CD-963C-C0EF158485DB}"/>
    <dgm:cxn modelId="{E806C536-65BB-9943-8CF9-151E74524576}" type="presParOf" srcId="{DBCBD05B-4B8F-46D5-A97C-617284B02B43}" destId="{1E1F179D-036A-4738-99DC-27F14B4A6EC2}" srcOrd="0" destOrd="0" presId="urn:microsoft.com/office/officeart/2005/8/layout/hProcess11"/>
    <dgm:cxn modelId="{215517BD-05D8-B14F-A2C7-511516C5625E}" type="presParOf" srcId="{DBCBD05B-4B8F-46D5-A97C-617284B02B43}" destId="{BCB5EB6A-EEB6-4D33-81B8-D05054DE0455}" srcOrd="1" destOrd="0" presId="urn:microsoft.com/office/officeart/2005/8/layout/hProcess11"/>
    <dgm:cxn modelId="{42E31C8D-4BD0-274A-ABD1-CCC68F22EC02}" type="presParOf" srcId="{BCB5EB6A-EEB6-4D33-81B8-D05054DE0455}" destId="{BD7FFAB7-12A0-433C-8395-B76933214B33}" srcOrd="0" destOrd="0" presId="urn:microsoft.com/office/officeart/2005/8/layout/hProcess11"/>
    <dgm:cxn modelId="{62C9D5F5-E024-9A48-8809-ACA7A49D3E8E}" type="presParOf" srcId="{BD7FFAB7-12A0-433C-8395-B76933214B33}" destId="{F68E40C9-A5E0-40A3-A88F-7AA571E7DB8D}" srcOrd="0" destOrd="0" presId="urn:microsoft.com/office/officeart/2005/8/layout/hProcess11"/>
    <dgm:cxn modelId="{F75AD0A6-5A8A-914C-BE53-F4F6548CA5AD}" type="presParOf" srcId="{BD7FFAB7-12A0-433C-8395-B76933214B33}" destId="{26C2333F-5045-4725-ABAF-CEDE65903D55}" srcOrd="1" destOrd="0" presId="urn:microsoft.com/office/officeart/2005/8/layout/hProcess11"/>
    <dgm:cxn modelId="{C42C3288-915B-D649-905A-D261A1699845}" type="presParOf" srcId="{BD7FFAB7-12A0-433C-8395-B76933214B33}" destId="{9438B246-2474-4FB2-916A-89B9D767A936}" srcOrd="2" destOrd="0" presId="urn:microsoft.com/office/officeart/2005/8/layout/hProcess11"/>
    <dgm:cxn modelId="{33343C6A-6803-5244-9210-1BB62D81BFDD}" type="presParOf" srcId="{BCB5EB6A-EEB6-4D33-81B8-D05054DE0455}" destId="{17A34194-62C6-4764-968D-777DC1419725}" srcOrd="1" destOrd="0" presId="urn:microsoft.com/office/officeart/2005/8/layout/hProcess11"/>
    <dgm:cxn modelId="{2B19EFB0-1AF9-9943-BE8F-1E4E194B3E16}" type="presParOf" srcId="{BCB5EB6A-EEB6-4D33-81B8-D05054DE0455}" destId="{1EFCD0E1-225F-42C9-98E4-9402913E412F}" srcOrd="2" destOrd="0" presId="urn:microsoft.com/office/officeart/2005/8/layout/hProcess11"/>
    <dgm:cxn modelId="{307AF2A7-4D34-7545-B73B-AA6312228D01}" type="presParOf" srcId="{1EFCD0E1-225F-42C9-98E4-9402913E412F}" destId="{E2FA1B60-8CDB-4642-BE1B-ADBD7C1BBE9E}" srcOrd="0" destOrd="0" presId="urn:microsoft.com/office/officeart/2005/8/layout/hProcess11"/>
    <dgm:cxn modelId="{8138C7A4-9136-8644-B1FB-B87D730556E0}" type="presParOf" srcId="{1EFCD0E1-225F-42C9-98E4-9402913E412F}" destId="{963B740E-94D2-449E-B046-EE6B719960D5}" srcOrd="1" destOrd="0" presId="urn:microsoft.com/office/officeart/2005/8/layout/hProcess11"/>
    <dgm:cxn modelId="{B361A88C-ACE5-3840-8C6E-47BA73DF8A4B}" type="presParOf" srcId="{1EFCD0E1-225F-42C9-98E4-9402913E412F}" destId="{FD134BFD-D6EB-4B84-987A-F2370C7A3BC7}" srcOrd="2" destOrd="0" presId="urn:microsoft.com/office/officeart/2005/8/layout/hProcess11"/>
    <dgm:cxn modelId="{7FAD2A53-C0EE-F440-913C-907FFE32A743}" type="presParOf" srcId="{BCB5EB6A-EEB6-4D33-81B8-D05054DE0455}" destId="{FF2F86D8-19AE-47D4-96F4-E7FF542C95E4}" srcOrd="3" destOrd="0" presId="urn:microsoft.com/office/officeart/2005/8/layout/hProcess11"/>
    <dgm:cxn modelId="{B2404B49-9B12-E842-9D7F-DA06CB13F907}" type="presParOf" srcId="{BCB5EB6A-EEB6-4D33-81B8-D05054DE0455}" destId="{E08C6B87-26E2-4A72-9D52-124931FC4F7E}" srcOrd="4" destOrd="0" presId="urn:microsoft.com/office/officeart/2005/8/layout/hProcess11"/>
    <dgm:cxn modelId="{9DCDB28B-9F5E-E446-B277-8F3E705D3B19}" type="presParOf" srcId="{E08C6B87-26E2-4A72-9D52-124931FC4F7E}" destId="{F918F139-70D6-48AB-A4FD-773F600DAB15}" srcOrd="0" destOrd="0" presId="urn:microsoft.com/office/officeart/2005/8/layout/hProcess11"/>
    <dgm:cxn modelId="{7C67D245-38C5-7041-8F36-6E11A0F36F55}" type="presParOf" srcId="{E08C6B87-26E2-4A72-9D52-124931FC4F7E}" destId="{11A22362-ED0D-4A20-9213-8F6B9E2400D0}" srcOrd="1" destOrd="0" presId="urn:microsoft.com/office/officeart/2005/8/layout/hProcess11"/>
    <dgm:cxn modelId="{2EDAD387-AED1-694B-810B-6DEF1AAA32CC}" type="presParOf" srcId="{E08C6B87-26E2-4A72-9D52-124931FC4F7E}" destId="{DB17439D-75FF-43CF-910E-488DBE54E043}" srcOrd="2" destOrd="0" presId="urn:microsoft.com/office/officeart/2005/8/layout/hProcess11"/>
    <dgm:cxn modelId="{1229D281-B70B-0F43-847C-57752468CB9B}" type="presParOf" srcId="{BCB5EB6A-EEB6-4D33-81B8-D05054DE0455}" destId="{4D5F9013-E2C5-466A-9D19-D0661E769217}" srcOrd="5" destOrd="0" presId="urn:microsoft.com/office/officeart/2005/8/layout/hProcess11"/>
    <dgm:cxn modelId="{192F9BD9-84E2-994F-848E-A2C22B331C61}" type="presParOf" srcId="{BCB5EB6A-EEB6-4D33-81B8-D05054DE0455}" destId="{D80B3E06-C4B6-423F-8C2A-E10B8A2C3CBE}" srcOrd="6" destOrd="0" presId="urn:microsoft.com/office/officeart/2005/8/layout/hProcess11"/>
    <dgm:cxn modelId="{9CB4B17D-7682-B54D-9622-6997B17C3115}" type="presParOf" srcId="{D80B3E06-C4B6-423F-8C2A-E10B8A2C3CBE}" destId="{22250332-0803-46B4-BED0-4F2037B3E334}" srcOrd="0" destOrd="0" presId="urn:microsoft.com/office/officeart/2005/8/layout/hProcess11"/>
    <dgm:cxn modelId="{DDDCE7F2-A387-B84E-B6D7-03859A385B32}" type="presParOf" srcId="{D80B3E06-C4B6-423F-8C2A-E10B8A2C3CBE}" destId="{AE0C28A2-A894-484B-A366-3637A363244A}" srcOrd="1" destOrd="0" presId="urn:microsoft.com/office/officeart/2005/8/layout/hProcess11"/>
    <dgm:cxn modelId="{24809D33-439E-3B4B-8608-DA5279BF3B7D}" type="presParOf" srcId="{D80B3E06-C4B6-423F-8C2A-E10B8A2C3CBE}" destId="{BBFA17FA-C10E-4888-B908-31DFF3DE0087}" srcOrd="2" destOrd="0" presId="urn:microsoft.com/office/officeart/2005/8/layout/hProcess11"/>
    <dgm:cxn modelId="{55223D71-4226-514B-BF46-4EAC7CE46F3B}" type="presParOf" srcId="{BCB5EB6A-EEB6-4D33-81B8-D05054DE0455}" destId="{C5FDB64D-3EB3-43E8-8B62-58EEAE6528F4}" srcOrd="7" destOrd="0" presId="urn:microsoft.com/office/officeart/2005/8/layout/hProcess11"/>
    <dgm:cxn modelId="{4F795B82-5125-6D49-94A6-52D29EE43E11}" type="presParOf" srcId="{BCB5EB6A-EEB6-4D33-81B8-D05054DE0455}" destId="{7B300DE6-C6CF-4BBB-9286-C5AE51F5DD92}" srcOrd="8" destOrd="0" presId="urn:microsoft.com/office/officeart/2005/8/layout/hProcess11"/>
    <dgm:cxn modelId="{E324422E-139C-C643-8C19-E40309FC00C5}" type="presParOf" srcId="{7B300DE6-C6CF-4BBB-9286-C5AE51F5DD92}" destId="{C1CDA469-2181-4DDD-9F12-C160AE3622DE}" srcOrd="0" destOrd="0" presId="urn:microsoft.com/office/officeart/2005/8/layout/hProcess11"/>
    <dgm:cxn modelId="{6DE7E83E-6118-3140-B801-65A9B8821621}" type="presParOf" srcId="{7B300DE6-C6CF-4BBB-9286-C5AE51F5DD92}" destId="{B1EB9BEC-EEE3-4971-8380-028CB4AE7F78}" srcOrd="1" destOrd="0" presId="urn:microsoft.com/office/officeart/2005/8/layout/hProcess11"/>
    <dgm:cxn modelId="{6FBE2EDC-6B4E-234B-AEA0-FC0EA629495D}" type="presParOf" srcId="{7B300DE6-C6CF-4BBB-9286-C5AE51F5DD92}" destId="{AD68DB05-B4E8-4C36-93BB-90E6D86ADB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F393AA-ABFA-46B2-95C3-A547A634368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8B9BB-11BB-4770-BBF9-B81F9E38CE33}">
      <dgm:prSet phldrT="[Text]"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gm:t>
    </dgm:pt>
    <dgm:pt modelId="{8B3A447D-3CDF-4722-B7BF-27E7D4A24C1C}" type="parTrans" cxnId="{0D03EDEB-1CB6-4E70-9B5F-012FE8F82754}">
      <dgm:prSet/>
      <dgm:spPr/>
      <dgm:t>
        <a:bodyPr/>
        <a:lstStyle/>
        <a:p>
          <a:endParaRPr lang="sv-SE"/>
        </a:p>
      </dgm:t>
    </dgm:pt>
    <dgm:pt modelId="{E5F60F95-FC3F-4C84-95CE-8268A0269D46}" type="sibTrans" cxnId="{0D03EDEB-1CB6-4E70-9B5F-012FE8F82754}">
      <dgm:prSet/>
      <dgm:spPr/>
      <dgm:t>
        <a:bodyPr/>
        <a:lstStyle/>
        <a:p>
          <a:endParaRPr lang="sv-SE"/>
        </a:p>
      </dgm:t>
    </dgm:pt>
    <dgm:pt modelId="{BBD02E98-A9AE-48DA-BC34-57507A195874}">
      <dgm:prSet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65000"/>
                </a:schemeClr>
              </a:solidFill>
              <a:latin typeface="Impact" pitchFamily="34" charset="0"/>
              <a:cs typeface="Arial" pitchFamily="34" charset="0"/>
            </a:rPr>
            <a:t>Gaseller?</a:t>
          </a:r>
          <a:endParaRPr lang="sv-SE" sz="1200" dirty="0">
            <a:solidFill>
              <a:schemeClr val="bg1">
                <a:lumMod val="65000"/>
              </a:schemeClr>
            </a:solidFill>
            <a:latin typeface="Impact" pitchFamily="34" charset="0"/>
            <a:cs typeface="Arial" pitchFamily="34" charset="0"/>
          </a:endParaRPr>
        </a:p>
      </dgm:t>
    </dgm:pt>
    <dgm:pt modelId="{84687FAF-097D-49B7-AE8E-5ABC550643F6}" type="parTrans" cxnId="{31B14B73-26BC-4FB8-BE36-96FF9AA3F0E9}">
      <dgm:prSet/>
      <dgm:spPr/>
      <dgm:t>
        <a:bodyPr/>
        <a:lstStyle/>
        <a:p>
          <a:endParaRPr lang="sv-SE"/>
        </a:p>
      </dgm:t>
    </dgm:pt>
    <dgm:pt modelId="{99128D20-E34A-4B22-8B9C-4D6292CC5450}" type="sibTrans" cxnId="{31B14B73-26BC-4FB8-BE36-96FF9AA3F0E9}">
      <dgm:prSet/>
      <dgm:spPr/>
      <dgm:t>
        <a:bodyPr/>
        <a:lstStyle/>
        <a:p>
          <a:endParaRPr lang="sv-SE"/>
        </a:p>
      </dgm:t>
    </dgm:pt>
    <dgm:pt modelId="{33F53C83-46AF-44D0-9EA2-FC0DB61EF1EE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A8EDF277-2250-4B96-AB53-C8B7B3CEF3E0}" type="parTrans" cxnId="{E7E19B93-7583-4BDE-868E-6527AA60AB14}">
      <dgm:prSet/>
      <dgm:spPr/>
      <dgm:t>
        <a:bodyPr/>
        <a:lstStyle/>
        <a:p>
          <a:endParaRPr lang="sv-SE"/>
        </a:p>
      </dgm:t>
    </dgm:pt>
    <dgm:pt modelId="{4DA4E9A8-D095-4C5A-92ED-FA4865A8381F}" type="sibTrans" cxnId="{E7E19B93-7583-4BDE-868E-6527AA60AB14}">
      <dgm:prSet/>
      <dgm:spPr/>
      <dgm:t>
        <a:bodyPr/>
        <a:lstStyle/>
        <a:p>
          <a:endParaRPr lang="sv-SE"/>
        </a:p>
      </dgm:t>
    </dgm:pt>
    <dgm:pt modelId="{567B146A-1E9A-4CC0-89E3-D7FA3D87633B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dirty="0">
            <a:solidFill>
              <a:schemeClr val="tx1"/>
            </a:solidFill>
            <a:latin typeface="Impact" pitchFamily="34" charset="0"/>
          </a:endParaRPr>
        </a:p>
      </dgm:t>
    </dgm:pt>
    <dgm:pt modelId="{72BF0087-CDB6-4632-B934-597330244088}" type="parTrans" cxnId="{E9316E1D-E879-47DD-A0D0-B8FF368542EC}">
      <dgm:prSet/>
      <dgm:spPr/>
      <dgm:t>
        <a:bodyPr/>
        <a:lstStyle/>
        <a:p>
          <a:endParaRPr lang="sv-SE"/>
        </a:p>
      </dgm:t>
    </dgm:pt>
    <dgm:pt modelId="{0FD34CEA-1E5E-40CD-963C-C0EF158485DB}" type="sibTrans" cxnId="{E9316E1D-E879-47DD-A0D0-B8FF368542EC}">
      <dgm:prSet/>
      <dgm:spPr/>
      <dgm:t>
        <a:bodyPr/>
        <a:lstStyle/>
        <a:p>
          <a:endParaRPr lang="sv-SE"/>
        </a:p>
      </dgm:t>
    </dgm:pt>
    <dgm:pt modelId="{36AA5A21-7933-4634-A05F-7BC28A7B35A8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dirty="0">
            <a:solidFill>
              <a:schemeClr val="tx1"/>
            </a:solidFill>
          </a:endParaRPr>
        </a:p>
      </dgm:t>
    </dgm:pt>
    <dgm:pt modelId="{EDCBAAD7-A31C-4816-88A9-8C5653EBE087}" type="parTrans" cxnId="{A5FBFF21-8CC7-4BB4-8812-5ED04C843A18}">
      <dgm:prSet/>
      <dgm:spPr/>
      <dgm:t>
        <a:bodyPr/>
        <a:lstStyle/>
        <a:p>
          <a:endParaRPr lang="en-US"/>
        </a:p>
      </dgm:t>
    </dgm:pt>
    <dgm:pt modelId="{32743E84-0D00-466C-99E7-02148FAE21EF}" type="sibTrans" cxnId="{A5FBFF21-8CC7-4BB4-8812-5ED04C843A18}">
      <dgm:prSet/>
      <dgm:spPr/>
      <dgm:t>
        <a:bodyPr/>
        <a:lstStyle/>
        <a:p>
          <a:endParaRPr lang="en-US"/>
        </a:p>
      </dgm:t>
    </dgm:pt>
    <dgm:pt modelId="{DBCBD05B-4B8F-46D5-A97C-617284B02B43}" type="pres">
      <dgm:prSet presAssocID="{20F393AA-ABFA-46B2-95C3-A547A6343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F179D-036A-4738-99DC-27F14B4A6EC2}" type="pres">
      <dgm:prSet presAssocID="{20F393AA-ABFA-46B2-95C3-A547A6343689}" presName="arrow" presStyleLbl="bgShp" presStyleIdx="0" presStyleCnt="1"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BCB5EB6A-EEB6-4D33-81B8-D05054DE0455}" type="pres">
      <dgm:prSet presAssocID="{20F393AA-ABFA-46B2-95C3-A547A6343689}" presName="points" presStyleCnt="0"/>
      <dgm:spPr/>
    </dgm:pt>
    <dgm:pt modelId="{BD7FFAB7-12A0-433C-8395-B76933214B33}" type="pres">
      <dgm:prSet presAssocID="{2928B9BB-11BB-4770-BBF9-B81F9E38CE33}" presName="compositeA" presStyleCnt="0"/>
      <dgm:spPr/>
    </dgm:pt>
    <dgm:pt modelId="{F68E40C9-A5E0-40A3-A88F-7AA571E7DB8D}" type="pres">
      <dgm:prSet presAssocID="{2928B9BB-11BB-4770-BBF9-B81F9E38CE3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6C2333F-5045-4725-ABAF-CEDE65903D55}" type="pres">
      <dgm:prSet presAssocID="{2928B9BB-11BB-4770-BBF9-B81F9E38CE33}" presName="circleA" presStyleLbl="node1" presStyleIdx="0" presStyleCnt="5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438B246-2474-4FB2-916A-89B9D767A936}" type="pres">
      <dgm:prSet presAssocID="{2928B9BB-11BB-4770-BBF9-B81F9E38CE33}" presName="spaceA" presStyleCnt="0"/>
      <dgm:spPr/>
    </dgm:pt>
    <dgm:pt modelId="{17A34194-62C6-4764-968D-777DC1419725}" type="pres">
      <dgm:prSet presAssocID="{E5F60F95-FC3F-4C84-95CE-8268A0269D46}" presName="space" presStyleCnt="0"/>
      <dgm:spPr/>
    </dgm:pt>
    <dgm:pt modelId="{1EFCD0E1-225F-42C9-98E4-9402913E412F}" type="pres">
      <dgm:prSet presAssocID="{BBD02E98-A9AE-48DA-BC34-57507A195874}" presName="compositeB" presStyleCnt="0"/>
      <dgm:spPr/>
    </dgm:pt>
    <dgm:pt modelId="{E2FA1B60-8CDB-4642-BE1B-ADBD7C1BBE9E}" type="pres">
      <dgm:prSet presAssocID="{BBD02E98-A9AE-48DA-BC34-57507A19587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3B740E-94D2-449E-B046-EE6B719960D5}" type="pres">
      <dgm:prSet presAssocID="{BBD02E98-A9AE-48DA-BC34-57507A195874}" presName="circleB" presStyleLbl="node1" presStyleIdx="1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D134BFD-D6EB-4B84-987A-F2370C7A3BC7}" type="pres">
      <dgm:prSet presAssocID="{BBD02E98-A9AE-48DA-BC34-57507A195874}" presName="spaceB" presStyleCnt="0"/>
      <dgm:spPr/>
    </dgm:pt>
    <dgm:pt modelId="{FF2F86D8-19AE-47D4-96F4-E7FF542C95E4}" type="pres">
      <dgm:prSet presAssocID="{99128D20-E34A-4B22-8B9C-4D6292CC5450}" presName="space" presStyleCnt="0"/>
      <dgm:spPr/>
    </dgm:pt>
    <dgm:pt modelId="{E08C6B87-26E2-4A72-9D52-124931FC4F7E}" type="pres">
      <dgm:prSet presAssocID="{33F53C83-46AF-44D0-9EA2-FC0DB61EF1EE}" presName="compositeA" presStyleCnt="0"/>
      <dgm:spPr/>
    </dgm:pt>
    <dgm:pt modelId="{F918F139-70D6-48AB-A4FD-773F600DAB15}" type="pres">
      <dgm:prSet presAssocID="{33F53C83-46AF-44D0-9EA2-FC0DB61EF1E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A22362-ED0D-4A20-9213-8F6B9E2400D0}" type="pres">
      <dgm:prSet presAssocID="{33F53C83-46AF-44D0-9EA2-FC0DB61EF1EE}" presName="circleA" presStyleLbl="node1" presStyleIdx="2" presStyleCnt="5"/>
      <dgm:spPr>
        <a:solidFill>
          <a:schemeClr val="bg1">
            <a:lumMod val="75000"/>
          </a:schemeClr>
        </a:solidFill>
      </dgm:spPr>
    </dgm:pt>
    <dgm:pt modelId="{DB17439D-75FF-43CF-910E-488DBE54E043}" type="pres">
      <dgm:prSet presAssocID="{33F53C83-46AF-44D0-9EA2-FC0DB61EF1EE}" presName="spaceA" presStyleCnt="0"/>
      <dgm:spPr/>
    </dgm:pt>
    <dgm:pt modelId="{4D5F9013-E2C5-466A-9D19-D0661E769217}" type="pres">
      <dgm:prSet presAssocID="{4DA4E9A8-D095-4C5A-92ED-FA4865A8381F}" presName="space" presStyleCnt="0"/>
      <dgm:spPr/>
    </dgm:pt>
    <dgm:pt modelId="{D80B3E06-C4B6-423F-8C2A-E10B8A2C3CBE}" type="pres">
      <dgm:prSet presAssocID="{567B146A-1E9A-4CC0-89E3-D7FA3D87633B}" presName="compositeB" presStyleCnt="0"/>
      <dgm:spPr/>
    </dgm:pt>
    <dgm:pt modelId="{22250332-0803-46B4-BED0-4F2037B3E334}" type="pres">
      <dgm:prSet presAssocID="{567B146A-1E9A-4CC0-89E3-D7FA3D87633B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0C28A2-A894-484B-A366-3637A363244A}" type="pres">
      <dgm:prSet presAssocID="{567B146A-1E9A-4CC0-89E3-D7FA3D87633B}" presName="circleB" presStyleLbl="node1" presStyleIdx="3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BFA17FA-C10E-4888-B908-31DFF3DE0087}" type="pres">
      <dgm:prSet presAssocID="{567B146A-1E9A-4CC0-89E3-D7FA3D87633B}" presName="spaceB" presStyleCnt="0"/>
      <dgm:spPr/>
    </dgm:pt>
    <dgm:pt modelId="{C5FDB64D-3EB3-43E8-8B62-58EEAE6528F4}" type="pres">
      <dgm:prSet presAssocID="{0FD34CEA-1E5E-40CD-963C-C0EF158485DB}" presName="space" presStyleCnt="0"/>
      <dgm:spPr/>
    </dgm:pt>
    <dgm:pt modelId="{7B300DE6-C6CF-4BBB-9286-C5AE51F5DD92}" type="pres">
      <dgm:prSet presAssocID="{36AA5A21-7933-4634-A05F-7BC28A7B35A8}" presName="compositeA" presStyleCnt="0"/>
      <dgm:spPr/>
    </dgm:pt>
    <dgm:pt modelId="{C1CDA469-2181-4DDD-9F12-C160AE3622DE}" type="pres">
      <dgm:prSet presAssocID="{36AA5A21-7933-4634-A05F-7BC28A7B35A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9BEC-EEE3-4971-8380-028CB4AE7F78}" type="pres">
      <dgm:prSet presAssocID="{36AA5A21-7933-4634-A05F-7BC28A7B35A8}" presName="circleA" presStyleLbl="node1" presStyleIdx="4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D68DB05-B4E8-4C36-93BB-90E6D86ADB08}" type="pres">
      <dgm:prSet presAssocID="{36AA5A21-7933-4634-A05F-7BC28A7B35A8}" presName="spaceA" presStyleCnt="0"/>
      <dgm:spPr/>
    </dgm:pt>
  </dgm:ptLst>
  <dgm:cxnLst>
    <dgm:cxn modelId="{AD4D06BE-2716-FD43-AD7E-7C0D7EAA15CC}" type="presOf" srcId="{20F393AA-ABFA-46B2-95C3-A547A6343689}" destId="{DBCBD05B-4B8F-46D5-A97C-617284B02B43}" srcOrd="0" destOrd="0" presId="urn:microsoft.com/office/officeart/2005/8/layout/hProcess11"/>
    <dgm:cxn modelId="{E7E19B93-7583-4BDE-868E-6527AA60AB14}" srcId="{20F393AA-ABFA-46B2-95C3-A547A6343689}" destId="{33F53C83-46AF-44D0-9EA2-FC0DB61EF1EE}" srcOrd="2" destOrd="0" parTransId="{A8EDF277-2250-4B96-AB53-C8B7B3CEF3E0}" sibTransId="{4DA4E9A8-D095-4C5A-92ED-FA4865A8381F}"/>
    <dgm:cxn modelId="{A2B915DF-81FE-2D44-841E-25FD0BEB9B78}" type="presOf" srcId="{36AA5A21-7933-4634-A05F-7BC28A7B35A8}" destId="{C1CDA469-2181-4DDD-9F12-C160AE3622DE}" srcOrd="0" destOrd="0" presId="urn:microsoft.com/office/officeart/2005/8/layout/hProcess11"/>
    <dgm:cxn modelId="{0D03EDEB-1CB6-4E70-9B5F-012FE8F82754}" srcId="{20F393AA-ABFA-46B2-95C3-A547A6343689}" destId="{2928B9BB-11BB-4770-BBF9-B81F9E38CE33}" srcOrd="0" destOrd="0" parTransId="{8B3A447D-3CDF-4722-B7BF-27E7D4A24C1C}" sibTransId="{E5F60F95-FC3F-4C84-95CE-8268A0269D46}"/>
    <dgm:cxn modelId="{671C7B73-9911-834F-84E2-D37C725B0687}" type="presOf" srcId="{567B146A-1E9A-4CC0-89E3-D7FA3D87633B}" destId="{22250332-0803-46B4-BED0-4F2037B3E334}" srcOrd="0" destOrd="0" presId="urn:microsoft.com/office/officeart/2005/8/layout/hProcess11"/>
    <dgm:cxn modelId="{31B14B73-26BC-4FB8-BE36-96FF9AA3F0E9}" srcId="{20F393AA-ABFA-46B2-95C3-A547A6343689}" destId="{BBD02E98-A9AE-48DA-BC34-57507A195874}" srcOrd="1" destOrd="0" parTransId="{84687FAF-097D-49B7-AE8E-5ABC550643F6}" sibTransId="{99128D20-E34A-4B22-8B9C-4D6292CC5450}"/>
    <dgm:cxn modelId="{A5FBFF21-8CC7-4BB4-8812-5ED04C843A18}" srcId="{20F393AA-ABFA-46B2-95C3-A547A6343689}" destId="{36AA5A21-7933-4634-A05F-7BC28A7B35A8}" srcOrd="4" destOrd="0" parTransId="{EDCBAAD7-A31C-4816-88A9-8C5653EBE087}" sibTransId="{32743E84-0D00-466C-99E7-02148FAE21EF}"/>
    <dgm:cxn modelId="{E9316E1D-E879-47DD-A0D0-B8FF368542EC}" srcId="{20F393AA-ABFA-46B2-95C3-A547A6343689}" destId="{567B146A-1E9A-4CC0-89E3-D7FA3D87633B}" srcOrd="3" destOrd="0" parTransId="{72BF0087-CDB6-4632-B934-597330244088}" sibTransId="{0FD34CEA-1E5E-40CD-963C-C0EF158485DB}"/>
    <dgm:cxn modelId="{1CE24994-A189-FE4A-92D5-F2706DCEF3A7}" type="presOf" srcId="{BBD02E98-A9AE-48DA-BC34-57507A195874}" destId="{E2FA1B60-8CDB-4642-BE1B-ADBD7C1BBE9E}" srcOrd="0" destOrd="0" presId="urn:microsoft.com/office/officeart/2005/8/layout/hProcess11"/>
    <dgm:cxn modelId="{334FCCC3-C435-6641-927A-0983792FB10F}" type="presOf" srcId="{2928B9BB-11BB-4770-BBF9-B81F9E38CE33}" destId="{F68E40C9-A5E0-40A3-A88F-7AA571E7DB8D}" srcOrd="0" destOrd="0" presId="urn:microsoft.com/office/officeart/2005/8/layout/hProcess11"/>
    <dgm:cxn modelId="{B720E7CC-7F31-334D-8CA4-68DA33601D15}" type="presOf" srcId="{33F53C83-46AF-44D0-9EA2-FC0DB61EF1EE}" destId="{F918F139-70D6-48AB-A4FD-773F600DAB15}" srcOrd="0" destOrd="0" presId="urn:microsoft.com/office/officeart/2005/8/layout/hProcess11"/>
    <dgm:cxn modelId="{64810FC1-CF54-8542-809E-FCF0D3E01A96}" type="presParOf" srcId="{DBCBD05B-4B8F-46D5-A97C-617284B02B43}" destId="{1E1F179D-036A-4738-99DC-27F14B4A6EC2}" srcOrd="0" destOrd="0" presId="urn:microsoft.com/office/officeart/2005/8/layout/hProcess11"/>
    <dgm:cxn modelId="{B567C5FD-E581-BD41-966A-326BD6196F83}" type="presParOf" srcId="{DBCBD05B-4B8F-46D5-A97C-617284B02B43}" destId="{BCB5EB6A-EEB6-4D33-81B8-D05054DE0455}" srcOrd="1" destOrd="0" presId="urn:microsoft.com/office/officeart/2005/8/layout/hProcess11"/>
    <dgm:cxn modelId="{8A3B1CE9-8AD6-1244-A795-936872F87088}" type="presParOf" srcId="{BCB5EB6A-EEB6-4D33-81B8-D05054DE0455}" destId="{BD7FFAB7-12A0-433C-8395-B76933214B33}" srcOrd="0" destOrd="0" presId="urn:microsoft.com/office/officeart/2005/8/layout/hProcess11"/>
    <dgm:cxn modelId="{882638FF-E5CF-FA4A-B5B9-3E3506066EA2}" type="presParOf" srcId="{BD7FFAB7-12A0-433C-8395-B76933214B33}" destId="{F68E40C9-A5E0-40A3-A88F-7AA571E7DB8D}" srcOrd="0" destOrd="0" presId="urn:microsoft.com/office/officeart/2005/8/layout/hProcess11"/>
    <dgm:cxn modelId="{F519FBA8-81D9-6C44-8688-7E58576C40F8}" type="presParOf" srcId="{BD7FFAB7-12A0-433C-8395-B76933214B33}" destId="{26C2333F-5045-4725-ABAF-CEDE65903D55}" srcOrd="1" destOrd="0" presId="urn:microsoft.com/office/officeart/2005/8/layout/hProcess11"/>
    <dgm:cxn modelId="{EE517271-DC41-BA4E-9087-FF85D9A6539D}" type="presParOf" srcId="{BD7FFAB7-12A0-433C-8395-B76933214B33}" destId="{9438B246-2474-4FB2-916A-89B9D767A936}" srcOrd="2" destOrd="0" presId="urn:microsoft.com/office/officeart/2005/8/layout/hProcess11"/>
    <dgm:cxn modelId="{D015CD68-4663-8C48-B5D5-59F366A7AFC5}" type="presParOf" srcId="{BCB5EB6A-EEB6-4D33-81B8-D05054DE0455}" destId="{17A34194-62C6-4764-968D-777DC1419725}" srcOrd="1" destOrd="0" presId="urn:microsoft.com/office/officeart/2005/8/layout/hProcess11"/>
    <dgm:cxn modelId="{019A5956-ECE0-D94E-ABCB-FE39726DB110}" type="presParOf" srcId="{BCB5EB6A-EEB6-4D33-81B8-D05054DE0455}" destId="{1EFCD0E1-225F-42C9-98E4-9402913E412F}" srcOrd="2" destOrd="0" presId="urn:microsoft.com/office/officeart/2005/8/layout/hProcess11"/>
    <dgm:cxn modelId="{8451CB1E-B617-024E-8A4D-209D7D8AEA28}" type="presParOf" srcId="{1EFCD0E1-225F-42C9-98E4-9402913E412F}" destId="{E2FA1B60-8CDB-4642-BE1B-ADBD7C1BBE9E}" srcOrd="0" destOrd="0" presId="urn:microsoft.com/office/officeart/2005/8/layout/hProcess11"/>
    <dgm:cxn modelId="{3D9ED0EF-BAE5-EE40-962C-C6BF6872B0E9}" type="presParOf" srcId="{1EFCD0E1-225F-42C9-98E4-9402913E412F}" destId="{963B740E-94D2-449E-B046-EE6B719960D5}" srcOrd="1" destOrd="0" presId="urn:microsoft.com/office/officeart/2005/8/layout/hProcess11"/>
    <dgm:cxn modelId="{8479EFED-4309-4F46-95F6-B918E7E43A39}" type="presParOf" srcId="{1EFCD0E1-225F-42C9-98E4-9402913E412F}" destId="{FD134BFD-D6EB-4B84-987A-F2370C7A3BC7}" srcOrd="2" destOrd="0" presId="urn:microsoft.com/office/officeart/2005/8/layout/hProcess11"/>
    <dgm:cxn modelId="{CF869706-0DE2-FE42-BD6D-133B49E90901}" type="presParOf" srcId="{BCB5EB6A-EEB6-4D33-81B8-D05054DE0455}" destId="{FF2F86D8-19AE-47D4-96F4-E7FF542C95E4}" srcOrd="3" destOrd="0" presId="urn:microsoft.com/office/officeart/2005/8/layout/hProcess11"/>
    <dgm:cxn modelId="{174E5934-A60A-334A-9C00-184802EA65F6}" type="presParOf" srcId="{BCB5EB6A-EEB6-4D33-81B8-D05054DE0455}" destId="{E08C6B87-26E2-4A72-9D52-124931FC4F7E}" srcOrd="4" destOrd="0" presId="urn:microsoft.com/office/officeart/2005/8/layout/hProcess11"/>
    <dgm:cxn modelId="{992DA51C-760E-DE45-B19D-6E4EC4299539}" type="presParOf" srcId="{E08C6B87-26E2-4A72-9D52-124931FC4F7E}" destId="{F918F139-70D6-48AB-A4FD-773F600DAB15}" srcOrd="0" destOrd="0" presId="urn:microsoft.com/office/officeart/2005/8/layout/hProcess11"/>
    <dgm:cxn modelId="{A6796C2D-AD97-7B4E-AAD4-08AA4B2E9D1A}" type="presParOf" srcId="{E08C6B87-26E2-4A72-9D52-124931FC4F7E}" destId="{11A22362-ED0D-4A20-9213-8F6B9E2400D0}" srcOrd="1" destOrd="0" presId="urn:microsoft.com/office/officeart/2005/8/layout/hProcess11"/>
    <dgm:cxn modelId="{63AF050D-5703-6A4D-A814-4CDEFB602A6B}" type="presParOf" srcId="{E08C6B87-26E2-4A72-9D52-124931FC4F7E}" destId="{DB17439D-75FF-43CF-910E-488DBE54E043}" srcOrd="2" destOrd="0" presId="urn:microsoft.com/office/officeart/2005/8/layout/hProcess11"/>
    <dgm:cxn modelId="{D207DC13-0448-134D-B0C3-E4E46CCAB8E6}" type="presParOf" srcId="{BCB5EB6A-EEB6-4D33-81B8-D05054DE0455}" destId="{4D5F9013-E2C5-466A-9D19-D0661E769217}" srcOrd="5" destOrd="0" presId="urn:microsoft.com/office/officeart/2005/8/layout/hProcess11"/>
    <dgm:cxn modelId="{FBFB4DB6-50FD-FF46-BC8D-1869BC8B1E67}" type="presParOf" srcId="{BCB5EB6A-EEB6-4D33-81B8-D05054DE0455}" destId="{D80B3E06-C4B6-423F-8C2A-E10B8A2C3CBE}" srcOrd="6" destOrd="0" presId="urn:microsoft.com/office/officeart/2005/8/layout/hProcess11"/>
    <dgm:cxn modelId="{7D06DBB4-FA4A-A044-B8E7-59946D485986}" type="presParOf" srcId="{D80B3E06-C4B6-423F-8C2A-E10B8A2C3CBE}" destId="{22250332-0803-46B4-BED0-4F2037B3E334}" srcOrd="0" destOrd="0" presId="urn:microsoft.com/office/officeart/2005/8/layout/hProcess11"/>
    <dgm:cxn modelId="{6A41CDED-9EFB-C148-85C6-E193EA4E8EEE}" type="presParOf" srcId="{D80B3E06-C4B6-423F-8C2A-E10B8A2C3CBE}" destId="{AE0C28A2-A894-484B-A366-3637A363244A}" srcOrd="1" destOrd="0" presId="urn:microsoft.com/office/officeart/2005/8/layout/hProcess11"/>
    <dgm:cxn modelId="{C1664DE8-6F1B-D140-8967-C9AED526B4D2}" type="presParOf" srcId="{D80B3E06-C4B6-423F-8C2A-E10B8A2C3CBE}" destId="{BBFA17FA-C10E-4888-B908-31DFF3DE0087}" srcOrd="2" destOrd="0" presId="urn:microsoft.com/office/officeart/2005/8/layout/hProcess11"/>
    <dgm:cxn modelId="{B96DD69D-288F-F34A-8181-0CAD6D7F6DBB}" type="presParOf" srcId="{BCB5EB6A-EEB6-4D33-81B8-D05054DE0455}" destId="{C5FDB64D-3EB3-43E8-8B62-58EEAE6528F4}" srcOrd="7" destOrd="0" presId="urn:microsoft.com/office/officeart/2005/8/layout/hProcess11"/>
    <dgm:cxn modelId="{B20C801A-ABEC-C044-9A96-039EBCE0C37C}" type="presParOf" srcId="{BCB5EB6A-EEB6-4D33-81B8-D05054DE0455}" destId="{7B300DE6-C6CF-4BBB-9286-C5AE51F5DD92}" srcOrd="8" destOrd="0" presId="urn:microsoft.com/office/officeart/2005/8/layout/hProcess11"/>
    <dgm:cxn modelId="{FFBFFB88-7480-8246-8B30-413C6A7DA9A4}" type="presParOf" srcId="{7B300DE6-C6CF-4BBB-9286-C5AE51F5DD92}" destId="{C1CDA469-2181-4DDD-9F12-C160AE3622DE}" srcOrd="0" destOrd="0" presId="urn:microsoft.com/office/officeart/2005/8/layout/hProcess11"/>
    <dgm:cxn modelId="{D8ED5F14-655F-5E4D-A983-D535A15E8D8A}" type="presParOf" srcId="{7B300DE6-C6CF-4BBB-9286-C5AE51F5DD92}" destId="{B1EB9BEC-EEE3-4971-8380-028CB4AE7F78}" srcOrd="1" destOrd="0" presId="urn:microsoft.com/office/officeart/2005/8/layout/hProcess11"/>
    <dgm:cxn modelId="{E521B478-05B4-5144-B64B-8CA013A46331}" type="presParOf" srcId="{7B300DE6-C6CF-4BBB-9286-C5AE51F5DD92}" destId="{AD68DB05-B4E8-4C36-93BB-90E6D86ADB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F393AA-ABFA-46B2-95C3-A547A634368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8B9BB-11BB-4770-BBF9-B81F9E38CE33}">
      <dgm:prSet phldrT="[Text]"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gm:t>
    </dgm:pt>
    <dgm:pt modelId="{8B3A447D-3CDF-4722-B7BF-27E7D4A24C1C}" type="parTrans" cxnId="{0D03EDEB-1CB6-4E70-9B5F-012FE8F82754}">
      <dgm:prSet/>
      <dgm:spPr/>
      <dgm:t>
        <a:bodyPr/>
        <a:lstStyle/>
        <a:p>
          <a:endParaRPr lang="sv-SE"/>
        </a:p>
      </dgm:t>
    </dgm:pt>
    <dgm:pt modelId="{E5F60F95-FC3F-4C84-95CE-8268A0269D46}" type="sibTrans" cxnId="{0D03EDEB-1CB6-4E70-9B5F-012FE8F82754}">
      <dgm:prSet/>
      <dgm:spPr/>
      <dgm:t>
        <a:bodyPr/>
        <a:lstStyle/>
        <a:p>
          <a:endParaRPr lang="sv-SE"/>
        </a:p>
      </dgm:t>
    </dgm:pt>
    <dgm:pt modelId="{BBD02E98-A9AE-48DA-BC34-57507A195874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84687FAF-097D-49B7-AE8E-5ABC550643F6}" type="parTrans" cxnId="{31B14B73-26BC-4FB8-BE36-96FF9AA3F0E9}">
      <dgm:prSet/>
      <dgm:spPr/>
      <dgm:t>
        <a:bodyPr/>
        <a:lstStyle/>
        <a:p>
          <a:endParaRPr lang="sv-SE"/>
        </a:p>
      </dgm:t>
    </dgm:pt>
    <dgm:pt modelId="{99128D20-E34A-4B22-8B9C-4D6292CC5450}" type="sibTrans" cxnId="{31B14B73-26BC-4FB8-BE36-96FF9AA3F0E9}">
      <dgm:prSet/>
      <dgm:spPr/>
      <dgm:t>
        <a:bodyPr/>
        <a:lstStyle/>
        <a:p>
          <a:endParaRPr lang="sv-SE"/>
        </a:p>
      </dgm:t>
    </dgm:pt>
    <dgm:pt modelId="{33F53C83-46AF-44D0-9EA2-FC0DB61EF1EE}">
      <dgm:prSet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Kompetenser</a:t>
          </a:r>
          <a:endParaRPr lang="sv-SE" sz="1200" dirty="0">
            <a:solidFill>
              <a:schemeClr val="bg1">
                <a:lumMod val="50000"/>
              </a:schemeClr>
            </a:solidFill>
            <a:latin typeface="Impact" pitchFamily="34" charset="0"/>
            <a:cs typeface="Arial" pitchFamily="34" charset="0"/>
          </a:endParaRPr>
        </a:p>
      </dgm:t>
    </dgm:pt>
    <dgm:pt modelId="{A8EDF277-2250-4B96-AB53-C8B7B3CEF3E0}" type="parTrans" cxnId="{E7E19B93-7583-4BDE-868E-6527AA60AB14}">
      <dgm:prSet/>
      <dgm:spPr/>
      <dgm:t>
        <a:bodyPr/>
        <a:lstStyle/>
        <a:p>
          <a:endParaRPr lang="sv-SE"/>
        </a:p>
      </dgm:t>
    </dgm:pt>
    <dgm:pt modelId="{4DA4E9A8-D095-4C5A-92ED-FA4865A8381F}" type="sibTrans" cxnId="{E7E19B93-7583-4BDE-868E-6527AA60AB14}">
      <dgm:prSet/>
      <dgm:spPr/>
      <dgm:t>
        <a:bodyPr/>
        <a:lstStyle/>
        <a:p>
          <a:endParaRPr lang="sv-SE"/>
        </a:p>
      </dgm:t>
    </dgm:pt>
    <dgm:pt modelId="{567B146A-1E9A-4CC0-89E3-D7FA3D87633B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dirty="0">
            <a:solidFill>
              <a:schemeClr val="tx1"/>
            </a:solidFill>
            <a:latin typeface="Impact" pitchFamily="34" charset="0"/>
          </a:endParaRPr>
        </a:p>
      </dgm:t>
    </dgm:pt>
    <dgm:pt modelId="{72BF0087-CDB6-4632-B934-597330244088}" type="parTrans" cxnId="{E9316E1D-E879-47DD-A0D0-B8FF368542EC}">
      <dgm:prSet/>
      <dgm:spPr/>
      <dgm:t>
        <a:bodyPr/>
        <a:lstStyle/>
        <a:p>
          <a:endParaRPr lang="sv-SE"/>
        </a:p>
      </dgm:t>
    </dgm:pt>
    <dgm:pt modelId="{0FD34CEA-1E5E-40CD-963C-C0EF158485DB}" type="sibTrans" cxnId="{E9316E1D-E879-47DD-A0D0-B8FF368542EC}">
      <dgm:prSet/>
      <dgm:spPr/>
      <dgm:t>
        <a:bodyPr/>
        <a:lstStyle/>
        <a:p>
          <a:endParaRPr lang="sv-SE"/>
        </a:p>
      </dgm:t>
    </dgm:pt>
    <dgm:pt modelId="{36AA5A21-7933-4634-A05F-7BC28A7B35A8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dirty="0">
            <a:solidFill>
              <a:schemeClr val="tx1"/>
            </a:solidFill>
          </a:endParaRPr>
        </a:p>
      </dgm:t>
    </dgm:pt>
    <dgm:pt modelId="{EDCBAAD7-A31C-4816-88A9-8C5653EBE087}" type="parTrans" cxnId="{A5FBFF21-8CC7-4BB4-8812-5ED04C843A18}">
      <dgm:prSet/>
      <dgm:spPr/>
      <dgm:t>
        <a:bodyPr/>
        <a:lstStyle/>
        <a:p>
          <a:endParaRPr lang="en-US"/>
        </a:p>
      </dgm:t>
    </dgm:pt>
    <dgm:pt modelId="{32743E84-0D00-466C-99E7-02148FAE21EF}" type="sibTrans" cxnId="{A5FBFF21-8CC7-4BB4-8812-5ED04C843A18}">
      <dgm:prSet/>
      <dgm:spPr/>
      <dgm:t>
        <a:bodyPr/>
        <a:lstStyle/>
        <a:p>
          <a:endParaRPr lang="en-US"/>
        </a:p>
      </dgm:t>
    </dgm:pt>
    <dgm:pt modelId="{DBCBD05B-4B8F-46D5-A97C-617284B02B43}" type="pres">
      <dgm:prSet presAssocID="{20F393AA-ABFA-46B2-95C3-A547A6343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F179D-036A-4738-99DC-27F14B4A6EC2}" type="pres">
      <dgm:prSet presAssocID="{20F393AA-ABFA-46B2-95C3-A547A6343689}" presName="arrow" presStyleLbl="bgShp" presStyleIdx="0" presStyleCnt="1"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BCB5EB6A-EEB6-4D33-81B8-D05054DE0455}" type="pres">
      <dgm:prSet presAssocID="{20F393AA-ABFA-46B2-95C3-A547A6343689}" presName="points" presStyleCnt="0"/>
      <dgm:spPr/>
    </dgm:pt>
    <dgm:pt modelId="{BD7FFAB7-12A0-433C-8395-B76933214B33}" type="pres">
      <dgm:prSet presAssocID="{2928B9BB-11BB-4770-BBF9-B81F9E38CE33}" presName="compositeA" presStyleCnt="0"/>
      <dgm:spPr/>
    </dgm:pt>
    <dgm:pt modelId="{F68E40C9-A5E0-40A3-A88F-7AA571E7DB8D}" type="pres">
      <dgm:prSet presAssocID="{2928B9BB-11BB-4770-BBF9-B81F9E38CE3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6C2333F-5045-4725-ABAF-CEDE65903D55}" type="pres">
      <dgm:prSet presAssocID="{2928B9BB-11BB-4770-BBF9-B81F9E38CE33}" presName="circleA" presStyleLbl="node1" presStyleIdx="0" presStyleCnt="5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438B246-2474-4FB2-916A-89B9D767A936}" type="pres">
      <dgm:prSet presAssocID="{2928B9BB-11BB-4770-BBF9-B81F9E38CE33}" presName="spaceA" presStyleCnt="0"/>
      <dgm:spPr/>
    </dgm:pt>
    <dgm:pt modelId="{17A34194-62C6-4764-968D-777DC1419725}" type="pres">
      <dgm:prSet presAssocID="{E5F60F95-FC3F-4C84-95CE-8268A0269D46}" presName="space" presStyleCnt="0"/>
      <dgm:spPr/>
    </dgm:pt>
    <dgm:pt modelId="{1EFCD0E1-225F-42C9-98E4-9402913E412F}" type="pres">
      <dgm:prSet presAssocID="{BBD02E98-A9AE-48DA-BC34-57507A195874}" presName="compositeB" presStyleCnt="0"/>
      <dgm:spPr/>
    </dgm:pt>
    <dgm:pt modelId="{E2FA1B60-8CDB-4642-BE1B-ADBD7C1BBE9E}" type="pres">
      <dgm:prSet presAssocID="{BBD02E98-A9AE-48DA-BC34-57507A19587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3B740E-94D2-449E-B046-EE6B719960D5}" type="pres">
      <dgm:prSet presAssocID="{BBD02E98-A9AE-48DA-BC34-57507A195874}" presName="circleB" presStyleLbl="node1" presStyleIdx="1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D134BFD-D6EB-4B84-987A-F2370C7A3BC7}" type="pres">
      <dgm:prSet presAssocID="{BBD02E98-A9AE-48DA-BC34-57507A195874}" presName="spaceB" presStyleCnt="0"/>
      <dgm:spPr/>
    </dgm:pt>
    <dgm:pt modelId="{FF2F86D8-19AE-47D4-96F4-E7FF542C95E4}" type="pres">
      <dgm:prSet presAssocID="{99128D20-E34A-4B22-8B9C-4D6292CC5450}" presName="space" presStyleCnt="0"/>
      <dgm:spPr/>
    </dgm:pt>
    <dgm:pt modelId="{E08C6B87-26E2-4A72-9D52-124931FC4F7E}" type="pres">
      <dgm:prSet presAssocID="{33F53C83-46AF-44D0-9EA2-FC0DB61EF1EE}" presName="compositeA" presStyleCnt="0"/>
      <dgm:spPr/>
    </dgm:pt>
    <dgm:pt modelId="{F918F139-70D6-48AB-A4FD-773F600DAB15}" type="pres">
      <dgm:prSet presAssocID="{33F53C83-46AF-44D0-9EA2-FC0DB61EF1E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A22362-ED0D-4A20-9213-8F6B9E2400D0}" type="pres">
      <dgm:prSet presAssocID="{33F53C83-46AF-44D0-9EA2-FC0DB61EF1EE}" presName="circleA" presStyleLbl="node1" presStyleIdx="2" presStyleCnt="5"/>
      <dgm:spPr>
        <a:solidFill>
          <a:schemeClr val="bg1">
            <a:lumMod val="75000"/>
          </a:schemeClr>
        </a:solidFill>
      </dgm:spPr>
    </dgm:pt>
    <dgm:pt modelId="{DB17439D-75FF-43CF-910E-488DBE54E043}" type="pres">
      <dgm:prSet presAssocID="{33F53C83-46AF-44D0-9EA2-FC0DB61EF1EE}" presName="spaceA" presStyleCnt="0"/>
      <dgm:spPr/>
    </dgm:pt>
    <dgm:pt modelId="{4D5F9013-E2C5-466A-9D19-D0661E769217}" type="pres">
      <dgm:prSet presAssocID="{4DA4E9A8-D095-4C5A-92ED-FA4865A8381F}" presName="space" presStyleCnt="0"/>
      <dgm:spPr/>
    </dgm:pt>
    <dgm:pt modelId="{D80B3E06-C4B6-423F-8C2A-E10B8A2C3CBE}" type="pres">
      <dgm:prSet presAssocID="{567B146A-1E9A-4CC0-89E3-D7FA3D87633B}" presName="compositeB" presStyleCnt="0"/>
      <dgm:spPr/>
    </dgm:pt>
    <dgm:pt modelId="{22250332-0803-46B4-BED0-4F2037B3E334}" type="pres">
      <dgm:prSet presAssocID="{567B146A-1E9A-4CC0-89E3-D7FA3D87633B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0C28A2-A894-484B-A366-3637A363244A}" type="pres">
      <dgm:prSet presAssocID="{567B146A-1E9A-4CC0-89E3-D7FA3D87633B}" presName="circleB" presStyleLbl="node1" presStyleIdx="3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BFA17FA-C10E-4888-B908-31DFF3DE0087}" type="pres">
      <dgm:prSet presAssocID="{567B146A-1E9A-4CC0-89E3-D7FA3D87633B}" presName="spaceB" presStyleCnt="0"/>
      <dgm:spPr/>
    </dgm:pt>
    <dgm:pt modelId="{C5FDB64D-3EB3-43E8-8B62-58EEAE6528F4}" type="pres">
      <dgm:prSet presAssocID="{0FD34CEA-1E5E-40CD-963C-C0EF158485DB}" presName="space" presStyleCnt="0"/>
      <dgm:spPr/>
    </dgm:pt>
    <dgm:pt modelId="{7B300DE6-C6CF-4BBB-9286-C5AE51F5DD92}" type="pres">
      <dgm:prSet presAssocID="{36AA5A21-7933-4634-A05F-7BC28A7B35A8}" presName="compositeA" presStyleCnt="0"/>
      <dgm:spPr/>
    </dgm:pt>
    <dgm:pt modelId="{C1CDA469-2181-4DDD-9F12-C160AE3622DE}" type="pres">
      <dgm:prSet presAssocID="{36AA5A21-7933-4634-A05F-7BC28A7B35A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9BEC-EEE3-4971-8380-028CB4AE7F78}" type="pres">
      <dgm:prSet presAssocID="{36AA5A21-7933-4634-A05F-7BC28A7B35A8}" presName="circleA" presStyleLbl="node1" presStyleIdx="4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D68DB05-B4E8-4C36-93BB-90E6D86ADB08}" type="pres">
      <dgm:prSet presAssocID="{36AA5A21-7933-4634-A05F-7BC28A7B35A8}" presName="spaceA" presStyleCnt="0"/>
      <dgm:spPr/>
    </dgm:pt>
  </dgm:ptLst>
  <dgm:cxnLst>
    <dgm:cxn modelId="{E7E19B93-7583-4BDE-868E-6527AA60AB14}" srcId="{20F393AA-ABFA-46B2-95C3-A547A6343689}" destId="{33F53C83-46AF-44D0-9EA2-FC0DB61EF1EE}" srcOrd="2" destOrd="0" parTransId="{A8EDF277-2250-4B96-AB53-C8B7B3CEF3E0}" sibTransId="{4DA4E9A8-D095-4C5A-92ED-FA4865A8381F}"/>
    <dgm:cxn modelId="{DA1BF924-E33D-9742-98AD-C3068749452A}" type="presOf" srcId="{567B146A-1E9A-4CC0-89E3-D7FA3D87633B}" destId="{22250332-0803-46B4-BED0-4F2037B3E334}" srcOrd="0" destOrd="0" presId="urn:microsoft.com/office/officeart/2005/8/layout/hProcess11"/>
    <dgm:cxn modelId="{23E9A017-320A-184B-A98F-EC834A9A74CD}" type="presOf" srcId="{33F53C83-46AF-44D0-9EA2-FC0DB61EF1EE}" destId="{F918F139-70D6-48AB-A4FD-773F600DAB15}" srcOrd="0" destOrd="0" presId="urn:microsoft.com/office/officeart/2005/8/layout/hProcess11"/>
    <dgm:cxn modelId="{0D03EDEB-1CB6-4E70-9B5F-012FE8F82754}" srcId="{20F393AA-ABFA-46B2-95C3-A547A6343689}" destId="{2928B9BB-11BB-4770-BBF9-B81F9E38CE33}" srcOrd="0" destOrd="0" parTransId="{8B3A447D-3CDF-4722-B7BF-27E7D4A24C1C}" sibTransId="{E5F60F95-FC3F-4C84-95CE-8268A0269D46}"/>
    <dgm:cxn modelId="{31B14B73-26BC-4FB8-BE36-96FF9AA3F0E9}" srcId="{20F393AA-ABFA-46B2-95C3-A547A6343689}" destId="{BBD02E98-A9AE-48DA-BC34-57507A195874}" srcOrd="1" destOrd="0" parTransId="{84687FAF-097D-49B7-AE8E-5ABC550643F6}" sibTransId="{99128D20-E34A-4B22-8B9C-4D6292CC5450}"/>
    <dgm:cxn modelId="{A5FBFF21-8CC7-4BB4-8812-5ED04C843A18}" srcId="{20F393AA-ABFA-46B2-95C3-A547A6343689}" destId="{36AA5A21-7933-4634-A05F-7BC28A7B35A8}" srcOrd="4" destOrd="0" parTransId="{EDCBAAD7-A31C-4816-88A9-8C5653EBE087}" sibTransId="{32743E84-0D00-466C-99E7-02148FAE21EF}"/>
    <dgm:cxn modelId="{220C9015-56E3-AD41-9694-AE0AAD596BED}" type="presOf" srcId="{BBD02E98-A9AE-48DA-BC34-57507A195874}" destId="{E2FA1B60-8CDB-4642-BE1B-ADBD7C1BBE9E}" srcOrd="0" destOrd="0" presId="urn:microsoft.com/office/officeart/2005/8/layout/hProcess11"/>
    <dgm:cxn modelId="{5C6C65BF-1D40-EE4F-9996-ECCA20A62627}" type="presOf" srcId="{2928B9BB-11BB-4770-BBF9-B81F9E38CE33}" destId="{F68E40C9-A5E0-40A3-A88F-7AA571E7DB8D}" srcOrd="0" destOrd="0" presId="urn:microsoft.com/office/officeart/2005/8/layout/hProcess11"/>
    <dgm:cxn modelId="{E9316E1D-E879-47DD-A0D0-B8FF368542EC}" srcId="{20F393AA-ABFA-46B2-95C3-A547A6343689}" destId="{567B146A-1E9A-4CC0-89E3-D7FA3D87633B}" srcOrd="3" destOrd="0" parTransId="{72BF0087-CDB6-4632-B934-597330244088}" sibTransId="{0FD34CEA-1E5E-40CD-963C-C0EF158485DB}"/>
    <dgm:cxn modelId="{33D7D158-DA74-E74E-9320-CF6BF51779C9}" type="presOf" srcId="{20F393AA-ABFA-46B2-95C3-A547A6343689}" destId="{DBCBD05B-4B8F-46D5-A97C-617284B02B43}" srcOrd="0" destOrd="0" presId="urn:microsoft.com/office/officeart/2005/8/layout/hProcess11"/>
    <dgm:cxn modelId="{67F09D05-D66A-1D4D-A05A-9F1FA811C47A}" type="presOf" srcId="{36AA5A21-7933-4634-A05F-7BC28A7B35A8}" destId="{C1CDA469-2181-4DDD-9F12-C160AE3622DE}" srcOrd="0" destOrd="0" presId="urn:microsoft.com/office/officeart/2005/8/layout/hProcess11"/>
    <dgm:cxn modelId="{3C2590E5-903C-DC43-B915-9C04E7C30702}" type="presParOf" srcId="{DBCBD05B-4B8F-46D5-A97C-617284B02B43}" destId="{1E1F179D-036A-4738-99DC-27F14B4A6EC2}" srcOrd="0" destOrd="0" presId="urn:microsoft.com/office/officeart/2005/8/layout/hProcess11"/>
    <dgm:cxn modelId="{4D0FE309-9A4A-014F-9925-2CEDDB680040}" type="presParOf" srcId="{DBCBD05B-4B8F-46D5-A97C-617284B02B43}" destId="{BCB5EB6A-EEB6-4D33-81B8-D05054DE0455}" srcOrd="1" destOrd="0" presId="urn:microsoft.com/office/officeart/2005/8/layout/hProcess11"/>
    <dgm:cxn modelId="{0CF71D1A-A686-7A48-BCBD-1D2A57C3FDB0}" type="presParOf" srcId="{BCB5EB6A-EEB6-4D33-81B8-D05054DE0455}" destId="{BD7FFAB7-12A0-433C-8395-B76933214B33}" srcOrd="0" destOrd="0" presId="urn:microsoft.com/office/officeart/2005/8/layout/hProcess11"/>
    <dgm:cxn modelId="{2DC6069E-E84D-3D45-89ED-48A55352D7C3}" type="presParOf" srcId="{BD7FFAB7-12A0-433C-8395-B76933214B33}" destId="{F68E40C9-A5E0-40A3-A88F-7AA571E7DB8D}" srcOrd="0" destOrd="0" presId="urn:microsoft.com/office/officeart/2005/8/layout/hProcess11"/>
    <dgm:cxn modelId="{300E9F43-C850-A548-B9DB-9116EBEB79FF}" type="presParOf" srcId="{BD7FFAB7-12A0-433C-8395-B76933214B33}" destId="{26C2333F-5045-4725-ABAF-CEDE65903D55}" srcOrd="1" destOrd="0" presId="urn:microsoft.com/office/officeart/2005/8/layout/hProcess11"/>
    <dgm:cxn modelId="{AA015752-A65F-1D4C-BBD9-02AFFCFD261A}" type="presParOf" srcId="{BD7FFAB7-12A0-433C-8395-B76933214B33}" destId="{9438B246-2474-4FB2-916A-89B9D767A936}" srcOrd="2" destOrd="0" presId="urn:microsoft.com/office/officeart/2005/8/layout/hProcess11"/>
    <dgm:cxn modelId="{CDC989E9-4189-2441-B090-0F63B8E4E09B}" type="presParOf" srcId="{BCB5EB6A-EEB6-4D33-81B8-D05054DE0455}" destId="{17A34194-62C6-4764-968D-777DC1419725}" srcOrd="1" destOrd="0" presId="urn:microsoft.com/office/officeart/2005/8/layout/hProcess11"/>
    <dgm:cxn modelId="{D19E9479-56E3-CA4E-8A03-5315FA5CFA2B}" type="presParOf" srcId="{BCB5EB6A-EEB6-4D33-81B8-D05054DE0455}" destId="{1EFCD0E1-225F-42C9-98E4-9402913E412F}" srcOrd="2" destOrd="0" presId="urn:microsoft.com/office/officeart/2005/8/layout/hProcess11"/>
    <dgm:cxn modelId="{F6FC30DF-C470-B940-954A-F4D295C034EC}" type="presParOf" srcId="{1EFCD0E1-225F-42C9-98E4-9402913E412F}" destId="{E2FA1B60-8CDB-4642-BE1B-ADBD7C1BBE9E}" srcOrd="0" destOrd="0" presId="urn:microsoft.com/office/officeart/2005/8/layout/hProcess11"/>
    <dgm:cxn modelId="{8E4D3262-0A20-934F-BC38-7A6F36077B6C}" type="presParOf" srcId="{1EFCD0E1-225F-42C9-98E4-9402913E412F}" destId="{963B740E-94D2-449E-B046-EE6B719960D5}" srcOrd="1" destOrd="0" presId="urn:microsoft.com/office/officeart/2005/8/layout/hProcess11"/>
    <dgm:cxn modelId="{25000EFD-6E51-8D4D-A322-D594C258FE4A}" type="presParOf" srcId="{1EFCD0E1-225F-42C9-98E4-9402913E412F}" destId="{FD134BFD-D6EB-4B84-987A-F2370C7A3BC7}" srcOrd="2" destOrd="0" presId="urn:microsoft.com/office/officeart/2005/8/layout/hProcess11"/>
    <dgm:cxn modelId="{DFBEEAB0-58CA-EB44-A935-00FBB7BDD711}" type="presParOf" srcId="{BCB5EB6A-EEB6-4D33-81B8-D05054DE0455}" destId="{FF2F86D8-19AE-47D4-96F4-E7FF542C95E4}" srcOrd="3" destOrd="0" presId="urn:microsoft.com/office/officeart/2005/8/layout/hProcess11"/>
    <dgm:cxn modelId="{7127827A-EFAF-C043-BCCE-4222996539B9}" type="presParOf" srcId="{BCB5EB6A-EEB6-4D33-81B8-D05054DE0455}" destId="{E08C6B87-26E2-4A72-9D52-124931FC4F7E}" srcOrd="4" destOrd="0" presId="urn:microsoft.com/office/officeart/2005/8/layout/hProcess11"/>
    <dgm:cxn modelId="{D777A2C6-9071-7648-ABB6-1BEA307C34F4}" type="presParOf" srcId="{E08C6B87-26E2-4A72-9D52-124931FC4F7E}" destId="{F918F139-70D6-48AB-A4FD-773F600DAB15}" srcOrd="0" destOrd="0" presId="urn:microsoft.com/office/officeart/2005/8/layout/hProcess11"/>
    <dgm:cxn modelId="{A62EA093-B7A0-0C43-A445-2101882431CA}" type="presParOf" srcId="{E08C6B87-26E2-4A72-9D52-124931FC4F7E}" destId="{11A22362-ED0D-4A20-9213-8F6B9E2400D0}" srcOrd="1" destOrd="0" presId="urn:microsoft.com/office/officeart/2005/8/layout/hProcess11"/>
    <dgm:cxn modelId="{5A79D432-8BA3-0B4C-816B-66D80D40239E}" type="presParOf" srcId="{E08C6B87-26E2-4A72-9D52-124931FC4F7E}" destId="{DB17439D-75FF-43CF-910E-488DBE54E043}" srcOrd="2" destOrd="0" presId="urn:microsoft.com/office/officeart/2005/8/layout/hProcess11"/>
    <dgm:cxn modelId="{979EB31C-F57A-F748-875F-BCD3E79923A0}" type="presParOf" srcId="{BCB5EB6A-EEB6-4D33-81B8-D05054DE0455}" destId="{4D5F9013-E2C5-466A-9D19-D0661E769217}" srcOrd="5" destOrd="0" presId="urn:microsoft.com/office/officeart/2005/8/layout/hProcess11"/>
    <dgm:cxn modelId="{F6CF949A-28A8-B140-B850-02791FA5E915}" type="presParOf" srcId="{BCB5EB6A-EEB6-4D33-81B8-D05054DE0455}" destId="{D80B3E06-C4B6-423F-8C2A-E10B8A2C3CBE}" srcOrd="6" destOrd="0" presId="urn:microsoft.com/office/officeart/2005/8/layout/hProcess11"/>
    <dgm:cxn modelId="{6ADBB8F9-F48C-2F47-9250-212D0B8D01E2}" type="presParOf" srcId="{D80B3E06-C4B6-423F-8C2A-E10B8A2C3CBE}" destId="{22250332-0803-46B4-BED0-4F2037B3E334}" srcOrd="0" destOrd="0" presId="urn:microsoft.com/office/officeart/2005/8/layout/hProcess11"/>
    <dgm:cxn modelId="{5368D756-7328-F849-9E16-4FFAC5CDEE3B}" type="presParOf" srcId="{D80B3E06-C4B6-423F-8C2A-E10B8A2C3CBE}" destId="{AE0C28A2-A894-484B-A366-3637A363244A}" srcOrd="1" destOrd="0" presId="urn:microsoft.com/office/officeart/2005/8/layout/hProcess11"/>
    <dgm:cxn modelId="{6B6AB9BE-2094-F441-A6CF-5A08A8A0AAB2}" type="presParOf" srcId="{D80B3E06-C4B6-423F-8C2A-E10B8A2C3CBE}" destId="{BBFA17FA-C10E-4888-B908-31DFF3DE0087}" srcOrd="2" destOrd="0" presId="urn:microsoft.com/office/officeart/2005/8/layout/hProcess11"/>
    <dgm:cxn modelId="{8109BA45-0830-BB43-8A90-70217341B2EC}" type="presParOf" srcId="{BCB5EB6A-EEB6-4D33-81B8-D05054DE0455}" destId="{C5FDB64D-3EB3-43E8-8B62-58EEAE6528F4}" srcOrd="7" destOrd="0" presId="urn:microsoft.com/office/officeart/2005/8/layout/hProcess11"/>
    <dgm:cxn modelId="{4E8C197C-B6E2-3348-BB20-AE70F5BE3D4F}" type="presParOf" srcId="{BCB5EB6A-EEB6-4D33-81B8-D05054DE0455}" destId="{7B300DE6-C6CF-4BBB-9286-C5AE51F5DD92}" srcOrd="8" destOrd="0" presId="urn:microsoft.com/office/officeart/2005/8/layout/hProcess11"/>
    <dgm:cxn modelId="{D17CE642-3C3E-8442-8C39-52936AE9DBF9}" type="presParOf" srcId="{7B300DE6-C6CF-4BBB-9286-C5AE51F5DD92}" destId="{C1CDA469-2181-4DDD-9F12-C160AE3622DE}" srcOrd="0" destOrd="0" presId="urn:microsoft.com/office/officeart/2005/8/layout/hProcess11"/>
    <dgm:cxn modelId="{0126C115-60EA-7743-A1FF-5BAB97146C00}" type="presParOf" srcId="{7B300DE6-C6CF-4BBB-9286-C5AE51F5DD92}" destId="{B1EB9BEC-EEE3-4971-8380-028CB4AE7F78}" srcOrd="1" destOrd="0" presId="urn:microsoft.com/office/officeart/2005/8/layout/hProcess11"/>
    <dgm:cxn modelId="{92583F6D-3CF7-BC4B-A6BF-178801B2479D}" type="presParOf" srcId="{7B300DE6-C6CF-4BBB-9286-C5AE51F5DD92}" destId="{AD68DB05-B4E8-4C36-93BB-90E6D86ADB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CF83A0-4D54-4C4D-9444-8965219CA37A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2363A2-7C4B-4012-8386-928791C41F6B}">
      <dgm:prSet phldrT="[Text]" custT="1"/>
      <dgm:spPr/>
      <dgm:t>
        <a:bodyPr/>
        <a:lstStyle/>
        <a:p>
          <a:r>
            <a:rPr lang="en-US" sz="2100" b="1" dirty="0" err="1" smtClean="0">
              <a:latin typeface="Garamond" pitchFamily="18" charset="0"/>
            </a:rPr>
            <a:t>Starkt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fokus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på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rekrytering</a:t>
          </a:r>
          <a:endParaRPr lang="en-US" sz="2100" b="1" dirty="0">
            <a:latin typeface="Garamond" pitchFamily="18" charset="0"/>
          </a:endParaRPr>
        </a:p>
      </dgm:t>
    </dgm:pt>
    <dgm:pt modelId="{284DF0C9-C0B4-48C5-AB3C-09E3F31BD033}" type="parTrans" cxnId="{01DE8080-E4A7-4350-823E-95C02AAA2E31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9F252A02-71F7-49C5-B56A-F84666B0F4A7}" type="sibTrans" cxnId="{01DE8080-E4A7-4350-823E-95C02AAA2E31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31CCA89A-8E68-459C-A919-A4F3A8167C56}">
      <dgm:prSet phldrT="[Text]" custT="1"/>
      <dgm:spPr/>
      <dgm:t>
        <a:bodyPr/>
        <a:lstStyle/>
        <a:p>
          <a:r>
            <a:rPr lang="en-US" sz="2100" b="1" dirty="0" err="1" smtClean="0">
              <a:latin typeface="Garamond" pitchFamily="18" charset="0"/>
            </a:rPr>
            <a:t>Viss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kompetensutveckling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vid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behov</a:t>
          </a:r>
          <a:endParaRPr lang="en-US" sz="2100" b="1" dirty="0">
            <a:latin typeface="Garamond" pitchFamily="18" charset="0"/>
          </a:endParaRPr>
        </a:p>
      </dgm:t>
    </dgm:pt>
    <dgm:pt modelId="{787B2627-CD77-4086-BA46-E9FBEBEA42F5}" type="parTrans" cxnId="{641C1366-6BCA-47F0-8434-C316A3CB1E09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31F3B674-BF8B-44A6-911E-F5BEC3B3C047}" type="sibTrans" cxnId="{641C1366-6BCA-47F0-8434-C316A3CB1E09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123E4AEF-D2FD-42C9-82CC-AFCFE416F76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100" b="1" dirty="0" err="1" smtClean="0">
              <a:latin typeface="Garamond" pitchFamily="18" charset="0"/>
            </a:rPr>
            <a:t>Strategier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som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centrerar</a:t>
          </a:r>
          <a:r>
            <a:rPr lang="en-US" sz="2100" b="1" dirty="0" smtClean="0">
              <a:latin typeface="Garamond" pitchFamily="18" charset="0"/>
            </a:rPr>
            <a:t> runt de </a:t>
          </a:r>
          <a:r>
            <a:rPr lang="en-US" sz="2100" b="1" dirty="0" err="1" smtClean="0">
              <a:latin typeface="Garamond" pitchFamily="18" charset="0"/>
            </a:rPr>
            <a:t>anställda</a:t>
          </a:r>
          <a:endParaRPr lang="en-US" sz="2100" b="1" dirty="0">
            <a:latin typeface="Garamond" pitchFamily="18" charset="0"/>
          </a:endParaRPr>
        </a:p>
      </dgm:t>
    </dgm:pt>
    <dgm:pt modelId="{F81E7334-D049-44D1-AB69-5D9AF268F1C7}" type="parTrans" cxnId="{267E0153-EC31-4523-A4D6-64BDD0CB3BBD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768115F0-C1F3-4275-80EE-7A92B355C6B1}" type="sibTrans" cxnId="{267E0153-EC31-4523-A4D6-64BDD0CB3BBD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CC6BB430-6FB6-43BE-A11B-E8BA3D32BF61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2100" b="1" dirty="0" err="1" smtClean="0">
              <a:latin typeface="Garamond" pitchFamily="18" charset="0"/>
            </a:rPr>
            <a:t>Det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svåraste</a:t>
          </a:r>
          <a:r>
            <a:rPr lang="en-US" sz="2100" b="1" dirty="0" smtClean="0">
              <a:latin typeface="Garamond" pitchFamily="18" charset="0"/>
            </a:rPr>
            <a:t>:</a:t>
          </a:r>
        </a:p>
        <a:p>
          <a:r>
            <a:rPr lang="en-US" sz="2100" b="1" dirty="0" smtClean="0">
              <a:latin typeface="Garamond" pitchFamily="18" charset="0"/>
            </a:rPr>
            <a:t>"</a:t>
          </a:r>
          <a:r>
            <a:rPr lang="en-US" sz="2100" b="1" dirty="0" err="1" smtClean="0">
              <a:latin typeface="Garamond" pitchFamily="18" charset="0"/>
            </a:rPr>
            <a:t>Att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hitta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rätt</a:t>
          </a:r>
          <a:r>
            <a:rPr lang="en-US" sz="2100" b="1" dirty="0" smtClean="0">
              <a:latin typeface="Garamond" pitchFamily="18" charset="0"/>
            </a:rPr>
            <a:t> folk"</a:t>
          </a:r>
          <a:endParaRPr lang="en-US" sz="2100" b="1" dirty="0">
            <a:latin typeface="Garamond" pitchFamily="18" charset="0"/>
          </a:endParaRPr>
        </a:p>
      </dgm:t>
    </dgm:pt>
    <dgm:pt modelId="{6E66443E-6C29-4637-AEF2-3B9A9AE7D0A0}" type="parTrans" cxnId="{F8CCBB27-FCA6-4348-A592-27BD73AD7EEB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1B0C1B35-8692-4CA5-8235-DE4DD5A852D9}" type="sibTrans" cxnId="{F8CCBB27-FCA6-4348-A592-27BD73AD7EEB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EF2B2C1D-315E-43F5-9DF2-022A22457AE2}" type="pres">
      <dgm:prSet presAssocID="{3ECF83A0-4D54-4C4D-9444-8965219CA3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A1EE1-FEB8-46A7-A387-22EE35239B61}" type="pres">
      <dgm:prSet presAssocID="{742363A2-7C4B-4012-8386-928791C41F6B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A628EE1-D52A-44A4-AC90-9CC1D49B061E}" type="pres">
      <dgm:prSet presAssocID="{9F252A02-71F7-49C5-B56A-F84666B0F4A7}" presName="sibTrans" presStyleCnt="0"/>
      <dgm:spPr/>
    </dgm:pt>
    <dgm:pt modelId="{DF47452D-7413-412C-9ABA-FF8217F058CD}" type="pres">
      <dgm:prSet presAssocID="{31CCA89A-8E68-459C-A919-A4F3A8167C56}" presName="node" presStyleLbl="node1" presStyleIdx="1" presStyleCnt="4" custScaleX="1062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CD9C8ED-7B42-4B21-8B9B-45BE9FB8A49A}" type="pres">
      <dgm:prSet presAssocID="{31F3B674-BF8B-44A6-911E-F5BEC3B3C047}" presName="sibTrans" presStyleCnt="0"/>
      <dgm:spPr/>
    </dgm:pt>
    <dgm:pt modelId="{334DFCB3-B909-4B07-87D1-18A08B63EA2F}" type="pres">
      <dgm:prSet presAssocID="{123E4AEF-D2FD-42C9-82CC-AFCFE416F76B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F171ECD-66B9-43C7-A47D-D518EEE9A9DA}" type="pres">
      <dgm:prSet presAssocID="{768115F0-C1F3-4275-80EE-7A92B355C6B1}" presName="sibTrans" presStyleCnt="0"/>
      <dgm:spPr/>
    </dgm:pt>
    <dgm:pt modelId="{E10190D7-26A8-408D-91A1-E8AD8FC40499}" type="pres">
      <dgm:prSet presAssocID="{CC6BB430-6FB6-43BE-A11B-E8BA3D32BF61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8693753-9A4B-654C-983F-C8139352A50F}" type="presOf" srcId="{CC6BB430-6FB6-43BE-A11B-E8BA3D32BF61}" destId="{E10190D7-26A8-408D-91A1-E8AD8FC40499}" srcOrd="0" destOrd="0" presId="urn:microsoft.com/office/officeart/2005/8/layout/default#1"/>
    <dgm:cxn modelId="{F8CCBB27-FCA6-4348-A592-27BD73AD7EEB}" srcId="{3ECF83A0-4D54-4C4D-9444-8965219CA37A}" destId="{CC6BB430-6FB6-43BE-A11B-E8BA3D32BF61}" srcOrd="3" destOrd="0" parTransId="{6E66443E-6C29-4637-AEF2-3B9A9AE7D0A0}" sibTransId="{1B0C1B35-8692-4CA5-8235-DE4DD5A852D9}"/>
    <dgm:cxn modelId="{2B6E6D8E-A52A-A048-80F7-24B553A8DBD7}" type="presOf" srcId="{742363A2-7C4B-4012-8386-928791C41F6B}" destId="{6F6A1EE1-FEB8-46A7-A387-22EE35239B61}" srcOrd="0" destOrd="0" presId="urn:microsoft.com/office/officeart/2005/8/layout/default#1"/>
    <dgm:cxn modelId="{641C1366-6BCA-47F0-8434-C316A3CB1E09}" srcId="{3ECF83A0-4D54-4C4D-9444-8965219CA37A}" destId="{31CCA89A-8E68-459C-A919-A4F3A8167C56}" srcOrd="1" destOrd="0" parTransId="{787B2627-CD77-4086-BA46-E9FBEBEA42F5}" sibTransId="{31F3B674-BF8B-44A6-911E-F5BEC3B3C047}"/>
    <dgm:cxn modelId="{01DE8080-E4A7-4350-823E-95C02AAA2E31}" srcId="{3ECF83A0-4D54-4C4D-9444-8965219CA37A}" destId="{742363A2-7C4B-4012-8386-928791C41F6B}" srcOrd="0" destOrd="0" parTransId="{284DF0C9-C0B4-48C5-AB3C-09E3F31BD033}" sibTransId="{9F252A02-71F7-49C5-B56A-F84666B0F4A7}"/>
    <dgm:cxn modelId="{267E0153-EC31-4523-A4D6-64BDD0CB3BBD}" srcId="{3ECF83A0-4D54-4C4D-9444-8965219CA37A}" destId="{123E4AEF-D2FD-42C9-82CC-AFCFE416F76B}" srcOrd="2" destOrd="0" parTransId="{F81E7334-D049-44D1-AB69-5D9AF268F1C7}" sibTransId="{768115F0-C1F3-4275-80EE-7A92B355C6B1}"/>
    <dgm:cxn modelId="{500FE278-A092-D342-A5F4-55EB34B6DAB7}" type="presOf" srcId="{31CCA89A-8E68-459C-A919-A4F3A8167C56}" destId="{DF47452D-7413-412C-9ABA-FF8217F058CD}" srcOrd="0" destOrd="0" presId="urn:microsoft.com/office/officeart/2005/8/layout/default#1"/>
    <dgm:cxn modelId="{E1286776-AFA0-3640-AB44-4836176DAA8D}" type="presOf" srcId="{3ECF83A0-4D54-4C4D-9444-8965219CA37A}" destId="{EF2B2C1D-315E-43F5-9DF2-022A22457AE2}" srcOrd="0" destOrd="0" presId="urn:microsoft.com/office/officeart/2005/8/layout/default#1"/>
    <dgm:cxn modelId="{80B31832-5905-6E40-8816-4CB4C23CE7C7}" type="presOf" srcId="{123E4AEF-D2FD-42C9-82CC-AFCFE416F76B}" destId="{334DFCB3-B909-4B07-87D1-18A08B63EA2F}" srcOrd="0" destOrd="0" presId="urn:microsoft.com/office/officeart/2005/8/layout/default#1"/>
    <dgm:cxn modelId="{FE82E048-87BA-2548-B65C-19AF8D9A581D}" type="presParOf" srcId="{EF2B2C1D-315E-43F5-9DF2-022A22457AE2}" destId="{6F6A1EE1-FEB8-46A7-A387-22EE35239B61}" srcOrd="0" destOrd="0" presId="urn:microsoft.com/office/officeart/2005/8/layout/default#1"/>
    <dgm:cxn modelId="{38AC3785-154F-8348-BFAA-DB9B6E000AF5}" type="presParOf" srcId="{EF2B2C1D-315E-43F5-9DF2-022A22457AE2}" destId="{6A628EE1-D52A-44A4-AC90-9CC1D49B061E}" srcOrd="1" destOrd="0" presId="urn:microsoft.com/office/officeart/2005/8/layout/default#1"/>
    <dgm:cxn modelId="{7C7B0E25-AB26-D642-A8B5-F52906100856}" type="presParOf" srcId="{EF2B2C1D-315E-43F5-9DF2-022A22457AE2}" destId="{DF47452D-7413-412C-9ABA-FF8217F058CD}" srcOrd="2" destOrd="0" presId="urn:microsoft.com/office/officeart/2005/8/layout/default#1"/>
    <dgm:cxn modelId="{E783E7C2-8765-8547-98F9-3B62E049EDF4}" type="presParOf" srcId="{EF2B2C1D-315E-43F5-9DF2-022A22457AE2}" destId="{7CD9C8ED-7B42-4B21-8B9B-45BE9FB8A49A}" srcOrd="3" destOrd="0" presId="urn:microsoft.com/office/officeart/2005/8/layout/default#1"/>
    <dgm:cxn modelId="{C6F92F25-D5E5-9F43-85B4-63778254157B}" type="presParOf" srcId="{EF2B2C1D-315E-43F5-9DF2-022A22457AE2}" destId="{334DFCB3-B909-4B07-87D1-18A08B63EA2F}" srcOrd="4" destOrd="0" presId="urn:microsoft.com/office/officeart/2005/8/layout/default#1"/>
    <dgm:cxn modelId="{9B86C857-C3AD-5A48-A143-6E0E28F8737A}" type="presParOf" srcId="{EF2B2C1D-315E-43F5-9DF2-022A22457AE2}" destId="{9F171ECD-66B9-43C7-A47D-D518EEE9A9DA}" srcOrd="5" destOrd="0" presId="urn:microsoft.com/office/officeart/2005/8/layout/default#1"/>
    <dgm:cxn modelId="{CB52E6BF-C028-8F48-8D67-7EFD62E0337D}" type="presParOf" srcId="{EF2B2C1D-315E-43F5-9DF2-022A22457AE2}" destId="{E10190D7-26A8-408D-91A1-E8AD8FC4049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0F393AA-ABFA-46B2-95C3-A547A634368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8B9BB-11BB-4770-BBF9-B81F9E38CE33}">
      <dgm:prSet phldrT="[Text]"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gm:t>
    </dgm:pt>
    <dgm:pt modelId="{8B3A447D-3CDF-4722-B7BF-27E7D4A24C1C}" type="parTrans" cxnId="{0D03EDEB-1CB6-4E70-9B5F-012FE8F82754}">
      <dgm:prSet/>
      <dgm:spPr/>
      <dgm:t>
        <a:bodyPr/>
        <a:lstStyle/>
        <a:p>
          <a:endParaRPr lang="sv-SE"/>
        </a:p>
      </dgm:t>
    </dgm:pt>
    <dgm:pt modelId="{E5F60F95-FC3F-4C84-95CE-8268A0269D46}" type="sibTrans" cxnId="{0D03EDEB-1CB6-4E70-9B5F-012FE8F82754}">
      <dgm:prSet/>
      <dgm:spPr/>
      <dgm:t>
        <a:bodyPr/>
        <a:lstStyle/>
        <a:p>
          <a:endParaRPr lang="sv-SE"/>
        </a:p>
      </dgm:t>
    </dgm:pt>
    <dgm:pt modelId="{BBD02E98-A9AE-48DA-BC34-57507A195874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84687FAF-097D-49B7-AE8E-5ABC550643F6}" type="parTrans" cxnId="{31B14B73-26BC-4FB8-BE36-96FF9AA3F0E9}">
      <dgm:prSet/>
      <dgm:spPr/>
      <dgm:t>
        <a:bodyPr/>
        <a:lstStyle/>
        <a:p>
          <a:endParaRPr lang="sv-SE"/>
        </a:p>
      </dgm:t>
    </dgm:pt>
    <dgm:pt modelId="{99128D20-E34A-4B22-8B9C-4D6292CC5450}" type="sibTrans" cxnId="{31B14B73-26BC-4FB8-BE36-96FF9AA3F0E9}">
      <dgm:prSet/>
      <dgm:spPr/>
      <dgm:t>
        <a:bodyPr/>
        <a:lstStyle/>
        <a:p>
          <a:endParaRPr lang="sv-SE"/>
        </a:p>
      </dgm:t>
    </dgm:pt>
    <dgm:pt modelId="{33F53C83-46AF-44D0-9EA2-FC0DB61EF1EE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A8EDF277-2250-4B96-AB53-C8B7B3CEF3E0}" type="parTrans" cxnId="{E7E19B93-7583-4BDE-868E-6527AA60AB14}">
      <dgm:prSet/>
      <dgm:spPr/>
      <dgm:t>
        <a:bodyPr/>
        <a:lstStyle/>
        <a:p>
          <a:endParaRPr lang="sv-SE"/>
        </a:p>
      </dgm:t>
    </dgm:pt>
    <dgm:pt modelId="{4DA4E9A8-D095-4C5A-92ED-FA4865A8381F}" type="sibTrans" cxnId="{E7E19B93-7583-4BDE-868E-6527AA60AB14}">
      <dgm:prSet/>
      <dgm:spPr/>
      <dgm:t>
        <a:bodyPr/>
        <a:lstStyle/>
        <a:p>
          <a:endParaRPr lang="sv-SE"/>
        </a:p>
      </dgm:t>
    </dgm:pt>
    <dgm:pt modelId="{567B146A-1E9A-4CC0-89E3-D7FA3D87633B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Marknadsfokus</a:t>
          </a:r>
          <a:endParaRPr lang="sv-SE" sz="1200" dirty="0">
            <a:latin typeface="Impact" pitchFamily="34" charset="0"/>
          </a:endParaRPr>
        </a:p>
      </dgm:t>
    </dgm:pt>
    <dgm:pt modelId="{72BF0087-CDB6-4632-B934-597330244088}" type="parTrans" cxnId="{E9316E1D-E879-47DD-A0D0-B8FF368542EC}">
      <dgm:prSet/>
      <dgm:spPr/>
      <dgm:t>
        <a:bodyPr/>
        <a:lstStyle/>
        <a:p>
          <a:endParaRPr lang="sv-SE"/>
        </a:p>
      </dgm:t>
    </dgm:pt>
    <dgm:pt modelId="{0FD34CEA-1E5E-40CD-963C-C0EF158485DB}" type="sibTrans" cxnId="{E9316E1D-E879-47DD-A0D0-B8FF368542EC}">
      <dgm:prSet/>
      <dgm:spPr/>
      <dgm:t>
        <a:bodyPr/>
        <a:lstStyle/>
        <a:p>
          <a:endParaRPr lang="sv-SE"/>
        </a:p>
      </dgm:t>
    </dgm:pt>
    <dgm:pt modelId="{36AA5A21-7933-4634-A05F-7BC28A7B35A8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dirty="0">
            <a:solidFill>
              <a:schemeClr val="tx1"/>
            </a:solidFill>
          </a:endParaRPr>
        </a:p>
      </dgm:t>
    </dgm:pt>
    <dgm:pt modelId="{EDCBAAD7-A31C-4816-88A9-8C5653EBE087}" type="parTrans" cxnId="{A5FBFF21-8CC7-4BB4-8812-5ED04C843A18}">
      <dgm:prSet/>
      <dgm:spPr/>
      <dgm:t>
        <a:bodyPr/>
        <a:lstStyle/>
        <a:p>
          <a:endParaRPr lang="en-US"/>
        </a:p>
      </dgm:t>
    </dgm:pt>
    <dgm:pt modelId="{32743E84-0D00-466C-99E7-02148FAE21EF}" type="sibTrans" cxnId="{A5FBFF21-8CC7-4BB4-8812-5ED04C843A18}">
      <dgm:prSet/>
      <dgm:spPr/>
      <dgm:t>
        <a:bodyPr/>
        <a:lstStyle/>
        <a:p>
          <a:endParaRPr lang="en-US"/>
        </a:p>
      </dgm:t>
    </dgm:pt>
    <dgm:pt modelId="{DBCBD05B-4B8F-46D5-A97C-617284B02B43}" type="pres">
      <dgm:prSet presAssocID="{20F393AA-ABFA-46B2-95C3-A547A6343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F179D-036A-4738-99DC-27F14B4A6EC2}" type="pres">
      <dgm:prSet presAssocID="{20F393AA-ABFA-46B2-95C3-A547A6343689}" presName="arrow" presStyleLbl="bgShp" presStyleIdx="0" presStyleCnt="1"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BCB5EB6A-EEB6-4D33-81B8-D05054DE0455}" type="pres">
      <dgm:prSet presAssocID="{20F393AA-ABFA-46B2-95C3-A547A6343689}" presName="points" presStyleCnt="0"/>
      <dgm:spPr/>
    </dgm:pt>
    <dgm:pt modelId="{BD7FFAB7-12A0-433C-8395-B76933214B33}" type="pres">
      <dgm:prSet presAssocID="{2928B9BB-11BB-4770-BBF9-B81F9E38CE33}" presName="compositeA" presStyleCnt="0"/>
      <dgm:spPr/>
    </dgm:pt>
    <dgm:pt modelId="{F68E40C9-A5E0-40A3-A88F-7AA571E7DB8D}" type="pres">
      <dgm:prSet presAssocID="{2928B9BB-11BB-4770-BBF9-B81F9E38CE3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6C2333F-5045-4725-ABAF-CEDE65903D55}" type="pres">
      <dgm:prSet presAssocID="{2928B9BB-11BB-4770-BBF9-B81F9E38CE33}" presName="circleA" presStyleLbl="node1" presStyleIdx="0" presStyleCnt="5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438B246-2474-4FB2-916A-89B9D767A936}" type="pres">
      <dgm:prSet presAssocID="{2928B9BB-11BB-4770-BBF9-B81F9E38CE33}" presName="spaceA" presStyleCnt="0"/>
      <dgm:spPr/>
    </dgm:pt>
    <dgm:pt modelId="{17A34194-62C6-4764-968D-777DC1419725}" type="pres">
      <dgm:prSet presAssocID="{E5F60F95-FC3F-4C84-95CE-8268A0269D46}" presName="space" presStyleCnt="0"/>
      <dgm:spPr/>
    </dgm:pt>
    <dgm:pt modelId="{1EFCD0E1-225F-42C9-98E4-9402913E412F}" type="pres">
      <dgm:prSet presAssocID="{BBD02E98-A9AE-48DA-BC34-57507A195874}" presName="compositeB" presStyleCnt="0"/>
      <dgm:spPr/>
    </dgm:pt>
    <dgm:pt modelId="{E2FA1B60-8CDB-4642-BE1B-ADBD7C1BBE9E}" type="pres">
      <dgm:prSet presAssocID="{BBD02E98-A9AE-48DA-BC34-57507A19587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3B740E-94D2-449E-B046-EE6B719960D5}" type="pres">
      <dgm:prSet presAssocID="{BBD02E98-A9AE-48DA-BC34-57507A195874}" presName="circleB" presStyleLbl="node1" presStyleIdx="1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D134BFD-D6EB-4B84-987A-F2370C7A3BC7}" type="pres">
      <dgm:prSet presAssocID="{BBD02E98-A9AE-48DA-BC34-57507A195874}" presName="spaceB" presStyleCnt="0"/>
      <dgm:spPr/>
    </dgm:pt>
    <dgm:pt modelId="{FF2F86D8-19AE-47D4-96F4-E7FF542C95E4}" type="pres">
      <dgm:prSet presAssocID="{99128D20-E34A-4B22-8B9C-4D6292CC5450}" presName="space" presStyleCnt="0"/>
      <dgm:spPr/>
    </dgm:pt>
    <dgm:pt modelId="{E08C6B87-26E2-4A72-9D52-124931FC4F7E}" type="pres">
      <dgm:prSet presAssocID="{33F53C83-46AF-44D0-9EA2-FC0DB61EF1EE}" presName="compositeA" presStyleCnt="0"/>
      <dgm:spPr/>
    </dgm:pt>
    <dgm:pt modelId="{F918F139-70D6-48AB-A4FD-773F600DAB15}" type="pres">
      <dgm:prSet presAssocID="{33F53C83-46AF-44D0-9EA2-FC0DB61EF1E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A22362-ED0D-4A20-9213-8F6B9E2400D0}" type="pres">
      <dgm:prSet presAssocID="{33F53C83-46AF-44D0-9EA2-FC0DB61EF1EE}" presName="circleA" presStyleLbl="node1" presStyleIdx="2" presStyleCnt="5"/>
      <dgm:spPr>
        <a:solidFill>
          <a:schemeClr val="bg1">
            <a:lumMod val="75000"/>
          </a:schemeClr>
        </a:solidFill>
      </dgm:spPr>
    </dgm:pt>
    <dgm:pt modelId="{DB17439D-75FF-43CF-910E-488DBE54E043}" type="pres">
      <dgm:prSet presAssocID="{33F53C83-46AF-44D0-9EA2-FC0DB61EF1EE}" presName="spaceA" presStyleCnt="0"/>
      <dgm:spPr/>
    </dgm:pt>
    <dgm:pt modelId="{4D5F9013-E2C5-466A-9D19-D0661E769217}" type="pres">
      <dgm:prSet presAssocID="{4DA4E9A8-D095-4C5A-92ED-FA4865A8381F}" presName="space" presStyleCnt="0"/>
      <dgm:spPr/>
    </dgm:pt>
    <dgm:pt modelId="{D80B3E06-C4B6-423F-8C2A-E10B8A2C3CBE}" type="pres">
      <dgm:prSet presAssocID="{567B146A-1E9A-4CC0-89E3-D7FA3D87633B}" presName="compositeB" presStyleCnt="0"/>
      <dgm:spPr/>
    </dgm:pt>
    <dgm:pt modelId="{22250332-0803-46B4-BED0-4F2037B3E334}" type="pres">
      <dgm:prSet presAssocID="{567B146A-1E9A-4CC0-89E3-D7FA3D87633B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0C28A2-A894-484B-A366-3637A363244A}" type="pres">
      <dgm:prSet presAssocID="{567B146A-1E9A-4CC0-89E3-D7FA3D87633B}" presName="circleB" presStyleLbl="node1" presStyleIdx="3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BFA17FA-C10E-4888-B908-31DFF3DE0087}" type="pres">
      <dgm:prSet presAssocID="{567B146A-1E9A-4CC0-89E3-D7FA3D87633B}" presName="spaceB" presStyleCnt="0"/>
      <dgm:spPr/>
    </dgm:pt>
    <dgm:pt modelId="{C5FDB64D-3EB3-43E8-8B62-58EEAE6528F4}" type="pres">
      <dgm:prSet presAssocID="{0FD34CEA-1E5E-40CD-963C-C0EF158485DB}" presName="space" presStyleCnt="0"/>
      <dgm:spPr/>
    </dgm:pt>
    <dgm:pt modelId="{7B300DE6-C6CF-4BBB-9286-C5AE51F5DD92}" type="pres">
      <dgm:prSet presAssocID="{36AA5A21-7933-4634-A05F-7BC28A7B35A8}" presName="compositeA" presStyleCnt="0"/>
      <dgm:spPr/>
    </dgm:pt>
    <dgm:pt modelId="{C1CDA469-2181-4DDD-9F12-C160AE3622DE}" type="pres">
      <dgm:prSet presAssocID="{36AA5A21-7933-4634-A05F-7BC28A7B35A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9BEC-EEE3-4971-8380-028CB4AE7F78}" type="pres">
      <dgm:prSet presAssocID="{36AA5A21-7933-4634-A05F-7BC28A7B35A8}" presName="circleA" presStyleLbl="node1" presStyleIdx="4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D68DB05-B4E8-4C36-93BB-90E6D86ADB08}" type="pres">
      <dgm:prSet presAssocID="{36AA5A21-7933-4634-A05F-7BC28A7B35A8}" presName="spaceA" presStyleCnt="0"/>
      <dgm:spPr/>
    </dgm:pt>
  </dgm:ptLst>
  <dgm:cxnLst>
    <dgm:cxn modelId="{E7E19B93-7583-4BDE-868E-6527AA60AB14}" srcId="{20F393AA-ABFA-46B2-95C3-A547A6343689}" destId="{33F53C83-46AF-44D0-9EA2-FC0DB61EF1EE}" srcOrd="2" destOrd="0" parTransId="{A8EDF277-2250-4B96-AB53-C8B7B3CEF3E0}" sibTransId="{4DA4E9A8-D095-4C5A-92ED-FA4865A8381F}"/>
    <dgm:cxn modelId="{0D03EDEB-1CB6-4E70-9B5F-012FE8F82754}" srcId="{20F393AA-ABFA-46B2-95C3-A547A6343689}" destId="{2928B9BB-11BB-4770-BBF9-B81F9E38CE33}" srcOrd="0" destOrd="0" parTransId="{8B3A447D-3CDF-4722-B7BF-27E7D4A24C1C}" sibTransId="{E5F60F95-FC3F-4C84-95CE-8268A0269D46}"/>
    <dgm:cxn modelId="{6537EE33-E4B5-B648-B447-3CBED874B97C}" type="presOf" srcId="{36AA5A21-7933-4634-A05F-7BC28A7B35A8}" destId="{C1CDA469-2181-4DDD-9F12-C160AE3622DE}" srcOrd="0" destOrd="0" presId="urn:microsoft.com/office/officeart/2005/8/layout/hProcess11"/>
    <dgm:cxn modelId="{FFA4EF21-50DE-8745-B3A2-C81E413C7B07}" type="presOf" srcId="{567B146A-1E9A-4CC0-89E3-D7FA3D87633B}" destId="{22250332-0803-46B4-BED0-4F2037B3E334}" srcOrd="0" destOrd="0" presId="urn:microsoft.com/office/officeart/2005/8/layout/hProcess11"/>
    <dgm:cxn modelId="{00017AAF-66AA-3A41-A7E4-8B57CA996892}" type="presOf" srcId="{BBD02E98-A9AE-48DA-BC34-57507A195874}" destId="{E2FA1B60-8CDB-4642-BE1B-ADBD7C1BBE9E}" srcOrd="0" destOrd="0" presId="urn:microsoft.com/office/officeart/2005/8/layout/hProcess11"/>
    <dgm:cxn modelId="{31B14B73-26BC-4FB8-BE36-96FF9AA3F0E9}" srcId="{20F393AA-ABFA-46B2-95C3-A547A6343689}" destId="{BBD02E98-A9AE-48DA-BC34-57507A195874}" srcOrd="1" destOrd="0" parTransId="{84687FAF-097D-49B7-AE8E-5ABC550643F6}" sibTransId="{99128D20-E34A-4B22-8B9C-4D6292CC5450}"/>
    <dgm:cxn modelId="{A5FBFF21-8CC7-4BB4-8812-5ED04C843A18}" srcId="{20F393AA-ABFA-46B2-95C3-A547A6343689}" destId="{36AA5A21-7933-4634-A05F-7BC28A7B35A8}" srcOrd="4" destOrd="0" parTransId="{EDCBAAD7-A31C-4816-88A9-8C5653EBE087}" sibTransId="{32743E84-0D00-466C-99E7-02148FAE21EF}"/>
    <dgm:cxn modelId="{A5DF6840-73D8-344D-9678-AC87E1171D12}" type="presOf" srcId="{2928B9BB-11BB-4770-BBF9-B81F9E38CE33}" destId="{F68E40C9-A5E0-40A3-A88F-7AA571E7DB8D}" srcOrd="0" destOrd="0" presId="urn:microsoft.com/office/officeart/2005/8/layout/hProcess11"/>
    <dgm:cxn modelId="{78114C80-7A7B-054B-B99A-97156DAEF577}" type="presOf" srcId="{33F53C83-46AF-44D0-9EA2-FC0DB61EF1EE}" destId="{F918F139-70D6-48AB-A4FD-773F600DAB15}" srcOrd="0" destOrd="0" presId="urn:microsoft.com/office/officeart/2005/8/layout/hProcess11"/>
    <dgm:cxn modelId="{E9316E1D-E879-47DD-A0D0-B8FF368542EC}" srcId="{20F393AA-ABFA-46B2-95C3-A547A6343689}" destId="{567B146A-1E9A-4CC0-89E3-D7FA3D87633B}" srcOrd="3" destOrd="0" parTransId="{72BF0087-CDB6-4632-B934-597330244088}" sibTransId="{0FD34CEA-1E5E-40CD-963C-C0EF158485DB}"/>
    <dgm:cxn modelId="{EF993FDA-C9CD-384F-8736-97D61B43A0E9}" type="presOf" srcId="{20F393AA-ABFA-46B2-95C3-A547A6343689}" destId="{DBCBD05B-4B8F-46D5-A97C-617284B02B43}" srcOrd="0" destOrd="0" presId="urn:microsoft.com/office/officeart/2005/8/layout/hProcess11"/>
    <dgm:cxn modelId="{661C860F-AF16-DD4A-8FF9-EED79650FBAF}" type="presParOf" srcId="{DBCBD05B-4B8F-46D5-A97C-617284B02B43}" destId="{1E1F179D-036A-4738-99DC-27F14B4A6EC2}" srcOrd="0" destOrd="0" presId="urn:microsoft.com/office/officeart/2005/8/layout/hProcess11"/>
    <dgm:cxn modelId="{DC0C782D-C360-E84E-9FFD-00DAED1FC496}" type="presParOf" srcId="{DBCBD05B-4B8F-46D5-A97C-617284B02B43}" destId="{BCB5EB6A-EEB6-4D33-81B8-D05054DE0455}" srcOrd="1" destOrd="0" presId="urn:microsoft.com/office/officeart/2005/8/layout/hProcess11"/>
    <dgm:cxn modelId="{3771CCF5-7BDD-B74C-B35B-AFCF49617FA1}" type="presParOf" srcId="{BCB5EB6A-EEB6-4D33-81B8-D05054DE0455}" destId="{BD7FFAB7-12A0-433C-8395-B76933214B33}" srcOrd="0" destOrd="0" presId="urn:microsoft.com/office/officeart/2005/8/layout/hProcess11"/>
    <dgm:cxn modelId="{98574BD2-C74C-9348-82B1-452304AB19CA}" type="presParOf" srcId="{BD7FFAB7-12A0-433C-8395-B76933214B33}" destId="{F68E40C9-A5E0-40A3-A88F-7AA571E7DB8D}" srcOrd="0" destOrd="0" presId="urn:microsoft.com/office/officeart/2005/8/layout/hProcess11"/>
    <dgm:cxn modelId="{D21B844D-DC3F-B749-A3F9-DEF8E11A34B9}" type="presParOf" srcId="{BD7FFAB7-12A0-433C-8395-B76933214B33}" destId="{26C2333F-5045-4725-ABAF-CEDE65903D55}" srcOrd="1" destOrd="0" presId="urn:microsoft.com/office/officeart/2005/8/layout/hProcess11"/>
    <dgm:cxn modelId="{6519C17B-476C-6244-9FFF-4ABC79770875}" type="presParOf" srcId="{BD7FFAB7-12A0-433C-8395-B76933214B33}" destId="{9438B246-2474-4FB2-916A-89B9D767A936}" srcOrd="2" destOrd="0" presId="urn:microsoft.com/office/officeart/2005/8/layout/hProcess11"/>
    <dgm:cxn modelId="{2AF1FA8C-7214-CA46-A195-F32CB2A6473A}" type="presParOf" srcId="{BCB5EB6A-EEB6-4D33-81B8-D05054DE0455}" destId="{17A34194-62C6-4764-968D-777DC1419725}" srcOrd="1" destOrd="0" presId="urn:microsoft.com/office/officeart/2005/8/layout/hProcess11"/>
    <dgm:cxn modelId="{A5627FED-20FA-B145-B573-08DB0B900D11}" type="presParOf" srcId="{BCB5EB6A-EEB6-4D33-81B8-D05054DE0455}" destId="{1EFCD0E1-225F-42C9-98E4-9402913E412F}" srcOrd="2" destOrd="0" presId="urn:microsoft.com/office/officeart/2005/8/layout/hProcess11"/>
    <dgm:cxn modelId="{5F1C27F5-FAF0-3347-8331-832FE0FCC24B}" type="presParOf" srcId="{1EFCD0E1-225F-42C9-98E4-9402913E412F}" destId="{E2FA1B60-8CDB-4642-BE1B-ADBD7C1BBE9E}" srcOrd="0" destOrd="0" presId="urn:microsoft.com/office/officeart/2005/8/layout/hProcess11"/>
    <dgm:cxn modelId="{B25609BE-C667-2048-B015-4845D2D0481C}" type="presParOf" srcId="{1EFCD0E1-225F-42C9-98E4-9402913E412F}" destId="{963B740E-94D2-449E-B046-EE6B719960D5}" srcOrd="1" destOrd="0" presId="urn:microsoft.com/office/officeart/2005/8/layout/hProcess11"/>
    <dgm:cxn modelId="{10F6AF13-D67E-2B48-A10E-75F76FDDD4C5}" type="presParOf" srcId="{1EFCD0E1-225F-42C9-98E4-9402913E412F}" destId="{FD134BFD-D6EB-4B84-987A-F2370C7A3BC7}" srcOrd="2" destOrd="0" presId="urn:microsoft.com/office/officeart/2005/8/layout/hProcess11"/>
    <dgm:cxn modelId="{E992A89D-5451-7348-B7D7-4588954FB06B}" type="presParOf" srcId="{BCB5EB6A-EEB6-4D33-81B8-D05054DE0455}" destId="{FF2F86D8-19AE-47D4-96F4-E7FF542C95E4}" srcOrd="3" destOrd="0" presId="urn:microsoft.com/office/officeart/2005/8/layout/hProcess11"/>
    <dgm:cxn modelId="{1AC31F06-AFD8-F74B-9F94-DEE710A2A324}" type="presParOf" srcId="{BCB5EB6A-EEB6-4D33-81B8-D05054DE0455}" destId="{E08C6B87-26E2-4A72-9D52-124931FC4F7E}" srcOrd="4" destOrd="0" presId="urn:microsoft.com/office/officeart/2005/8/layout/hProcess11"/>
    <dgm:cxn modelId="{BE622FF2-9452-5C4D-8970-AFBCD9562230}" type="presParOf" srcId="{E08C6B87-26E2-4A72-9D52-124931FC4F7E}" destId="{F918F139-70D6-48AB-A4FD-773F600DAB15}" srcOrd="0" destOrd="0" presId="urn:microsoft.com/office/officeart/2005/8/layout/hProcess11"/>
    <dgm:cxn modelId="{0CEB7A77-3877-6E49-AB5C-CA3FAEF6307B}" type="presParOf" srcId="{E08C6B87-26E2-4A72-9D52-124931FC4F7E}" destId="{11A22362-ED0D-4A20-9213-8F6B9E2400D0}" srcOrd="1" destOrd="0" presId="urn:microsoft.com/office/officeart/2005/8/layout/hProcess11"/>
    <dgm:cxn modelId="{68397F03-88DE-4342-976D-33AA0EECB9F5}" type="presParOf" srcId="{E08C6B87-26E2-4A72-9D52-124931FC4F7E}" destId="{DB17439D-75FF-43CF-910E-488DBE54E043}" srcOrd="2" destOrd="0" presId="urn:microsoft.com/office/officeart/2005/8/layout/hProcess11"/>
    <dgm:cxn modelId="{A2A1A81F-56DB-684E-8CE4-7E2B934D2151}" type="presParOf" srcId="{BCB5EB6A-EEB6-4D33-81B8-D05054DE0455}" destId="{4D5F9013-E2C5-466A-9D19-D0661E769217}" srcOrd="5" destOrd="0" presId="urn:microsoft.com/office/officeart/2005/8/layout/hProcess11"/>
    <dgm:cxn modelId="{956D88F8-8999-1C4D-B949-BA434D01134C}" type="presParOf" srcId="{BCB5EB6A-EEB6-4D33-81B8-D05054DE0455}" destId="{D80B3E06-C4B6-423F-8C2A-E10B8A2C3CBE}" srcOrd="6" destOrd="0" presId="urn:microsoft.com/office/officeart/2005/8/layout/hProcess11"/>
    <dgm:cxn modelId="{2FF425B1-6401-0C4B-9C3F-B6EF2737BA06}" type="presParOf" srcId="{D80B3E06-C4B6-423F-8C2A-E10B8A2C3CBE}" destId="{22250332-0803-46B4-BED0-4F2037B3E334}" srcOrd="0" destOrd="0" presId="urn:microsoft.com/office/officeart/2005/8/layout/hProcess11"/>
    <dgm:cxn modelId="{22D1E2E8-01F3-B143-9F71-CC86FBC9826C}" type="presParOf" srcId="{D80B3E06-C4B6-423F-8C2A-E10B8A2C3CBE}" destId="{AE0C28A2-A894-484B-A366-3637A363244A}" srcOrd="1" destOrd="0" presId="urn:microsoft.com/office/officeart/2005/8/layout/hProcess11"/>
    <dgm:cxn modelId="{AE9EB799-0230-8D45-82B3-54EC9F0875FB}" type="presParOf" srcId="{D80B3E06-C4B6-423F-8C2A-E10B8A2C3CBE}" destId="{BBFA17FA-C10E-4888-B908-31DFF3DE0087}" srcOrd="2" destOrd="0" presId="urn:microsoft.com/office/officeart/2005/8/layout/hProcess11"/>
    <dgm:cxn modelId="{41FB2CE8-BDBF-B141-8679-8FEDAEBA3DC9}" type="presParOf" srcId="{BCB5EB6A-EEB6-4D33-81B8-D05054DE0455}" destId="{C5FDB64D-3EB3-43E8-8B62-58EEAE6528F4}" srcOrd="7" destOrd="0" presId="urn:microsoft.com/office/officeart/2005/8/layout/hProcess11"/>
    <dgm:cxn modelId="{F88AC524-4FF9-A94B-B9AE-9C1D5FBF0B45}" type="presParOf" srcId="{BCB5EB6A-EEB6-4D33-81B8-D05054DE0455}" destId="{7B300DE6-C6CF-4BBB-9286-C5AE51F5DD92}" srcOrd="8" destOrd="0" presId="urn:microsoft.com/office/officeart/2005/8/layout/hProcess11"/>
    <dgm:cxn modelId="{F6758C5D-13DB-A340-BCDA-54E32B37BFAA}" type="presParOf" srcId="{7B300DE6-C6CF-4BBB-9286-C5AE51F5DD92}" destId="{C1CDA469-2181-4DDD-9F12-C160AE3622DE}" srcOrd="0" destOrd="0" presId="urn:microsoft.com/office/officeart/2005/8/layout/hProcess11"/>
    <dgm:cxn modelId="{F455008F-3AED-8240-9A1C-2F46E9BE8392}" type="presParOf" srcId="{7B300DE6-C6CF-4BBB-9286-C5AE51F5DD92}" destId="{B1EB9BEC-EEE3-4971-8380-028CB4AE7F78}" srcOrd="1" destOrd="0" presId="urn:microsoft.com/office/officeart/2005/8/layout/hProcess11"/>
    <dgm:cxn modelId="{EF887862-4F75-5043-AB90-BDAAE93E2383}" type="presParOf" srcId="{7B300DE6-C6CF-4BBB-9286-C5AE51F5DD92}" destId="{AD68DB05-B4E8-4C36-93BB-90E6D86ADB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ECF83A0-4D54-4C4D-9444-8965219CA37A}" type="doc">
      <dgm:prSet loTypeId="urn:microsoft.com/office/officeart/2005/8/layout/default#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2363A2-7C4B-4012-8386-928791C41F6B}">
      <dgm:prSet phldrT="[Text]" custT="1"/>
      <dgm:spPr/>
      <dgm:t>
        <a:bodyPr/>
        <a:lstStyle/>
        <a:p>
          <a:r>
            <a:rPr lang="en-US" sz="2100" b="1" dirty="0" err="1" smtClean="0">
              <a:latin typeface="Garamond" pitchFamily="18" charset="0"/>
            </a:rPr>
            <a:t>Möjliggör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flytt</a:t>
          </a:r>
          <a:r>
            <a:rPr lang="en-US" sz="2100" b="1" dirty="0" smtClean="0">
              <a:latin typeface="Garamond" pitchFamily="18" charset="0"/>
            </a:rPr>
            <a:t> till en </a:t>
          </a:r>
          <a:r>
            <a:rPr lang="en-US" sz="2100" b="1" dirty="0" err="1" smtClean="0">
              <a:latin typeface="Garamond" pitchFamily="18" charset="0"/>
            </a:rPr>
            <a:t>attraktiv</a:t>
          </a:r>
          <a:r>
            <a:rPr lang="en-US" sz="2100" b="1" dirty="0" smtClean="0">
              <a:latin typeface="Garamond" pitchFamily="18" charset="0"/>
            </a:rPr>
            <a:t> position </a:t>
          </a:r>
          <a:r>
            <a:rPr lang="en-US" sz="2100" b="1" dirty="0" err="1" smtClean="0">
              <a:latin typeface="Garamond" pitchFamily="18" charset="0"/>
            </a:rPr>
            <a:t>på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marknaden</a:t>
          </a:r>
          <a:endParaRPr lang="en-US" sz="2100" b="1" dirty="0">
            <a:latin typeface="Garamond" pitchFamily="18" charset="0"/>
          </a:endParaRPr>
        </a:p>
      </dgm:t>
    </dgm:pt>
    <dgm:pt modelId="{284DF0C9-C0B4-48C5-AB3C-09E3F31BD033}" type="parTrans" cxnId="{01DE8080-E4A7-4350-823E-95C02AAA2E31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9F252A02-71F7-49C5-B56A-F84666B0F4A7}" type="sibTrans" cxnId="{01DE8080-E4A7-4350-823E-95C02AAA2E31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31CCA89A-8E68-459C-A919-A4F3A8167C56}">
      <dgm:prSet phldrT="[Text]" custT="1"/>
      <dgm:spPr/>
      <dgm:t>
        <a:bodyPr/>
        <a:lstStyle/>
        <a:p>
          <a:r>
            <a:rPr lang="en-US" sz="2100" b="1" dirty="0" err="1" smtClean="0">
              <a:latin typeface="Garamond" pitchFamily="18" charset="0"/>
            </a:rPr>
            <a:t>Anställda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flyttas</a:t>
          </a:r>
          <a:r>
            <a:rPr lang="en-US" sz="2100" b="1" dirty="0" smtClean="0">
              <a:latin typeface="Garamond" pitchFamily="18" charset="0"/>
            </a:rPr>
            <a:t> till </a:t>
          </a:r>
          <a:r>
            <a:rPr lang="en-US" sz="2100" b="1" dirty="0" err="1" smtClean="0">
              <a:latin typeface="Garamond" pitchFamily="18" charset="0"/>
            </a:rPr>
            <a:t>efterfrågade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nischer</a:t>
          </a:r>
          <a:endParaRPr lang="en-US" sz="2100" b="1" dirty="0">
            <a:latin typeface="Garamond" pitchFamily="18" charset="0"/>
          </a:endParaRPr>
        </a:p>
      </dgm:t>
    </dgm:pt>
    <dgm:pt modelId="{787B2627-CD77-4086-BA46-E9FBEBEA42F5}" type="parTrans" cxnId="{641C1366-6BCA-47F0-8434-C316A3CB1E09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31F3B674-BF8B-44A6-911E-F5BEC3B3C047}" type="sibTrans" cxnId="{641C1366-6BCA-47F0-8434-C316A3CB1E09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123E4AEF-D2FD-42C9-82CC-AFCFE416F76B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100" b="1" dirty="0" err="1" smtClean="0">
              <a:latin typeface="Garamond" pitchFamily="18" charset="0"/>
            </a:rPr>
            <a:t>Kunderna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kommer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för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hjälp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att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hantera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marknaden</a:t>
          </a:r>
          <a:endParaRPr lang="en-US" sz="2100" b="1" dirty="0">
            <a:latin typeface="Garamond" pitchFamily="18" charset="0"/>
          </a:endParaRPr>
        </a:p>
      </dgm:t>
    </dgm:pt>
    <dgm:pt modelId="{F81E7334-D049-44D1-AB69-5D9AF268F1C7}" type="parTrans" cxnId="{267E0153-EC31-4523-A4D6-64BDD0CB3BBD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768115F0-C1F3-4275-80EE-7A92B355C6B1}" type="sibTrans" cxnId="{267E0153-EC31-4523-A4D6-64BDD0CB3BBD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CC6BB430-6FB6-43BE-A11B-E8BA3D32BF61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2100" b="1" dirty="0" smtClean="0">
              <a:latin typeface="Garamond" pitchFamily="18" charset="0"/>
            </a:rPr>
            <a:t>Ger </a:t>
          </a:r>
          <a:r>
            <a:rPr lang="en-US" sz="2100" b="1" dirty="0" err="1" smtClean="0">
              <a:latin typeface="Garamond" pitchFamily="18" charset="0"/>
            </a:rPr>
            <a:t>kunderna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exakt</a:t>
          </a:r>
          <a:r>
            <a:rPr lang="en-US" sz="2100" b="1" dirty="0" smtClean="0">
              <a:latin typeface="Garamond" pitchFamily="18" charset="0"/>
            </a:rPr>
            <a:t> </a:t>
          </a:r>
          <a:r>
            <a:rPr lang="en-US" sz="2100" b="1" dirty="0" err="1" smtClean="0">
              <a:latin typeface="Garamond" pitchFamily="18" charset="0"/>
            </a:rPr>
            <a:t>det</a:t>
          </a:r>
          <a:r>
            <a:rPr lang="en-US" sz="2100" b="1" dirty="0" smtClean="0">
              <a:latin typeface="Garamond" pitchFamily="18" charset="0"/>
            </a:rPr>
            <a:t> de </a:t>
          </a:r>
          <a:r>
            <a:rPr lang="en-US" sz="2100" b="1" dirty="0" err="1" smtClean="0">
              <a:latin typeface="Garamond" pitchFamily="18" charset="0"/>
            </a:rPr>
            <a:t>ville</a:t>
          </a:r>
          <a:r>
            <a:rPr lang="en-US" sz="2100" b="1" dirty="0" smtClean="0">
              <a:latin typeface="Garamond" pitchFamily="18" charset="0"/>
            </a:rPr>
            <a:t> ha</a:t>
          </a:r>
          <a:endParaRPr lang="en-US" sz="2100" b="1" dirty="0">
            <a:latin typeface="Garamond" pitchFamily="18" charset="0"/>
          </a:endParaRPr>
        </a:p>
      </dgm:t>
    </dgm:pt>
    <dgm:pt modelId="{6E66443E-6C29-4637-AEF2-3B9A9AE7D0A0}" type="parTrans" cxnId="{F8CCBB27-FCA6-4348-A592-27BD73AD7EEB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1B0C1B35-8692-4CA5-8235-DE4DD5A852D9}" type="sibTrans" cxnId="{F8CCBB27-FCA6-4348-A592-27BD73AD7EEB}">
      <dgm:prSet/>
      <dgm:spPr/>
      <dgm:t>
        <a:bodyPr/>
        <a:lstStyle/>
        <a:p>
          <a:endParaRPr lang="en-US" sz="2100">
            <a:latin typeface="Garamond" pitchFamily="18" charset="0"/>
          </a:endParaRPr>
        </a:p>
      </dgm:t>
    </dgm:pt>
    <dgm:pt modelId="{EF2B2C1D-315E-43F5-9DF2-022A22457AE2}" type="pres">
      <dgm:prSet presAssocID="{3ECF83A0-4D54-4C4D-9444-8965219CA3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6A1EE1-FEB8-46A7-A387-22EE35239B61}" type="pres">
      <dgm:prSet presAssocID="{742363A2-7C4B-4012-8386-928791C41F6B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A628EE1-D52A-44A4-AC90-9CC1D49B061E}" type="pres">
      <dgm:prSet presAssocID="{9F252A02-71F7-49C5-B56A-F84666B0F4A7}" presName="sibTrans" presStyleCnt="0"/>
      <dgm:spPr/>
    </dgm:pt>
    <dgm:pt modelId="{DF47452D-7413-412C-9ABA-FF8217F058CD}" type="pres">
      <dgm:prSet presAssocID="{31CCA89A-8E68-459C-A919-A4F3A8167C56}" presName="node" presStyleLbl="node1" presStyleIdx="1" presStyleCnt="4" custScaleX="1062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7CD9C8ED-7B42-4B21-8B9B-45BE9FB8A49A}" type="pres">
      <dgm:prSet presAssocID="{31F3B674-BF8B-44A6-911E-F5BEC3B3C047}" presName="sibTrans" presStyleCnt="0"/>
      <dgm:spPr/>
    </dgm:pt>
    <dgm:pt modelId="{334DFCB3-B909-4B07-87D1-18A08B63EA2F}" type="pres">
      <dgm:prSet presAssocID="{123E4AEF-D2FD-42C9-82CC-AFCFE416F76B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F171ECD-66B9-43C7-A47D-D518EEE9A9DA}" type="pres">
      <dgm:prSet presAssocID="{768115F0-C1F3-4275-80EE-7A92B355C6B1}" presName="sibTrans" presStyleCnt="0"/>
      <dgm:spPr/>
    </dgm:pt>
    <dgm:pt modelId="{E10190D7-26A8-408D-91A1-E8AD8FC40499}" type="pres">
      <dgm:prSet presAssocID="{CC6BB430-6FB6-43BE-A11B-E8BA3D32BF61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F8CCBB27-FCA6-4348-A592-27BD73AD7EEB}" srcId="{3ECF83A0-4D54-4C4D-9444-8965219CA37A}" destId="{CC6BB430-6FB6-43BE-A11B-E8BA3D32BF61}" srcOrd="3" destOrd="0" parTransId="{6E66443E-6C29-4637-AEF2-3B9A9AE7D0A0}" sibTransId="{1B0C1B35-8692-4CA5-8235-DE4DD5A852D9}"/>
    <dgm:cxn modelId="{203EAC3E-9E7E-0640-9AE3-6DA5F24FDDD5}" type="presOf" srcId="{31CCA89A-8E68-459C-A919-A4F3A8167C56}" destId="{DF47452D-7413-412C-9ABA-FF8217F058CD}" srcOrd="0" destOrd="0" presId="urn:microsoft.com/office/officeart/2005/8/layout/default#1"/>
    <dgm:cxn modelId="{34FFB9B6-D538-5C4A-AF73-8C9B3078F375}" type="presOf" srcId="{123E4AEF-D2FD-42C9-82CC-AFCFE416F76B}" destId="{334DFCB3-B909-4B07-87D1-18A08B63EA2F}" srcOrd="0" destOrd="0" presId="urn:microsoft.com/office/officeart/2005/8/layout/default#1"/>
    <dgm:cxn modelId="{641C1366-6BCA-47F0-8434-C316A3CB1E09}" srcId="{3ECF83A0-4D54-4C4D-9444-8965219CA37A}" destId="{31CCA89A-8E68-459C-A919-A4F3A8167C56}" srcOrd="1" destOrd="0" parTransId="{787B2627-CD77-4086-BA46-E9FBEBEA42F5}" sibTransId="{31F3B674-BF8B-44A6-911E-F5BEC3B3C047}"/>
    <dgm:cxn modelId="{01DE8080-E4A7-4350-823E-95C02AAA2E31}" srcId="{3ECF83A0-4D54-4C4D-9444-8965219CA37A}" destId="{742363A2-7C4B-4012-8386-928791C41F6B}" srcOrd="0" destOrd="0" parTransId="{284DF0C9-C0B4-48C5-AB3C-09E3F31BD033}" sibTransId="{9F252A02-71F7-49C5-B56A-F84666B0F4A7}"/>
    <dgm:cxn modelId="{2CBC9FF5-16EC-E341-BE67-1FD46225B2EB}" type="presOf" srcId="{CC6BB430-6FB6-43BE-A11B-E8BA3D32BF61}" destId="{E10190D7-26A8-408D-91A1-E8AD8FC40499}" srcOrd="0" destOrd="0" presId="urn:microsoft.com/office/officeart/2005/8/layout/default#1"/>
    <dgm:cxn modelId="{267E0153-EC31-4523-A4D6-64BDD0CB3BBD}" srcId="{3ECF83A0-4D54-4C4D-9444-8965219CA37A}" destId="{123E4AEF-D2FD-42C9-82CC-AFCFE416F76B}" srcOrd="2" destOrd="0" parTransId="{F81E7334-D049-44D1-AB69-5D9AF268F1C7}" sibTransId="{768115F0-C1F3-4275-80EE-7A92B355C6B1}"/>
    <dgm:cxn modelId="{A24EC49E-00E8-6841-899D-8A15B10367C6}" type="presOf" srcId="{742363A2-7C4B-4012-8386-928791C41F6B}" destId="{6F6A1EE1-FEB8-46A7-A387-22EE35239B61}" srcOrd="0" destOrd="0" presId="urn:microsoft.com/office/officeart/2005/8/layout/default#1"/>
    <dgm:cxn modelId="{E0978007-1600-654C-A9A0-98C230067EAF}" type="presOf" srcId="{3ECF83A0-4D54-4C4D-9444-8965219CA37A}" destId="{EF2B2C1D-315E-43F5-9DF2-022A22457AE2}" srcOrd="0" destOrd="0" presId="urn:microsoft.com/office/officeart/2005/8/layout/default#1"/>
    <dgm:cxn modelId="{1CCA36E2-0FE8-9242-AD32-DA5AB3B6DFEF}" type="presParOf" srcId="{EF2B2C1D-315E-43F5-9DF2-022A22457AE2}" destId="{6F6A1EE1-FEB8-46A7-A387-22EE35239B61}" srcOrd="0" destOrd="0" presId="urn:microsoft.com/office/officeart/2005/8/layout/default#1"/>
    <dgm:cxn modelId="{7C914697-351A-1F4E-A68A-07FCD4C9A040}" type="presParOf" srcId="{EF2B2C1D-315E-43F5-9DF2-022A22457AE2}" destId="{6A628EE1-D52A-44A4-AC90-9CC1D49B061E}" srcOrd="1" destOrd="0" presId="urn:microsoft.com/office/officeart/2005/8/layout/default#1"/>
    <dgm:cxn modelId="{7949059B-8810-8C41-BAD4-C65F57E2062C}" type="presParOf" srcId="{EF2B2C1D-315E-43F5-9DF2-022A22457AE2}" destId="{DF47452D-7413-412C-9ABA-FF8217F058CD}" srcOrd="2" destOrd="0" presId="urn:microsoft.com/office/officeart/2005/8/layout/default#1"/>
    <dgm:cxn modelId="{48080961-211A-5A41-93C4-0678F4CF48EC}" type="presParOf" srcId="{EF2B2C1D-315E-43F5-9DF2-022A22457AE2}" destId="{7CD9C8ED-7B42-4B21-8B9B-45BE9FB8A49A}" srcOrd="3" destOrd="0" presId="urn:microsoft.com/office/officeart/2005/8/layout/default#1"/>
    <dgm:cxn modelId="{45D7EA68-4476-0E4E-99B5-A3B79729D34B}" type="presParOf" srcId="{EF2B2C1D-315E-43F5-9DF2-022A22457AE2}" destId="{334DFCB3-B909-4B07-87D1-18A08B63EA2F}" srcOrd="4" destOrd="0" presId="urn:microsoft.com/office/officeart/2005/8/layout/default#1"/>
    <dgm:cxn modelId="{C83C3AFB-E955-ED44-9E4C-0348604E29F8}" type="presParOf" srcId="{EF2B2C1D-315E-43F5-9DF2-022A22457AE2}" destId="{9F171ECD-66B9-43C7-A47D-D518EEE9A9DA}" srcOrd="5" destOrd="0" presId="urn:microsoft.com/office/officeart/2005/8/layout/default#1"/>
    <dgm:cxn modelId="{CF072ED5-BA37-5644-836D-F5FD5974D92E}" type="presParOf" srcId="{EF2B2C1D-315E-43F5-9DF2-022A22457AE2}" destId="{E10190D7-26A8-408D-91A1-E8AD8FC4049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F393AA-ABFA-46B2-95C3-A547A634368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28B9BB-11BB-4770-BBF9-B81F9E38CE33}">
      <dgm:prSet phldrT="[Text]"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gm:t>
    </dgm:pt>
    <dgm:pt modelId="{8B3A447D-3CDF-4722-B7BF-27E7D4A24C1C}" type="parTrans" cxnId="{0D03EDEB-1CB6-4E70-9B5F-012FE8F82754}">
      <dgm:prSet/>
      <dgm:spPr/>
      <dgm:t>
        <a:bodyPr/>
        <a:lstStyle/>
        <a:p>
          <a:endParaRPr lang="sv-SE"/>
        </a:p>
      </dgm:t>
    </dgm:pt>
    <dgm:pt modelId="{E5F60F95-FC3F-4C84-95CE-8268A0269D46}" type="sibTrans" cxnId="{0D03EDEB-1CB6-4E70-9B5F-012FE8F82754}">
      <dgm:prSet/>
      <dgm:spPr/>
      <dgm:t>
        <a:bodyPr/>
        <a:lstStyle/>
        <a:p>
          <a:endParaRPr lang="sv-SE"/>
        </a:p>
      </dgm:t>
    </dgm:pt>
    <dgm:pt modelId="{BBD02E98-A9AE-48DA-BC34-57507A195874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84687FAF-097D-49B7-AE8E-5ABC550643F6}" type="parTrans" cxnId="{31B14B73-26BC-4FB8-BE36-96FF9AA3F0E9}">
      <dgm:prSet/>
      <dgm:spPr/>
      <dgm:t>
        <a:bodyPr/>
        <a:lstStyle/>
        <a:p>
          <a:endParaRPr lang="sv-SE"/>
        </a:p>
      </dgm:t>
    </dgm:pt>
    <dgm:pt modelId="{99128D20-E34A-4B22-8B9C-4D6292CC5450}" type="sibTrans" cxnId="{31B14B73-26BC-4FB8-BE36-96FF9AA3F0E9}">
      <dgm:prSet/>
      <dgm:spPr/>
      <dgm:t>
        <a:bodyPr/>
        <a:lstStyle/>
        <a:p>
          <a:endParaRPr lang="sv-SE"/>
        </a:p>
      </dgm:t>
    </dgm:pt>
    <dgm:pt modelId="{33F53C83-46AF-44D0-9EA2-FC0DB61EF1EE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gm:t>
    </dgm:pt>
    <dgm:pt modelId="{A8EDF277-2250-4B96-AB53-C8B7B3CEF3E0}" type="parTrans" cxnId="{E7E19B93-7583-4BDE-868E-6527AA60AB14}">
      <dgm:prSet/>
      <dgm:spPr/>
      <dgm:t>
        <a:bodyPr/>
        <a:lstStyle/>
        <a:p>
          <a:endParaRPr lang="sv-SE"/>
        </a:p>
      </dgm:t>
    </dgm:pt>
    <dgm:pt modelId="{4DA4E9A8-D095-4C5A-92ED-FA4865A8381F}" type="sibTrans" cxnId="{E7E19B93-7583-4BDE-868E-6527AA60AB14}">
      <dgm:prSet/>
      <dgm:spPr/>
      <dgm:t>
        <a:bodyPr/>
        <a:lstStyle/>
        <a:p>
          <a:endParaRPr lang="sv-SE"/>
        </a:p>
      </dgm:t>
    </dgm:pt>
    <dgm:pt modelId="{567B146A-1E9A-4CC0-89E3-D7FA3D87633B}">
      <dgm:prSet custT="1"/>
      <dgm:spPr/>
      <dgm:t>
        <a:bodyPr/>
        <a:lstStyle/>
        <a:p>
          <a:r>
            <a:rPr lang="sv-SE" sz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dirty="0">
            <a:solidFill>
              <a:schemeClr val="tx1"/>
            </a:solidFill>
            <a:latin typeface="Impact" pitchFamily="34" charset="0"/>
          </a:endParaRPr>
        </a:p>
      </dgm:t>
    </dgm:pt>
    <dgm:pt modelId="{72BF0087-CDB6-4632-B934-597330244088}" type="parTrans" cxnId="{E9316E1D-E879-47DD-A0D0-B8FF368542EC}">
      <dgm:prSet/>
      <dgm:spPr/>
      <dgm:t>
        <a:bodyPr/>
        <a:lstStyle/>
        <a:p>
          <a:endParaRPr lang="sv-SE"/>
        </a:p>
      </dgm:t>
    </dgm:pt>
    <dgm:pt modelId="{0FD34CEA-1E5E-40CD-963C-C0EF158485DB}" type="sibTrans" cxnId="{E9316E1D-E879-47DD-A0D0-B8FF368542EC}">
      <dgm:prSet/>
      <dgm:spPr/>
      <dgm:t>
        <a:bodyPr/>
        <a:lstStyle/>
        <a:p>
          <a:endParaRPr lang="sv-SE"/>
        </a:p>
      </dgm:t>
    </dgm:pt>
    <dgm:pt modelId="{36AA5A21-7933-4634-A05F-7BC28A7B35A8}">
      <dgm:prSet custT="1"/>
      <dgm:spPr/>
      <dgm:t>
        <a:bodyPr/>
        <a:lstStyle/>
        <a:p>
          <a:r>
            <a:rPr lang="sv-SE" sz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</a:rPr>
            <a:t>Policy slutsatser</a:t>
          </a:r>
          <a:endParaRPr lang="en-US" sz="1200" dirty="0">
            <a:solidFill>
              <a:schemeClr val="bg1">
                <a:lumMod val="50000"/>
              </a:schemeClr>
            </a:solidFill>
          </a:endParaRPr>
        </a:p>
      </dgm:t>
    </dgm:pt>
    <dgm:pt modelId="{EDCBAAD7-A31C-4816-88A9-8C5653EBE087}" type="parTrans" cxnId="{A5FBFF21-8CC7-4BB4-8812-5ED04C843A18}">
      <dgm:prSet/>
      <dgm:spPr/>
      <dgm:t>
        <a:bodyPr/>
        <a:lstStyle/>
        <a:p>
          <a:endParaRPr lang="en-US"/>
        </a:p>
      </dgm:t>
    </dgm:pt>
    <dgm:pt modelId="{32743E84-0D00-466C-99E7-02148FAE21EF}" type="sibTrans" cxnId="{A5FBFF21-8CC7-4BB4-8812-5ED04C843A18}">
      <dgm:prSet/>
      <dgm:spPr/>
      <dgm:t>
        <a:bodyPr/>
        <a:lstStyle/>
        <a:p>
          <a:endParaRPr lang="en-US"/>
        </a:p>
      </dgm:t>
    </dgm:pt>
    <dgm:pt modelId="{DBCBD05B-4B8F-46D5-A97C-617284B02B43}" type="pres">
      <dgm:prSet presAssocID="{20F393AA-ABFA-46B2-95C3-A547A63436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1F179D-036A-4738-99DC-27F14B4A6EC2}" type="pres">
      <dgm:prSet presAssocID="{20F393AA-ABFA-46B2-95C3-A547A6343689}" presName="arrow" presStyleLbl="bgShp" presStyleIdx="0" presStyleCnt="1"/>
      <dgm:spPr>
        <a:solidFill>
          <a:schemeClr val="accent1">
            <a:lumMod val="25000"/>
          </a:schemeClr>
        </a:solidFill>
      </dgm:spPr>
      <dgm:t>
        <a:bodyPr/>
        <a:lstStyle/>
        <a:p>
          <a:endParaRPr lang="en-US"/>
        </a:p>
      </dgm:t>
    </dgm:pt>
    <dgm:pt modelId="{BCB5EB6A-EEB6-4D33-81B8-D05054DE0455}" type="pres">
      <dgm:prSet presAssocID="{20F393AA-ABFA-46B2-95C3-A547A6343689}" presName="points" presStyleCnt="0"/>
      <dgm:spPr/>
    </dgm:pt>
    <dgm:pt modelId="{BD7FFAB7-12A0-433C-8395-B76933214B33}" type="pres">
      <dgm:prSet presAssocID="{2928B9BB-11BB-4770-BBF9-B81F9E38CE33}" presName="compositeA" presStyleCnt="0"/>
      <dgm:spPr/>
    </dgm:pt>
    <dgm:pt modelId="{F68E40C9-A5E0-40A3-A88F-7AA571E7DB8D}" type="pres">
      <dgm:prSet presAssocID="{2928B9BB-11BB-4770-BBF9-B81F9E38CE33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6C2333F-5045-4725-ABAF-CEDE65903D55}" type="pres">
      <dgm:prSet presAssocID="{2928B9BB-11BB-4770-BBF9-B81F9E38CE33}" presName="circleA" presStyleLbl="node1" presStyleIdx="0" presStyleCnt="5"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438B246-2474-4FB2-916A-89B9D767A936}" type="pres">
      <dgm:prSet presAssocID="{2928B9BB-11BB-4770-BBF9-B81F9E38CE33}" presName="spaceA" presStyleCnt="0"/>
      <dgm:spPr/>
    </dgm:pt>
    <dgm:pt modelId="{17A34194-62C6-4764-968D-777DC1419725}" type="pres">
      <dgm:prSet presAssocID="{E5F60F95-FC3F-4C84-95CE-8268A0269D46}" presName="space" presStyleCnt="0"/>
      <dgm:spPr/>
    </dgm:pt>
    <dgm:pt modelId="{1EFCD0E1-225F-42C9-98E4-9402913E412F}" type="pres">
      <dgm:prSet presAssocID="{BBD02E98-A9AE-48DA-BC34-57507A195874}" presName="compositeB" presStyleCnt="0"/>
      <dgm:spPr/>
    </dgm:pt>
    <dgm:pt modelId="{E2FA1B60-8CDB-4642-BE1B-ADBD7C1BBE9E}" type="pres">
      <dgm:prSet presAssocID="{BBD02E98-A9AE-48DA-BC34-57507A195874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3B740E-94D2-449E-B046-EE6B719960D5}" type="pres">
      <dgm:prSet presAssocID="{BBD02E98-A9AE-48DA-BC34-57507A195874}" presName="circleB" presStyleLbl="node1" presStyleIdx="1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D134BFD-D6EB-4B84-987A-F2370C7A3BC7}" type="pres">
      <dgm:prSet presAssocID="{BBD02E98-A9AE-48DA-BC34-57507A195874}" presName="spaceB" presStyleCnt="0"/>
      <dgm:spPr/>
    </dgm:pt>
    <dgm:pt modelId="{FF2F86D8-19AE-47D4-96F4-E7FF542C95E4}" type="pres">
      <dgm:prSet presAssocID="{99128D20-E34A-4B22-8B9C-4D6292CC5450}" presName="space" presStyleCnt="0"/>
      <dgm:spPr/>
    </dgm:pt>
    <dgm:pt modelId="{E08C6B87-26E2-4A72-9D52-124931FC4F7E}" type="pres">
      <dgm:prSet presAssocID="{33F53C83-46AF-44D0-9EA2-FC0DB61EF1EE}" presName="compositeA" presStyleCnt="0"/>
      <dgm:spPr/>
    </dgm:pt>
    <dgm:pt modelId="{F918F139-70D6-48AB-A4FD-773F600DAB15}" type="pres">
      <dgm:prSet presAssocID="{33F53C83-46AF-44D0-9EA2-FC0DB61EF1E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1A22362-ED0D-4A20-9213-8F6B9E2400D0}" type="pres">
      <dgm:prSet presAssocID="{33F53C83-46AF-44D0-9EA2-FC0DB61EF1EE}" presName="circleA" presStyleLbl="node1" presStyleIdx="2" presStyleCnt="5"/>
      <dgm:spPr>
        <a:solidFill>
          <a:schemeClr val="bg1">
            <a:lumMod val="75000"/>
          </a:schemeClr>
        </a:solidFill>
      </dgm:spPr>
    </dgm:pt>
    <dgm:pt modelId="{DB17439D-75FF-43CF-910E-488DBE54E043}" type="pres">
      <dgm:prSet presAssocID="{33F53C83-46AF-44D0-9EA2-FC0DB61EF1EE}" presName="spaceA" presStyleCnt="0"/>
      <dgm:spPr/>
    </dgm:pt>
    <dgm:pt modelId="{4D5F9013-E2C5-466A-9D19-D0661E769217}" type="pres">
      <dgm:prSet presAssocID="{4DA4E9A8-D095-4C5A-92ED-FA4865A8381F}" presName="space" presStyleCnt="0"/>
      <dgm:spPr/>
    </dgm:pt>
    <dgm:pt modelId="{D80B3E06-C4B6-423F-8C2A-E10B8A2C3CBE}" type="pres">
      <dgm:prSet presAssocID="{567B146A-1E9A-4CC0-89E3-D7FA3D87633B}" presName="compositeB" presStyleCnt="0"/>
      <dgm:spPr/>
    </dgm:pt>
    <dgm:pt modelId="{22250332-0803-46B4-BED0-4F2037B3E334}" type="pres">
      <dgm:prSet presAssocID="{567B146A-1E9A-4CC0-89E3-D7FA3D87633B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0C28A2-A894-484B-A366-3637A363244A}" type="pres">
      <dgm:prSet presAssocID="{567B146A-1E9A-4CC0-89E3-D7FA3D87633B}" presName="circleB" presStyleLbl="node1" presStyleIdx="3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BBFA17FA-C10E-4888-B908-31DFF3DE0087}" type="pres">
      <dgm:prSet presAssocID="{567B146A-1E9A-4CC0-89E3-D7FA3D87633B}" presName="spaceB" presStyleCnt="0"/>
      <dgm:spPr/>
    </dgm:pt>
    <dgm:pt modelId="{C5FDB64D-3EB3-43E8-8B62-58EEAE6528F4}" type="pres">
      <dgm:prSet presAssocID="{0FD34CEA-1E5E-40CD-963C-C0EF158485DB}" presName="space" presStyleCnt="0"/>
      <dgm:spPr/>
    </dgm:pt>
    <dgm:pt modelId="{7B300DE6-C6CF-4BBB-9286-C5AE51F5DD92}" type="pres">
      <dgm:prSet presAssocID="{36AA5A21-7933-4634-A05F-7BC28A7B35A8}" presName="compositeA" presStyleCnt="0"/>
      <dgm:spPr/>
    </dgm:pt>
    <dgm:pt modelId="{C1CDA469-2181-4DDD-9F12-C160AE3622DE}" type="pres">
      <dgm:prSet presAssocID="{36AA5A21-7933-4634-A05F-7BC28A7B35A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B9BEC-EEE3-4971-8380-028CB4AE7F78}" type="pres">
      <dgm:prSet presAssocID="{36AA5A21-7933-4634-A05F-7BC28A7B35A8}" presName="circleA" presStyleLbl="node1" presStyleIdx="4" presStyleCnt="5"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AD68DB05-B4E8-4C36-93BB-90E6D86ADB08}" type="pres">
      <dgm:prSet presAssocID="{36AA5A21-7933-4634-A05F-7BC28A7B35A8}" presName="spaceA" presStyleCnt="0"/>
      <dgm:spPr/>
    </dgm:pt>
  </dgm:ptLst>
  <dgm:cxnLst>
    <dgm:cxn modelId="{E7E19B93-7583-4BDE-868E-6527AA60AB14}" srcId="{20F393AA-ABFA-46B2-95C3-A547A6343689}" destId="{33F53C83-46AF-44D0-9EA2-FC0DB61EF1EE}" srcOrd="2" destOrd="0" parTransId="{A8EDF277-2250-4B96-AB53-C8B7B3CEF3E0}" sibTransId="{4DA4E9A8-D095-4C5A-92ED-FA4865A8381F}"/>
    <dgm:cxn modelId="{94B1ABB7-BB75-B546-BEC6-AFABD0DC0960}" type="presOf" srcId="{2928B9BB-11BB-4770-BBF9-B81F9E38CE33}" destId="{F68E40C9-A5E0-40A3-A88F-7AA571E7DB8D}" srcOrd="0" destOrd="0" presId="urn:microsoft.com/office/officeart/2005/8/layout/hProcess11"/>
    <dgm:cxn modelId="{0D03EDEB-1CB6-4E70-9B5F-012FE8F82754}" srcId="{20F393AA-ABFA-46B2-95C3-A547A6343689}" destId="{2928B9BB-11BB-4770-BBF9-B81F9E38CE33}" srcOrd="0" destOrd="0" parTransId="{8B3A447D-3CDF-4722-B7BF-27E7D4A24C1C}" sibTransId="{E5F60F95-FC3F-4C84-95CE-8268A0269D46}"/>
    <dgm:cxn modelId="{1C8D6662-4C26-164B-B275-FD8972E4B019}" type="presOf" srcId="{36AA5A21-7933-4634-A05F-7BC28A7B35A8}" destId="{C1CDA469-2181-4DDD-9F12-C160AE3622DE}" srcOrd="0" destOrd="0" presId="urn:microsoft.com/office/officeart/2005/8/layout/hProcess11"/>
    <dgm:cxn modelId="{31B14B73-26BC-4FB8-BE36-96FF9AA3F0E9}" srcId="{20F393AA-ABFA-46B2-95C3-A547A6343689}" destId="{BBD02E98-A9AE-48DA-BC34-57507A195874}" srcOrd="1" destOrd="0" parTransId="{84687FAF-097D-49B7-AE8E-5ABC550643F6}" sibTransId="{99128D20-E34A-4B22-8B9C-4D6292CC5450}"/>
    <dgm:cxn modelId="{A5FBFF21-8CC7-4BB4-8812-5ED04C843A18}" srcId="{20F393AA-ABFA-46B2-95C3-A547A6343689}" destId="{36AA5A21-7933-4634-A05F-7BC28A7B35A8}" srcOrd="4" destOrd="0" parTransId="{EDCBAAD7-A31C-4816-88A9-8C5653EBE087}" sibTransId="{32743E84-0D00-466C-99E7-02148FAE21EF}"/>
    <dgm:cxn modelId="{E1F41E5E-323E-ED45-B3A8-18E43E37ED81}" type="presOf" srcId="{567B146A-1E9A-4CC0-89E3-D7FA3D87633B}" destId="{22250332-0803-46B4-BED0-4F2037B3E334}" srcOrd="0" destOrd="0" presId="urn:microsoft.com/office/officeart/2005/8/layout/hProcess11"/>
    <dgm:cxn modelId="{8F78043C-CEDB-8C4B-90A3-288858637358}" type="presOf" srcId="{20F393AA-ABFA-46B2-95C3-A547A6343689}" destId="{DBCBD05B-4B8F-46D5-A97C-617284B02B43}" srcOrd="0" destOrd="0" presId="urn:microsoft.com/office/officeart/2005/8/layout/hProcess11"/>
    <dgm:cxn modelId="{E9316E1D-E879-47DD-A0D0-B8FF368542EC}" srcId="{20F393AA-ABFA-46B2-95C3-A547A6343689}" destId="{567B146A-1E9A-4CC0-89E3-D7FA3D87633B}" srcOrd="3" destOrd="0" parTransId="{72BF0087-CDB6-4632-B934-597330244088}" sibTransId="{0FD34CEA-1E5E-40CD-963C-C0EF158485DB}"/>
    <dgm:cxn modelId="{4FAB5DFD-1FF4-C843-819D-900712FC94AA}" type="presOf" srcId="{33F53C83-46AF-44D0-9EA2-FC0DB61EF1EE}" destId="{F918F139-70D6-48AB-A4FD-773F600DAB15}" srcOrd="0" destOrd="0" presId="urn:microsoft.com/office/officeart/2005/8/layout/hProcess11"/>
    <dgm:cxn modelId="{2E1FED70-41BE-CF4F-87EE-587CA89F07EB}" type="presOf" srcId="{BBD02E98-A9AE-48DA-BC34-57507A195874}" destId="{E2FA1B60-8CDB-4642-BE1B-ADBD7C1BBE9E}" srcOrd="0" destOrd="0" presId="urn:microsoft.com/office/officeart/2005/8/layout/hProcess11"/>
    <dgm:cxn modelId="{AE0154BC-EDB7-A540-AE48-DE7B2EE6167C}" type="presParOf" srcId="{DBCBD05B-4B8F-46D5-A97C-617284B02B43}" destId="{1E1F179D-036A-4738-99DC-27F14B4A6EC2}" srcOrd="0" destOrd="0" presId="urn:microsoft.com/office/officeart/2005/8/layout/hProcess11"/>
    <dgm:cxn modelId="{14EDC9E1-34DF-8342-9C6C-85EC53550622}" type="presParOf" srcId="{DBCBD05B-4B8F-46D5-A97C-617284B02B43}" destId="{BCB5EB6A-EEB6-4D33-81B8-D05054DE0455}" srcOrd="1" destOrd="0" presId="urn:microsoft.com/office/officeart/2005/8/layout/hProcess11"/>
    <dgm:cxn modelId="{42216E54-F90F-F145-94BC-B460BF5C5EE1}" type="presParOf" srcId="{BCB5EB6A-EEB6-4D33-81B8-D05054DE0455}" destId="{BD7FFAB7-12A0-433C-8395-B76933214B33}" srcOrd="0" destOrd="0" presId="urn:microsoft.com/office/officeart/2005/8/layout/hProcess11"/>
    <dgm:cxn modelId="{596E29D9-E2BD-A541-A507-9201D1FB6284}" type="presParOf" srcId="{BD7FFAB7-12A0-433C-8395-B76933214B33}" destId="{F68E40C9-A5E0-40A3-A88F-7AA571E7DB8D}" srcOrd="0" destOrd="0" presId="urn:microsoft.com/office/officeart/2005/8/layout/hProcess11"/>
    <dgm:cxn modelId="{C694E2F0-7C76-E74C-91FF-E6F9EEB99888}" type="presParOf" srcId="{BD7FFAB7-12A0-433C-8395-B76933214B33}" destId="{26C2333F-5045-4725-ABAF-CEDE65903D55}" srcOrd="1" destOrd="0" presId="urn:microsoft.com/office/officeart/2005/8/layout/hProcess11"/>
    <dgm:cxn modelId="{177B6EAA-00C3-A24C-AF7D-542072990AF6}" type="presParOf" srcId="{BD7FFAB7-12A0-433C-8395-B76933214B33}" destId="{9438B246-2474-4FB2-916A-89B9D767A936}" srcOrd="2" destOrd="0" presId="urn:microsoft.com/office/officeart/2005/8/layout/hProcess11"/>
    <dgm:cxn modelId="{76B95551-F4F6-E047-8311-E86532ED072D}" type="presParOf" srcId="{BCB5EB6A-EEB6-4D33-81B8-D05054DE0455}" destId="{17A34194-62C6-4764-968D-777DC1419725}" srcOrd="1" destOrd="0" presId="urn:microsoft.com/office/officeart/2005/8/layout/hProcess11"/>
    <dgm:cxn modelId="{E72E2193-FF3A-4C45-8460-9C9F450C10FE}" type="presParOf" srcId="{BCB5EB6A-EEB6-4D33-81B8-D05054DE0455}" destId="{1EFCD0E1-225F-42C9-98E4-9402913E412F}" srcOrd="2" destOrd="0" presId="urn:microsoft.com/office/officeart/2005/8/layout/hProcess11"/>
    <dgm:cxn modelId="{8DDF5B8F-2E9E-A146-B61E-FE3D71902795}" type="presParOf" srcId="{1EFCD0E1-225F-42C9-98E4-9402913E412F}" destId="{E2FA1B60-8CDB-4642-BE1B-ADBD7C1BBE9E}" srcOrd="0" destOrd="0" presId="urn:microsoft.com/office/officeart/2005/8/layout/hProcess11"/>
    <dgm:cxn modelId="{64DB93B1-6151-CB49-898E-09445D4FE815}" type="presParOf" srcId="{1EFCD0E1-225F-42C9-98E4-9402913E412F}" destId="{963B740E-94D2-449E-B046-EE6B719960D5}" srcOrd="1" destOrd="0" presId="urn:microsoft.com/office/officeart/2005/8/layout/hProcess11"/>
    <dgm:cxn modelId="{97113F1E-310F-714E-A867-5A86C362E98E}" type="presParOf" srcId="{1EFCD0E1-225F-42C9-98E4-9402913E412F}" destId="{FD134BFD-D6EB-4B84-987A-F2370C7A3BC7}" srcOrd="2" destOrd="0" presId="urn:microsoft.com/office/officeart/2005/8/layout/hProcess11"/>
    <dgm:cxn modelId="{007B9CF0-F0A0-C14B-A236-8EE43394A0F7}" type="presParOf" srcId="{BCB5EB6A-EEB6-4D33-81B8-D05054DE0455}" destId="{FF2F86D8-19AE-47D4-96F4-E7FF542C95E4}" srcOrd="3" destOrd="0" presId="urn:microsoft.com/office/officeart/2005/8/layout/hProcess11"/>
    <dgm:cxn modelId="{561ABE8F-11F1-F34E-B136-FC728CD78314}" type="presParOf" srcId="{BCB5EB6A-EEB6-4D33-81B8-D05054DE0455}" destId="{E08C6B87-26E2-4A72-9D52-124931FC4F7E}" srcOrd="4" destOrd="0" presId="urn:microsoft.com/office/officeart/2005/8/layout/hProcess11"/>
    <dgm:cxn modelId="{12156A60-197A-3A42-9E7E-DC8EA9434126}" type="presParOf" srcId="{E08C6B87-26E2-4A72-9D52-124931FC4F7E}" destId="{F918F139-70D6-48AB-A4FD-773F600DAB15}" srcOrd="0" destOrd="0" presId="urn:microsoft.com/office/officeart/2005/8/layout/hProcess11"/>
    <dgm:cxn modelId="{A3FFE386-C15F-2646-A371-59454CD04540}" type="presParOf" srcId="{E08C6B87-26E2-4A72-9D52-124931FC4F7E}" destId="{11A22362-ED0D-4A20-9213-8F6B9E2400D0}" srcOrd="1" destOrd="0" presId="urn:microsoft.com/office/officeart/2005/8/layout/hProcess11"/>
    <dgm:cxn modelId="{1B4F2782-A435-E643-B6D2-DA98F6EB6235}" type="presParOf" srcId="{E08C6B87-26E2-4A72-9D52-124931FC4F7E}" destId="{DB17439D-75FF-43CF-910E-488DBE54E043}" srcOrd="2" destOrd="0" presId="urn:microsoft.com/office/officeart/2005/8/layout/hProcess11"/>
    <dgm:cxn modelId="{C9725CF8-B080-3D4E-A987-60EE13B1450F}" type="presParOf" srcId="{BCB5EB6A-EEB6-4D33-81B8-D05054DE0455}" destId="{4D5F9013-E2C5-466A-9D19-D0661E769217}" srcOrd="5" destOrd="0" presId="urn:microsoft.com/office/officeart/2005/8/layout/hProcess11"/>
    <dgm:cxn modelId="{6633B304-D0D5-E346-92AB-A61648521AB1}" type="presParOf" srcId="{BCB5EB6A-EEB6-4D33-81B8-D05054DE0455}" destId="{D80B3E06-C4B6-423F-8C2A-E10B8A2C3CBE}" srcOrd="6" destOrd="0" presId="urn:microsoft.com/office/officeart/2005/8/layout/hProcess11"/>
    <dgm:cxn modelId="{2E9E7DD5-0F81-DF46-8B68-8E962368BA87}" type="presParOf" srcId="{D80B3E06-C4B6-423F-8C2A-E10B8A2C3CBE}" destId="{22250332-0803-46B4-BED0-4F2037B3E334}" srcOrd="0" destOrd="0" presId="urn:microsoft.com/office/officeart/2005/8/layout/hProcess11"/>
    <dgm:cxn modelId="{8F669E2E-0367-4547-BDFA-55CC6E8473D5}" type="presParOf" srcId="{D80B3E06-C4B6-423F-8C2A-E10B8A2C3CBE}" destId="{AE0C28A2-A894-484B-A366-3637A363244A}" srcOrd="1" destOrd="0" presId="urn:microsoft.com/office/officeart/2005/8/layout/hProcess11"/>
    <dgm:cxn modelId="{8F52C9B4-67D7-3443-A52C-D030162995E0}" type="presParOf" srcId="{D80B3E06-C4B6-423F-8C2A-E10B8A2C3CBE}" destId="{BBFA17FA-C10E-4888-B908-31DFF3DE0087}" srcOrd="2" destOrd="0" presId="urn:microsoft.com/office/officeart/2005/8/layout/hProcess11"/>
    <dgm:cxn modelId="{5A1524DC-8ABA-844C-B524-FE80D9EB1710}" type="presParOf" srcId="{BCB5EB6A-EEB6-4D33-81B8-D05054DE0455}" destId="{C5FDB64D-3EB3-43E8-8B62-58EEAE6528F4}" srcOrd="7" destOrd="0" presId="urn:microsoft.com/office/officeart/2005/8/layout/hProcess11"/>
    <dgm:cxn modelId="{C9B47680-F9AF-9A49-857C-C374D4EE1827}" type="presParOf" srcId="{BCB5EB6A-EEB6-4D33-81B8-D05054DE0455}" destId="{7B300DE6-C6CF-4BBB-9286-C5AE51F5DD92}" srcOrd="8" destOrd="0" presId="urn:microsoft.com/office/officeart/2005/8/layout/hProcess11"/>
    <dgm:cxn modelId="{C86FE777-B6BB-F94D-BCDC-8D3456538EB2}" type="presParOf" srcId="{7B300DE6-C6CF-4BBB-9286-C5AE51F5DD92}" destId="{C1CDA469-2181-4DDD-9F12-C160AE3622DE}" srcOrd="0" destOrd="0" presId="urn:microsoft.com/office/officeart/2005/8/layout/hProcess11"/>
    <dgm:cxn modelId="{82D21218-4747-C043-B323-2307DC1A7745}" type="presParOf" srcId="{7B300DE6-C6CF-4BBB-9286-C5AE51F5DD92}" destId="{B1EB9BEC-EEE3-4971-8380-028CB4AE7F78}" srcOrd="1" destOrd="0" presId="urn:microsoft.com/office/officeart/2005/8/layout/hProcess11"/>
    <dgm:cxn modelId="{B274EBE5-5A1A-F54C-94FE-4F825BD02FC1}" type="presParOf" srcId="{7B300DE6-C6CF-4BBB-9286-C5AE51F5DD92}" destId="{AD68DB05-B4E8-4C36-93BB-90E6D86ADB0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46F75-5681-477F-8865-E5B7E69905E5}">
      <dsp:nvSpPr>
        <dsp:cNvPr id="0" name=""/>
        <dsp:cNvSpPr/>
      </dsp:nvSpPr>
      <dsp:spPr>
        <a:xfrm>
          <a:off x="553329" y="27200"/>
          <a:ext cx="1305609" cy="130560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+mn-lt"/>
              <a:ea typeface="Verdana" pitchFamily="34" charset="0"/>
              <a:cs typeface="Verdana" pitchFamily="34" charset="0"/>
            </a:rPr>
            <a:t>Innovativeness</a:t>
          </a:r>
          <a:endParaRPr lang="en-US" sz="1050" b="1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727410" y="255681"/>
        <a:ext cx="957447" cy="587524"/>
      </dsp:txXfrm>
    </dsp:sp>
    <dsp:sp modelId="{0A96509C-BBCC-49B4-BFF4-0EEC3DCF2B75}">
      <dsp:nvSpPr>
        <dsp:cNvPr id="0" name=""/>
        <dsp:cNvSpPr/>
      </dsp:nvSpPr>
      <dsp:spPr>
        <a:xfrm>
          <a:off x="1024436" y="843206"/>
          <a:ext cx="1305609" cy="1305609"/>
        </a:xfrm>
        <a:prstGeom prst="ellipse">
          <a:avLst/>
        </a:prstGeom>
        <a:solidFill>
          <a:schemeClr val="accent5">
            <a:alpha val="50000"/>
            <a:hueOff val="-6490031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latin typeface="+mn-lt"/>
              <a:ea typeface="Verdana" pitchFamily="34" charset="0"/>
              <a:cs typeface="Verdana" pitchFamily="34" charset="0"/>
            </a:rPr>
            <a:t>Risk-taking</a:t>
          </a:r>
          <a:endParaRPr lang="en-US" sz="1050" b="1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1423735" y="1180488"/>
        <a:ext cx="783365" cy="718085"/>
      </dsp:txXfrm>
    </dsp:sp>
    <dsp:sp modelId="{413E8D3B-CF9D-4881-AA47-37F0989C828D}">
      <dsp:nvSpPr>
        <dsp:cNvPr id="0" name=""/>
        <dsp:cNvSpPr/>
      </dsp:nvSpPr>
      <dsp:spPr>
        <a:xfrm>
          <a:off x="82221" y="843206"/>
          <a:ext cx="1305609" cy="1305609"/>
        </a:xfrm>
        <a:prstGeom prst="ellipse">
          <a:avLst/>
        </a:prstGeom>
        <a:solidFill>
          <a:schemeClr val="accent5">
            <a:alpha val="50000"/>
            <a:hueOff val="-12980063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err="1" smtClean="0">
              <a:latin typeface="+mn-lt"/>
              <a:ea typeface="Verdana" pitchFamily="34" charset="0"/>
              <a:cs typeface="Verdana" pitchFamily="34" charset="0"/>
            </a:rPr>
            <a:t>Proactiveness</a:t>
          </a:r>
          <a:endParaRPr lang="en-US" sz="1050" b="1" kern="1200" dirty="0">
            <a:latin typeface="+mn-lt"/>
            <a:ea typeface="Verdana" pitchFamily="34" charset="0"/>
            <a:cs typeface="Verdana" pitchFamily="34" charset="0"/>
          </a:endParaRPr>
        </a:p>
      </dsp:txBody>
      <dsp:txXfrm>
        <a:off x="205166" y="1180488"/>
        <a:ext cx="783365" cy="718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F179D-036A-4738-99DC-27F14B4A6EC2}">
      <dsp:nvSpPr>
        <dsp:cNvPr id="0" name=""/>
        <dsp:cNvSpPr/>
      </dsp:nvSpPr>
      <dsp:spPr>
        <a:xfrm>
          <a:off x="0" y="583264"/>
          <a:ext cx="9144000" cy="777686"/>
        </a:xfrm>
        <a:prstGeom prst="notchedRightArrow">
          <a:avLst/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E40C9-A5E0-40A3-A88F-7AA571E7DB8D}">
      <dsp:nvSpPr>
        <dsp:cNvPr id="0" name=""/>
        <dsp:cNvSpPr/>
      </dsp:nvSpPr>
      <dsp:spPr>
        <a:xfrm>
          <a:off x="3616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Vikten av Gaseller</a:t>
          </a:r>
        </a:p>
      </dsp:txBody>
      <dsp:txXfrm>
        <a:off x="3616" y="0"/>
        <a:ext cx="1581224" cy="777686"/>
      </dsp:txXfrm>
    </dsp:sp>
    <dsp:sp modelId="{26C2333F-5045-4725-ABAF-CEDE65903D55}">
      <dsp:nvSpPr>
        <dsp:cNvPr id="0" name=""/>
        <dsp:cNvSpPr/>
      </dsp:nvSpPr>
      <dsp:spPr>
        <a:xfrm>
          <a:off x="697017" y="874897"/>
          <a:ext cx="194421" cy="19442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A1B60-8CDB-4642-BE1B-ADBD7C1BBE9E}">
      <dsp:nvSpPr>
        <dsp:cNvPr id="0" name=""/>
        <dsp:cNvSpPr/>
      </dsp:nvSpPr>
      <dsp:spPr>
        <a:xfrm>
          <a:off x="1663902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1663902" y="1166529"/>
        <a:ext cx="1581224" cy="777686"/>
      </dsp:txXfrm>
    </dsp:sp>
    <dsp:sp modelId="{963B740E-94D2-449E-B046-EE6B719960D5}">
      <dsp:nvSpPr>
        <dsp:cNvPr id="0" name=""/>
        <dsp:cNvSpPr/>
      </dsp:nvSpPr>
      <dsp:spPr>
        <a:xfrm>
          <a:off x="2357303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F139-70D6-48AB-A4FD-773F600DAB15}">
      <dsp:nvSpPr>
        <dsp:cNvPr id="0" name=""/>
        <dsp:cNvSpPr/>
      </dsp:nvSpPr>
      <dsp:spPr>
        <a:xfrm>
          <a:off x="3324187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3324187" y="0"/>
        <a:ext cx="1581224" cy="777686"/>
      </dsp:txXfrm>
    </dsp:sp>
    <dsp:sp modelId="{11A22362-ED0D-4A20-9213-8F6B9E2400D0}">
      <dsp:nvSpPr>
        <dsp:cNvPr id="0" name=""/>
        <dsp:cNvSpPr/>
      </dsp:nvSpPr>
      <dsp:spPr>
        <a:xfrm>
          <a:off x="4017589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50332-0803-46B4-BED0-4F2037B3E334}">
      <dsp:nvSpPr>
        <dsp:cNvPr id="0" name=""/>
        <dsp:cNvSpPr/>
      </dsp:nvSpPr>
      <dsp:spPr>
        <a:xfrm>
          <a:off x="4984473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kern="1200" dirty="0">
            <a:solidFill>
              <a:schemeClr val="tx1"/>
            </a:solidFill>
            <a:latin typeface="Impact" pitchFamily="34" charset="0"/>
          </a:endParaRPr>
        </a:p>
      </dsp:txBody>
      <dsp:txXfrm>
        <a:off x="4984473" y="1166529"/>
        <a:ext cx="1581224" cy="777686"/>
      </dsp:txXfrm>
    </dsp:sp>
    <dsp:sp modelId="{AE0C28A2-A894-484B-A366-3637A363244A}">
      <dsp:nvSpPr>
        <dsp:cNvPr id="0" name=""/>
        <dsp:cNvSpPr/>
      </dsp:nvSpPr>
      <dsp:spPr>
        <a:xfrm>
          <a:off x="5677874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DA469-2181-4DDD-9F12-C160AE3622DE}">
      <dsp:nvSpPr>
        <dsp:cNvPr id="0" name=""/>
        <dsp:cNvSpPr/>
      </dsp:nvSpPr>
      <dsp:spPr>
        <a:xfrm>
          <a:off x="6644759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644759" y="0"/>
        <a:ext cx="1581224" cy="777686"/>
      </dsp:txXfrm>
    </dsp:sp>
    <dsp:sp modelId="{B1EB9BEC-EEE3-4971-8380-028CB4AE7F78}">
      <dsp:nvSpPr>
        <dsp:cNvPr id="0" name=""/>
        <dsp:cNvSpPr/>
      </dsp:nvSpPr>
      <dsp:spPr>
        <a:xfrm>
          <a:off x="7338160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F179D-036A-4738-99DC-27F14B4A6EC2}">
      <dsp:nvSpPr>
        <dsp:cNvPr id="0" name=""/>
        <dsp:cNvSpPr/>
      </dsp:nvSpPr>
      <dsp:spPr>
        <a:xfrm>
          <a:off x="0" y="583264"/>
          <a:ext cx="9144000" cy="777686"/>
        </a:xfrm>
        <a:prstGeom prst="notchedRightArrow">
          <a:avLst/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E40C9-A5E0-40A3-A88F-7AA571E7DB8D}">
      <dsp:nvSpPr>
        <dsp:cNvPr id="0" name=""/>
        <dsp:cNvSpPr/>
      </dsp:nvSpPr>
      <dsp:spPr>
        <a:xfrm>
          <a:off x="3616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sp:txBody>
      <dsp:txXfrm>
        <a:off x="3616" y="0"/>
        <a:ext cx="1581224" cy="777686"/>
      </dsp:txXfrm>
    </dsp:sp>
    <dsp:sp modelId="{26C2333F-5045-4725-ABAF-CEDE65903D55}">
      <dsp:nvSpPr>
        <dsp:cNvPr id="0" name=""/>
        <dsp:cNvSpPr/>
      </dsp:nvSpPr>
      <dsp:spPr>
        <a:xfrm>
          <a:off x="697017" y="874897"/>
          <a:ext cx="194421" cy="19442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A1B60-8CDB-4642-BE1B-ADBD7C1BBE9E}">
      <dsp:nvSpPr>
        <dsp:cNvPr id="0" name=""/>
        <dsp:cNvSpPr/>
      </dsp:nvSpPr>
      <dsp:spPr>
        <a:xfrm>
          <a:off x="1663902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65000"/>
                </a:schemeClr>
              </a:solidFill>
              <a:latin typeface="Impact" pitchFamily="34" charset="0"/>
              <a:cs typeface="Arial" pitchFamily="34" charset="0"/>
            </a:rPr>
            <a:t>Gaseller?</a:t>
          </a:r>
          <a:endParaRPr lang="sv-SE" sz="1200" kern="1200" dirty="0">
            <a:solidFill>
              <a:schemeClr val="bg1">
                <a:lumMod val="65000"/>
              </a:schemeClr>
            </a:solidFill>
            <a:latin typeface="Impact" pitchFamily="34" charset="0"/>
            <a:cs typeface="Arial" pitchFamily="34" charset="0"/>
          </a:endParaRPr>
        </a:p>
      </dsp:txBody>
      <dsp:txXfrm>
        <a:off x="1663902" y="1166529"/>
        <a:ext cx="1581224" cy="777686"/>
      </dsp:txXfrm>
    </dsp:sp>
    <dsp:sp modelId="{963B740E-94D2-449E-B046-EE6B719960D5}">
      <dsp:nvSpPr>
        <dsp:cNvPr id="0" name=""/>
        <dsp:cNvSpPr/>
      </dsp:nvSpPr>
      <dsp:spPr>
        <a:xfrm>
          <a:off x="2357303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F139-70D6-48AB-A4FD-773F600DAB15}">
      <dsp:nvSpPr>
        <dsp:cNvPr id="0" name=""/>
        <dsp:cNvSpPr/>
      </dsp:nvSpPr>
      <dsp:spPr>
        <a:xfrm>
          <a:off x="3324187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3324187" y="0"/>
        <a:ext cx="1581224" cy="777686"/>
      </dsp:txXfrm>
    </dsp:sp>
    <dsp:sp modelId="{11A22362-ED0D-4A20-9213-8F6B9E2400D0}">
      <dsp:nvSpPr>
        <dsp:cNvPr id="0" name=""/>
        <dsp:cNvSpPr/>
      </dsp:nvSpPr>
      <dsp:spPr>
        <a:xfrm>
          <a:off x="4017589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50332-0803-46B4-BED0-4F2037B3E334}">
      <dsp:nvSpPr>
        <dsp:cNvPr id="0" name=""/>
        <dsp:cNvSpPr/>
      </dsp:nvSpPr>
      <dsp:spPr>
        <a:xfrm>
          <a:off x="4984473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kern="1200" dirty="0">
            <a:solidFill>
              <a:schemeClr val="tx1"/>
            </a:solidFill>
            <a:latin typeface="Impact" pitchFamily="34" charset="0"/>
          </a:endParaRPr>
        </a:p>
      </dsp:txBody>
      <dsp:txXfrm>
        <a:off x="4984473" y="1166529"/>
        <a:ext cx="1581224" cy="777686"/>
      </dsp:txXfrm>
    </dsp:sp>
    <dsp:sp modelId="{AE0C28A2-A894-484B-A366-3637A363244A}">
      <dsp:nvSpPr>
        <dsp:cNvPr id="0" name=""/>
        <dsp:cNvSpPr/>
      </dsp:nvSpPr>
      <dsp:spPr>
        <a:xfrm>
          <a:off x="5677874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DA469-2181-4DDD-9F12-C160AE3622DE}">
      <dsp:nvSpPr>
        <dsp:cNvPr id="0" name=""/>
        <dsp:cNvSpPr/>
      </dsp:nvSpPr>
      <dsp:spPr>
        <a:xfrm>
          <a:off x="6644759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644759" y="0"/>
        <a:ext cx="1581224" cy="777686"/>
      </dsp:txXfrm>
    </dsp:sp>
    <dsp:sp modelId="{B1EB9BEC-EEE3-4971-8380-028CB4AE7F78}">
      <dsp:nvSpPr>
        <dsp:cNvPr id="0" name=""/>
        <dsp:cNvSpPr/>
      </dsp:nvSpPr>
      <dsp:spPr>
        <a:xfrm>
          <a:off x="7338160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F179D-036A-4738-99DC-27F14B4A6EC2}">
      <dsp:nvSpPr>
        <dsp:cNvPr id="0" name=""/>
        <dsp:cNvSpPr/>
      </dsp:nvSpPr>
      <dsp:spPr>
        <a:xfrm>
          <a:off x="0" y="583264"/>
          <a:ext cx="9144000" cy="777686"/>
        </a:xfrm>
        <a:prstGeom prst="notchedRightArrow">
          <a:avLst/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E40C9-A5E0-40A3-A88F-7AA571E7DB8D}">
      <dsp:nvSpPr>
        <dsp:cNvPr id="0" name=""/>
        <dsp:cNvSpPr/>
      </dsp:nvSpPr>
      <dsp:spPr>
        <a:xfrm>
          <a:off x="3616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sp:txBody>
      <dsp:txXfrm>
        <a:off x="3616" y="0"/>
        <a:ext cx="1581224" cy="777686"/>
      </dsp:txXfrm>
    </dsp:sp>
    <dsp:sp modelId="{26C2333F-5045-4725-ABAF-CEDE65903D55}">
      <dsp:nvSpPr>
        <dsp:cNvPr id="0" name=""/>
        <dsp:cNvSpPr/>
      </dsp:nvSpPr>
      <dsp:spPr>
        <a:xfrm>
          <a:off x="697017" y="874897"/>
          <a:ext cx="194421" cy="19442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A1B60-8CDB-4642-BE1B-ADBD7C1BBE9E}">
      <dsp:nvSpPr>
        <dsp:cNvPr id="0" name=""/>
        <dsp:cNvSpPr/>
      </dsp:nvSpPr>
      <dsp:spPr>
        <a:xfrm>
          <a:off x="1663902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1663902" y="1166529"/>
        <a:ext cx="1581224" cy="777686"/>
      </dsp:txXfrm>
    </dsp:sp>
    <dsp:sp modelId="{963B740E-94D2-449E-B046-EE6B719960D5}">
      <dsp:nvSpPr>
        <dsp:cNvPr id="0" name=""/>
        <dsp:cNvSpPr/>
      </dsp:nvSpPr>
      <dsp:spPr>
        <a:xfrm>
          <a:off x="2357303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F139-70D6-48AB-A4FD-773F600DAB15}">
      <dsp:nvSpPr>
        <dsp:cNvPr id="0" name=""/>
        <dsp:cNvSpPr/>
      </dsp:nvSpPr>
      <dsp:spPr>
        <a:xfrm>
          <a:off x="3324187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Kompetenser</a:t>
          </a:r>
          <a:endParaRPr lang="sv-SE" sz="1200" kern="1200" dirty="0">
            <a:solidFill>
              <a:schemeClr val="bg1">
                <a:lumMod val="50000"/>
              </a:schemeClr>
            </a:solidFill>
            <a:latin typeface="Impact" pitchFamily="34" charset="0"/>
            <a:cs typeface="Arial" pitchFamily="34" charset="0"/>
          </a:endParaRPr>
        </a:p>
      </dsp:txBody>
      <dsp:txXfrm>
        <a:off x="3324187" y="0"/>
        <a:ext cx="1581224" cy="777686"/>
      </dsp:txXfrm>
    </dsp:sp>
    <dsp:sp modelId="{11A22362-ED0D-4A20-9213-8F6B9E2400D0}">
      <dsp:nvSpPr>
        <dsp:cNvPr id="0" name=""/>
        <dsp:cNvSpPr/>
      </dsp:nvSpPr>
      <dsp:spPr>
        <a:xfrm>
          <a:off x="4017589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50332-0803-46B4-BED0-4F2037B3E334}">
      <dsp:nvSpPr>
        <dsp:cNvPr id="0" name=""/>
        <dsp:cNvSpPr/>
      </dsp:nvSpPr>
      <dsp:spPr>
        <a:xfrm>
          <a:off x="4984473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kern="1200" dirty="0">
            <a:solidFill>
              <a:schemeClr val="tx1"/>
            </a:solidFill>
            <a:latin typeface="Impact" pitchFamily="34" charset="0"/>
          </a:endParaRPr>
        </a:p>
      </dsp:txBody>
      <dsp:txXfrm>
        <a:off x="4984473" y="1166529"/>
        <a:ext cx="1581224" cy="777686"/>
      </dsp:txXfrm>
    </dsp:sp>
    <dsp:sp modelId="{AE0C28A2-A894-484B-A366-3637A363244A}">
      <dsp:nvSpPr>
        <dsp:cNvPr id="0" name=""/>
        <dsp:cNvSpPr/>
      </dsp:nvSpPr>
      <dsp:spPr>
        <a:xfrm>
          <a:off x="5677874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DA469-2181-4DDD-9F12-C160AE3622DE}">
      <dsp:nvSpPr>
        <dsp:cNvPr id="0" name=""/>
        <dsp:cNvSpPr/>
      </dsp:nvSpPr>
      <dsp:spPr>
        <a:xfrm>
          <a:off x="6644759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644759" y="0"/>
        <a:ext cx="1581224" cy="777686"/>
      </dsp:txXfrm>
    </dsp:sp>
    <dsp:sp modelId="{B1EB9BEC-EEE3-4971-8380-028CB4AE7F78}">
      <dsp:nvSpPr>
        <dsp:cNvPr id="0" name=""/>
        <dsp:cNvSpPr/>
      </dsp:nvSpPr>
      <dsp:spPr>
        <a:xfrm>
          <a:off x="7338160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1EE1-FEB8-46A7-A387-22EE35239B61}">
      <dsp:nvSpPr>
        <dsp:cNvPr id="0" name=""/>
        <dsp:cNvSpPr/>
      </dsp:nvSpPr>
      <dsp:spPr>
        <a:xfrm>
          <a:off x="62" y="225279"/>
          <a:ext cx="2572159" cy="1543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Garamond" pitchFamily="18" charset="0"/>
            </a:rPr>
            <a:t>Starkt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fokus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på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rekrytering</a:t>
          </a:r>
          <a:endParaRPr lang="en-US" sz="2100" b="1" kern="1200" dirty="0">
            <a:latin typeface="Garamond" pitchFamily="18" charset="0"/>
          </a:endParaRPr>
        </a:p>
      </dsp:txBody>
      <dsp:txXfrm>
        <a:off x="75399" y="300616"/>
        <a:ext cx="2421485" cy="1392621"/>
      </dsp:txXfrm>
    </dsp:sp>
    <dsp:sp modelId="{DF47452D-7413-412C-9ABA-FF8217F058CD}">
      <dsp:nvSpPr>
        <dsp:cNvPr id="0" name=""/>
        <dsp:cNvSpPr/>
      </dsp:nvSpPr>
      <dsp:spPr>
        <a:xfrm>
          <a:off x="2829437" y="225279"/>
          <a:ext cx="2733099" cy="1543295"/>
        </a:xfrm>
        <a:prstGeom prst="roundRect">
          <a:avLst/>
        </a:prstGeom>
        <a:solidFill>
          <a:schemeClr val="accent2">
            <a:hueOff val="-2926867"/>
            <a:satOff val="-21696"/>
            <a:lumOff val="2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Garamond" pitchFamily="18" charset="0"/>
            </a:rPr>
            <a:t>Viss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kompetensutveckling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vid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behov</a:t>
          </a:r>
          <a:endParaRPr lang="en-US" sz="2100" b="1" kern="1200" dirty="0">
            <a:latin typeface="Garamond" pitchFamily="18" charset="0"/>
          </a:endParaRPr>
        </a:p>
      </dsp:txBody>
      <dsp:txXfrm>
        <a:off x="2904774" y="300616"/>
        <a:ext cx="2582425" cy="1392621"/>
      </dsp:txXfrm>
    </dsp:sp>
    <dsp:sp modelId="{334DFCB3-B909-4B07-87D1-18A08B63EA2F}">
      <dsp:nvSpPr>
        <dsp:cNvPr id="0" name=""/>
        <dsp:cNvSpPr/>
      </dsp:nvSpPr>
      <dsp:spPr>
        <a:xfrm>
          <a:off x="80532" y="2025791"/>
          <a:ext cx="2572159" cy="154329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Garamond" pitchFamily="18" charset="0"/>
            </a:rPr>
            <a:t>Strategier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som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centrerar</a:t>
          </a:r>
          <a:r>
            <a:rPr lang="en-US" sz="2100" b="1" kern="1200" dirty="0" smtClean="0">
              <a:latin typeface="Garamond" pitchFamily="18" charset="0"/>
            </a:rPr>
            <a:t> runt de </a:t>
          </a:r>
          <a:r>
            <a:rPr lang="en-US" sz="2100" b="1" kern="1200" dirty="0" err="1" smtClean="0">
              <a:latin typeface="Garamond" pitchFamily="18" charset="0"/>
            </a:rPr>
            <a:t>anställda</a:t>
          </a:r>
          <a:endParaRPr lang="en-US" sz="2100" b="1" kern="1200" dirty="0">
            <a:latin typeface="Garamond" pitchFamily="18" charset="0"/>
          </a:endParaRPr>
        </a:p>
      </dsp:txBody>
      <dsp:txXfrm>
        <a:off x="155869" y="2101128"/>
        <a:ext cx="2421485" cy="1392621"/>
      </dsp:txXfrm>
    </dsp:sp>
    <dsp:sp modelId="{E10190D7-26A8-408D-91A1-E8AD8FC40499}">
      <dsp:nvSpPr>
        <dsp:cNvPr id="0" name=""/>
        <dsp:cNvSpPr/>
      </dsp:nvSpPr>
      <dsp:spPr>
        <a:xfrm>
          <a:off x="2909907" y="2025791"/>
          <a:ext cx="2572159" cy="1543295"/>
        </a:xfrm>
        <a:prstGeom prst="roundRect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Garamond" pitchFamily="18" charset="0"/>
            </a:rPr>
            <a:t>Det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svåraste</a:t>
          </a:r>
          <a:r>
            <a:rPr lang="en-US" sz="2100" b="1" kern="1200" dirty="0" smtClean="0">
              <a:latin typeface="Garamond" pitchFamily="18" charset="0"/>
            </a:rPr>
            <a:t>: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Garamond" pitchFamily="18" charset="0"/>
            </a:rPr>
            <a:t>"</a:t>
          </a:r>
          <a:r>
            <a:rPr lang="en-US" sz="2100" b="1" kern="1200" dirty="0" err="1" smtClean="0">
              <a:latin typeface="Garamond" pitchFamily="18" charset="0"/>
            </a:rPr>
            <a:t>Att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hitta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rätt</a:t>
          </a:r>
          <a:r>
            <a:rPr lang="en-US" sz="2100" b="1" kern="1200" dirty="0" smtClean="0">
              <a:latin typeface="Garamond" pitchFamily="18" charset="0"/>
            </a:rPr>
            <a:t> folk"</a:t>
          </a:r>
          <a:endParaRPr lang="en-US" sz="2100" b="1" kern="1200" dirty="0">
            <a:latin typeface="Garamond" pitchFamily="18" charset="0"/>
          </a:endParaRPr>
        </a:p>
      </dsp:txBody>
      <dsp:txXfrm>
        <a:off x="2985244" y="2101128"/>
        <a:ext cx="2421485" cy="13926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F179D-036A-4738-99DC-27F14B4A6EC2}">
      <dsp:nvSpPr>
        <dsp:cNvPr id="0" name=""/>
        <dsp:cNvSpPr/>
      </dsp:nvSpPr>
      <dsp:spPr>
        <a:xfrm>
          <a:off x="0" y="583264"/>
          <a:ext cx="9144000" cy="777686"/>
        </a:xfrm>
        <a:prstGeom prst="notchedRightArrow">
          <a:avLst/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E40C9-A5E0-40A3-A88F-7AA571E7DB8D}">
      <dsp:nvSpPr>
        <dsp:cNvPr id="0" name=""/>
        <dsp:cNvSpPr/>
      </dsp:nvSpPr>
      <dsp:spPr>
        <a:xfrm>
          <a:off x="3616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sp:txBody>
      <dsp:txXfrm>
        <a:off x="3616" y="0"/>
        <a:ext cx="1581224" cy="777686"/>
      </dsp:txXfrm>
    </dsp:sp>
    <dsp:sp modelId="{26C2333F-5045-4725-ABAF-CEDE65903D55}">
      <dsp:nvSpPr>
        <dsp:cNvPr id="0" name=""/>
        <dsp:cNvSpPr/>
      </dsp:nvSpPr>
      <dsp:spPr>
        <a:xfrm>
          <a:off x="697017" y="874897"/>
          <a:ext cx="194421" cy="19442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A1B60-8CDB-4642-BE1B-ADBD7C1BBE9E}">
      <dsp:nvSpPr>
        <dsp:cNvPr id="0" name=""/>
        <dsp:cNvSpPr/>
      </dsp:nvSpPr>
      <dsp:spPr>
        <a:xfrm>
          <a:off x="1663902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1663902" y="1166529"/>
        <a:ext cx="1581224" cy="777686"/>
      </dsp:txXfrm>
    </dsp:sp>
    <dsp:sp modelId="{963B740E-94D2-449E-B046-EE6B719960D5}">
      <dsp:nvSpPr>
        <dsp:cNvPr id="0" name=""/>
        <dsp:cNvSpPr/>
      </dsp:nvSpPr>
      <dsp:spPr>
        <a:xfrm>
          <a:off x="2357303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F139-70D6-48AB-A4FD-773F600DAB15}">
      <dsp:nvSpPr>
        <dsp:cNvPr id="0" name=""/>
        <dsp:cNvSpPr/>
      </dsp:nvSpPr>
      <dsp:spPr>
        <a:xfrm>
          <a:off x="3324187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3324187" y="0"/>
        <a:ext cx="1581224" cy="777686"/>
      </dsp:txXfrm>
    </dsp:sp>
    <dsp:sp modelId="{11A22362-ED0D-4A20-9213-8F6B9E2400D0}">
      <dsp:nvSpPr>
        <dsp:cNvPr id="0" name=""/>
        <dsp:cNvSpPr/>
      </dsp:nvSpPr>
      <dsp:spPr>
        <a:xfrm>
          <a:off x="4017589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50332-0803-46B4-BED0-4F2037B3E334}">
      <dsp:nvSpPr>
        <dsp:cNvPr id="0" name=""/>
        <dsp:cNvSpPr/>
      </dsp:nvSpPr>
      <dsp:spPr>
        <a:xfrm>
          <a:off x="4984473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Marknadsfokus</a:t>
          </a:r>
          <a:endParaRPr lang="sv-SE" sz="1200" kern="1200" dirty="0">
            <a:latin typeface="Impact" pitchFamily="34" charset="0"/>
          </a:endParaRPr>
        </a:p>
      </dsp:txBody>
      <dsp:txXfrm>
        <a:off x="4984473" y="1166529"/>
        <a:ext cx="1581224" cy="777686"/>
      </dsp:txXfrm>
    </dsp:sp>
    <dsp:sp modelId="{AE0C28A2-A894-484B-A366-3637A363244A}">
      <dsp:nvSpPr>
        <dsp:cNvPr id="0" name=""/>
        <dsp:cNvSpPr/>
      </dsp:nvSpPr>
      <dsp:spPr>
        <a:xfrm>
          <a:off x="5677874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DA469-2181-4DDD-9F12-C160AE3622DE}">
      <dsp:nvSpPr>
        <dsp:cNvPr id="0" name=""/>
        <dsp:cNvSpPr/>
      </dsp:nvSpPr>
      <dsp:spPr>
        <a:xfrm>
          <a:off x="6644759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P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olicy slutsatser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6644759" y="0"/>
        <a:ext cx="1581224" cy="777686"/>
      </dsp:txXfrm>
    </dsp:sp>
    <dsp:sp modelId="{B1EB9BEC-EEE3-4971-8380-028CB4AE7F78}">
      <dsp:nvSpPr>
        <dsp:cNvPr id="0" name=""/>
        <dsp:cNvSpPr/>
      </dsp:nvSpPr>
      <dsp:spPr>
        <a:xfrm>
          <a:off x="7338160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1EE1-FEB8-46A7-A387-22EE35239B61}">
      <dsp:nvSpPr>
        <dsp:cNvPr id="0" name=""/>
        <dsp:cNvSpPr/>
      </dsp:nvSpPr>
      <dsp:spPr>
        <a:xfrm>
          <a:off x="62" y="225279"/>
          <a:ext cx="2572159" cy="1543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Garamond" pitchFamily="18" charset="0"/>
            </a:rPr>
            <a:t>Möjliggör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flytt</a:t>
          </a:r>
          <a:r>
            <a:rPr lang="en-US" sz="2100" b="1" kern="1200" dirty="0" smtClean="0">
              <a:latin typeface="Garamond" pitchFamily="18" charset="0"/>
            </a:rPr>
            <a:t> till en </a:t>
          </a:r>
          <a:r>
            <a:rPr lang="en-US" sz="2100" b="1" kern="1200" dirty="0" err="1" smtClean="0">
              <a:latin typeface="Garamond" pitchFamily="18" charset="0"/>
            </a:rPr>
            <a:t>attraktiv</a:t>
          </a:r>
          <a:r>
            <a:rPr lang="en-US" sz="2100" b="1" kern="1200" dirty="0" smtClean="0">
              <a:latin typeface="Garamond" pitchFamily="18" charset="0"/>
            </a:rPr>
            <a:t> position </a:t>
          </a:r>
          <a:r>
            <a:rPr lang="en-US" sz="2100" b="1" kern="1200" dirty="0" err="1" smtClean="0">
              <a:latin typeface="Garamond" pitchFamily="18" charset="0"/>
            </a:rPr>
            <a:t>på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marknaden</a:t>
          </a:r>
          <a:endParaRPr lang="en-US" sz="2100" b="1" kern="1200" dirty="0">
            <a:latin typeface="Garamond" pitchFamily="18" charset="0"/>
          </a:endParaRPr>
        </a:p>
      </dsp:txBody>
      <dsp:txXfrm>
        <a:off x="75399" y="300616"/>
        <a:ext cx="2421485" cy="1392621"/>
      </dsp:txXfrm>
    </dsp:sp>
    <dsp:sp modelId="{DF47452D-7413-412C-9ABA-FF8217F058CD}">
      <dsp:nvSpPr>
        <dsp:cNvPr id="0" name=""/>
        <dsp:cNvSpPr/>
      </dsp:nvSpPr>
      <dsp:spPr>
        <a:xfrm>
          <a:off x="2829437" y="225279"/>
          <a:ext cx="2733099" cy="1543295"/>
        </a:xfrm>
        <a:prstGeom prst="roundRect">
          <a:avLst/>
        </a:prstGeom>
        <a:solidFill>
          <a:schemeClr val="accent2">
            <a:hueOff val="-2926867"/>
            <a:satOff val="-21696"/>
            <a:lumOff val="2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Garamond" pitchFamily="18" charset="0"/>
            </a:rPr>
            <a:t>Anställda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flyttas</a:t>
          </a:r>
          <a:r>
            <a:rPr lang="en-US" sz="2100" b="1" kern="1200" dirty="0" smtClean="0">
              <a:latin typeface="Garamond" pitchFamily="18" charset="0"/>
            </a:rPr>
            <a:t> till </a:t>
          </a:r>
          <a:r>
            <a:rPr lang="en-US" sz="2100" b="1" kern="1200" dirty="0" err="1" smtClean="0">
              <a:latin typeface="Garamond" pitchFamily="18" charset="0"/>
            </a:rPr>
            <a:t>efterfrågade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nischer</a:t>
          </a:r>
          <a:endParaRPr lang="en-US" sz="2100" b="1" kern="1200" dirty="0">
            <a:latin typeface="Garamond" pitchFamily="18" charset="0"/>
          </a:endParaRPr>
        </a:p>
      </dsp:txBody>
      <dsp:txXfrm>
        <a:off x="2904774" y="300616"/>
        <a:ext cx="2582425" cy="1392621"/>
      </dsp:txXfrm>
    </dsp:sp>
    <dsp:sp modelId="{334DFCB3-B909-4B07-87D1-18A08B63EA2F}">
      <dsp:nvSpPr>
        <dsp:cNvPr id="0" name=""/>
        <dsp:cNvSpPr/>
      </dsp:nvSpPr>
      <dsp:spPr>
        <a:xfrm>
          <a:off x="80532" y="2025791"/>
          <a:ext cx="2572159" cy="1543295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latin typeface="Garamond" pitchFamily="18" charset="0"/>
            </a:rPr>
            <a:t>Kunderna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kommer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för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hjälp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att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hantera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marknaden</a:t>
          </a:r>
          <a:endParaRPr lang="en-US" sz="2100" b="1" kern="1200" dirty="0">
            <a:latin typeface="Garamond" pitchFamily="18" charset="0"/>
          </a:endParaRPr>
        </a:p>
      </dsp:txBody>
      <dsp:txXfrm>
        <a:off x="155869" y="2101128"/>
        <a:ext cx="2421485" cy="1392621"/>
      </dsp:txXfrm>
    </dsp:sp>
    <dsp:sp modelId="{E10190D7-26A8-408D-91A1-E8AD8FC40499}">
      <dsp:nvSpPr>
        <dsp:cNvPr id="0" name=""/>
        <dsp:cNvSpPr/>
      </dsp:nvSpPr>
      <dsp:spPr>
        <a:xfrm>
          <a:off x="2909907" y="2025791"/>
          <a:ext cx="2572159" cy="1543295"/>
        </a:xfrm>
        <a:prstGeom prst="roundRect">
          <a:avLst/>
        </a:prstGeom>
        <a:solidFill>
          <a:srgbClr val="CC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latin typeface="Garamond" pitchFamily="18" charset="0"/>
            </a:rPr>
            <a:t>Ger </a:t>
          </a:r>
          <a:r>
            <a:rPr lang="en-US" sz="2100" b="1" kern="1200" dirty="0" err="1" smtClean="0">
              <a:latin typeface="Garamond" pitchFamily="18" charset="0"/>
            </a:rPr>
            <a:t>kunderna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exakt</a:t>
          </a:r>
          <a:r>
            <a:rPr lang="en-US" sz="2100" b="1" kern="1200" dirty="0" smtClean="0">
              <a:latin typeface="Garamond" pitchFamily="18" charset="0"/>
            </a:rPr>
            <a:t> </a:t>
          </a:r>
          <a:r>
            <a:rPr lang="en-US" sz="2100" b="1" kern="1200" dirty="0" err="1" smtClean="0">
              <a:latin typeface="Garamond" pitchFamily="18" charset="0"/>
            </a:rPr>
            <a:t>det</a:t>
          </a:r>
          <a:r>
            <a:rPr lang="en-US" sz="2100" b="1" kern="1200" dirty="0" smtClean="0">
              <a:latin typeface="Garamond" pitchFamily="18" charset="0"/>
            </a:rPr>
            <a:t> de </a:t>
          </a:r>
          <a:r>
            <a:rPr lang="en-US" sz="2100" b="1" kern="1200" dirty="0" err="1" smtClean="0">
              <a:latin typeface="Garamond" pitchFamily="18" charset="0"/>
            </a:rPr>
            <a:t>ville</a:t>
          </a:r>
          <a:r>
            <a:rPr lang="en-US" sz="2100" b="1" kern="1200" dirty="0" smtClean="0">
              <a:latin typeface="Garamond" pitchFamily="18" charset="0"/>
            </a:rPr>
            <a:t> ha</a:t>
          </a:r>
          <a:endParaRPr lang="en-US" sz="2100" b="1" kern="1200" dirty="0">
            <a:latin typeface="Garamond" pitchFamily="18" charset="0"/>
          </a:endParaRPr>
        </a:p>
      </dsp:txBody>
      <dsp:txXfrm>
        <a:off x="2985244" y="2101128"/>
        <a:ext cx="2421485" cy="13926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F179D-036A-4738-99DC-27F14B4A6EC2}">
      <dsp:nvSpPr>
        <dsp:cNvPr id="0" name=""/>
        <dsp:cNvSpPr/>
      </dsp:nvSpPr>
      <dsp:spPr>
        <a:xfrm>
          <a:off x="0" y="583264"/>
          <a:ext cx="9144000" cy="777686"/>
        </a:xfrm>
        <a:prstGeom prst="notchedRightArrow">
          <a:avLst/>
        </a:prstGeom>
        <a:solidFill>
          <a:schemeClr val="accent1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E40C9-A5E0-40A3-A88F-7AA571E7DB8D}">
      <dsp:nvSpPr>
        <dsp:cNvPr id="0" name=""/>
        <dsp:cNvSpPr/>
      </dsp:nvSpPr>
      <dsp:spPr>
        <a:xfrm>
          <a:off x="3616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V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ikten av  Gaseller</a:t>
          </a:r>
        </a:p>
      </dsp:txBody>
      <dsp:txXfrm>
        <a:off x="3616" y="0"/>
        <a:ext cx="1581224" cy="777686"/>
      </dsp:txXfrm>
    </dsp:sp>
    <dsp:sp modelId="{26C2333F-5045-4725-ABAF-CEDE65903D55}">
      <dsp:nvSpPr>
        <dsp:cNvPr id="0" name=""/>
        <dsp:cNvSpPr/>
      </dsp:nvSpPr>
      <dsp:spPr>
        <a:xfrm>
          <a:off x="697017" y="874897"/>
          <a:ext cx="194421" cy="194421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A1B60-8CDB-4642-BE1B-ADBD7C1BBE9E}">
      <dsp:nvSpPr>
        <dsp:cNvPr id="0" name=""/>
        <dsp:cNvSpPr/>
      </dsp:nvSpPr>
      <dsp:spPr>
        <a:xfrm>
          <a:off x="1663902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G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aseller?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1663902" y="1166529"/>
        <a:ext cx="1581224" cy="777686"/>
      </dsp:txXfrm>
    </dsp:sp>
    <dsp:sp modelId="{963B740E-94D2-449E-B046-EE6B719960D5}">
      <dsp:nvSpPr>
        <dsp:cNvPr id="0" name=""/>
        <dsp:cNvSpPr/>
      </dsp:nvSpPr>
      <dsp:spPr>
        <a:xfrm>
          <a:off x="2357303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8F139-70D6-48AB-A4FD-773F600DAB15}">
      <dsp:nvSpPr>
        <dsp:cNvPr id="0" name=""/>
        <dsp:cNvSpPr/>
      </dsp:nvSpPr>
      <dsp:spPr>
        <a:xfrm>
          <a:off x="3324187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  <a:cs typeface="Arial" pitchFamily="34" charset="0"/>
            </a:rPr>
            <a:t>K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  <a:cs typeface="Arial" pitchFamily="34" charset="0"/>
            </a:rPr>
            <a:t>ompetenser</a:t>
          </a:r>
          <a:endParaRPr lang="sv-SE" sz="1200" kern="1200" dirty="0">
            <a:solidFill>
              <a:schemeClr val="tx1"/>
            </a:solidFill>
            <a:latin typeface="Impact" pitchFamily="34" charset="0"/>
            <a:cs typeface="Arial" pitchFamily="34" charset="0"/>
          </a:endParaRPr>
        </a:p>
      </dsp:txBody>
      <dsp:txXfrm>
        <a:off x="3324187" y="0"/>
        <a:ext cx="1581224" cy="777686"/>
      </dsp:txXfrm>
    </dsp:sp>
    <dsp:sp modelId="{11A22362-ED0D-4A20-9213-8F6B9E2400D0}">
      <dsp:nvSpPr>
        <dsp:cNvPr id="0" name=""/>
        <dsp:cNvSpPr/>
      </dsp:nvSpPr>
      <dsp:spPr>
        <a:xfrm>
          <a:off x="4017589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50332-0803-46B4-BED0-4F2037B3E334}">
      <dsp:nvSpPr>
        <dsp:cNvPr id="0" name=""/>
        <dsp:cNvSpPr/>
      </dsp:nvSpPr>
      <dsp:spPr>
        <a:xfrm>
          <a:off x="4984473" y="1166529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accent3">
                  <a:lumMod val="50000"/>
                </a:schemeClr>
              </a:solidFill>
              <a:latin typeface="Impact" pitchFamily="34" charset="0"/>
            </a:rPr>
            <a:t>M</a:t>
          </a:r>
          <a:r>
            <a:rPr lang="sv-SE" sz="1200" kern="1200" dirty="0" smtClean="0">
              <a:solidFill>
                <a:schemeClr val="tx1"/>
              </a:solidFill>
              <a:latin typeface="Impact" pitchFamily="34" charset="0"/>
            </a:rPr>
            <a:t>arknadsfokus</a:t>
          </a:r>
          <a:endParaRPr lang="sv-SE" sz="1200" kern="1200" dirty="0">
            <a:solidFill>
              <a:schemeClr val="tx1"/>
            </a:solidFill>
            <a:latin typeface="Impact" pitchFamily="34" charset="0"/>
          </a:endParaRPr>
        </a:p>
      </dsp:txBody>
      <dsp:txXfrm>
        <a:off x="4984473" y="1166529"/>
        <a:ext cx="1581224" cy="777686"/>
      </dsp:txXfrm>
    </dsp:sp>
    <dsp:sp modelId="{AE0C28A2-A894-484B-A366-3637A363244A}">
      <dsp:nvSpPr>
        <dsp:cNvPr id="0" name=""/>
        <dsp:cNvSpPr/>
      </dsp:nvSpPr>
      <dsp:spPr>
        <a:xfrm>
          <a:off x="5677874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DA469-2181-4DDD-9F12-C160AE3622DE}">
      <dsp:nvSpPr>
        <dsp:cNvPr id="0" name=""/>
        <dsp:cNvSpPr/>
      </dsp:nvSpPr>
      <dsp:spPr>
        <a:xfrm>
          <a:off x="6644759" y="0"/>
          <a:ext cx="1581224" cy="7776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200" kern="1200" dirty="0" smtClean="0">
              <a:solidFill>
                <a:schemeClr val="bg1">
                  <a:lumMod val="50000"/>
                </a:schemeClr>
              </a:solidFill>
              <a:latin typeface="Impact" pitchFamily="34" charset="0"/>
            </a:rPr>
            <a:t>Policy slutsatser</a:t>
          </a:r>
          <a:endParaRPr lang="en-US" sz="12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6644759" y="0"/>
        <a:ext cx="1581224" cy="777686"/>
      </dsp:txXfrm>
    </dsp:sp>
    <dsp:sp modelId="{B1EB9BEC-EEE3-4971-8380-028CB4AE7F78}">
      <dsp:nvSpPr>
        <dsp:cNvPr id="0" name=""/>
        <dsp:cNvSpPr/>
      </dsp:nvSpPr>
      <dsp:spPr>
        <a:xfrm>
          <a:off x="7338160" y="874897"/>
          <a:ext cx="194421" cy="194421"/>
        </a:xfrm>
        <a:prstGeom prst="ellipse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295DF-BE45-5941-89CD-9284AB20B513}" type="datetimeFigureOut">
              <a:rPr lang="sv-SE" smtClean="0"/>
              <a:t>2012-12-12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1E04C-4286-734F-91FE-1D33F8C33AFD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1213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8E383-D6A5-054B-93F0-773D6B5540EC}" type="datetimeFigureOut">
              <a:rPr lang="sv-SE" smtClean="0"/>
              <a:t>2012-12-12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28590-BB30-9649-A089-044D17D3A061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911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Platshållare för bildnummer 3"/>
          <p:cNvSpPr txBox="1">
            <a:spLocks noGrp="1"/>
          </p:cNvSpPr>
          <p:nvPr/>
        </p:nvSpPr>
        <p:spPr bwMode="auto">
          <a:xfrm>
            <a:off x="3884065" y="8685047"/>
            <a:ext cx="2972335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C81EF3-6D4B-4EA4-B583-6768102755AB}" type="slidenum">
              <a:rPr lang="sv-SE" sz="120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sv-SE" sz="1200" smtClean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8BE9F6-9E4F-455D-9972-B7E80CC26BC6}" type="slidenum">
              <a:rPr lang="sv-SE" smtClean="0">
                <a:solidFill>
                  <a:srgbClr val="000000"/>
                </a:solidFill>
                <a:ea typeface="ＭＳ Ｐゴシック" pitchFamily="34" charset="-128"/>
              </a:rPr>
              <a:pPr/>
              <a:t>21</a:t>
            </a:fld>
            <a:endParaRPr lang="sv-S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3BB16-C375-4DB4-8944-8B1F3FFA106A}" type="slidenum">
              <a:rPr lang="sv-SE" smtClean="0">
                <a:solidFill>
                  <a:srgbClr val="000000"/>
                </a:solidFill>
                <a:ea typeface="ＭＳ Ｐゴシック" pitchFamily="34" charset="-128"/>
              </a:rPr>
              <a:pPr/>
              <a:t>22</a:t>
            </a:fld>
            <a:endParaRPr lang="sv-S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3BB16-C375-4DB4-8944-8B1F3FFA106A}" type="slidenum">
              <a:rPr lang="sv-SE" smtClean="0">
                <a:solidFill>
                  <a:srgbClr val="000000"/>
                </a:solidFill>
                <a:ea typeface="ＭＳ Ｐゴシック" pitchFamily="34" charset="-128"/>
              </a:rPr>
              <a:pPr/>
              <a:t>23</a:t>
            </a:fld>
            <a:endParaRPr lang="sv-S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3BB16-C375-4DB4-8944-8B1F3FFA106A}" type="slidenum">
              <a:rPr lang="sv-SE" smtClean="0">
                <a:solidFill>
                  <a:srgbClr val="000000"/>
                </a:solidFill>
                <a:ea typeface="ＭＳ Ｐゴシック" pitchFamily="34" charset="-128"/>
              </a:rPr>
              <a:pPr/>
              <a:t>24</a:t>
            </a:fld>
            <a:endParaRPr lang="sv-S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dirty="0" err="1" smtClean="0">
                <a:latin typeface="Garamond" pitchFamily="18" charset="0"/>
              </a:rPr>
              <a:t>Gasellerna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</a:rPr>
              <a:t>utvecklar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</a:rPr>
              <a:t>interna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</a:rPr>
              <a:t>kompetenser</a:t>
            </a:r>
            <a:r>
              <a:rPr lang="en-US" sz="1200" dirty="0" smtClean="0">
                <a:latin typeface="Garamond" pitchFamily="18" charset="0"/>
              </a:rPr>
              <a:t>, </a:t>
            </a:r>
            <a:r>
              <a:rPr lang="en-US" sz="1200" dirty="0" err="1" smtClean="0">
                <a:latin typeface="Garamond" pitchFamily="18" charset="0"/>
              </a:rPr>
              <a:t>framförallt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</a:rPr>
              <a:t>genom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rekrytering</a:t>
            </a:r>
            <a:endParaRPr lang="en-US" sz="1200" b="1" dirty="0" smtClean="0">
              <a:latin typeface="Garamond" pitchFamily="18" charset="0"/>
            </a:endParaRPr>
          </a:p>
          <a:p>
            <a:endParaRPr lang="en-US" sz="1200" dirty="0" smtClean="0">
              <a:latin typeface="Garamond" pitchFamily="18" charset="0"/>
            </a:endParaRPr>
          </a:p>
          <a:p>
            <a:r>
              <a:rPr lang="en-US" sz="1200" dirty="0" err="1" smtClean="0">
                <a:latin typeface="Garamond" pitchFamily="18" charset="0"/>
              </a:rPr>
              <a:t>Kompetensbegreppet</a:t>
            </a:r>
            <a:r>
              <a:rPr lang="en-US" sz="1200" dirty="0" smtClean="0">
                <a:latin typeface="Garamond" pitchFamily="18" charset="0"/>
              </a:rPr>
              <a:t>:  </a:t>
            </a:r>
            <a:r>
              <a:rPr lang="en-US" sz="1200" b="1" dirty="0" smtClean="0">
                <a:latin typeface="Garamond" pitchFamily="18" charset="0"/>
              </a:rPr>
              <a:t>“</a:t>
            </a:r>
            <a:r>
              <a:rPr lang="en-US" sz="1200" b="1" dirty="0" err="1" smtClean="0">
                <a:latin typeface="Garamond" pitchFamily="18" charset="0"/>
              </a:rPr>
              <a:t>passa</a:t>
            </a:r>
            <a:r>
              <a:rPr lang="en-US" sz="1200" b="1" dirty="0" smtClean="0">
                <a:latin typeface="Garamond" pitchFamily="18" charset="0"/>
              </a:rPr>
              <a:t> in” </a:t>
            </a:r>
            <a:r>
              <a:rPr lang="en-US" sz="1200" b="1" dirty="0" err="1" smtClean="0">
                <a:latin typeface="Garamond" pitchFamily="18" charset="0"/>
              </a:rPr>
              <a:t>viktigast</a:t>
            </a:r>
            <a:r>
              <a:rPr lang="en-US" sz="1200" dirty="0" smtClean="0">
                <a:latin typeface="Garamond" pitchFamily="18" charset="0"/>
              </a:rPr>
              <a:t>, </a:t>
            </a:r>
            <a:r>
              <a:rPr lang="en-US" sz="1200" dirty="0" err="1" smtClean="0">
                <a:latin typeface="Garamond" pitchFamily="18" charset="0"/>
              </a:rPr>
              <a:t>formell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</a:rPr>
              <a:t>utbildning</a:t>
            </a:r>
            <a:r>
              <a:rPr lang="en-US" sz="1200" dirty="0" smtClean="0">
                <a:latin typeface="Garamond" pitchFamily="18" charset="0"/>
              </a:rPr>
              <a:t> / </a:t>
            </a:r>
            <a:r>
              <a:rPr lang="en-US" sz="1200" dirty="0" err="1" smtClean="0">
                <a:latin typeface="Garamond" pitchFamily="18" charset="0"/>
              </a:rPr>
              <a:t>erfarenhet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</a:rPr>
              <a:t>mindre</a:t>
            </a:r>
            <a:r>
              <a:rPr lang="en-US" sz="1200" dirty="0" smtClean="0">
                <a:latin typeface="Garamond" pitchFamily="18" charset="0"/>
              </a:rPr>
              <a:t> </a:t>
            </a:r>
            <a:r>
              <a:rPr lang="en-US" sz="1200" dirty="0" err="1" smtClean="0">
                <a:latin typeface="Garamond" pitchFamily="18" charset="0"/>
              </a:rPr>
              <a:t>viktigt</a:t>
            </a:r>
            <a:endParaRPr lang="en-US" sz="1200" dirty="0" smtClean="0">
              <a:latin typeface="Garamond" pitchFamily="18" charset="0"/>
            </a:endParaRPr>
          </a:p>
          <a:p>
            <a:endParaRPr lang="en-US" sz="1200" dirty="0" smtClean="0">
              <a:latin typeface="Garamond" pitchFamily="18" charset="0"/>
            </a:endParaRPr>
          </a:p>
          <a:p>
            <a:r>
              <a:rPr lang="en-US" sz="1200" b="1" dirty="0" err="1" smtClean="0">
                <a:latin typeface="Garamond" pitchFamily="18" charset="0"/>
              </a:rPr>
              <a:t>Oftast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tror</a:t>
            </a:r>
            <a:r>
              <a:rPr lang="en-US" sz="1200" b="1" dirty="0" smtClean="0">
                <a:latin typeface="Garamond" pitchFamily="18" charset="0"/>
              </a:rPr>
              <a:t> vi </a:t>
            </a:r>
            <a:r>
              <a:rPr lang="en-US" sz="1200" b="1" dirty="0" err="1" smtClean="0">
                <a:latin typeface="Garamond" pitchFamily="18" charset="0"/>
              </a:rPr>
              <a:t>att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företagen</a:t>
            </a:r>
            <a:r>
              <a:rPr lang="en-US" sz="1200" b="1" dirty="0" smtClean="0">
                <a:latin typeface="Garamond" pitchFamily="18" charset="0"/>
              </a:rPr>
              <a:t> FÖRST </a:t>
            </a:r>
            <a:r>
              <a:rPr lang="en-US" sz="1200" b="1" dirty="0" err="1" smtClean="0">
                <a:latin typeface="Garamond" pitchFamily="18" charset="0"/>
              </a:rPr>
              <a:t>produktutvecklar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och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sätter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igång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försäljning</a:t>
            </a:r>
            <a:r>
              <a:rPr lang="en-US" sz="1200" b="1" baseline="0" dirty="0" smtClean="0">
                <a:latin typeface="Garamond" pitchFamily="18" charset="0"/>
              </a:rPr>
              <a:t>, </a:t>
            </a:r>
            <a:r>
              <a:rPr lang="en-US" sz="1200" b="1" dirty="0" smtClean="0">
                <a:latin typeface="Garamond" pitchFamily="18" charset="0"/>
              </a:rPr>
              <a:t> SEDAN </a:t>
            </a:r>
            <a:r>
              <a:rPr lang="en-US" sz="1200" b="1" dirty="0" err="1" smtClean="0">
                <a:latin typeface="Garamond" pitchFamily="18" charset="0"/>
              </a:rPr>
              <a:t>anställer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smtClean="0">
                <a:latin typeface="Garamond" pitchFamily="18" charset="0"/>
                <a:sym typeface="Wingdings" pitchFamily="2" charset="2"/>
              </a:rPr>
              <a:t> bland </a:t>
            </a:r>
            <a:r>
              <a:rPr lang="en-US" sz="1200" b="1" dirty="0" err="1" smtClean="0">
                <a:latin typeface="Garamond" pitchFamily="18" charset="0"/>
                <a:sym typeface="Wingdings" pitchFamily="2" charset="2"/>
              </a:rPr>
              <a:t>gaseller</a:t>
            </a:r>
            <a:r>
              <a:rPr lang="en-US" sz="1200" b="1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en-US" sz="1200" b="1" dirty="0" err="1" smtClean="0">
                <a:latin typeface="Garamond" pitchFamily="18" charset="0"/>
                <a:sym typeface="Wingdings" pitchFamily="2" charset="2"/>
              </a:rPr>
              <a:t>ofta</a:t>
            </a:r>
            <a:r>
              <a:rPr lang="en-US" sz="1200" b="1" dirty="0" smtClean="0">
                <a:latin typeface="Garamond" pitchFamily="18" charset="0"/>
                <a:sym typeface="Wingdings" pitchFamily="2" charset="2"/>
              </a:rPr>
              <a:t> </a:t>
            </a:r>
            <a:r>
              <a:rPr lang="en-US" sz="1200" b="1" dirty="0" err="1" smtClean="0">
                <a:latin typeface="Garamond" pitchFamily="18" charset="0"/>
                <a:sym typeface="Wingdings" pitchFamily="2" charset="2"/>
              </a:rPr>
              <a:t>tvärtom</a:t>
            </a:r>
            <a:endParaRPr lang="en-US" sz="1200" b="1" dirty="0" smtClean="0">
              <a:latin typeface="Garamond" pitchFamily="18" charset="0"/>
            </a:endParaRPr>
          </a:p>
          <a:p>
            <a:endParaRPr lang="en-US" sz="1200" b="1" dirty="0" smtClean="0">
              <a:latin typeface="Garamond" pitchFamily="18" charset="0"/>
            </a:endParaRPr>
          </a:p>
          <a:p>
            <a:r>
              <a:rPr lang="en-US" sz="1200" b="1" dirty="0" err="1" smtClean="0">
                <a:latin typeface="Garamond" pitchFamily="18" charset="0"/>
              </a:rPr>
              <a:t>Finansieringen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oftast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egengenererad</a:t>
            </a:r>
            <a:r>
              <a:rPr lang="en-US" sz="1200" b="1" dirty="0" smtClean="0">
                <a:latin typeface="Garamond" pitchFamily="18" charset="0"/>
              </a:rPr>
              <a:t>: Vi </a:t>
            </a:r>
            <a:r>
              <a:rPr lang="en-US" sz="1200" b="1" dirty="0" err="1" smtClean="0">
                <a:latin typeface="Garamond" pitchFamily="18" charset="0"/>
              </a:rPr>
              <a:t>anställer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när</a:t>
            </a:r>
            <a:r>
              <a:rPr lang="en-US" sz="1200" b="1" dirty="0" smtClean="0">
                <a:latin typeface="Garamond" pitchFamily="18" charset="0"/>
              </a:rPr>
              <a:t> vi </a:t>
            </a:r>
            <a:r>
              <a:rPr lang="en-US" sz="1200" b="1" dirty="0" err="1" smtClean="0">
                <a:latin typeface="Garamond" pitchFamily="18" charset="0"/>
              </a:rPr>
              <a:t>träffar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någon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som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passar</a:t>
            </a:r>
            <a:r>
              <a:rPr lang="en-US" sz="1200" b="1" baseline="0" dirty="0" smtClean="0">
                <a:latin typeface="Garamond" pitchFamily="18" charset="0"/>
              </a:rPr>
              <a:t> in: den </a:t>
            </a:r>
            <a:r>
              <a:rPr lang="en-US" sz="1200" b="1" baseline="0" dirty="0" err="1" smtClean="0">
                <a:latin typeface="Garamond" pitchFamily="18" charset="0"/>
              </a:rPr>
              <a:t>personen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skapar</a:t>
            </a:r>
            <a:r>
              <a:rPr lang="en-US" sz="1200" b="1" baseline="0" dirty="0" smtClean="0">
                <a:latin typeface="Garamond" pitchFamily="18" charset="0"/>
              </a:rPr>
              <a:t> sedan </a:t>
            </a:r>
            <a:r>
              <a:rPr lang="en-US" sz="1200" b="1" baseline="0" dirty="0" err="1" smtClean="0">
                <a:latin typeface="Garamond" pitchFamily="18" charset="0"/>
              </a:rPr>
              <a:t>omsättning</a:t>
            </a:r>
            <a:r>
              <a:rPr lang="en-US" sz="1200" b="1" baseline="0" dirty="0" smtClean="0">
                <a:latin typeface="Garamond" pitchFamily="18" charset="0"/>
              </a:rPr>
              <a:t>!</a:t>
            </a:r>
            <a:endParaRPr lang="en-US" sz="1200" b="1" dirty="0" smtClean="0">
              <a:latin typeface="Garamond" pitchFamily="18" charset="0"/>
            </a:endParaRPr>
          </a:p>
          <a:p>
            <a:endParaRPr lang="en-US" sz="1200" dirty="0" smtClean="0">
              <a:solidFill>
                <a:schemeClr val="bg1">
                  <a:lumMod val="50000"/>
                </a:schemeClr>
              </a:solidFill>
              <a:latin typeface="Garamond" pitchFamily="18" charset="0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63BB16-C375-4DB4-8944-8B1F3FFA106A}" type="slidenum">
              <a:rPr lang="sv-SE" smtClean="0">
                <a:solidFill>
                  <a:srgbClr val="000000"/>
                </a:solidFill>
                <a:ea typeface="ＭＳ Ｐゴシック" pitchFamily="34" charset="-128"/>
              </a:rPr>
              <a:pPr/>
              <a:t>25</a:t>
            </a:fld>
            <a:endParaRPr lang="sv-SE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Garamond" pitchFamily="18" charset="0"/>
              </a:rPr>
              <a:t>MARKNADSFOKUS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smtClean="0">
                <a:latin typeface="Garamond" pitchFamily="18" charset="0"/>
                <a:sym typeface="Wingdings" pitchFamily="2" charset="2"/>
              </a:rPr>
              <a:t> FLEXIBILITET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Garamond" pitchFamily="18" charset="0"/>
                <a:sym typeface="Wingdings" pitchFamily="2" charset="2"/>
              </a:rPr>
              <a:t>STRATEGISK FLEXIBILITET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Garamond" pitchFamily="18" charset="0"/>
              </a:rPr>
              <a:t>Möjliggör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flytt</a:t>
            </a:r>
            <a:r>
              <a:rPr lang="en-US" sz="1200" b="1" dirty="0" smtClean="0">
                <a:latin typeface="Garamond" pitchFamily="18" charset="0"/>
              </a:rPr>
              <a:t> till en </a:t>
            </a:r>
            <a:r>
              <a:rPr lang="en-US" sz="1200" b="1" dirty="0" err="1" smtClean="0">
                <a:latin typeface="Garamond" pitchFamily="18" charset="0"/>
              </a:rPr>
              <a:t>attraktiv</a:t>
            </a:r>
            <a:r>
              <a:rPr lang="en-US" sz="1200" b="1" dirty="0" smtClean="0">
                <a:latin typeface="Garamond" pitchFamily="18" charset="0"/>
              </a:rPr>
              <a:t> position </a:t>
            </a:r>
            <a:r>
              <a:rPr lang="en-US" sz="1200" b="1" dirty="0" err="1" smtClean="0">
                <a:latin typeface="Garamond" pitchFamily="18" charset="0"/>
              </a:rPr>
              <a:t>på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marknaden</a:t>
            </a:r>
            <a:r>
              <a:rPr lang="en-US" sz="1200" b="1" dirty="0" smtClean="0">
                <a:latin typeface="Garamond" pitchFamily="18" charset="0"/>
              </a:rPr>
              <a:t> –&gt;</a:t>
            </a:r>
            <a:r>
              <a:rPr lang="en-US" sz="1200" b="1" baseline="0" dirty="0" smtClean="0">
                <a:latin typeface="Garamond" pitchFamily="18" charset="0"/>
              </a:rPr>
              <a:t> TEX </a:t>
            </a:r>
            <a:r>
              <a:rPr lang="en-US" sz="1200" b="1" baseline="0" dirty="0" err="1" smtClean="0">
                <a:latin typeface="Garamond" pitchFamily="18" charset="0"/>
              </a:rPr>
              <a:t>när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marknaden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viker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fokuserar</a:t>
            </a:r>
            <a:r>
              <a:rPr lang="en-US" sz="1200" b="1" baseline="0" dirty="0" smtClean="0">
                <a:latin typeface="Garamond" pitchFamily="18" charset="0"/>
              </a:rPr>
              <a:t> man </a:t>
            </a:r>
            <a:r>
              <a:rPr lang="en-US" sz="1200" b="1" baseline="0" dirty="0" err="1" smtClean="0">
                <a:latin typeface="Garamond" pitchFamily="18" charset="0"/>
              </a:rPr>
              <a:t>om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på</a:t>
            </a:r>
            <a:r>
              <a:rPr lang="en-US" sz="1200" b="1" baseline="0" dirty="0" smtClean="0">
                <a:latin typeface="Garamond" pitchFamily="18" charset="0"/>
              </a:rPr>
              <a:t> “</a:t>
            </a:r>
            <a:r>
              <a:rPr lang="en-US" sz="1200" b="1" baseline="0" dirty="0" err="1" smtClean="0">
                <a:latin typeface="Garamond" pitchFamily="18" charset="0"/>
              </a:rPr>
              <a:t>korta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projekt</a:t>
            </a:r>
            <a:r>
              <a:rPr lang="en-US" sz="1200" b="1" baseline="0" dirty="0" smtClean="0">
                <a:latin typeface="Garamond" pitchFamily="18" charset="0"/>
              </a:rPr>
              <a:t>” </a:t>
            </a:r>
            <a:r>
              <a:rPr lang="en-US" sz="1200" b="1" baseline="0" dirty="0" err="1" smtClean="0">
                <a:latin typeface="Garamond" pitchFamily="18" charset="0"/>
              </a:rPr>
              <a:t>eller</a:t>
            </a:r>
            <a:r>
              <a:rPr lang="en-US" sz="1200" b="1" baseline="0" dirty="0" smtClean="0">
                <a:latin typeface="Garamond" pitchFamily="18" charset="0"/>
              </a:rPr>
              <a:t> “</a:t>
            </a:r>
            <a:r>
              <a:rPr lang="en-US" sz="1200" b="1" baseline="0" dirty="0" err="1" smtClean="0">
                <a:latin typeface="Garamond" pitchFamily="18" charset="0"/>
              </a:rPr>
              <a:t>billigare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varor</a:t>
            </a:r>
            <a:r>
              <a:rPr lang="en-US" sz="1200" b="1" baseline="0" dirty="0" smtClean="0">
                <a:latin typeface="Garamond" pitchFamily="18" charset="0"/>
              </a:rPr>
              <a:t>” alt. “</a:t>
            </a:r>
            <a:r>
              <a:rPr lang="en-US" sz="1200" b="1" baseline="0" dirty="0" err="1" smtClean="0">
                <a:latin typeface="Garamond" pitchFamily="18" charset="0"/>
              </a:rPr>
              <a:t>leasa</a:t>
            </a:r>
            <a:r>
              <a:rPr lang="en-US" sz="1200" b="1" baseline="0" dirty="0" smtClean="0">
                <a:latin typeface="Garamond" pitchFamily="18" charset="0"/>
              </a:rPr>
              <a:t>” </a:t>
            </a:r>
            <a:r>
              <a:rPr lang="en-US" sz="1200" b="1" baseline="0" dirty="0" err="1" smtClean="0">
                <a:latin typeface="Garamond" pitchFamily="18" charset="0"/>
              </a:rPr>
              <a:t>istället</a:t>
            </a:r>
            <a:r>
              <a:rPr lang="en-US" sz="1200" b="1" baseline="0" dirty="0" smtClean="0">
                <a:latin typeface="Garamond" pitchFamily="18" charset="0"/>
              </a:rPr>
              <a:t> </a:t>
            </a:r>
            <a:r>
              <a:rPr lang="en-US" sz="1200" b="1" baseline="0" dirty="0" err="1" smtClean="0">
                <a:latin typeface="Garamond" pitchFamily="18" charset="0"/>
              </a:rPr>
              <a:t>för</a:t>
            </a:r>
            <a:r>
              <a:rPr lang="en-US" sz="1200" b="1" baseline="0" dirty="0" smtClean="0">
                <a:latin typeface="Garamond" pitchFamily="18" charset="0"/>
              </a:rPr>
              <a:t> “</a:t>
            </a:r>
            <a:r>
              <a:rPr lang="en-US" sz="1200" b="1" baseline="0" dirty="0" err="1" smtClean="0">
                <a:latin typeface="Garamond" pitchFamily="18" charset="0"/>
              </a:rPr>
              <a:t>sälja</a:t>
            </a:r>
            <a:r>
              <a:rPr lang="en-US" sz="1200" b="1" baseline="0" dirty="0" smtClean="0">
                <a:latin typeface="Garamond" pitchFamily="18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 smtClean="0"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Garamond" pitchFamily="18" charset="0"/>
              </a:rPr>
              <a:t>PERSONAL FLEXIBILITET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atin typeface="Garamond" pitchFamily="18" charset="0"/>
              </a:rPr>
              <a:t>Anställda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flyttas</a:t>
            </a:r>
            <a:r>
              <a:rPr lang="en-US" sz="1200" b="1" dirty="0" smtClean="0">
                <a:latin typeface="Garamond" pitchFamily="18" charset="0"/>
              </a:rPr>
              <a:t> till </a:t>
            </a:r>
            <a:r>
              <a:rPr lang="en-US" sz="1200" b="1" dirty="0" err="1" smtClean="0">
                <a:latin typeface="Garamond" pitchFamily="18" charset="0"/>
              </a:rPr>
              <a:t>efterfrågade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nischer</a:t>
            </a:r>
            <a:r>
              <a:rPr lang="en-US" sz="1200" b="1" dirty="0" smtClean="0">
                <a:latin typeface="Garamond" pitchFamily="18" charset="0"/>
              </a:rPr>
              <a:t>  (LAS </a:t>
            </a:r>
            <a:r>
              <a:rPr lang="en-US" sz="1200" b="1" dirty="0" err="1" smtClean="0">
                <a:latin typeface="Garamond" pitchFamily="18" charset="0"/>
              </a:rPr>
              <a:t>kringgås</a:t>
            </a:r>
            <a:r>
              <a:rPr lang="en-US" sz="1200" b="1" dirty="0" smtClean="0">
                <a:latin typeface="Garamond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Garamond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Garamond" pitchFamily="18" charset="0"/>
              </a:rPr>
              <a:t>KUNDERNA SÖKER SJÄLVA FLEXIBILITET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Garamond" pitchFamily="18" charset="0"/>
              </a:rPr>
              <a:t>Ger </a:t>
            </a:r>
            <a:r>
              <a:rPr lang="en-US" sz="1200" b="1" dirty="0" err="1" smtClean="0">
                <a:latin typeface="Garamond" pitchFamily="18" charset="0"/>
              </a:rPr>
              <a:t>kunderna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exakt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det</a:t>
            </a:r>
            <a:r>
              <a:rPr lang="en-US" sz="1200" b="1" dirty="0" smtClean="0">
                <a:latin typeface="Garamond" pitchFamily="18" charset="0"/>
              </a:rPr>
              <a:t> de </a:t>
            </a:r>
            <a:r>
              <a:rPr lang="en-US" sz="1200" b="1" dirty="0" err="1" smtClean="0">
                <a:latin typeface="Garamond" pitchFamily="18" charset="0"/>
              </a:rPr>
              <a:t>ville</a:t>
            </a:r>
            <a:r>
              <a:rPr lang="en-US" sz="1200" b="1" dirty="0" smtClean="0">
                <a:latin typeface="Garamond" pitchFamily="18" charset="0"/>
              </a:rPr>
              <a:t> ha (</a:t>
            </a:r>
            <a:r>
              <a:rPr lang="en-US" sz="1200" b="1" dirty="0" err="1" smtClean="0">
                <a:latin typeface="Garamond" pitchFamily="18" charset="0"/>
              </a:rPr>
              <a:t>inte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nödvändigtvis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vad</a:t>
            </a:r>
            <a:r>
              <a:rPr lang="en-US" sz="1200" b="1" dirty="0" smtClean="0">
                <a:latin typeface="Garamond" pitchFamily="18" charset="0"/>
              </a:rPr>
              <a:t> de </a:t>
            </a:r>
            <a:r>
              <a:rPr lang="en-US" sz="1200" b="1" dirty="0" err="1" smtClean="0">
                <a:latin typeface="Garamond" pitchFamily="18" charset="0"/>
              </a:rPr>
              <a:t>frågar</a:t>
            </a:r>
            <a:r>
              <a:rPr lang="en-US" sz="1200" b="1" dirty="0" smtClean="0">
                <a:latin typeface="Garamond" pitchFamily="18" charset="0"/>
              </a:rPr>
              <a:t> </a:t>
            </a:r>
            <a:r>
              <a:rPr lang="en-US" sz="1200" b="1" dirty="0" err="1" smtClean="0">
                <a:latin typeface="Garamond" pitchFamily="18" charset="0"/>
              </a:rPr>
              <a:t>efter</a:t>
            </a:r>
            <a:r>
              <a:rPr lang="en-US" sz="1200" b="1" dirty="0" smtClean="0">
                <a:latin typeface="Garamond" pitchFamily="18" charset="0"/>
              </a:rPr>
              <a:t>)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Name, Department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5B7F9-B94E-47C2-9B5F-F13C22EC8C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9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Name, Department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5B7F9-B94E-47C2-9B5F-F13C22EC8C2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192F-F892-4C04-9034-D5C14F3E14B1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7447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192F-F892-4C04-9034-D5C14F3E14B1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091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192F-F892-4C04-9034-D5C14F3E14B1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841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192F-F892-4C04-9034-D5C14F3E14B1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171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192F-F892-4C04-9034-D5C14F3E14B1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6530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E192F-F892-4C04-9034-D5C14F3E14B1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sv-SE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52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Platshållare för bildnummer 3"/>
          <p:cNvSpPr txBox="1">
            <a:spLocks noGrp="1"/>
          </p:cNvSpPr>
          <p:nvPr/>
        </p:nvSpPr>
        <p:spPr bwMode="auto">
          <a:xfrm>
            <a:off x="3884065" y="8685047"/>
            <a:ext cx="2972335" cy="45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AC81EF3-6D4B-4EA4-B583-6768102755AB}" type="slidenum">
              <a:rPr lang="sv-SE" sz="1200" smtClean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sv-SE" sz="1200" smtClean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2134D6-0D0E-4015-9D20-6FBF715920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0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2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21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FE10-F655-42A3-96BD-FA11DCB59FA5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10CC-CA19-4368-B681-6107F3D3E93F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9409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94BAF-DDEB-4A19-8CB5-04E9EDE56D81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6415-1509-4531-9104-B196A9E73EA2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4689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ED5A-6C04-42DC-9D09-52CB8DAEDB20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CEDE6-333E-4328-AA80-44DC35F7C6B0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53258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DD87F-54EF-4516-B376-ACC58BCBE2A0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C50F-5ECE-4E46-AC63-5F468BEDF069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04728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37F8E-9BE1-47B8-B486-63A4D840C373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5168E-DC45-4B53-938F-D7653FDCC758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67112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405B0-6611-48D3-8E46-ED28E0208690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2140C-AA1B-42CD-A660-734669099484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867840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6026B-14A4-46B7-9ECC-F3AA7B0DEB29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ACA1-37CB-42F5-8B5A-B497A90F3646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1014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37FBC-65B9-47AC-9216-950E344BEED2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0F90-2ED3-4771-99CC-B42FA3EACCCB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5255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45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81445-B776-48C8-A18E-F9C3C5EC2A2A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5C51-F25C-4373-8583-A18F6B21D10D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8505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E156-EED2-4737-97D5-BD20949F317A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B237-5AE6-47F5-B852-531C692DD97B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04725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67836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67836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453E-106E-40DD-965E-0FDB48D58763}" type="datetime1">
              <a:rPr lang="sv-SE">
                <a:latin typeface="Calibri"/>
                <a:ea typeface="ＭＳ Ｐゴシック"/>
              </a:rPr>
              <a:pPr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CBC70-903F-4DB0-AE03-38C54E56EB86}" type="slidenum">
              <a:rPr lang="sv-SE">
                <a:latin typeface="Calibri"/>
                <a:ea typeface="ＭＳ Ｐゴシック"/>
              </a:rPr>
              <a:pPr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30235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0383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7AF5-9CEC-493F-A04F-C2A6E0CF57D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0892" y="6416675"/>
            <a:ext cx="168590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DE859-4532-4AB6-B05C-164972365C8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416675"/>
            <a:ext cx="4876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140A0-7901-4EBB-B5B2-64ACC05174A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FE91F-7DCD-44B9-BD4B-ACB275C7137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CC098-2574-45D1-87CF-E76D4440028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Maria Elmquist - Estrad - 121212 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3E04-3FDB-4BEA-9EFA-01F86B0204D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Maria Elmquist - Estrad - 121212 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2C691-BF27-4BEB-9522-EEE4C5ED9B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75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Maria Elmquist - Estrad - 121212 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2364-F014-4F13-8510-8AE01008510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Maria Elmquist - Estrad - 121212 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0E105-B370-4559-9261-03A0A58F8F8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Maria Elmquist - Estrad - 121212 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9212-DA35-4EB0-A6F5-B69CC3EEF2A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1F497D"/>
                </a:solidFill>
              </a:rPr>
              <a:t>Maria Elmquist - Estrad - 121212 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33F2-6DA5-4944-8273-166CA7F2914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0EA1-FE80-4AEC-BCA6-3BBA4B9C2C21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7AFB1-6F69-4C15-AD3A-AB3B28E30ADF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FA87-9477-404D-B6C7-EFA7649B7A22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43019-FD8E-4894-A29A-0997570C085B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814B2-E48D-47C4-8EDE-D03E300B5E45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6C6B-B269-44E5-974D-B9B81B2C9A18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06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51A47-A553-425C-A682-D365E2078F95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1A7DF-106E-40BE-815D-E95E3B2488AA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E1277-688A-4C23-BEA6-B4367296AEF1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B787-8DE2-458C-B170-D5A4A5D58B47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1943100" cy="5334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62000" y="609600"/>
            <a:ext cx="5676900" cy="53340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8807-98C7-4F60-8B49-EDF8F2B5C5BE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8382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iagram 2"/>
          <p:cNvSpPr>
            <a:spLocks noGrp="1"/>
          </p:cNvSpPr>
          <p:nvPr>
            <p:ph type="chart" idx="1"/>
          </p:nvPr>
        </p:nvSpPr>
        <p:spPr>
          <a:xfrm>
            <a:off x="762000" y="1676400"/>
            <a:ext cx="7772400" cy="4267200"/>
          </a:xfrm>
        </p:spPr>
        <p:txBody>
          <a:bodyPr/>
          <a:lstStyle/>
          <a:p>
            <a:pPr lvl="0"/>
            <a:endParaRPr lang="sv-S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B3E38-D51F-429A-BF99-0CF3B04042ED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6524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259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259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000000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F54C-2A72-4A0A-8C2E-1C9593F0FE43}" type="slidenum">
              <a:rPr lang="sv-S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sv-S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datum 6"/>
          <p:cNvSpPr>
            <a:spLocks noGrp="1"/>
          </p:cNvSpPr>
          <p:nvPr>
            <p:ph type="dt" sz="half" idx="2"/>
          </p:nvPr>
        </p:nvSpPr>
        <p:spPr>
          <a:xfrm>
            <a:off x="142844" y="6564337"/>
            <a:ext cx="213360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sv-SE" dirty="0" smtClean="0">
                <a:solidFill>
                  <a:srgbClr val="FFFFFF"/>
                </a:solidFill>
              </a:rPr>
              <a:t>OECD </a:t>
            </a:r>
            <a:r>
              <a:rPr lang="sv-SE" dirty="0" err="1" smtClean="0">
                <a:solidFill>
                  <a:srgbClr val="FFFFFF"/>
                </a:solidFill>
              </a:rPr>
              <a:t>Worskhop</a:t>
            </a:r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17" name="Rubrik 16"/>
          <p:cNvSpPr>
            <a:spLocks noGrp="1"/>
          </p:cNvSpPr>
          <p:nvPr>
            <p:ph type="title"/>
          </p:nvPr>
        </p:nvSpPr>
        <p:spPr>
          <a:xfrm>
            <a:off x="2051050" y="692166"/>
            <a:ext cx="6878668" cy="73658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0"/>
          </p:nvPr>
        </p:nvSpPr>
        <p:spPr>
          <a:xfrm>
            <a:off x="2051050" y="1843104"/>
            <a:ext cx="6807200" cy="3871912"/>
          </a:xfrm>
          <a:prstGeom prst="rect">
            <a:avLst/>
          </a:prstGeom>
        </p:spPr>
        <p:txBody>
          <a:bodyPr/>
          <a:lstStyle>
            <a:lvl1pPr>
              <a:defRPr sz="2000" cap="none" baseline="0">
                <a:latin typeface="Century Gothic" pitchFamily="34" charset="0"/>
              </a:defRPr>
            </a:lvl1pPr>
            <a:lvl2pPr>
              <a:defRPr sz="1800" b="0" i="0" baseline="0">
                <a:latin typeface="Century Gothic" pitchFamily="34" charset="0"/>
              </a:defRPr>
            </a:lvl2pPr>
            <a:lvl3pPr>
              <a:defRPr sz="1600" baseline="0">
                <a:latin typeface="Century Gothic" pitchFamily="34" charset="0"/>
              </a:defRPr>
            </a:lvl3pPr>
            <a:lvl4pPr>
              <a:buNone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3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0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6" Type="http://schemas.openxmlformats.org/officeDocument/2006/relationships/image" Target="../media/image7.jpeg"/><Relationship Id="rId17" Type="http://schemas.openxmlformats.org/officeDocument/2006/relationships/image" Target="../media/image8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A431-DE86-4EE9-8001-1D3FB14BBE58}" type="datetimeFigureOut">
              <a:rPr lang="en-US" smtClean="0"/>
              <a:t>2012-12-12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EB54-DB9B-44FC-AD58-ADC7CE9E81C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9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dobjekt 8" descr="huvudbotte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4100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2667000"/>
            <a:ext cx="82296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209746-8B4A-4C94-9F8B-7F7007A2C7FC}" type="datetime1">
              <a:rPr lang="sv-SE">
                <a:latin typeface="Calibri"/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2012-12-12</a:t>
            </a:fld>
            <a:endParaRPr lang="sv-SE">
              <a:latin typeface="Calibri"/>
              <a:ea typeface="ＭＳ Ｐゴシック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Calibri"/>
              <a:ea typeface="ＭＳ Ｐゴシック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C7CE77-8E69-486D-8080-2CC25D421D37}" type="slidenum">
              <a:rPr lang="sv-SE">
                <a:latin typeface="Calibri"/>
                <a:ea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sv-SE">
              <a:latin typeface="Calibri"/>
              <a:ea typeface="ＭＳ Ｐゴシック"/>
            </a:endParaRPr>
          </a:p>
        </p:txBody>
      </p:sp>
      <p:pic>
        <p:nvPicPr>
          <p:cNvPr id="4104" name="Picture 8" descr="bottom_ciir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75"/>
            <a:ext cx="91440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 Bold" pitchFamily="18" charset="0"/>
          <a:ea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03500" y="6413500"/>
            <a:ext cx="9017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latin typeface="Arial" charset="0"/>
              <a:ea typeface="ＭＳ Ｐゴシック" pitchFamily="-65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416675"/>
            <a:ext cx="4876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1F497D"/>
                </a:solidFill>
                <a:latin typeface="Arial" charset="0"/>
                <a:ea typeface="ＭＳ Ｐゴシック" pitchFamily="-65" charset="-128"/>
              </a:rPr>
              <a:t>Maria Elmquist - Estrad - 121212 </a:t>
            </a:r>
            <a:endParaRPr lang="en-US" dirty="0">
              <a:solidFill>
                <a:srgbClr val="1F497D"/>
              </a:solidFill>
              <a:latin typeface="Arial" charset="0"/>
              <a:ea typeface="ＭＳ Ｐゴシック" pitchFamily="-65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416675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227E2C8-B982-43E9-A599-EC336C02378A}" type="slidenum">
              <a:rPr lang="en-US">
                <a:latin typeface="Arial" charset="0"/>
                <a:ea typeface="ＭＳ Ｐゴシック" pitchFamily="-65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>
              <a:latin typeface="Arial" charset="0"/>
              <a:ea typeface="ＭＳ Ｐゴシック" pitchFamily="-65" charset="-128"/>
            </a:endParaRPr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6108700"/>
            <a:ext cx="237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03500" y="6134100"/>
            <a:ext cx="6083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4" name="Group 2"/>
          <p:cNvGrpSpPr>
            <a:grpSpLocks/>
          </p:cNvGrpSpPr>
          <p:nvPr userDrawn="1"/>
        </p:nvGrpSpPr>
        <p:grpSpPr bwMode="auto">
          <a:xfrm>
            <a:off x="7613650" y="428604"/>
            <a:ext cx="1079500" cy="787400"/>
            <a:chOff x="9491" y="14510"/>
            <a:chExt cx="1920" cy="1464"/>
          </a:xfrm>
        </p:grpSpPr>
        <p:pic>
          <p:nvPicPr>
            <p:cNvPr id="3075" name="Picture 3" descr="chalmerslogga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851" y="14510"/>
              <a:ext cx="1200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6" name="Picture 4" descr="untitled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9491" y="15770"/>
              <a:ext cx="1920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1F497D"/>
          </a:solidFill>
          <a:latin typeface="Arial"/>
          <a:ea typeface="ＭＳ Ｐゴシック" pitchFamily="-65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pitchFamily="-65" charset="0"/>
          <a:ea typeface="ＭＳ Ｐゴシック" pitchFamily="-65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pitchFamily="-65" charset="0"/>
          <a:ea typeface="ＭＳ Ｐゴシック" pitchFamily="-65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pitchFamily="-65" charset="0"/>
          <a:ea typeface="ＭＳ Ｐゴシック" pitchFamily="-65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1F497D"/>
          </a:solidFill>
          <a:latin typeface="Arial" pitchFamily="-65" charset="0"/>
          <a:ea typeface="ＭＳ Ｐゴシック" pitchFamily="-65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7F7F7F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7F7F7F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7F7F7F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7F7F7F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 kern="1200">
          <a:solidFill>
            <a:srgbClr val="7F7F7F"/>
          </a:solidFill>
          <a:latin typeface="Arial"/>
          <a:ea typeface="ＭＳ Ｐゴシック" pitchFamily="-65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Arial"/>
          <a:ea typeface="ＭＳ Ｐゴシック" pitchFamily="-65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Arial"/>
          <a:ea typeface="ＭＳ Ｐゴシック" pitchFamily="-65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Arial"/>
          <a:ea typeface="ＭＳ Ｐゴシック" pitchFamily="-65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_element_t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572000"/>
            <a:ext cx="1506538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1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1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16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6581F1-D978-4B81-A328-E2E27DB3BEBB}" type="slidenum">
              <a:rPr lang="sv-SE">
                <a:solidFill>
                  <a:srgbClr val="000000"/>
                </a:solidFill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32" name="Picture 7" descr="ratiologga_webb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93013" y="6151563"/>
            <a:ext cx="10937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hyperlink" Target="mailto:vinpar@ltu.se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3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7.xml"/><Relationship Id="rId12" Type="http://schemas.microsoft.com/office/2007/relationships/diagramDrawing" Target="../diagrams/drawing7.xm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4.xml"/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8" Type="http://schemas.openxmlformats.org/officeDocument/2006/relationships/diagramData" Target="../diagrams/data7.xml"/><Relationship Id="rId9" Type="http://schemas.openxmlformats.org/officeDocument/2006/relationships/diagramLayout" Target="../diagrams/layout7.xml"/><Relationship Id="rId10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150th Estrad </a:t>
            </a:r>
            <a:r>
              <a:rPr lang="sv-SE" dirty="0" err="1" smtClean="0"/>
              <a:t>lecture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4400" dirty="0" smtClean="0"/>
          </a:p>
          <a:p>
            <a:pPr marL="0" indent="0">
              <a:buNone/>
            </a:pPr>
            <a:r>
              <a:rPr lang="sv-SE" sz="4400" dirty="0" err="1" smtClean="0"/>
              <a:t>Moving</a:t>
            </a:r>
            <a:r>
              <a:rPr lang="sv-SE" sz="4400" dirty="0" smtClean="0"/>
              <a:t> </a:t>
            </a:r>
            <a:r>
              <a:rPr lang="sv-SE" sz="4400" dirty="0" err="1" smtClean="0"/>
              <a:t>entrepreneurship</a:t>
            </a:r>
            <a:r>
              <a:rPr lang="sv-SE" sz="4400" dirty="0" smtClean="0"/>
              <a:t> forward</a:t>
            </a:r>
            <a:endParaRPr lang="sv-SE" sz="4400" dirty="0"/>
          </a:p>
        </p:txBody>
      </p:sp>
    </p:spTree>
    <p:extLst>
      <p:ext uri="{BB962C8B-B14F-4D97-AF65-F5344CB8AC3E}">
        <p14:creationId xmlns:p14="http://schemas.microsoft.com/office/powerpoint/2010/main" val="363165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0" y="31458"/>
            <a:ext cx="8733656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Moderating Effects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229600" cy="4032448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ICT capability refers to the extent to which a firm is able to utilize ICT to improve its overall business processes (i.e</a:t>
            </a:r>
            <a:r>
              <a:rPr lang="en-US" sz="2000" dirty="0">
                <a:solidFill>
                  <a:schemeClr val="tx2"/>
                </a:solidFill>
              </a:rPr>
              <a:t>. </a:t>
            </a:r>
            <a:r>
              <a:rPr lang="en-US" sz="2000" dirty="0" smtClean="0">
                <a:solidFill>
                  <a:schemeClr val="tx2"/>
                </a:solidFill>
              </a:rPr>
              <a:t>efficiency)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Streamline business processes and reduce cost of production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Reduce cost associated with product development (e.g. virtual prototyping)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Facilities internal external information exchange, leading to entrepreneurial alertness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sz="9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Network </a:t>
            </a:r>
            <a:r>
              <a:rPr lang="en-US" sz="2000" dirty="0">
                <a:solidFill>
                  <a:schemeClr val="tx2"/>
                </a:solidFill>
              </a:rPr>
              <a:t>capability refers to a firm’s ability to use of inter-organizational  relationships to gain access to various resources held by other </a:t>
            </a:r>
            <a:r>
              <a:rPr lang="en-US" sz="2000" dirty="0" smtClean="0">
                <a:solidFill>
                  <a:schemeClr val="tx2"/>
                </a:solidFill>
              </a:rPr>
              <a:t>actors (</a:t>
            </a:r>
            <a:r>
              <a:rPr lang="en-US" sz="2000" dirty="0">
                <a:solidFill>
                  <a:schemeClr val="tx2"/>
                </a:solidFill>
              </a:rPr>
              <a:t>i.e. effectiveness)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Connecting </a:t>
            </a:r>
            <a:r>
              <a:rPr lang="en-US" sz="1600" dirty="0">
                <a:solidFill>
                  <a:schemeClr val="tx2"/>
                </a:solidFill>
              </a:rPr>
              <a:t>to new and diverse actors enable improved ability to develop innovations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Greater </a:t>
            </a:r>
            <a:r>
              <a:rPr lang="en-US" sz="1600" dirty="0">
                <a:solidFill>
                  <a:schemeClr val="tx2"/>
                </a:solidFill>
              </a:rPr>
              <a:t>partner knowledge sharing reduces knowledge asymmetry 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Reduce transaction costs through lowering likelihood of opportunistic behavior 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</a:rPr>
              <a:t>Improved </a:t>
            </a:r>
            <a:r>
              <a:rPr lang="en-US" sz="1600" dirty="0">
                <a:solidFill>
                  <a:schemeClr val="tx2"/>
                </a:solidFill>
              </a:rPr>
              <a:t>ability to take strategic decisions about new market enter 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80000"/>
              </a:lnSpc>
              <a:buClr>
                <a:schemeClr val="tx2"/>
              </a:buClr>
              <a:buNone/>
            </a:pPr>
            <a:endParaRPr lang="en-US" sz="1050" b="1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39752" y="5367139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F497D"/>
                </a:solidFill>
                <a:latin typeface="Calibri"/>
                <a:ea typeface="ＭＳ Ｐゴシック"/>
              </a:rPr>
              <a:t>Hypotheses 2 &amp; 3: ICT capability and Network capability positively moderates the curvilinear relationships between EO and small firm performance</a:t>
            </a:r>
          </a:p>
          <a:p>
            <a:endParaRPr lang="en-US" dirty="0">
              <a:solidFill>
                <a:srgbClr val="00000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35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0" y="256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0" y="1844824"/>
            <a:ext cx="6915540" cy="360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0" y="21095"/>
            <a:ext cx="5652120" cy="11430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Interpretation of </a:t>
            </a:r>
            <a:r>
              <a:rPr lang="en-US" sz="2800" b="1" dirty="0" smtClean="0">
                <a:solidFill>
                  <a:schemeClr val="tx1"/>
                </a:solidFill>
              </a:rPr>
              <a:t>Inverted          U-shaped Relationship Tests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2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286000" y="2562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98889" y="6951"/>
            <a:ext cx="5121183" cy="1143000"/>
          </a:xfrm>
        </p:spPr>
        <p:txBody>
          <a:bodyPr/>
          <a:lstStyle/>
          <a:p>
            <a:pPr algn="l"/>
            <a:r>
              <a:rPr lang="en-US" sz="2800" b="1" dirty="0">
                <a:solidFill>
                  <a:schemeClr val="tx1"/>
                </a:solidFill>
              </a:rPr>
              <a:t>Non-linear </a:t>
            </a:r>
            <a:r>
              <a:rPr lang="en-US" sz="2800" b="1" dirty="0" smtClean="0">
                <a:solidFill>
                  <a:schemeClr val="tx1"/>
                </a:solidFill>
              </a:rPr>
              <a:t>Moderating Effects </a:t>
            </a:r>
            <a:r>
              <a:rPr lang="en-US" sz="2800" b="1" dirty="0">
                <a:solidFill>
                  <a:schemeClr val="tx1"/>
                </a:solidFill>
              </a:rPr>
              <a:t>of </a:t>
            </a:r>
            <a:r>
              <a:rPr lang="en-US" sz="2800" b="1" dirty="0" smtClean="0">
                <a:solidFill>
                  <a:schemeClr val="tx1"/>
                </a:solidFill>
              </a:rPr>
              <a:t>Capabilities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6" b="-3658"/>
          <a:stretch/>
        </p:blipFill>
        <p:spPr bwMode="auto">
          <a:xfrm>
            <a:off x="162282" y="1839491"/>
            <a:ext cx="8730198" cy="21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b="-4919"/>
          <a:stretch/>
        </p:blipFill>
        <p:spPr bwMode="auto">
          <a:xfrm>
            <a:off x="179512" y="3835524"/>
            <a:ext cx="8551483" cy="216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80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0" y="53752"/>
            <a:ext cx="6732240" cy="1143000"/>
          </a:xfrm>
        </p:spPr>
        <p:txBody>
          <a:bodyPr/>
          <a:lstStyle/>
          <a:p>
            <a:pPr algn="l"/>
            <a:r>
              <a:rPr lang="en-US" sz="3200" b="1" dirty="0" smtClean="0">
                <a:solidFill>
                  <a:schemeClr val="tx1"/>
                </a:solidFill>
              </a:rPr>
              <a:t>Theoretical Contributions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49694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1000" b="1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EO-performance relationship dose not hold indefinitely for small firms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average a low to moderate levels of EO produces the highest growth (e.g. low inflection points)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sz="11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Based on resource orchestration theory, the optimal level of EO vary as a function of organizational capabilities (i.e. ICT and network capabilities)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Moderate level is not always optimal </a:t>
            </a:r>
          </a:p>
          <a:p>
            <a:pPr marL="457200" lvl="1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11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Both capabilities play important role in maximizing the utility of EO in small firms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Pursuing higher levels of EO requires higher levels of ICT capability and network capability </a:t>
            </a:r>
          </a:p>
        </p:txBody>
      </p:sp>
    </p:spTree>
    <p:extLst>
      <p:ext uri="{BB962C8B-B14F-4D97-AF65-F5344CB8AC3E}">
        <p14:creationId xmlns:p14="http://schemas.microsoft.com/office/powerpoint/2010/main" val="146621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13700" y="0"/>
            <a:ext cx="5782436" cy="1196752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Managerial Contributions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395536" y="2132856"/>
            <a:ext cx="8496944" cy="4104456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1000" b="1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When not possessing critical organizational capabilities, increased level of EO can be less beneficial or even harmful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Post-hoc analysis: Size of small firm plays strong influencing role on EO-performance relationship    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2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Managers need to balance EO with ICT capability, network capability, and firm size to best enhance performance </a:t>
            </a:r>
          </a:p>
          <a:p>
            <a:pPr>
              <a:lnSpc>
                <a:spcPct val="80000"/>
              </a:lnSpc>
              <a:buClr>
                <a:schemeClr val="tx2"/>
              </a:buClr>
            </a:pPr>
            <a:endParaRPr lang="en-US" sz="2000" b="1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20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3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ubrik 1"/>
          <p:cNvSpPr>
            <a:spLocks noGrp="1"/>
          </p:cNvSpPr>
          <p:nvPr>
            <p:ph type="ctrTitle" idx="4294967295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chemeClr val="tx1"/>
                </a:solidFill>
              </a:rPr>
              <a:t>Entrepreneurial Orientation: Is it </a:t>
            </a:r>
            <a:r>
              <a:rPr lang="en-US" sz="2800" b="1" dirty="0" smtClean="0">
                <a:solidFill>
                  <a:schemeClr val="tx1"/>
                </a:solidFill>
              </a:rPr>
              <a:t>Too Much </a:t>
            </a:r>
            <a:r>
              <a:rPr lang="en-US" sz="2800" b="1" dirty="0">
                <a:solidFill>
                  <a:schemeClr val="tx1"/>
                </a:solidFill>
              </a:rPr>
              <a:t>of a </a:t>
            </a:r>
            <a:r>
              <a:rPr lang="en-US" sz="2800" b="1" dirty="0" smtClean="0">
                <a:solidFill>
                  <a:schemeClr val="tx1"/>
                </a:solidFill>
              </a:rPr>
              <a:t>Good Thing?</a:t>
            </a:r>
          </a:p>
        </p:txBody>
      </p:sp>
      <p:sp>
        <p:nvSpPr>
          <p:cNvPr id="52227" name="Underrubrik 2"/>
          <p:cNvSpPr>
            <a:spLocks noGrp="1"/>
          </p:cNvSpPr>
          <p:nvPr>
            <p:ph type="subTitle" idx="4294967295"/>
          </p:nvPr>
        </p:nvSpPr>
        <p:spPr>
          <a:xfrm>
            <a:off x="1403350" y="5300663"/>
            <a:ext cx="6400800" cy="3603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sv-SE" sz="2000" smtClean="0">
                <a:latin typeface="Arial" charset="0"/>
                <a:cs typeface="Arial" charset="0"/>
              </a:rPr>
              <a:t> 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 bwMode="auto">
          <a:xfrm>
            <a:off x="755576" y="3717032"/>
            <a:ext cx="7772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rgbClr val="1F497D"/>
                </a:solidFill>
                <a:latin typeface="Arial Bold"/>
                <a:ea typeface="ＭＳ Ｐゴシック"/>
              </a:rPr>
              <a:t>Thank You!</a:t>
            </a:r>
          </a:p>
          <a:p>
            <a:pPr eaLnBrk="1" hangingPunct="1"/>
            <a:endParaRPr lang="en-US" sz="1800" b="1" dirty="0">
              <a:solidFill>
                <a:srgbClr val="1F497D"/>
              </a:solidFill>
              <a:latin typeface="Arial Bold"/>
              <a:ea typeface="ＭＳ Ｐゴシック"/>
            </a:endParaRPr>
          </a:p>
          <a:p>
            <a:pPr eaLnBrk="1" hangingPunct="1"/>
            <a:endParaRPr lang="en-US" sz="1800" b="1" dirty="0" smtClean="0">
              <a:solidFill>
                <a:srgbClr val="1F497D"/>
              </a:solidFill>
              <a:latin typeface="Arial Bold"/>
              <a:ea typeface="ＭＳ Ｐゴシック"/>
            </a:endParaRPr>
          </a:p>
          <a:p>
            <a:pPr eaLnBrk="1" hangingPunct="1"/>
            <a:endParaRPr lang="en-US" sz="1800" b="1" dirty="0" smtClean="0">
              <a:solidFill>
                <a:srgbClr val="1F497D"/>
              </a:solidFill>
              <a:latin typeface="Arial Bold"/>
              <a:ea typeface="ＭＳ Ｐゴシック"/>
            </a:endParaRPr>
          </a:p>
          <a:p>
            <a:pPr eaLnBrk="1" hangingPunct="1"/>
            <a:endParaRPr lang="en-US" sz="1800" b="1" dirty="0">
              <a:solidFill>
                <a:srgbClr val="1F497D"/>
              </a:solidFill>
              <a:latin typeface="Arial Bold"/>
              <a:ea typeface="ＭＳ Ｐゴシック"/>
            </a:endParaRPr>
          </a:p>
          <a:p>
            <a:pPr eaLnBrk="1" hangingPunct="1"/>
            <a:r>
              <a:rPr lang="en-US" sz="1600" dirty="0" smtClean="0">
                <a:solidFill>
                  <a:srgbClr val="1F497D"/>
                </a:solidFill>
                <a:latin typeface="Arial Bold"/>
                <a:ea typeface="ＭＳ Ｐゴシック"/>
              </a:rPr>
              <a:t>For more information contact: Vinit Parida (</a:t>
            </a:r>
            <a:r>
              <a:rPr lang="en-US" sz="1600" dirty="0" smtClean="0">
                <a:solidFill>
                  <a:srgbClr val="1F497D"/>
                </a:solidFill>
                <a:latin typeface="Arial Bold"/>
                <a:ea typeface="ＭＳ Ｐゴシック"/>
                <a:hlinkClick r:id="rId3"/>
              </a:rPr>
              <a:t>vinpar@ltu.se</a:t>
            </a:r>
            <a:r>
              <a:rPr lang="en-US" sz="1600" dirty="0" smtClean="0">
                <a:solidFill>
                  <a:srgbClr val="1F497D"/>
                </a:solidFill>
                <a:latin typeface="Arial Bold"/>
                <a:ea typeface="ＭＳ Ｐゴシック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1222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3528" y="2967087"/>
            <a:ext cx="8134672" cy="1470025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  <a:cs typeface="Calibri"/>
              </a:rPr>
              <a:t>Innovation </a:t>
            </a:r>
            <a:r>
              <a:rPr lang="en-US" dirty="0">
                <a:latin typeface="+mn-lt"/>
                <a:cs typeface="Calibri"/>
              </a:rPr>
              <a:t>beyond </a:t>
            </a:r>
            <a:r>
              <a:rPr lang="en-US" dirty="0" smtClean="0">
                <a:latin typeface="+mn-lt"/>
                <a:cs typeface="Calibri"/>
              </a:rPr>
              <a:t/>
            </a:r>
            <a:br>
              <a:rPr lang="en-US" dirty="0" smtClean="0">
                <a:latin typeface="+mn-lt"/>
                <a:cs typeface="Calibri"/>
              </a:rPr>
            </a:br>
            <a:r>
              <a:rPr lang="en-US" dirty="0" smtClean="0">
                <a:latin typeface="+mn-lt"/>
                <a:cs typeface="Calibri"/>
              </a:rPr>
              <a:t>Product </a:t>
            </a:r>
            <a:r>
              <a:rPr lang="en-US" dirty="0">
                <a:latin typeface="+mn-lt"/>
                <a:cs typeface="Calibri"/>
              </a:rPr>
              <a:t>Development </a:t>
            </a:r>
            <a:r>
              <a:rPr lang="en-US" dirty="0" smtClean="0">
                <a:latin typeface="+mn-lt"/>
                <a:cs typeface="Calibri"/>
              </a:rPr>
              <a:t/>
            </a:r>
            <a:br>
              <a:rPr lang="en-US" dirty="0" smtClean="0">
                <a:latin typeface="+mn-lt"/>
                <a:cs typeface="Calibri"/>
              </a:rPr>
            </a:br>
            <a:r>
              <a:rPr lang="en-US" sz="2400" dirty="0" smtClean="0">
                <a:cs typeface="Calibri"/>
              </a:rPr>
              <a:t/>
            </a:r>
            <a:br>
              <a:rPr lang="en-US" sz="2400" dirty="0" smtClean="0">
                <a:cs typeface="Calibri"/>
              </a:rPr>
            </a:br>
            <a:r>
              <a:rPr lang="en-US" sz="2000" dirty="0" smtClean="0">
                <a:latin typeface="+mn-lt"/>
                <a:cs typeface="Calibri"/>
              </a:rPr>
              <a:t>Maria Elmquist, </a:t>
            </a:r>
            <a:br>
              <a:rPr lang="en-US" sz="2000" dirty="0" smtClean="0">
                <a:latin typeface="+mn-lt"/>
                <a:cs typeface="Calibri"/>
              </a:rPr>
            </a:br>
            <a:r>
              <a:rPr lang="en-US" sz="2000" dirty="0" err="1" smtClean="0">
                <a:latin typeface="+mn-lt"/>
                <a:cs typeface="Calibri"/>
              </a:rPr>
              <a:t>Esbri</a:t>
            </a:r>
            <a:r>
              <a:rPr lang="en-US" sz="2000" dirty="0" smtClean="0">
                <a:latin typeface="+mn-lt"/>
                <a:cs typeface="Calibri"/>
              </a:rPr>
              <a:t> </a:t>
            </a:r>
            <a:r>
              <a:rPr lang="en-US" sz="2000" dirty="0" err="1" smtClean="0">
                <a:latin typeface="+mn-lt"/>
                <a:cs typeface="Calibri"/>
              </a:rPr>
              <a:t>Estrad</a:t>
            </a:r>
            <a:r>
              <a:rPr lang="en-US" sz="2000" dirty="0" smtClean="0">
                <a:latin typeface="+mn-lt"/>
                <a:cs typeface="Calibri"/>
              </a:rPr>
              <a:t>, 12-12-12</a:t>
            </a:r>
            <a:br>
              <a:rPr lang="en-US" sz="2000" dirty="0" smtClean="0">
                <a:latin typeface="+mn-lt"/>
                <a:cs typeface="Calibri"/>
              </a:rPr>
            </a:br>
            <a:r>
              <a:rPr lang="en-US" sz="2000" dirty="0">
                <a:latin typeface="+mn-lt"/>
                <a:cs typeface="Calibri"/>
              </a:rPr>
              <a:t/>
            </a:r>
            <a:br>
              <a:rPr lang="en-US" sz="2000" dirty="0">
                <a:latin typeface="+mn-lt"/>
                <a:cs typeface="Calibri"/>
              </a:rPr>
            </a:br>
            <a:r>
              <a:rPr lang="en-US" sz="1800" dirty="0" smtClean="0">
                <a:latin typeface="+mn-lt"/>
                <a:cs typeface="Calibri"/>
              </a:rPr>
              <a:t>Associate Professor, PhD.</a:t>
            </a:r>
            <a:br>
              <a:rPr lang="en-US" sz="1800" dirty="0" smtClean="0">
                <a:latin typeface="+mn-lt"/>
                <a:cs typeface="Calibri"/>
              </a:rPr>
            </a:br>
            <a:r>
              <a:rPr lang="en-US" sz="1800" dirty="0" smtClean="0">
                <a:latin typeface="+mn-lt"/>
                <a:cs typeface="Calibri"/>
              </a:rPr>
              <a:t>Center for Business Innovation</a:t>
            </a:r>
            <a:br>
              <a:rPr lang="en-US" sz="1800" dirty="0" smtClean="0">
                <a:latin typeface="+mn-lt"/>
                <a:cs typeface="Calibri"/>
              </a:rPr>
            </a:br>
            <a:r>
              <a:rPr lang="en-US" sz="1800" dirty="0" smtClean="0">
                <a:latin typeface="+mn-lt"/>
                <a:cs typeface="Calibri"/>
              </a:rPr>
              <a:t>Div. of Innovation Engineering and Management</a:t>
            </a:r>
            <a:br>
              <a:rPr lang="en-US" sz="1800" dirty="0" smtClean="0">
                <a:latin typeface="+mn-lt"/>
                <a:cs typeface="Calibri"/>
              </a:rPr>
            </a:br>
            <a:r>
              <a:rPr lang="en-US" sz="1800" dirty="0" smtClean="0">
                <a:latin typeface="+mn-lt"/>
                <a:cs typeface="Calibri"/>
              </a:rPr>
              <a:t>Chalmers University of Technology</a:t>
            </a:r>
            <a:br>
              <a:rPr lang="en-US" sz="1800" dirty="0" smtClean="0">
                <a:latin typeface="+mn-lt"/>
                <a:cs typeface="Calibri"/>
              </a:rPr>
            </a:br>
            <a:r>
              <a:rPr lang="en-US" sz="1800" dirty="0" err="1" smtClean="0">
                <a:latin typeface="+mn-lt"/>
                <a:cs typeface="Calibri"/>
              </a:rPr>
              <a:t>maria.elmquist@chalmers.se</a:t>
            </a:r>
            <a:r>
              <a:rPr lang="en-US" sz="1800" dirty="0" smtClean="0">
                <a:latin typeface="+mn-lt"/>
                <a:cs typeface="Calibri"/>
              </a:rPr>
              <a:t/>
            </a:r>
            <a:br>
              <a:rPr lang="en-US" sz="1800" dirty="0" smtClean="0">
                <a:latin typeface="+mn-lt"/>
                <a:cs typeface="Calibri"/>
              </a:rPr>
            </a:br>
            <a:endParaRPr lang="sv-SE" sz="2800" dirty="0">
              <a:latin typeface="+mn-lt"/>
              <a:cs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FE91F-7DCD-44B9-BD4B-ACB275C713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</a:t>
            </a:r>
            <a:r>
              <a:rPr lang="en-AU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Estrad</a:t>
            </a:r>
            <a:r>
              <a:rPr lang="en-AU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444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Something </a:t>
            </a:r>
            <a:r>
              <a:rPr lang="en-US" dirty="0"/>
              <a:t>new /knowledge/technology) that creates new value for customers or the producing </a:t>
            </a:r>
            <a:r>
              <a:rPr lang="en-US" dirty="0" smtClean="0"/>
              <a:t>firm </a:t>
            </a:r>
            <a:r>
              <a:rPr lang="en-US" dirty="0"/>
              <a:t>when it reaches the </a:t>
            </a:r>
            <a:r>
              <a:rPr lang="en-US" dirty="0" smtClean="0"/>
              <a:t>market.</a:t>
            </a:r>
            <a:endParaRPr lang="en-US" dirty="0"/>
          </a:p>
          <a:p>
            <a:r>
              <a:rPr lang="en-US" dirty="0" smtClean="0"/>
              <a:t>Large firm focus: efficiency (lean!)</a:t>
            </a:r>
          </a:p>
          <a:p>
            <a:r>
              <a:rPr lang="en-US" dirty="0" smtClean="0"/>
              <a:t>Claim to work with innovation</a:t>
            </a:r>
          </a:p>
          <a:p>
            <a:r>
              <a:rPr lang="en-US" dirty="0" smtClean="0"/>
              <a:t>Innovation </a:t>
            </a:r>
            <a:r>
              <a:rPr lang="en-US" dirty="0"/>
              <a:t>=/= </a:t>
            </a:r>
            <a:r>
              <a:rPr lang="en-US" dirty="0" smtClean="0"/>
              <a:t>R</a:t>
            </a:r>
            <a:r>
              <a:rPr lang="en-US" dirty="0"/>
              <a:t>&amp;</a:t>
            </a:r>
            <a:r>
              <a:rPr lang="en-US" dirty="0" smtClean="0"/>
              <a:t>D</a:t>
            </a:r>
          </a:p>
          <a:p>
            <a:r>
              <a:rPr lang="en-US" dirty="0" smtClean="0"/>
              <a:t>Innovation Capabilities</a:t>
            </a:r>
          </a:p>
        </p:txBody>
      </p:sp>
      <p:pic>
        <p:nvPicPr>
          <p:cNvPr id="7" name="Picture 6" descr="toyota-prius-pictures-0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3285374" cy="229976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95936" y="5229200"/>
            <a:ext cx="4457801" cy="826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sz="900" dirty="0" smtClean="0">
                <a:solidFill>
                  <a:prstClr val="black"/>
                </a:solidFill>
                <a:latin typeface="Arial"/>
              </a:rPr>
              <a:t> </a:t>
            </a: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900" dirty="0">
              <a:solidFill>
                <a:prstClr val="black"/>
              </a:solidFill>
              <a:latin typeface="Arial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endParaRPr lang="en-US" sz="900" dirty="0" smtClean="0">
              <a:solidFill>
                <a:prstClr val="black"/>
              </a:solidFill>
              <a:latin typeface="Arial"/>
            </a:endParaRPr>
          </a:p>
          <a:p>
            <a:pPr marL="0" indent="0" fontAlgn="base">
              <a:spcAft>
                <a:spcPct val="0"/>
              </a:spcAft>
              <a:buFont typeface="Arial"/>
              <a:buNone/>
            </a:pPr>
            <a:r>
              <a:rPr lang="en-US" sz="1800" dirty="0" smtClean="0">
                <a:solidFill>
                  <a:prstClr val="black"/>
                </a:solidFill>
                <a:latin typeface="Arial"/>
              </a:rPr>
              <a:t>Toyota </a:t>
            </a:r>
            <a:r>
              <a:rPr lang="en-US" sz="1800" dirty="0" err="1" smtClean="0">
                <a:solidFill>
                  <a:prstClr val="black"/>
                </a:solidFill>
                <a:latin typeface="Arial"/>
              </a:rPr>
              <a:t>Prius</a:t>
            </a:r>
            <a:r>
              <a:rPr lang="en-US" sz="1800" dirty="0" smtClean="0">
                <a:solidFill>
                  <a:prstClr val="black"/>
                </a:solidFill>
                <a:latin typeface="Arial"/>
              </a:rPr>
              <a:t> </a:t>
            </a:r>
            <a:endParaRPr lang="en-US"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E859-4532-4AB6-B05C-164972365C8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860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research interest: </a:t>
            </a:r>
            <a:br>
              <a:rPr lang="en-US" dirty="0" smtClean="0"/>
            </a:br>
            <a:r>
              <a:rPr lang="en-US" dirty="0" smtClean="0"/>
              <a:t>Innovation Capabilities (IC)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341774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firm’s ability </a:t>
            </a:r>
            <a:r>
              <a:rPr lang="en-US" sz="2800" dirty="0"/>
              <a:t>to deploy its available resources to </a:t>
            </a:r>
            <a:r>
              <a:rPr lang="en-US" sz="2800" dirty="0" smtClean="0"/>
              <a:t>generate </a:t>
            </a:r>
            <a:r>
              <a:rPr lang="en-US" sz="2800" dirty="0"/>
              <a:t>and appropriate value in new </a:t>
            </a:r>
            <a:r>
              <a:rPr lang="en-US" sz="2800" dirty="0" smtClean="0"/>
              <a:t>ways </a:t>
            </a:r>
          </a:p>
          <a:p>
            <a:pPr lvl="0"/>
            <a:r>
              <a:rPr lang="en-US" sz="2800" dirty="0" smtClean="0"/>
              <a:t>System </a:t>
            </a:r>
            <a:r>
              <a:rPr lang="en-US" sz="2800" dirty="0"/>
              <a:t>view rather than process (resources, processes, mindset)</a:t>
            </a:r>
          </a:p>
          <a:p>
            <a:pPr lvl="0"/>
            <a:r>
              <a:rPr lang="en-US" sz="2800" dirty="0" smtClean="0"/>
              <a:t>Strategic intent </a:t>
            </a:r>
            <a:endParaRPr lang="en-US" sz="2800" dirty="0"/>
          </a:p>
          <a:p>
            <a:pPr lvl="0"/>
            <a:r>
              <a:rPr lang="en-US" sz="2800" dirty="0"/>
              <a:t>External relations </a:t>
            </a:r>
            <a:endParaRPr lang="en-US" sz="2800" dirty="0" smtClean="0"/>
          </a:p>
          <a:p>
            <a:pPr lvl="0"/>
            <a:r>
              <a:rPr lang="en-US" sz="2800" dirty="0" smtClean="0"/>
              <a:t>Managerial capabilities</a:t>
            </a:r>
          </a:p>
          <a:p>
            <a:pPr lvl="0"/>
            <a:r>
              <a:rPr lang="en-US" sz="2800" dirty="0" smtClean="0"/>
              <a:t>IC are “innovation muscles”</a:t>
            </a:r>
            <a:endParaRPr lang="en-US" sz="2800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084" y="3904704"/>
            <a:ext cx="3594100" cy="22606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E859-4532-4AB6-B05C-164972365C8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5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research questions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can </a:t>
            </a:r>
            <a:r>
              <a:rPr lang="en-US" dirty="0" smtClean="0"/>
              <a:t>the development </a:t>
            </a:r>
            <a:r>
              <a:rPr lang="en-US" dirty="0"/>
              <a:t>of innovation capabilities be </a:t>
            </a:r>
            <a:r>
              <a:rPr lang="en-US" dirty="0" smtClean="0"/>
              <a:t>organized?</a:t>
            </a:r>
          </a:p>
          <a:p>
            <a:pPr lvl="0"/>
            <a:r>
              <a:rPr lang="en-US" dirty="0" smtClean="0"/>
              <a:t>How can the development of innovation capabilities be managed? </a:t>
            </a:r>
            <a:endParaRPr lang="en-US" dirty="0"/>
          </a:p>
          <a:p>
            <a:pPr lvl="0"/>
            <a:r>
              <a:rPr lang="en-US" dirty="0"/>
              <a:t>How can companies </a:t>
            </a:r>
            <a:r>
              <a:rPr lang="en-US" dirty="0" smtClean="0"/>
              <a:t>open</a:t>
            </a:r>
            <a:br>
              <a:rPr lang="en-US" dirty="0" smtClean="0"/>
            </a:br>
            <a:r>
              <a:rPr lang="en-US" dirty="0" smtClean="0"/>
              <a:t>up </a:t>
            </a:r>
            <a:r>
              <a:rPr lang="en-US" dirty="0"/>
              <a:t>their innovation processes?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E859-4532-4AB6-B05C-164972365C8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0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Entrepreneurship in health care sectors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– Area of interest for </a:t>
            </a:r>
          </a:p>
          <a:p>
            <a:r>
              <a:rPr lang="en-US" dirty="0" smtClean="0"/>
              <a:t>Caroline Wigren-</a:t>
            </a:r>
            <a:r>
              <a:rPr lang="en-US" dirty="0" err="1" smtClean="0"/>
              <a:t>Kristoferson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199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How </a:t>
            </a:r>
            <a:r>
              <a:rPr lang="en-US" dirty="0"/>
              <a:t>can large firms learn from entrepreneurial </a:t>
            </a:r>
            <a:r>
              <a:rPr lang="en-US" dirty="0" smtClean="0"/>
              <a:t>processes</a:t>
            </a:r>
            <a:r>
              <a:rPr lang="en-US" dirty="0"/>
              <a:t> </a:t>
            </a:r>
            <a:r>
              <a:rPr lang="en-US" dirty="0" smtClean="0"/>
              <a:t>(and vice versa)?</a:t>
            </a:r>
            <a:endParaRPr lang="en-US" dirty="0"/>
          </a:p>
          <a:p>
            <a:pPr lvl="0"/>
            <a:r>
              <a:rPr lang="en-US" dirty="0"/>
              <a:t>How can we study capabilities?</a:t>
            </a:r>
          </a:p>
          <a:p>
            <a:pPr lvl="0"/>
            <a:r>
              <a:rPr lang="en-US" dirty="0"/>
              <a:t>What role </a:t>
            </a:r>
            <a:r>
              <a:rPr lang="en-US" dirty="0" smtClean="0"/>
              <a:t>can/should </a:t>
            </a:r>
            <a:r>
              <a:rPr lang="en-US" dirty="0"/>
              <a:t>researchers play?</a:t>
            </a:r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716016" y="4690827"/>
            <a:ext cx="1512168" cy="996702"/>
          </a:xfrm>
          <a:prstGeom prst="wedgeRoundRectCallout">
            <a:avLst>
              <a:gd name="adj1" fmla="val -58665"/>
              <a:gd name="adj2" fmla="val 73710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483768" y="4156606"/>
            <a:ext cx="1512169" cy="1068710"/>
          </a:xfrm>
          <a:prstGeom prst="wedgeRoundRectCallout">
            <a:avLst>
              <a:gd name="adj1" fmla="val 54832"/>
              <a:gd name="adj2" fmla="val 80716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prstClr val="black"/>
              </a:solidFill>
              <a:latin typeface="Times New Roman" pitchFamily="-112" charset="0"/>
              <a:ea typeface="ＭＳ Ｐゴシック" pitchFamily="-112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  <a:ea typeface="MS PGothic" pitchFamily="34" charset="-128"/>
              </a:rPr>
              <a:t>Maria Elmquist - Estrad - 121212 </a:t>
            </a: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E859-4532-4AB6-B05C-164972365C8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68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R_element_fä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33788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989856"/>
            <a:ext cx="8424936" cy="1143000"/>
          </a:xfrm>
        </p:spPr>
        <p:txBody>
          <a:bodyPr/>
          <a:lstStyle/>
          <a:p>
            <a:pPr eaLnBrk="1" hangingPunct="1"/>
            <a:r>
              <a:rPr lang="sv-SE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Gaseller – </a:t>
            </a:r>
            <a: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/>
            </a:r>
            <a:b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</a:br>
            <a: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vad vet vi </a:t>
            </a:r>
            <a:b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</a:br>
            <a: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och </a:t>
            </a:r>
            <a:b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</a:br>
            <a: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vad vet vi inte?</a:t>
            </a:r>
            <a:endParaRPr lang="sv-SE" sz="2800" dirty="0" smtClean="0">
              <a:solidFill>
                <a:schemeClr val="accent5">
                  <a:lumMod val="25000"/>
                </a:schemeClr>
              </a:solidFill>
              <a:latin typeface="Georgia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420888"/>
            <a:ext cx="6400800" cy="1224136"/>
          </a:xfrm>
        </p:spPr>
        <p:txBody>
          <a:bodyPr/>
          <a:lstStyle/>
          <a:p>
            <a:endParaRPr lang="en-US" sz="2800" dirty="0" smtClean="0">
              <a:latin typeface="Georgia" pitchFamily="18" charset="0"/>
            </a:endParaRPr>
          </a:p>
          <a:p>
            <a:endParaRPr lang="en-US" sz="2800" dirty="0" smtClean="0">
              <a:latin typeface="Georgia" pitchFamily="18" charset="0"/>
            </a:endParaRPr>
          </a:p>
          <a:p>
            <a:r>
              <a:rPr lang="en-US" sz="3200" dirty="0" smtClean="0">
                <a:latin typeface="Georgia" pitchFamily="18" charset="0"/>
              </a:rPr>
              <a:t>Karl </a:t>
            </a:r>
            <a:r>
              <a:rPr lang="en-US" sz="3200" dirty="0" err="1" smtClean="0">
                <a:latin typeface="Georgia" pitchFamily="18" charset="0"/>
              </a:rPr>
              <a:t>Wennberg</a:t>
            </a:r>
            <a:endParaRPr lang="en-US" sz="2400" dirty="0" smtClean="0">
              <a:latin typeface="Georgia" pitchFamily="18" charset="0"/>
            </a:endParaRPr>
          </a:p>
          <a:p>
            <a:r>
              <a:rPr lang="en-US" sz="2400" dirty="0" err="1" smtClean="0">
                <a:latin typeface="Georgia" pitchFamily="18" charset="0"/>
              </a:rPr>
              <a:t>Handelshögskolan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i</a:t>
            </a:r>
            <a:r>
              <a:rPr lang="en-US" sz="2400" dirty="0" smtClean="0">
                <a:latin typeface="Georgia" pitchFamily="18" charset="0"/>
              </a:rPr>
              <a:t> Stockholm</a:t>
            </a:r>
          </a:p>
          <a:p>
            <a:r>
              <a:rPr lang="en-US" sz="2400" dirty="0" err="1" smtClean="0">
                <a:latin typeface="Georgia" pitchFamily="18" charset="0"/>
              </a:rPr>
              <a:t>Näringslivets</a:t>
            </a:r>
            <a:r>
              <a:rPr lang="en-US" sz="2400" dirty="0" smtClean="0">
                <a:latin typeface="Georgia" pitchFamily="18" charset="0"/>
              </a:rPr>
              <a:t> </a:t>
            </a:r>
            <a:r>
              <a:rPr lang="en-US" sz="2400" dirty="0" err="1" smtClean="0">
                <a:latin typeface="Georgia" pitchFamily="18" charset="0"/>
              </a:rPr>
              <a:t>forskningsinstitut</a:t>
            </a:r>
            <a:r>
              <a:rPr lang="en-US" sz="2400" dirty="0" smtClean="0">
                <a:latin typeface="Georgia" pitchFamily="18" charset="0"/>
              </a:rPr>
              <a:t> Ratio</a:t>
            </a:r>
            <a:endParaRPr lang="de-DE" sz="2400" dirty="0" smtClean="0">
              <a:latin typeface="Georgia" pitchFamily="18" charset="0"/>
            </a:endParaRPr>
          </a:p>
          <a:p>
            <a:pPr eaLnBrk="1" hangingPunct="1"/>
            <a:endParaRPr lang="sv-SE" sz="2800" i="1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1633"/>
              </p:ext>
            </p:extLst>
          </p:nvPr>
        </p:nvGraphicFramePr>
        <p:xfrm>
          <a:off x="0" y="5373216"/>
          <a:ext cx="9144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229600" cy="652462"/>
          </a:xfrm>
        </p:spPr>
        <p:txBody>
          <a:bodyPr/>
          <a:lstStyle/>
          <a:p>
            <a: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Varför är gaseller viktiga?</a:t>
            </a:r>
          </a:p>
        </p:txBody>
      </p:sp>
      <p:grpSp>
        <p:nvGrpSpPr>
          <p:cNvPr id="10" name="Grupp 9"/>
          <p:cNvGrpSpPr/>
          <p:nvPr/>
        </p:nvGrpSpPr>
        <p:grpSpPr>
          <a:xfrm>
            <a:off x="467544" y="1412776"/>
            <a:ext cx="8806284" cy="4555093"/>
            <a:chOff x="467544" y="1412776"/>
            <a:chExt cx="8806284" cy="4555093"/>
          </a:xfrm>
        </p:grpSpPr>
        <p:sp>
          <p:nvSpPr>
            <p:cNvPr id="4099" name="textruta 2"/>
            <p:cNvSpPr txBox="1">
              <a:spLocks noChangeArrowheads="1"/>
            </p:cNvSpPr>
            <p:nvPr/>
          </p:nvSpPr>
          <p:spPr bwMode="auto">
            <a:xfrm>
              <a:off x="467544" y="1412776"/>
              <a:ext cx="6192688" cy="4555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En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liten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grupp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snabbväxande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företag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skapar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nästan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hela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nettotillväxten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av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jobb</a:t>
              </a:r>
              <a:endParaRPr lang="en-US" sz="28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  <a:cs typeface="Arial" pitchFamily="34" charset="0"/>
              </a:endParaRPr>
            </a:p>
            <a:p>
              <a:pPr marL="342900" lvl="3" indent="-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			(</a:t>
              </a:r>
              <a:r>
                <a:rPr lang="en-US" sz="2000" dirty="0" err="1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Henrekson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&amp; Johansson, 2010)</a:t>
              </a:r>
            </a:p>
            <a:p>
              <a:pPr marL="342900" lvl="3" indent="-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  <a:cs typeface="Arial" pitchFamily="34" charset="0"/>
              </a:endParaRPr>
            </a:p>
            <a:p>
              <a:pPr marL="0" lvl="3" indent="1428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Anställer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ofta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individer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utan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“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exakt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rätt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”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kompetens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men med “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rätt</a:t>
              </a:r>
              <a:r>
                <a:rPr lang="en-US" sz="2800" b="1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attityd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” </a:t>
              </a:r>
            </a:p>
            <a:p>
              <a:pPr marL="342900" lvl="3" indent="-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		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(</a:t>
              </a:r>
              <a:r>
                <a:rPr lang="en-US" sz="2000" dirty="0" err="1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Coad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, </a:t>
              </a:r>
              <a:r>
                <a:rPr lang="en-US" sz="2000" dirty="0" err="1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Daunfeldt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, Johansson &amp; </a:t>
              </a:r>
              <a:r>
                <a:rPr lang="en-US" sz="2000" dirty="0" err="1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Wennberg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, 2012; 	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</a:rPr>
                <a:t>		Hamilton &amp; </a:t>
              </a:r>
              <a:r>
                <a:rPr lang="en-US" sz="2000" dirty="0" err="1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</a:rPr>
                <a:t>Danell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</a:rPr>
                <a:t>, 2012)</a:t>
              </a:r>
              <a:r>
                <a:rPr lang="en-US" sz="2000" b="1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</a:rPr>
                <a:t> </a:t>
              </a:r>
            </a:p>
            <a:p>
              <a:pPr marL="342900" lvl="3" indent="-3429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Gaseller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finns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i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alla</a:t>
              </a:r>
              <a:r>
                <a:rPr lang="en-US" sz="2800" b="1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branscher</a:t>
              </a:r>
              <a:r>
                <a:rPr lang="en-US" sz="2800" b="1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och</a:t>
              </a:r>
              <a:r>
                <a:rPr lang="en-US" sz="2800" b="1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regioner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, dock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ojämnt</a:t>
              </a:r>
              <a:r>
                <a:rPr lang="en-US" sz="28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fördelade</a:t>
              </a:r>
              <a:endParaRPr lang="en-US" sz="28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  <a:cs typeface="Arial" pitchFamily="34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	</a:t>
              </a:r>
              <a:r>
                <a:rPr lang="en-US" sz="2000" dirty="0" smtClean="0">
                  <a:solidFill>
                    <a:srgbClr val="000000"/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           		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(Delmar &amp; </a:t>
              </a:r>
              <a:r>
                <a:rPr lang="en-US" sz="2000" dirty="0" err="1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Wennberg</a:t>
              </a:r>
              <a:r>
                <a:rPr lang="en-US" sz="2000" dirty="0" smtClean="0">
                  <a:solidFill>
                    <a:srgbClr val="FFFFFF">
                      <a:lumMod val="65000"/>
                    </a:srgbClr>
                  </a:solidFill>
                  <a:latin typeface="Garamond" pitchFamily="18" charset="0"/>
                  <a:ea typeface="ＭＳ Ｐゴシック" pitchFamily="34" charset="-128"/>
                  <a:cs typeface="Arial" pitchFamily="34" charset="0"/>
                </a:rPr>
                <a:t>, 2010)</a:t>
              </a:r>
              <a:endParaRPr lang="sv-SE" sz="2400" dirty="0">
                <a:solidFill>
                  <a:srgbClr val="FFFFFF">
                    <a:lumMod val="65000"/>
                  </a:srgbClr>
                </a:solidFill>
                <a:latin typeface="Garamond" pitchFamily="18" charset="0"/>
                <a:ea typeface="ＭＳ Ｐゴシック" pitchFamily="34" charset="-128"/>
                <a:cs typeface="Arial" pitchFamily="34" charset="0"/>
              </a:endParaRPr>
            </a:p>
          </p:txBody>
        </p:sp>
        <p:pic>
          <p:nvPicPr>
            <p:cNvPr id="5" name="Picture 5" descr="http://www.dragster.se/wp-content/gasell_opt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32240" y="1628800"/>
              <a:ext cx="2541588" cy="352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1633"/>
              </p:ext>
            </p:extLst>
          </p:nvPr>
        </p:nvGraphicFramePr>
        <p:xfrm>
          <a:off x="0" y="5373216"/>
          <a:ext cx="9144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559" y="1409815"/>
            <a:ext cx="8352929" cy="4035409"/>
          </a:xfrm>
        </p:spPr>
        <p:txBody>
          <a:bodyPr/>
          <a:lstStyle/>
          <a:p>
            <a:pPr marL="285750" indent="-285750">
              <a:lnSpc>
                <a:spcPct val="120000"/>
              </a:lnSpc>
            </a:pPr>
            <a:r>
              <a:rPr lang="sv-SE" sz="2400" b="1" dirty="0" smtClean="0">
                <a:latin typeface="Garamond" pitchFamily="18" charset="0"/>
                <a:cs typeface="Arial" pitchFamily="34" charset="0"/>
              </a:rPr>
              <a:t>Ledaregenskaper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  <a:cs typeface="Arial" pitchFamily="34" charset="0"/>
              </a:rPr>
              <a:t>Ofta påbörjad (men inte alltid avslutad) högskoleutbildning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  <a:cs typeface="Arial" pitchFamily="34" charset="0"/>
              </a:rPr>
              <a:t>Ofta gedigen branscherfarenhet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sv-SE" sz="500" dirty="0" smtClean="0">
                <a:latin typeface="Garamond" pitchFamily="18" charset="0"/>
                <a:cs typeface="Arial" pitchFamily="34" charset="0"/>
              </a:rPr>
              <a:t>				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(Andersson, </a:t>
            </a:r>
            <a:r>
              <a:rPr lang="sv-SE" sz="2000" dirty="0" err="1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Efendic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, Wennberg, 2012)</a:t>
            </a:r>
            <a:endParaRPr lang="sv-SE" sz="2000" b="1" dirty="0" smtClean="0">
              <a:latin typeface="Garamond" pitchFamily="18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</a:pPr>
            <a:r>
              <a:rPr lang="sv-SE" sz="2400" b="1" dirty="0" smtClean="0">
                <a:latin typeface="Garamond" pitchFamily="18" charset="0"/>
                <a:cs typeface="Arial" pitchFamily="34" charset="0"/>
              </a:rPr>
              <a:t>Företagsegenskaper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  <a:cs typeface="Arial" pitchFamily="34" charset="0"/>
              </a:rPr>
              <a:t>Samtliga branscher: I Sverige allt vanligare med tjänsteföretag (t.ex. bemanningsföretag)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  <a:cs typeface="Arial" pitchFamily="34" charset="0"/>
              </a:rPr>
              <a:t>Ofta en professionell styrelse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  <a:cs typeface="Arial" pitchFamily="34" charset="0"/>
              </a:rPr>
              <a:t>Internt genererade vinstmedel</a:t>
            </a: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r>
              <a:rPr lang="sv-SE" sz="2400" dirty="0" smtClean="0">
                <a:latin typeface="Garamond" pitchFamily="18" charset="0"/>
                <a:cs typeface="Arial" pitchFamily="34" charset="0"/>
              </a:rPr>
              <a:t>Ibland höga marginaler, men varierar stort </a:t>
            </a:r>
            <a:r>
              <a:rPr lang="sv-SE" sz="2000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(Markman &amp; Gartner, 2002)</a:t>
            </a:r>
            <a:endParaRPr lang="sv-SE" sz="2400" b="1" dirty="0" smtClean="0">
              <a:latin typeface="Garamond" pitchFamily="18" charset="0"/>
              <a:cs typeface="Arial" pitchFamily="34" charset="0"/>
            </a:endParaRPr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</a:pPr>
            <a:endParaRPr lang="sv-SE" sz="2400" dirty="0" smtClean="0">
              <a:latin typeface="Garamond" pitchFamily="18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sv-SE" sz="2400" dirty="0" smtClean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28604"/>
            <a:ext cx="8405536" cy="652462"/>
          </a:xfrm>
        </p:spPr>
        <p:txBody>
          <a:bodyPr/>
          <a:lstStyle/>
          <a:p>
            <a:r>
              <a:rPr lang="sv-SE" dirty="0" err="1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Gaseller…hur</a:t>
            </a:r>
            <a: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ser de ut?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28604"/>
            <a:ext cx="8405536" cy="652462"/>
          </a:xfrm>
        </p:spPr>
        <p:txBody>
          <a:bodyPr/>
          <a:lstStyle/>
          <a:p>
            <a:r>
              <a:rPr lang="sv-SE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Kompetensutveckling oftast </a:t>
            </a:r>
            <a:r>
              <a:rPr lang="sv-SE" u="sng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intern</a:t>
            </a:r>
          </a:p>
        </p:txBody>
      </p:sp>
      <p:graphicFrame>
        <p:nvGraphicFramePr>
          <p:cNvPr id="6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1633"/>
              </p:ext>
            </p:extLst>
          </p:nvPr>
        </p:nvGraphicFramePr>
        <p:xfrm>
          <a:off x="0" y="5373216"/>
          <a:ext cx="9144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05900831"/>
              </p:ext>
            </p:extLst>
          </p:nvPr>
        </p:nvGraphicFramePr>
        <p:xfrm>
          <a:off x="332584" y="1600200"/>
          <a:ext cx="5562600" cy="379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9"/>
          <p:cNvSpPr txBox="1"/>
          <p:nvPr/>
        </p:nvSpPr>
        <p:spPr>
          <a:xfrm>
            <a:off x="6048257" y="1857169"/>
            <a:ext cx="29380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Gasellerna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utvecklar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interna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kompetenser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framförallt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genom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rekrytering</a:t>
            </a:r>
            <a:endParaRPr lang="en-US" sz="2000" b="1" dirty="0" smtClean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passa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in” </a:t>
            </a: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viktigast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formell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utbildning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/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erfarenhet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mindre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viktigt</a:t>
            </a:r>
            <a:endParaRPr lang="en-US" sz="2000" dirty="0" smtClean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FFFF">
                  <a:lumMod val="50000"/>
                </a:srgbClr>
              </a:solidFill>
              <a:latin typeface="Garamond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FFFF">
                    <a:lumMod val="50000"/>
                  </a:srgbClr>
                </a:solidFill>
                <a:latin typeface="Garamond" pitchFamily="18" charset="0"/>
                <a:ea typeface="ＭＳ Ｐゴシック" pitchFamily="34" charset="-128"/>
              </a:rPr>
              <a:t>(Hamilton &amp; </a:t>
            </a:r>
            <a:r>
              <a:rPr lang="en-US" sz="2000" dirty="0" err="1" smtClean="0">
                <a:solidFill>
                  <a:srgbClr val="FFFFFF">
                    <a:lumMod val="50000"/>
                  </a:srgbClr>
                </a:solidFill>
                <a:latin typeface="Garamond" pitchFamily="18" charset="0"/>
                <a:ea typeface="ＭＳ Ｐゴシック" pitchFamily="34" charset="-128"/>
              </a:rPr>
              <a:t>Danell</a:t>
            </a:r>
            <a:r>
              <a:rPr lang="en-US" sz="2000" dirty="0" smtClean="0">
                <a:solidFill>
                  <a:srgbClr val="FFFFFF">
                    <a:lumMod val="50000"/>
                  </a:srgbClr>
                </a:solidFill>
                <a:latin typeface="Garamond" pitchFamily="18" charset="0"/>
                <a:ea typeface="ＭＳ Ｐゴシック" pitchFamily="34" charset="-128"/>
              </a:rPr>
              <a:t>, 2012)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28604"/>
            <a:ext cx="8748464" cy="652462"/>
          </a:xfrm>
        </p:spPr>
        <p:txBody>
          <a:bodyPr/>
          <a:lstStyle/>
          <a:p>
            <a:r>
              <a:rPr lang="sv-SE" b="1" dirty="0" err="1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Success</a:t>
            </a:r>
            <a:r>
              <a:rPr lang="sv-SE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 </a:t>
            </a:r>
            <a:r>
              <a:rPr lang="sv-SE" b="1" dirty="0" err="1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factor</a:t>
            </a:r>
            <a:r>
              <a:rPr lang="sv-SE" b="1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? Marknadsfokus</a:t>
            </a:r>
          </a:p>
        </p:txBody>
      </p:sp>
      <p:graphicFrame>
        <p:nvGraphicFramePr>
          <p:cNvPr id="6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1633"/>
              </p:ext>
            </p:extLst>
          </p:nvPr>
        </p:nvGraphicFramePr>
        <p:xfrm>
          <a:off x="0" y="5373216"/>
          <a:ext cx="9144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5883" y="2024743"/>
            <a:ext cx="29380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smtClean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882" y="2237686"/>
            <a:ext cx="2938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Marknadskunskap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hos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gasellerna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ger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konkurrensfördelar</a:t>
            </a:r>
            <a:endParaRPr lang="en-US" sz="2000" dirty="0" smtClean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Flexibilitet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att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ta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marknadsandelar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och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rekrytera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nyckelpersonal</a:t>
            </a:r>
            <a:r>
              <a:rPr lang="en-US" sz="2000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även</a:t>
            </a:r>
            <a:r>
              <a:rPr lang="en-US" sz="2000" b="1" dirty="0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 under </a:t>
            </a:r>
            <a:r>
              <a:rPr lang="en-US" sz="2000" b="1" dirty="0" err="1" smtClean="0">
                <a:solidFill>
                  <a:srgbClr val="000000"/>
                </a:solidFill>
                <a:latin typeface="Garamond" pitchFamily="18" charset="0"/>
                <a:ea typeface="ＭＳ Ｐゴシック" pitchFamily="34" charset="-128"/>
              </a:rPr>
              <a:t>lågkonjunktur</a:t>
            </a:r>
            <a:endParaRPr lang="en-US" sz="2000" b="1" dirty="0" smtClean="0">
              <a:solidFill>
                <a:srgbClr val="000000"/>
              </a:solidFill>
              <a:latin typeface="Garamond" pitchFamily="18" charset="0"/>
              <a:ea typeface="ＭＳ Ｐゴシック" pitchFamily="34" charset="-128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05900831"/>
              </p:ext>
            </p:extLst>
          </p:nvPr>
        </p:nvGraphicFramePr>
        <p:xfrm>
          <a:off x="3419872" y="1628800"/>
          <a:ext cx="5562600" cy="3794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39900" y="1484784"/>
            <a:ext cx="7153275" cy="3871912"/>
          </a:xfrm>
        </p:spPr>
        <p:txBody>
          <a:bodyPr/>
          <a:lstStyle/>
          <a:p>
            <a:r>
              <a:rPr lang="sv-SE" sz="2400" dirty="0" smtClean="0">
                <a:latin typeface="Garamond" pitchFamily="18" charset="0"/>
                <a:cs typeface="Arial" pitchFamily="34" charset="0"/>
              </a:rPr>
              <a:t>4</a:t>
            </a:r>
            <a:r>
              <a:rPr lang="sv-SE" sz="2400" dirty="0">
                <a:latin typeface="Garamond" pitchFamily="18" charset="0"/>
                <a:cs typeface="Arial" pitchFamily="34" charset="0"/>
              </a:rPr>
              <a:t>% av alla företag skapar 50% 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av alla nya jobb</a:t>
            </a:r>
            <a:endParaRPr lang="sv-SE" sz="2400" dirty="0">
              <a:latin typeface="Garamond" pitchFamily="18" charset="0"/>
              <a:cs typeface="Arial" pitchFamily="34" charset="0"/>
            </a:endParaRPr>
          </a:p>
          <a:p>
            <a:endParaRPr lang="sv-SE" sz="1600" dirty="0" smtClean="0">
              <a:latin typeface="Garamond" pitchFamily="18" charset="0"/>
              <a:cs typeface="Arial" pitchFamily="34" charset="0"/>
            </a:endParaRPr>
          </a:p>
          <a:p>
            <a:r>
              <a:rPr lang="sv-SE" sz="2400" dirty="0" smtClean="0">
                <a:latin typeface="Garamond" pitchFamily="18" charset="0"/>
                <a:cs typeface="Arial" pitchFamily="34" charset="0"/>
              </a:rPr>
              <a:t>Begränsad forskning om både </a:t>
            </a:r>
            <a:r>
              <a:rPr lang="sv-SE" sz="2400" i="1" dirty="0" smtClean="0">
                <a:latin typeface="Garamond" pitchFamily="18" charset="0"/>
                <a:cs typeface="Arial" pitchFamily="34" charset="0"/>
              </a:rPr>
              <a:t>interna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 och </a:t>
            </a:r>
            <a:r>
              <a:rPr lang="sv-SE" sz="2400" i="1" dirty="0" smtClean="0">
                <a:latin typeface="Garamond" pitchFamily="18" charset="0"/>
                <a:cs typeface="Arial" pitchFamily="34" charset="0"/>
              </a:rPr>
              <a:t>externa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 förutsättningar för gaselltillväxt</a:t>
            </a:r>
          </a:p>
          <a:p>
            <a:pPr>
              <a:buNone/>
            </a:pPr>
            <a:endParaRPr lang="sv-SE" dirty="0" smtClean="0">
              <a:latin typeface="Garamond" pitchFamily="18" charset="0"/>
              <a:cs typeface="Arial" pitchFamily="34" charset="0"/>
            </a:endParaRPr>
          </a:p>
          <a:p>
            <a:r>
              <a:rPr lang="sv-SE" sz="2400" dirty="0" smtClean="0">
                <a:latin typeface="Garamond" pitchFamily="18" charset="0"/>
                <a:cs typeface="Arial" pitchFamily="34" charset="0"/>
              </a:rPr>
              <a:t>Human Resources, </a:t>
            </a:r>
            <a:r>
              <a:rPr lang="sv-SE" sz="2400" dirty="0" err="1" smtClean="0">
                <a:latin typeface="Garamond" pitchFamily="18" charset="0"/>
                <a:cs typeface="Arial" pitchFamily="34" charset="0"/>
              </a:rPr>
              <a:t>Strategy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, </a:t>
            </a:r>
            <a:r>
              <a:rPr lang="sv-SE" sz="2400" dirty="0" err="1" smtClean="0">
                <a:latin typeface="Garamond" pitchFamily="18" charset="0"/>
                <a:cs typeface="Arial" pitchFamily="34" charset="0"/>
              </a:rPr>
              <a:t>Organization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, Economics, </a:t>
            </a:r>
            <a:r>
              <a:rPr lang="sv-SE" sz="2400" dirty="0" err="1" smtClean="0">
                <a:latin typeface="Garamond" pitchFamily="18" charset="0"/>
                <a:cs typeface="Arial" pitchFamily="34" charset="0"/>
              </a:rPr>
              <a:t>Dynamic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 Systems, Networks, etc.</a:t>
            </a:r>
          </a:p>
          <a:p>
            <a:endParaRPr lang="sv-SE" sz="600" dirty="0" smtClean="0">
              <a:latin typeface="Garamond" pitchFamily="18" charset="0"/>
              <a:cs typeface="Arial" pitchFamily="34" charset="0"/>
            </a:endParaRPr>
          </a:p>
          <a:p>
            <a:r>
              <a:rPr lang="sv-SE" sz="2400" dirty="0" smtClean="0">
                <a:latin typeface="Garamond" pitchFamily="18" charset="0"/>
                <a:cs typeface="Arial" pitchFamily="34" charset="0"/>
              </a:rPr>
              <a:t>Inte alltid mer </a:t>
            </a:r>
            <a:r>
              <a:rPr lang="sv-SE" sz="2400" i="1" dirty="0" smtClean="0">
                <a:latin typeface="Garamond" pitchFamily="18" charset="0"/>
                <a:cs typeface="Arial" pitchFamily="34" charset="0"/>
              </a:rPr>
              <a:t>lönsamma, 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få uppvisar </a:t>
            </a:r>
            <a:r>
              <a:rPr lang="sv-SE" sz="2400" i="1" dirty="0" smtClean="0">
                <a:latin typeface="Garamond" pitchFamily="18" charset="0"/>
                <a:cs typeface="Arial" pitchFamily="34" charset="0"/>
              </a:rPr>
              <a:t>uthållig tillväxt</a:t>
            </a:r>
            <a:r>
              <a:rPr lang="sv-SE" sz="2400" dirty="0" smtClean="0">
                <a:latin typeface="Garamond" pitchFamily="18" charset="0"/>
                <a:cs typeface="Arial" pitchFamily="34" charset="0"/>
              </a:rPr>
              <a:t> </a:t>
            </a:r>
            <a:r>
              <a:rPr lang="sv-SE" dirty="0" smtClean="0">
                <a:latin typeface="Garamond" pitchFamily="18" charset="0"/>
                <a:cs typeface="Arial" pitchFamily="34" charset="0"/>
              </a:rPr>
              <a:t>	</a:t>
            </a:r>
            <a:r>
              <a:rPr lang="sv-SE" sz="300" dirty="0" smtClean="0">
                <a:latin typeface="Garamond" pitchFamily="18" charset="0"/>
                <a:cs typeface="Arial" pitchFamily="34" charset="0"/>
              </a:rPr>
              <a:t>			</a:t>
            </a:r>
          </a:p>
          <a:p>
            <a:pPr>
              <a:buNone/>
            </a:pPr>
            <a:r>
              <a:rPr lang="sv-SE" dirty="0" smtClean="0">
                <a:latin typeface="Garamond" pitchFamily="18" charset="0"/>
                <a:cs typeface="Arial" pitchFamily="34" charset="0"/>
              </a:rPr>
              <a:t>					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(Halvarsson &amp; </a:t>
            </a:r>
            <a:r>
              <a:rPr lang="sv-SE" dirty="0" err="1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Daunfeldt</a:t>
            </a:r>
            <a:r>
              <a:rPr lang="sv-SE" dirty="0" smtClean="0">
                <a:solidFill>
                  <a:schemeClr val="bg1">
                    <a:lumMod val="50000"/>
                  </a:schemeClr>
                </a:solidFill>
                <a:latin typeface="Garamond" pitchFamily="18" charset="0"/>
                <a:cs typeface="Arial" pitchFamily="34" charset="0"/>
              </a:rPr>
              <a:t>, 2011; 				Markman &amp; Gartner, 2002)</a:t>
            </a:r>
            <a:endParaRPr lang="sv-SE" sz="2400" b="1" dirty="0" smtClean="0">
              <a:latin typeface="Garamond" pitchFamily="18" charset="0"/>
              <a:cs typeface="Arial" pitchFamily="34" charset="0"/>
            </a:endParaRPr>
          </a:p>
          <a:p>
            <a:pPr>
              <a:buNone/>
            </a:pPr>
            <a:endParaRPr lang="sv-SE" b="1" dirty="0" smtClean="0">
              <a:latin typeface="Garamond" pitchFamily="18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9512" y="1268760"/>
            <a:ext cx="1584176" cy="9096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Snabbväxare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viktiga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1520" y="2204863"/>
            <a:ext cx="1512168" cy="864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Kunskap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Saknas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3212975"/>
            <a:ext cx="1979712" cy="864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Interdisciplinaritet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viktigt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8450" y="4221088"/>
            <a:ext cx="139323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Slumpen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ＭＳ Ｐゴシック"/>
                <a:cs typeface="Arial" pitchFamily="34" charset="0"/>
              </a:rPr>
              <a:t>?</a:t>
            </a:r>
            <a:endParaRPr lang="en-US" sz="1400" b="1" dirty="0">
              <a:solidFill>
                <a:srgbClr val="000000"/>
              </a:solidFill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12" name="Platshållare för innehåll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21633"/>
              </p:ext>
            </p:extLst>
          </p:nvPr>
        </p:nvGraphicFramePr>
        <p:xfrm>
          <a:off x="0" y="5301208"/>
          <a:ext cx="9144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229600" cy="652462"/>
          </a:xfrm>
        </p:spPr>
        <p:txBody>
          <a:bodyPr/>
          <a:lstStyle/>
          <a:p>
            <a:r>
              <a:rPr lang="sv-SE" sz="4000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Slutsatser</a:t>
            </a:r>
          </a:p>
        </p:txBody>
      </p:sp>
    </p:spTree>
    <p:extLst>
      <p:ext uri="{BB962C8B-B14F-4D97-AF65-F5344CB8AC3E}">
        <p14:creationId xmlns:p14="http://schemas.microsoft.com/office/powerpoint/2010/main" val="22120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" y="2492896"/>
            <a:ext cx="5148064" cy="3871912"/>
          </a:xfrm>
        </p:spPr>
        <p:txBody>
          <a:bodyPr/>
          <a:lstStyle/>
          <a:p>
            <a:pPr>
              <a:buNone/>
            </a:pPr>
            <a:r>
              <a:rPr lang="sv-SE" sz="1600" b="1" dirty="0" smtClean="0">
                <a:latin typeface="Arial" pitchFamily="34" charset="0"/>
                <a:cs typeface="Arial" pitchFamily="34" charset="0"/>
              </a:rPr>
              <a:t>Tack…</a:t>
            </a:r>
          </a:p>
          <a:p>
            <a:pPr>
              <a:buNone/>
            </a:pPr>
            <a:endParaRPr lang="sv-SE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…Nils Karlson, Henrik Lindberg, Elina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Fergin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, Markus Danell &amp; Sebastian Hamilton (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Nedim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Efendic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(Handelshögskolan)</a:t>
            </a:r>
          </a:p>
          <a:p>
            <a:pPr>
              <a:buNone/>
            </a:pPr>
            <a:r>
              <a:rPr lang="sv-SE" sz="1600" dirty="0" smtClean="0">
                <a:latin typeface="+mn-lt"/>
                <a:cs typeface="Arial" pitchFamily="34" charset="0"/>
              </a:rPr>
              <a:t>…Sven-Olov </a:t>
            </a:r>
            <a:r>
              <a:rPr lang="sv-SE" sz="1600" dirty="0" err="1" smtClean="0">
                <a:latin typeface="+mn-lt"/>
                <a:cs typeface="Arial" pitchFamily="34" charset="0"/>
              </a:rPr>
              <a:t>Daunfeldt</a:t>
            </a:r>
            <a:r>
              <a:rPr lang="sv-SE" sz="1600" dirty="0" smtClean="0">
                <a:latin typeface="+mn-lt"/>
                <a:cs typeface="Arial" pitchFamily="34" charset="0"/>
              </a:rPr>
              <a:t> &amp;  Dan Johansson (HUI)</a:t>
            </a:r>
          </a:p>
          <a:p>
            <a:pPr>
              <a:buNone/>
            </a:pPr>
            <a:r>
              <a:rPr lang="sv-SE" sz="1600" dirty="0" smtClean="0">
                <a:latin typeface="+mn-lt"/>
                <a:cs typeface="Arial" pitchFamily="34" charset="0"/>
              </a:rPr>
              <a:t>…</a:t>
            </a:r>
            <a:r>
              <a:rPr lang="sv-SE" sz="1600" dirty="0" smtClean="0">
                <a:latin typeface="+mn-lt"/>
              </a:rPr>
              <a:t>Andreas </a:t>
            </a:r>
            <a:r>
              <a:rPr lang="sv-SE" sz="1600" dirty="0" err="1" smtClean="0">
                <a:latin typeface="+mn-lt"/>
              </a:rPr>
              <a:t>Nilses</a:t>
            </a:r>
            <a:r>
              <a:rPr lang="sv-SE" sz="1600" dirty="0" smtClean="0">
                <a:latin typeface="+mn-lt"/>
              </a:rPr>
              <a:t> (DI)</a:t>
            </a:r>
            <a:endParaRPr lang="sv-SE" sz="1600" dirty="0" smtClean="0">
              <a:latin typeface="+mn-lt"/>
              <a:cs typeface="Arial" pitchFamily="34" charset="0"/>
            </a:endParaRP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Erkko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Autio (Imperial College)</a:t>
            </a: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…Johan Wiklund (Syracuse)</a:t>
            </a: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…Frederic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Delmar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(Lund)</a:t>
            </a: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…Alex </a:t>
            </a:r>
            <a:r>
              <a:rPr lang="sv-SE" sz="1600" dirty="0" err="1" smtClean="0">
                <a:latin typeface="Arial" pitchFamily="34" charset="0"/>
                <a:cs typeface="Arial" pitchFamily="34" charset="0"/>
              </a:rPr>
              <a:t>Coad</a:t>
            </a:r>
            <a:r>
              <a:rPr lang="sv-SE" sz="1600" dirty="0" smtClean="0">
                <a:latin typeface="Arial" pitchFamily="34" charset="0"/>
                <a:cs typeface="Arial" pitchFamily="34" charset="0"/>
              </a:rPr>
              <a:t> (University of Sussex)</a:t>
            </a: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…Anna Öhrwall Rönnbäck (Linköping University)</a:t>
            </a:r>
          </a:p>
          <a:p>
            <a:pPr>
              <a:buNone/>
            </a:pPr>
            <a:r>
              <a:rPr lang="sv-SE" sz="1600" dirty="0" smtClean="0">
                <a:latin typeface="Arial" pitchFamily="34" charset="0"/>
                <a:cs typeface="Arial" pitchFamily="34" charset="0"/>
              </a:rPr>
              <a:t>…Erik Stam (Utrecht University)</a:t>
            </a:r>
          </a:p>
          <a:p>
            <a:pPr>
              <a:buNone/>
            </a:pPr>
            <a:endParaRPr lang="sv-SE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229600" cy="652462"/>
          </a:xfrm>
        </p:spPr>
        <p:txBody>
          <a:bodyPr/>
          <a:lstStyle/>
          <a:p>
            <a:r>
              <a:rPr lang="sv-SE" sz="4000" dirty="0" smtClean="0">
                <a:solidFill>
                  <a:schemeClr val="accent5">
                    <a:lumMod val="25000"/>
                  </a:schemeClr>
                </a:solidFill>
                <a:latin typeface="Georgia" pitchFamily="18" charset="0"/>
              </a:rPr>
              <a:t>Frågor / kommentarer?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148064" y="3629923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Och Tack…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v-SE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Ragnar Söderbergs Stiftelse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Handelsbankens Forskningsstiftelser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VINNOVA</a:t>
            </a:r>
            <a:endParaRPr lang="sv-SE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3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unique time in history </a:t>
            </a:r>
            <a:endParaRPr lang="en-US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US" dirty="0" smtClean="0"/>
              <a:t>The Act on System of Choice in the Public Sector (2008:962) entered into force on 1 January 2009. </a:t>
            </a:r>
          </a:p>
          <a:p>
            <a:pPr lvl="1"/>
            <a:r>
              <a:rPr lang="en-US" dirty="0" smtClean="0"/>
              <a:t>Open up for private actors to enter the market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ounty councils and municipalities  </a:t>
            </a:r>
            <a:endParaRPr lang="en-US" dirty="0"/>
          </a:p>
          <a:p>
            <a:pPr lvl="1"/>
            <a:r>
              <a:rPr lang="en-US" dirty="0" smtClean="0"/>
              <a:t>Users choose service providers within the system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i="1" dirty="0" smtClean="0">
                <a:solidFill>
                  <a:srgbClr val="C00000"/>
                </a:solidFill>
              </a:rPr>
              <a:t>A monopoly is broken up, which according to Schumpeter is defined as entrepreneurship.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24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en-US" dirty="0" smtClean="0"/>
              <a:t>A market with a lot of small firms on the market, and a very few very large firms - in between there is a void.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Have had the opportunity to follow a group of midwifes who have started private firms, delivering publicly financed health care.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93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8" y="1844824"/>
            <a:ext cx="779883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87" y="4288944"/>
            <a:ext cx="3007252" cy="180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3995936" y="4437112"/>
            <a:ext cx="4986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Tend to identify with what they are </a:t>
            </a:r>
          </a:p>
          <a:p>
            <a:r>
              <a:rPr lang="en-US" dirty="0" smtClean="0"/>
              <a:t>doing in everyday life.</a:t>
            </a:r>
          </a:p>
          <a:p>
            <a:r>
              <a:rPr lang="en-US" dirty="0" smtClean="0"/>
              <a:t>What they do help them to create their identities.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15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wish from policy makers that we would see a diversity of new actors on the market delivering publicly financed health care services.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Only the beginning… A lot will probably happen in the health and care sectors.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eople leave public organizations to start a firm because they want to perform the service in a different way.  </a:t>
            </a:r>
          </a:p>
        </p:txBody>
      </p:sp>
    </p:spTree>
    <p:extLst>
      <p:ext uri="{BB962C8B-B14F-4D97-AF65-F5344CB8AC3E}">
        <p14:creationId xmlns:p14="http://schemas.microsoft.com/office/powerpoint/2010/main" val="102764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t seems to be a challenge for the entrepreneurs to perceive themselves as entrepreneurs. So the questions to discuss are:</a:t>
            </a:r>
          </a:p>
          <a:p>
            <a:pPr lvl="1"/>
            <a:r>
              <a:rPr lang="en-US" dirty="0" smtClean="0"/>
              <a:t>What can I /we /policy makers do if we want to support entrepreneurship in the sector, if we aim at a sector that consists of a diversity of actors, not only large VC-owned actors?</a:t>
            </a:r>
          </a:p>
          <a:p>
            <a:pPr lvl="1"/>
            <a:r>
              <a:rPr lang="en-US" dirty="0" smtClean="0"/>
              <a:t>How can I continue my journey and study identity construction among the entrepreneurs in the sector, what do you suggest?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4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ubrik 1"/>
          <p:cNvSpPr>
            <a:spLocks noGrp="1"/>
          </p:cNvSpPr>
          <p:nvPr>
            <p:ph type="ctrTitle" idx="4294967295"/>
          </p:nvPr>
        </p:nvSpPr>
        <p:spPr>
          <a:xfrm>
            <a:off x="755576" y="1988840"/>
            <a:ext cx="7772400" cy="1470025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Entrepreneurial Orientation</a:t>
            </a:r>
            <a:r>
              <a:rPr lang="en-US" sz="3600" b="1">
                <a:solidFill>
                  <a:schemeClr val="tx1"/>
                </a:solidFill>
              </a:rPr>
              <a:t>: </a:t>
            </a:r>
            <a:r>
              <a:rPr lang="en-US" sz="3600" b="1" smtClean="0">
                <a:solidFill>
                  <a:schemeClr val="tx1"/>
                </a:solidFill>
              </a:rPr>
              <a:t>Too </a:t>
            </a:r>
            <a:r>
              <a:rPr lang="en-US" sz="3600" b="1" dirty="0" smtClean="0">
                <a:solidFill>
                  <a:schemeClr val="tx1"/>
                </a:solidFill>
              </a:rPr>
              <a:t>Much </a:t>
            </a:r>
            <a:r>
              <a:rPr lang="en-US" sz="3600" b="1" dirty="0">
                <a:solidFill>
                  <a:schemeClr val="tx1"/>
                </a:solidFill>
              </a:rPr>
              <a:t>of a </a:t>
            </a:r>
            <a:r>
              <a:rPr lang="en-US" sz="3600" b="1" smtClean="0">
                <a:solidFill>
                  <a:schemeClr val="tx1"/>
                </a:solidFill>
              </a:rPr>
              <a:t>Good Thing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2227" name="Underrubrik 2"/>
          <p:cNvSpPr>
            <a:spLocks noGrp="1"/>
          </p:cNvSpPr>
          <p:nvPr>
            <p:ph type="subTitle" idx="4294967295"/>
          </p:nvPr>
        </p:nvSpPr>
        <p:spPr>
          <a:xfrm>
            <a:off x="1403350" y="5300663"/>
            <a:ext cx="6400800" cy="3603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sv-SE" sz="2000" dirty="0" smtClean="0">
                <a:latin typeface="Arial" charset="0"/>
                <a:cs typeface="Arial" charset="0"/>
              </a:rPr>
              <a:t> </a:t>
            </a:r>
            <a:endParaRPr lang="en-US" sz="2000" dirty="0" smtClean="0">
              <a:latin typeface="Arial" charset="0"/>
              <a:cs typeface="Arial" charset="0"/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 bwMode="auto">
          <a:xfrm>
            <a:off x="755576" y="3717032"/>
            <a:ext cx="77724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 Bold" pitchFamily="18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en-US" sz="18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Vinit Parida</a:t>
            </a:r>
          </a:p>
          <a:p>
            <a:pPr eaLnBrk="1" hangingPunct="1"/>
            <a:r>
              <a:rPr lang="en-US" sz="1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Assistant Professor</a:t>
            </a:r>
          </a:p>
          <a:p>
            <a:pPr eaLnBrk="1" hangingPunct="1"/>
            <a:r>
              <a:rPr lang="en-US" sz="1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Center for </a:t>
            </a:r>
            <a:r>
              <a:rPr lang="en-US" sz="1800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Interorganizational</a:t>
            </a:r>
            <a:r>
              <a:rPr lang="en-US" sz="1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Innovation Research (</a:t>
            </a:r>
            <a:r>
              <a:rPr lang="en-US" sz="1800" dirty="0" err="1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CiiR</a:t>
            </a:r>
            <a:r>
              <a:rPr lang="en-US" sz="1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eaLnBrk="1" hangingPunct="1"/>
            <a:r>
              <a:rPr lang="en-US" sz="1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Entrepreneurship and Innovation</a:t>
            </a:r>
          </a:p>
          <a:p>
            <a:pPr eaLnBrk="1" hangingPunct="1"/>
            <a:r>
              <a:rPr lang="en-US" sz="180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Luleå University of Technology</a:t>
            </a:r>
          </a:p>
          <a:p>
            <a:pPr eaLnBrk="1" hangingPunct="1"/>
            <a:endParaRPr lang="en-US" sz="1000" b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en-US" sz="1100" b="1" dirty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US" sz="105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Source: </a:t>
            </a:r>
            <a:r>
              <a:rPr lang="en-US" sz="1050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Wales</a:t>
            </a:r>
            <a:r>
              <a:rPr lang="en-US" sz="1050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J.W., Patel, C.P., Parida, V. &amp; </a:t>
            </a:r>
            <a:r>
              <a:rPr lang="en-US" sz="1050" dirty="0" err="1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Kreiser</a:t>
            </a:r>
            <a:r>
              <a:rPr lang="en-US" sz="1050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P.M. (forthcoming), Non-linear Effects of Entrepreneurial Orientation on Small Firm Performance: The Moderating Role of Resource Orchestration Capabilities, </a:t>
            </a:r>
            <a:r>
              <a:rPr lang="en-US" sz="1050" i="1" dirty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Strategic Entrepreneurship Journal.</a:t>
            </a:r>
          </a:p>
          <a:p>
            <a:pPr eaLnBrk="1" hangingPunct="1"/>
            <a:r>
              <a:rPr lang="en-US" sz="1800" b="1" dirty="0" smtClean="0">
                <a:solidFill>
                  <a:srgbClr val="1F497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3600" b="1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4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5496" y="0"/>
            <a:ext cx="8640960" cy="11430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chemeClr val="tx1"/>
                </a:solidFill>
              </a:rPr>
              <a:t>Entrepreneurial Orientation (EO)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6777100" cy="5256584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“strategy-making practices, management philosophies, and firm level behaviors that are entrepreneurial in nature” 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Key </a:t>
            </a:r>
            <a:r>
              <a:rPr lang="en-US" sz="1600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knowledge voids remain regarding this relationship in the context of small firms (i.e. less than 50 </a:t>
            </a: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employees) due to mixed results </a:t>
            </a: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endParaRPr lang="en-US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Examining the potential curvilinear nature of relationship between EO-performance    </a:t>
            </a:r>
          </a:p>
          <a:p>
            <a:pPr marL="0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10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low to moderate level of EO (Benefits out weights costs)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Discovery of new entry through proactive search process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Less resource intensive and manageable new entry opportunities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Less risky- incremental innovations</a:t>
            </a:r>
          </a:p>
          <a:p>
            <a:pPr marL="457200" lvl="1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9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lvl="1" indent="0">
              <a:lnSpc>
                <a:spcPct val="80000"/>
              </a:lnSpc>
              <a:buClr>
                <a:schemeClr val="tx2"/>
              </a:buClr>
              <a:buNone/>
            </a:pPr>
            <a:endParaRPr lang="en-US" sz="900" dirty="0" smtClean="0">
              <a:solidFill>
                <a:schemeClr val="tx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 high levels of EO (Costs out weights benefits)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Simultaneous experiments would stretch recourses base 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Extensive ‘bold strokes’ or ‘courageous moves’ through radical innovations</a:t>
            </a:r>
          </a:p>
          <a:p>
            <a:pPr lvl="1">
              <a:lnSpc>
                <a:spcPct val="8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14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Symbolic use of market intelligence for satisfying entrepreneurial agenda  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5805264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  <a:latin typeface="Calibri"/>
                <a:ea typeface="ＭＳ Ｐゴシック"/>
              </a:rPr>
              <a:t>Hypothesis1: The relationship between EO and firm performance is inverted U-shaped for small firms</a:t>
            </a:r>
            <a:endParaRPr lang="en-US" b="1" dirty="0">
              <a:solidFill>
                <a:srgbClr val="1F497D"/>
              </a:solidFill>
              <a:latin typeface="Calibri"/>
              <a:ea typeface="ＭＳ Ｐゴシック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28184" y="3789040"/>
            <a:ext cx="2921264" cy="2232248"/>
            <a:chOff x="596391" y="3212976"/>
            <a:chExt cx="3872537" cy="2664296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900880" y="3212976"/>
              <a:ext cx="0" cy="1656184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1885024" y="4875375"/>
              <a:ext cx="2583904" cy="0"/>
            </a:xfrm>
            <a:prstGeom prst="straightConnector1">
              <a:avLst/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Arc 7"/>
            <p:cNvSpPr/>
            <p:nvPr/>
          </p:nvSpPr>
          <p:spPr>
            <a:xfrm>
              <a:off x="1979712" y="3645024"/>
              <a:ext cx="2016224" cy="2232248"/>
            </a:xfrm>
            <a:prstGeom prst="arc">
              <a:avLst>
                <a:gd name="adj1" fmla="val 10599878"/>
                <a:gd name="adj2" fmla="val 15020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96391" y="3787101"/>
              <a:ext cx="1455329" cy="551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Firm Growth</a:t>
              </a:r>
              <a:endParaRPr lang="en-US" sz="1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79712" y="4911551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Entrepreneurial Orientation </a:t>
              </a:r>
              <a:endParaRPr lang="en-US" sz="12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582809634"/>
              </p:ext>
            </p:extLst>
          </p:nvPr>
        </p:nvGraphicFramePr>
        <p:xfrm>
          <a:off x="6660232" y="1324992"/>
          <a:ext cx="2412268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068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-tem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-tema">
      <a:majorFont>
        <a:latin typeface="Arial Bold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m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B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atio_pptmal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0FFD8"/>
      </a:accent1>
      <a:accent2>
        <a:srgbClr val="16683A"/>
      </a:accent2>
      <a:accent3>
        <a:srgbClr val="FFFFFF"/>
      </a:accent3>
      <a:accent4>
        <a:srgbClr val="000000"/>
      </a:accent4>
      <a:accent5>
        <a:srgbClr val="E4FFE9"/>
      </a:accent5>
      <a:accent6>
        <a:srgbClr val="135E34"/>
      </a:accent6>
      <a:hlink>
        <a:srgbClr val="9BBBA6"/>
      </a:hlink>
      <a:folHlink>
        <a:srgbClr val="99CC00"/>
      </a:folHlink>
    </a:clrScheme>
    <a:fontScheme name="Ratio_pptmal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Ratio_pptmal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tmal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tmal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tmal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tmal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tio_pptmal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tmal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tmal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tmal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tmal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tmal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tmal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tio_pptmall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0FFD8"/>
        </a:accent1>
        <a:accent2>
          <a:srgbClr val="16683A"/>
        </a:accent2>
        <a:accent3>
          <a:srgbClr val="FFFFFF"/>
        </a:accent3>
        <a:accent4>
          <a:srgbClr val="000000"/>
        </a:accent4>
        <a:accent5>
          <a:srgbClr val="E4FFE9"/>
        </a:accent5>
        <a:accent6>
          <a:srgbClr val="135E34"/>
        </a:accent6>
        <a:hlink>
          <a:srgbClr val="8BB39E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1566</Words>
  <Application>Microsoft Macintosh PowerPoint</Application>
  <PresentationFormat>Bildspel på skärmen (4:3)</PresentationFormat>
  <Paragraphs>274</Paragraphs>
  <Slides>27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27</vt:i4>
      </vt:variant>
    </vt:vector>
  </HeadingPairs>
  <TitlesOfParts>
    <vt:vector size="31" baseType="lpstr">
      <vt:lpstr>Office-tema</vt:lpstr>
      <vt:lpstr>1_Office-tema</vt:lpstr>
      <vt:lpstr>CBI Theme</vt:lpstr>
      <vt:lpstr>Ratio_pptmall</vt:lpstr>
      <vt:lpstr>150th Estrad lecture</vt:lpstr>
      <vt:lpstr>Entrepreneurship in health care sectors </vt:lpstr>
      <vt:lpstr>A unique time in history </vt:lpstr>
      <vt:lpstr>PowerPoint-presentation</vt:lpstr>
      <vt:lpstr>PowerPoint-presentation</vt:lpstr>
      <vt:lpstr>PowerPoint-presentation</vt:lpstr>
      <vt:lpstr>PowerPoint-presentation</vt:lpstr>
      <vt:lpstr>Entrepreneurial Orientation: Too Much of a Good Thing</vt:lpstr>
      <vt:lpstr>Entrepreneurial Orientation (EO) </vt:lpstr>
      <vt:lpstr>Moderating Effects</vt:lpstr>
      <vt:lpstr>Interpretation of Inverted          U-shaped Relationship Tests</vt:lpstr>
      <vt:lpstr>Non-linear Moderating Effects of Capabilities</vt:lpstr>
      <vt:lpstr>Theoretical Contributions</vt:lpstr>
      <vt:lpstr>Managerial Contributions</vt:lpstr>
      <vt:lpstr>Entrepreneurial Orientation: Is it Too Much of a Good Thing?</vt:lpstr>
      <vt:lpstr>Innovation beyond  Product Development   Maria Elmquist,  Esbri Estrad, 12-12-12  Associate Professor, PhD. Center for Business Innovation Div. of Innovation Engineering and Management Chalmers University of Technology maria.elmquist@chalmers.se </vt:lpstr>
      <vt:lpstr>Innovation</vt:lpstr>
      <vt:lpstr>My research interest:  Innovation Capabilities (IC)</vt:lpstr>
      <vt:lpstr>Main research questions:</vt:lpstr>
      <vt:lpstr>For the discussion</vt:lpstr>
      <vt:lpstr>Gaseller –  vad vet vi  och  vad vet vi inte?</vt:lpstr>
      <vt:lpstr>Varför är gaseller viktiga?</vt:lpstr>
      <vt:lpstr>Gaseller…hur ser de ut?</vt:lpstr>
      <vt:lpstr>Kompetensutveckling oftast intern</vt:lpstr>
      <vt:lpstr>Success factor? Marknadsfokus</vt:lpstr>
      <vt:lpstr>Slutsatser</vt:lpstr>
      <vt:lpstr>Frågor / kommentarer?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Entrepreneurship in health care sectors</dc:title>
  <dc:creator>Caroline Wigren</dc:creator>
  <cp:lastModifiedBy>Helene Thorgrimsson</cp:lastModifiedBy>
  <cp:revision>5</cp:revision>
  <cp:lastPrinted>2012-12-12T08:53:40Z</cp:lastPrinted>
  <dcterms:created xsi:type="dcterms:W3CDTF">2012-12-11T14:01:32Z</dcterms:created>
  <dcterms:modified xsi:type="dcterms:W3CDTF">2012-12-12T09:34:43Z</dcterms:modified>
</cp:coreProperties>
</file>