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6" r:id="rId4"/>
    <p:sldId id="274" r:id="rId5"/>
    <p:sldId id="270" r:id="rId6"/>
    <p:sldId id="271" r:id="rId7"/>
    <p:sldId id="275" r:id="rId8"/>
    <p:sldId id="259" r:id="rId9"/>
    <p:sldId id="276" r:id="rId10"/>
    <p:sldId id="278" r:id="rId11"/>
    <p:sldId id="273" r:id="rId12"/>
    <p:sldId id="272" r:id="rId13"/>
  </p:sldIdLst>
  <p:sldSz cx="9144000" cy="6858000" type="screen4x3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F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8" autoAdjust="0"/>
    <p:restoredTop sz="91765" autoAdjust="0"/>
  </p:normalViewPr>
  <p:slideViewPr>
    <p:cSldViewPr snapToGrid="0" snapToObjects="1">
      <p:cViewPr>
        <p:scale>
          <a:sx n="100" d="100"/>
          <a:sy n="100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Number of Clinics Using</c:v>
                </c:pt>
              </c:strCache>
            </c:strRef>
          </c:tx>
          <c:invertIfNegative val="0"/>
          <c:cat>
            <c:numRef>
              <c:f>Blad1!$A$2:$A$5</c:f>
              <c:numCache>
                <c:formatCode>General</c:formatCode>
                <c:ptCount val="4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37.0</c:v>
                </c:pt>
                <c:pt idx="1">
                  <c:v>68.0</c:v>
                </c:pt>
                <c:pt idx="2">
                  <c:v>155.0</c:v>
                </c:pt>
                <c:pt idx="3">
                  <c:v>200.0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9543352"/>
        <c:axId val="2059546296"/>
        <c:axId val="0"/>
      </c:bar3DChart>
      <c:catAx>
        <c:axId val="2059543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9546296"/>
        <c:crosses val="autoZero"/>
        <c:auto val="1"/>
        <c:lblAlgn val="ctr"/>
        <c:lblOffset val="100"/>
        <c:noMultiLvlLbl val="0"/>
      </c:catAx>
      <c:valAx>
        <c:axId val="2059546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9543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C2A970-A171-7245-B3AF-7BFD8406BEF2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80A9677-6D6F-DE43-A70D-80359672B84C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59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F555E8-0B88-AB46-BCC7-5CDB0D533BFC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B4E0AE9-9D36-D64A-B06A-F3E96D4C4F16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76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0AE9-9D36-D64A-B06A-F3E96D4C4F1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52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MS PGothic" charset="0"/>
              </a:rPr>
              <a:t>Global</a:t>
            </a:r>
            <a:r>
              <a:rPr lang="en-US" baseline="0" dirty="0" smtClean="0">
                <a:ea typeface="MS PGothic" charset="0"/>
              </a:rPr>
              <a:t> numbers are: 13 patients dies every week or 2 per day; 13 patients are seriously injured every day and 1300 needles dislodges every day</a:t>
            </a:r>
          </a:p>
          <a:p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A443-5CD7-482D-AC94-B3DC26272FA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Scotland – criminal court</a:t>
            </a:r>
          </a:p>
          <a:p>
            <a:r>
              <a:rPr lang="en-US" dirty="0" smtClean="0"/>
              <a:t>KOL – America, Australia,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svensken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är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verksam</a:t>
            </a:r>
            <a:r>
              <a:rPr lang="en-US" baseline="0" dirty="0" smtClean="0"/>
              <a:t> I USA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0AE9-9D36-D64A-B06A-F3E96D4C4F1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Might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baseline="0" dirty="0" smtClean="0"/>
              <a:t> DIN </a:t>
            </a:r>
            <a:r>
              <a:rPr lang="sv-SE" baseline="0" dirty="0" err="1" smtClean="0"/>
              <a:t>std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0AE9-9D36-D64A-B06A-F3E96D4C4F1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30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lead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for a </a:t>
            </a:r>
            <a:r>
              <a:rPr lang="sv-SE" dirty="0" err="1" smtClean="0"/>
              <a:t>customer</a:t>
            </a:r>
            <a:r>
              <a:rPr lang="sv-SE" dirty="0" smtClean="0"/>
              <a:t> is </a:t>
            </a:r>
            <a:r>
              <a:rPr lang="sv-SE" dirty="0" err="1" smtClean="0"/>
              <a:t>anything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6 </a:t>
            </a:r>
            <a:r>
              <a:rPr lang="sv-SE" dirty="0" err="1" smtClean="0"/>
              <a:t>to</a:t>
            </a:r>
            <a:r>
              <a:rPr lang="sv-SE" dirty="0" smtClean="0"/>
              <a:t> 36 </a:t>
            </a:r>
            <a:r>
              <a:rPr lang="sv-SE" dirty="0" err="1" smtClean="0"/>
              <a:t>months</a:t>
            </a:r>
            <a:endParaRPr lang="sv-SE" dirty="0" smtClean="0"/>
          </a:p>
          <a:p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customers</a:t>
            </a:r>
            <a:r>
              <a:rPr lang="sv-SE" dirty="0" smtClean="0"/>
              <a:t> </a:t>
            </a:r>
            <a:r>
              <a:rPr lang="sv-SE" dirty="0" err="1" smtClean="0"/>
              <a:t>include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Diaverum</a:t>
            </a:r>
            <a:r>
              <a:rPr lang="sv-SE" baseline="0" dirty="0" smtClean="0"/>
              <a:t> (management </a:t>
            </a:r>
            <a:r>
              <a:rPr lang="sv-SE" baseline="0" dirty="0" err="1" smtClean="0"/>
              <a:t>endores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Redsense for risk patients;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currently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doing</a:t>
            </a:r>
            <a:r>
              <a:rPr lang="sv-SE" baseline="0" dirty="0" smtClean="0"/>
              <a:t> a risk </a:t>
            </a:r>
            <a:r>
              <a:rPr lang="sv-SE" baseline="0" dirty="0" err="1" smtClean="0"/>
              <a:t>assessment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clinics</a:t>
            </a:r>
            <a:r>
              <a:rPr lang="sv-SE" baseline="0" dirty="0" smtClean="0"/>
              <a:t>) – The </a:t>
            </a:r>
            <a:r>
              <a:rPr lang="sv-SE" baseline="0" dirty="0" err="1" smtClean="0"/>
              <a:t>Australian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clinics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uses</a:t>
            </a:r>
            <a:r>
              <a:rPr lang="sv-SE" baseline="0" dirty="0" smtClean="0"/>
              <a:t> RS</a:t>
            </a:r>
          </a:p>
          <a:p>
            <a:r>
              <a:rPr lang="sv-SE" baseline="0" dirty="0" err="1" smtClean="0"/>
              <a:t>Kuratorum</a:t>
            </a:r>
            <a:r>
              <a:rPr lang="sv-SE" baseline="0" dirty="0" smtClean="0"/>
              <a:t> / </a:t>
            </a:r>
            <a:r>
              <a:rPr lang="sv-SE" baseline="0" dirty="0" err="1" smtClean="0"/>
              <a:t>Kfh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clinic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RS and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sice</a:t>
            </a:r>
            <a:r>
              <a:rPr lang="sv-SE" baseline="0" dirty="0" smtClean="0"/>
              <a:t> 2010. </a:t>
            </a:r>
            <a:r>
              <a:rPr lang="sv-SE" baseline="0" dirty="0" err="1" smtClean="0"/>
              <a:t>next</a:t>
            </a:r>
            <a:r>
              <a:rPr lang="sv-SE" baseline="0" dirty="0" smtClean="0"/>
              <a:t> step is an </a:t>
            </a:r>
            <a:r>
              <a:rPr lang="sv-SE" baseline="0" dirty="0" err="1" smtClean="0"/>
              <a:t>introduction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three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clinics</a:t>
            </a:r>
            <a:endParaRPr lang="sv-SE" baseline="0" dirty="0" smtClean="0"/>
          </a:p>
          <a:p>
            <a:r>
              <a:rPr lang="sv-SE" baseline="0" dirty="0" err="1" smtClean="0"/>
              <a:t>Phv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been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listed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approved</a:t>
            </a:r>
            <a:r>
              <a:rPr lang="sv-SE" baseline="0" dirty="0" smtClean="0"/>
              <a:t> vender </a:t>
            </a:r>
            <a:r>
              <a:rPr lang="sv-SE" baseline="0" dirty="0" err="1" smtClean="0"/>
              <a:t>since</a:t>
            </a:r>
            <a:r>
              <a:rPr lang="sv-SE" baseline="0" dirty="0" smtClean="0"/>
              <a:t> 2010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0AE9-9D36-D64A-B06A-F3E96D4C4F1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00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Ystad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0AE9-9D36-D64A-B06A-F3E96D4C4F1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94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71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74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2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81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46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17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72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87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94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8EEB-A5CE-EF4B-9023-E4B2B95C8C41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EAAC-E489-6941-8DC7-56DC9C31A8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53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l="35143" t="15021" r="18790" b="30145"/>
          <a:stretch>
            <a:fillRect/>
          </a:stretch>
        </p:blipFill>
        <p:spPr bwMode="auto">
          <a:xfrm>
            <a:off x="0" y="0"/>
            <a:ext cx="9296401" cy="691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52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Tack!</a:t>
            </a:r>
            <a:endParaRPr lang="sv-SE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4608513" cy="4775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Summery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Market </a:t>
            </a:r>
            <a:r>
              <a:rPr lang="en-US" dirty="0"/>
              <a:t>acceptance</a:t>
            </a:r>
          </a:p>
          <a:p>
            <a:pPr lvl="1"/>
            <a:r>
              <a:rPr lang="en-US" dirty="0"/>
              <a:t>CE  </a:t>
            </a:r>
            <a:r>
              <a:rPr lang="en-US" b="1" dirty="0"/>
              <a:t>March 2007</a:t>
            </a:r>
          </a:p>
          <a:p>
            <a:pPr lvl="1"/>
            <a:r>
              <a:rPr lang="en-US" dirty="0"/>
              <a:t>FDA clearance clinic </a:t>
            </a:r>
            <a:r>
              <a:rPr lang="en-US" b="1" dirty="0"/>
              <a:t>Oct 2007</a:t>
            </a:r>
          </a:p>
          <a:p>
            <a:pPr lvl="1"/>
            <a:r>
              <a:rPr lang="en-US" dirty="0"/>
              <a:t>FDA clearance home</a:t>
            </a:r>
            <a:r>
              <a:rPr lang="en-US" b="1" dirty="0"/>
              <a:t> May 2010</a:t>
            </a:r>
          </a:p>
          <a:p>
            <a:endParaRPr lang="en-US" dirty="0"/>
          </a:p>
          <a:p>
            <a:r>
              <a:rPr lang="en-US" dirty="0"/>
              <a:t>Redsense is being sold in 13 countries:</a:t>
            </a:r>
          </a:p>
          <a:p>
            <a:pPr lvl="1"/>
            <a:r>
              <a:rPr lang="en-US" dirty="0"/>
              <a:t>Sweden, USA, Canada, Denmark, Finland, Germany, Holland, Belgium, France, Italy, Spain, Austria, Australia</a:t>
            </a:r>
          </a:p>
          <a:p>
            <a:pPr lvl="1"/>
            <a:endParaRPr lang="en-US" dirty="0"/>
          </a:p>
          <a:p>
            <a:r>
              <a:rPr lang="en-US" dirty="0" smtClean="0"/>
              <a:t>Examples of clinics:</a:t>
            </a:r>
            <a:endParaRPr lang="en-US" dirty="0"/>
          </a:p>
          <a:p>
            <a:pPr lvl="1"/>
            <a:r>
              <a:rPr lang="en-US" dirty="0" smtClean="0"/>
              <a:t>Cleveland clinics, VA-hospitals, Glasgow (all of Scotland), NÄL, </a:t>
            </a:r>
            <a:r>
              <a:rPr lang="en-US" dirty="0" err="1" smtClean="0"/>
              <a:t>Skejby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Patrik.Byhmer@redsensemedical.com</a:t>
            </a:r>
            <a:endParaRPr lang="en-US" dirty="0"/>
          </a:p>
        </p:txBody>
      </p:sp>
      <p:pic>
        <p:nvPicPr>
          <p:cNvPr id="6" name="Picture 4" descr="Page 34 - PRN_Times_Squar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928813"/>
            <a:ext cx="3987800" cy="49291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8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Achievments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Regulatory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CE-mark Feb 2007</a:t>
            </a:r>
          </a:p>
          <a:p>
            <a:r>
              <a:rPr lang="sv-SE" dirty="0" smtClean="0"/>
              <a:t>FDA 510k </a:t>
            </a:r>
            <a:r>
              <a:rPr lang="sv-SE" dirty="0" err="1" smtClean="0"/>
              <a:t>clearence</a:t>
            </a:r>
            <a:r>
              <a:rPr lang="sv-SE" dirty="0" smtClean="0"/>
              <a:t> </a:t>
            </a:r>
            <a:r>
              <a:rPr lang="sv-SE" dirty="0" err="1" smtClean="0"/>
              <a:t>Oct</a:t>
            </a:r>
            <a:r>
              <a:rPr lang="sv-SE" dirty="0" smtClean="0"/>
              <a:t> 2007</a:t>
            </a:r>
          </a:p>
          <a:p>
            <a:r>
              <a:rPr lang="sv-SE" dirty="0" smtClean="0"/>
              <a:t>ISO 13485 </a:t>
            </a:r>
            <a:r>
              <a:rPr lang="sv-SE" dirty="0" err="1" smtClean="0"/>
              <a:t>clearance</a:t>
            </a:r>
            <a:r>
              <a:rPr lang="sv-SE" dirty="0" smtClean="0"/>
              <a:t> Nov 2008</a:t>
            </a:r>
          </a:p>
          <a:p>
            <a:r>
              <a:rPr lang="sv-SE" dirty="0" smtClean="0"/>
              <a:t>FDA 510k </a:t>
            </a:r>
            <a:r>
              <a:rPr lang="sv-SE" dirty="0" err="1" smtClean="0"/>
              <a:t>clearance</a:t>
            </a:r>
            <a:r>
              <a:rPr lang="sv-SE" dirty="0" smtClean="0"/>
              <a:t> for HHD May 2010</a:t>
            </a:r>
          </a:p>
          <a:p>
            <a:r>
              <a:rPr lang="sv-SE" dirty="0" smtClean="0"/>
              <a:t>FDA 510k </a:t>
            </a:r>
            <a:r>
              <a:rPr lang="sv-SE" dirty="0" err="1" smtClean="0"/>
              <a:t>clearance</a:t>
            </a:r>
            <a:r>
              <a:rPr lang="sv-SE" dirty="0" smtClean="0"/>
              <a:t> for 8 </a:t>
            </a:r>
            <a:r>
              <a:rPr lang="sv-SE" dirty="0" err="1" smtClean="0"/>
              <a:t>hour</a:t>
            </a:r>
            <a:r>
              <a:rPr lang="sv-SE" dirty="0" smtClean="0"/>
              <a:t> </a:t>
            </a:r>
            <a:r>
              <a:rPr lang="sv-SE" dirty="0" err="1" smtClean="0"/>
              <a:t>useage</a:t>
            </a:r>
            <a:r>
              <a:rPr lang="sv-SE" dirty="0" smtClean="0"/>
              <a:t> Feb 2011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Awards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Innovation </a:t>
            </a:r>
            <a:r>
              <a:rPr lang="sv-SE" dirty="0" err="1" smtClean="0"/>
              <a:t>company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year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(Halmstad, Sweden region)</a:t>
            </a:r>
          </a:p>
          <a:p>
            <a:r>
              <a:rPr lang="sv-SE" dirty="0" smtClean="0"/>
              <a:t>SKAPA finalist </a:t>
            </a:r>
            <a:br>
              <a:rPr lang="sv-SE" dirty="0" smtClean="0"/>
            </a:br>
            <a:r>
              <a:rPr lang="sv-SE" dirty="0" smtClean="0"/>
              <a:t>(Most </a:t>
            </a:r>
            <a:r>
              <a:rPr lang="sv-SE" dirty="0" err="1" smtClean="0"/>
              <a:t>intresting</a:t>
            </a:r>
            <a:r>
              <a:rPr lang="sv-SE" dirty="0" smtClean="0"/>
              <a:t> start </a:t>
            </a:r>
            <a:r>
              <a:rPr lang="sv-SE" dirty="0" err="1" smtClean="0"/>
              <a:t>up</a:t>
            </a:r>
            <a:r>
              <a:rPr lang="sv-SE" dirty="0" smtClean="0"/>
              <a:t> in the region)</a:t>
            </a:r>
          </a:p>
          <a:p>
            <a:r>
              <a:rPr lang="sv-SE" dirty="0" err="1" smtClean="0"/>
              <a:t>Emerging</a:t>
            </a:r>
            <a:r>
              <a:rPr lang="sv-SE" dirty="0" smtClean="0"/>
              <a:t> </a:t>
            </a:r>
            <a:r>
              <a:rPr lang="sv-SE" dirty="0" err="1" smtClean="0"/>
              <a:t>company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year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(Frost &amp; </a:t>
            </a:r>
            <a:r>
              <a:rPr lang="sv-SE" dirty="0" err="1" smtClean="0"/>
              <a:t>Sulliavan</a:t>
            </a:r>
            <a:r>
              <a:rPr lang="sv-SE" dirty="0" smtClean="0"/>
              <a:t> 2008)</a:t>
            </a:r>
          </a:p>
          <a:p>
            <a:r>
              <a:rPr lang="sv-SE" dirty="0" smtClean="0"/>
              <a:t>Index </a:t>
            </a:r>
            <a:r>
              <a:rPr lang="sv-SE" dirty="0" err="1" smtClean="0"/>
              <a:t>award</a:t>
            </a:r>
            <a:r>
              <a:rPr lang="sv-SE" dirty="0" smtClean="0"/>
              <a:t> finalist</a:t>
            </a:r>
          </a:p>
          <a:p>
            <a:r>
              <a:rPr lang="sv-SE" dirty="0" err="1" smtClean="0"/>
              <a:t>Member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33- list 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33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promising</a:t>
            </a:r>
            <a:r>
              <a:rPr lang="sv-SE" dirty="0" smtClean="0"/>
              <a:t> </a:t>
            </a:r>
            <a:r>
              <a:rPr lang="sv-SE" dirty="0" err="1" smtClean="0"/>
              <a:t>young</a:t>
            </a:r>
            <a:r>
              <a:rPr lang="sv-SE" dirty="0" smtClean="0"/>
              <a:t> </a:t>
            </a:r>
            <a:r>
              <a:rPr lang="sv-SE" dirty="0" err="1" smtClean="0"/>
              <a:t>tehnology</a:t>
            </a:r>
            <a:r>
              <a:rPr lang="sv-SE" dirty="0" smtClean="0"/>
              <a:t> </a:t>
            </a:r>
            <a:r>
              <a:rPr lang="sv-SE" dirty="0" err="1" smtClean="0"/>
              <a:t>companies</a:t>
            </a:r>
            <a:r>
              <a:rPr lang="sv-SE" dirty="0" smtClean="0"/>
              <a:t> in Sweden)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23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How</a:t>
            </a:r>
            <a:r>
              <a:rPr lang="sv-SE" dirty="0" smtClean="0"/>
              <a:t> the it </a:t>
            </a:r>
            <a:r>
              <a:rPr lang="sv-SE" dirty="0" err="1" smtClean="0"/>
              <a:t>works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4" name="Picture 3" descr="Illustrations_u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6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4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78813" cy="44719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990000"/>
                </a:solidFill>
                <a:latin typeface="Verdana" charset="0"/>
                <a:ea typeface="MS PGothic" charset="0"/>
              </a:rPr>
              <a:t>In the US alone, more than; </a:t>
            </a:r>
            <a:r>
              <a:rPr lang="en-US" sz="1800" dirty="0" smtClean="0">
                <a:solidFill>
                  <a:srgbClr val="990000"/>
                </a:solidFill>
                <a:latin typeface="Verdana" charset="0"/>
                <a:ea typeface="MS PGothic" charset="0"/>
              </a:rPr>
              <a:t>  2 / 2 / 200</a:t>
            </a:r>
            <a:endParaRPr lang="en-US" sz="1800" dirty="0">
              <a:solidFill>
                <a:srgbClr val="990000"/>
              </a:solidFill>
              <a:latin typeface="Verdana" charset="0"/>
              <a:ea typeface="MS PGothic" charset="0"/>
            </a:endParaRP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rgbClr val="990000"/>
                </a:solidFill>
                <a:ea typeface="MS PGothic" charset="0"/>
              </a:rPr>
              <a:t>2 patients die due to VND every week 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rgbClr val="990000"/>
                </a:solidFill>
                <a:ea typeface="MS PGothic" charset="0"/>
              </a:rPr>
              <a:t>2 patients are seriously injured every day due to VND 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rgbClr val="990000"/>
                </a:solidFill>
                <a:ea typeface="MS PGothic" charset="0"/>
              </a:rPr>
              <a:t>200 needles are dislodged every day</a:t>
            </a:r>
          </a:p>
          <a:p>
            <a:pPr lvl="1">
              <a:lnSpc>
                <a:spcPct val="110000"/>
              </a:lnSpc>
              <a:buFontTx/>
              <a:buNone/>
            </a:pPr>
            <a:endParaRPr lang="en-US" sz="1600" dirty="0">
              <a:solidFill>
                <a:srgbClr val="990000"/>
              </a:solidFill>
              <a:ea typeface="MS PGothic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Verdana" charset="0"/>
                <a:ea typeface="MS PGothic" charset="0"/>
              </a:rPr>
              <a:t>RPA estimates that 1 in 720 hemodialysis treatments performed in the US has a VND</a:t>
            </a:r>
            <a:r>
              <a:rPr lang="en-US" sz="1200" baseline="30000" dirty="0">
                <a:latin typeface="Verdana" charset="0"/>
                <a:ea typeface="MS PGothic" charset="0"/>
              </a:rPr>
              <a:t>4</a:t>
            </a:r>
            <a:r>
              <a:rPr lang="en-US" sz="1200" dirty="0">
                <a:latin typeface="Verdana" charset="0"/>
                <a:ea typeface="MS PGothic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dirty="0" err="1">
                <a:latin typeface="Verdana" charset="0"/>
                <a:ea typeface="MS PGothic" charset="0"/>
              </a:rPr>
              <a:t>Haemodialysis</a:t>
            </a:r>
            <a:r>
              <a:rPr lang="en-US" sz="1200" dirty="0">
                <a:latin typeface="Verdana" charset="0"/>
                <a:ea typeface="MS PGothic" charset="0"/>
              </a:rPr>
              <a:t> nurses tells that they believe dislodgement related incidents are often not reported</a:t>
            </a:r>
            <a:r>
              <a:rPr lang="en-US" sz="1200" baseline="30000" dirty="0">
                <a:latin typeface="Verdana" charset="0"/>
                <a:ea typeface="MS PGothic" charset="0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Verdana" charset="0"/>
                <a:ea typeface="MS PGothic" charset="0"/>
              </a:rPr>
              <a:t>It is estimated that 136 patients die annually, in the US alone, due to venous</a:t>
            </a:r>
            <a:r>
              <a:rPr lang="en-US" sz="1600" dirty="0">
                <a:latin typeface="Verdana" charset="0"/>
                <a:ea typeface="MS PGothic" charset="0"/>
              </a:rPr>
              <a:t> </a:t>
            </a:r>
            <a:r>
              <a:rPr lang="en-US" sz="1200" dirty="0">
                <a:latin typeface="Verdana" charset="0"/>
                <a:ea typeface="MS PGothic" charset="0"/>
              </a:rPr>
              <a:t>needle dislodgement</a:t>
            </a:r>
            <a:r>
              <a:rPr lang="en-US" sz="1200" baseline="30000" dirty="0">
                <a:latin typeface="Verdana" charset="0"/>
                <a:ea typeface="MS PGothic" charset="0"/>
              </a:rPr>
              <a:t>1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Verdana" charset="0"/>
                <a:ea typeface="MS PGothic" charset="0"/>
              </a:rPr>
              <a:t>VA clinics reports that 1 of 62500 treatments result in a serious bleeding and in worst case death </a:t>
            </a:r>
            <a:r>
              <a:rPr lang="en-US" sz="1200" baseline="30000" dirty="0">
                <a:latin typeface="Verdana" charset="0"/>
                <a:ea typeface="MS PGothic" charset="0"/>
              </a:rPr>
              <a:t>3</a:t>
            </a:r>
            <a:endParaRPr lang="en-US" sz="1200" dirty="0">
              <a:latin typeface="Verdana" charset="0"/>
              <a:ea typeface="MS PGothic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Verdana" charset="0"/>
                <a:ea typeface="MS PGothic" charset="0"/>
              </a:rPr>
              <a:t>After a VND, the patient has a higher risk of mortality, due to infections</a:t>
            </a:r>
            <a:r>
              <a:rPr lang="en-US" sz="1200" baseline="30000" dirty="0">
                <a:latin typeface="Verdana" charset="0"/>
                <a:ea typeface="MS PGothic" charset="0"/>
              </a:rPr>
              <a:t>5</a:t>
            </a:r>
            <a:endParaRPr lang="en-US" sz="1200" dirty="0">
              <a:latin typeface="Verdana" charset="0"/>
              <a:ea typeface="MS PGothic" charset="0"/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en-US" sz="1200" dirty="0">
              <a:latin typeface="Verdana" charset="0"/>
              <a:ea typeface="MS PGothic" charset="0"/>
            </a:endParaRPr>
          </a:p>
          <a:p>
            <a:pPr>
              <a:lnSpc>
                <a:spcPct val="130000"/>
              </a:lnSpc>
              <a:buClr>
                <a:schemeClr val="tx1"/>
              </a:buClr>
              <a:buFontTx/>
              <a:buAutoNum type="arabicParenR"/>
            </a:pPr>
            <a:r>
              <a:rPr lang="en-US" sz="700" dirty="0" err="1">
                <a:latin typeface="Verdana" charset="0"/>
                <a:ea typeface="MS PGothic" charset="0"/>
              </a:rPr>
              <a:t>Sandroni</a:t>
            </a:r>
            <a:r>
              <a:rPr lang="en-US" sz="700" dirty="0">
                <a:latin typeface="Verdana" charset="0"/>
                <a:ea typeface="MS PGothic" charset="0"/>
              </a:rPr>
              <a:t> S. Catastrophic Hemorrhage from Venous needle dislodgement during hemodialysis. Journal of the American Society of Nephrology, volume 19, November 2008 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Tx/>
              <a:buAutoNum type="arabicParenR"/>
            </a:pPr>
            <a:r>
              <a:rPr lang="en-US" sz="700" dirty="0" err="1">
                <a:latin typeface="Verdana" charset="0"/>
                <a:ea typeface="MS PGothic" charset="0"/>
              </a:rPr>
              <a:t>Ny</a:t>
            </a:r>
            <a:r>
              <a:rPr lang="en-US" sz="700" dirty="0">
                <a:latin typeface="Verdana" charset="0"/>
                <a:ea typeface="MS PGothic" charset="0"/>
              </a:rPr>
              <a:t> </a:t>
            </a:r>
            <a:r>
              <a:rPr lang="en-US" sz="700" dirty="0" err="1">
                <a:latin typeface="Verdana" charset="0"/>
                <a:ea typeface="MS PGothic" charset="0"/>
              </a:rPr>
              <a:t>teknik</a:t>
            </a:r>
            <a:r>
              <a:rPr lang="en-US" sz="700" dirty="0">
                <a:latin typeface="Verdana" charset="0"/>
                <a:ea typeface="MS PGothic" charset="0"/>
              </a:rPr>
              <a:t>, issue 33, 15th August 2007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Tx/>
              <a:buAutoNum type="arabicParenR"/>
            </a:pPr>
            <a:r>
              <a:rPr lang="en-US" sz="700" dirty="0">
                <a:latin typeface="Verdana" charset="0"/>
                <a:ea typeface="MS PGothic" charset="0"/>
              </a:rPr>
              <a:t>Patients Safety Advisory; Veteran Health Administration Warning System; Published by VA Central Office; October 21, 2008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Tx/>
              <a:buAutoNum type="arabicParenR"/>
            </a:pPr>
            <a:r>
              <a:rPr lang="en-US" sz="700" dirty="0">
                <a:latin typeface="Verdana" charset="0"/>
                <a:ea typeface="MS PGothic" charset="0"/>
              </a:rPr>
              <a:t>Renal physicians association, US, patient survey 2007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Tx/>
              <a:buNone/>
            </a:pPr>
            <a:r>
              <a:rPr lang="en-US" sz="700" dirty="0">
                <a:latin typeface="Verdana" charset="0"/>
                <a:ea typeface="MS PGothic" charset="0"/>
              </a:rPr>
              <a:t>5) 	Gambro, France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500063"/>
            <a:ext cx="8062912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Needle dislodgement </a:t>
            </a:r>
            <a:r>
              <a:rPr lang="en-US" sz="2800" dirty="0" smtClean="0">
                <a:latin typeface="Arial" charset="0"/>
                <a:ea typeface="MS PGothic" charset="0"/>
                <a:cs typeface="Arial" charset="0"/>
              </a:rPr>
              <a:t>– The Issue</a:t>
            </a:r>
            <a:endParaRPr lang="en-US" sz="2800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3" t="38629" r="39638" b="29391"/>
          <a:stretch>
            <a:fillRect/>
          </a:stretch>
        </p:blipFill>
        <p:spPr bwMode="auto">
          <a:xfrm>
            <a:off x="6324600" y="1659971"/>
            <a:ext cx="2357438" cy="17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521200" y="1981200"/>
            <a:ext cx="1498600" cy="482600"/>
          </a:xfrm>
          <a:prstGeom prst="rect">
            <a:avLst/>
          </a:prstGeom>
          <a:solidFill>
            <a:srgbClr val="FFFF00">
              <a:alpha val="3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5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404813"/>
            <a:ext cx="678961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Market Potential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23528" y="19888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Patient population </a:t>
            </a:r>
            <a:r>
              <a:rPr lang="en-US" sz="2400" dirty="0" err="1" smtClean="0"/>
              <a:t>approximatly</a:t>
            </a:r>
            <a:r>
              <a:rPr lang="en-US" sz="2400" dirty="0" smtClean="0"/>
              <a:t> 2 mil ESRD patients </a:t>
            </a:r>
          </a:p>
          <a:p>
            <a:pPr algn="ctr"/>
            <a:r>
              <a:rPr lang="en-US" sz="2400" dirty="0" smtClean="0"/>
              <a:t>89% are treated with </a:t>
            </a:r>
            <a:r>
              <a:rPr lang="en-US" sz="2400" dirty="0" err="1" smtClean="0"/>
              <a:t>HemoDialysis</a:t>
            </a:r>
            <a:r>
              <a:rPr lang="en-US" sz="2400" dirty="0" smtClean="0"/>
              <a:t> (HD) 1.8 million</a:t>
            </a:r>
            <a:endParaRPr lang="en-US" sz="2400" dirty="0"/>
          </a:p>
        </p:txBody>
      </p:sp>
      <p:grpSp>
        <p:nvGrpSpPr>
          <p:cNvPr id="2" name="Grupp 1"/>
          <p:cNvGrpSpPr/>
          <p:nvPr/>
        </p:nvGrpSpPr>
        <p:grpSpPr>
          <a:xfrm>
            <a:off x="611560" y="3242692"/>
            <a:ext cx="7475722" cy="1887016"/>
            <a:chOff x="611560" y="3356992"/>
            <a:chExt cx="7475722" cy="1887016"/>
          </a:xfrm>
        </p:grpSpPr>
        <p:sp>
          <p:nvSpPr>
            <p:cNvPr id="12" name="textruta 11"/>
            <p:cNvSpPr txBox="1"/>
            <p:nvPr/>
          </p:nvSpPr>
          <p:spPr>
            <a:xfrm>
              <a:off x="2627784" y="3356992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sv-SE" sz="1600" b="1" dirty="0" smtClean="0"/>
            </a:p>
            <a:p>
              <a:pPr algn="ctr"/>
              <a:r>
                <a:rPr lang="sv-SE" sz="1600" b="1" dirty="0" smtClean="0"/>
                <a:t>271 500 HD </a:t>
              </a:r>
              <a:endParaRPr lang="sv-SE" sz="1600" b="1" dirty="0"/>
            </a:p>
          </p:txBody>
        </p:sp>
        <p:pic>
          <p:nvPicPr>
            <p:cNvPr id="8" name="Picture 2" descr="http://t2.gstatic.com/images?q=tbn:ANd9GcTKXGdhol3jZmvUtx3oUxhM0YPBaj-xup9nNdi1YgdQiIE1spcOd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861048"/>
              <a:ext cx="1656184" cy="1088180"/>
            </a:xfrm>
            <a:prstGeom prst="rect">
              <a:avLst/>
            </a:prstGeom>
            <a:noFill/>
          </p:spPr>
        </p:pic>
        <p:pic>
          <p:nvPicPr>
            <p:cNvPr id="9" name="Picture 2" descr="http://www.affischer-posters.se/posters/flagga-us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3861048"/>
              <a:ext cx="1540946" cy="1099208"/>
            </a:xfrm>
            <a:prstGeom prst="rect">
              <a:avLst/>
            </a:prstGeom>
            <a:noFill/>
          </p:spPr>
        </p:pic>
        <p:sp>
          <p:nvSpPr>
            <p:cNvPr id="14" name="textruta 13"/>
            <p:cNvSpPr txBox="1"/>
            <p:nvPr/>
          </p:nvSpPr>
          <p:spPr>
            <a:xfrm>
              <a:off x="611560" y="3356992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sv-SE" sz="1600" b="1" dirty="0" smtClean="0"/>
            </a:p>
            <a:p>
              <a:pPr algn="ctr"/>
              <a:r>
                <a:rPr lang="sv-SE" sz="1600" b="1" dirty="0" smtClean="0"/>
                <a:t>362 000 HD </a:t>
              </a:r>
              <a:endParaRPr lang="sv-SE" sz="1600" b="1" dirty="0"/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4572000" y="3356992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sv-SE" sz="1600" b="1" dirty="0" smtClean="0"/>
            </a:p>
            <a:p>
              <a:pPr algn="ctr"/>
              <a:r>
                <a:rPr lang="sv-SE" sz="1600" b="1" dirty="0" smtClean="0"/>
                <a:t>270 000 HD </a:t>
              </a:r>
              <a:endParaRPr lang="sv-SE" sz="1600" b="1" dirty="0"/>
            </a:p>
          </p:txBody>
        </p:sp>
        <p:pic>
          <p:nvPicPr>
            <p:cNvPr id="32776" name="Picture 8" descr="http://www.rodastjarnan.com/ovrigt/stor-japansk-flagga-japan-6088-c1.jpg"/>
            <p:cNvPicPr>
              <a:picLocks noChangeAspect="1" noChangeArrowheads="1"/>
            </p:cNvPicPr>
            <p:nvPr/>
          </p:nvPicPr>
          <p:blipFill>
            <a:blip r:embed="rId5" cstate="print"/>
            <a:srcRect t="16667" b="20000"/>
            <a:stretch>
              <a:fillRect/>
            </a:stretch>
          </p:blipFill>
          <p:spPr bwMode="auto">
            <a:xfrm>
              <a:off x="4572000" y="3933056"/>
              <a:ext cx="1625864" cy="102971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sp>
          <p:nvSpPr>
            <p:cNvPr id="17" name="textruta 16"/>
            <p:cNvSpPr txBox="1"/>
            <p:nvPr/>
          </p:nvSpPr>
          <p:spPr>
            <a:xfrm>
              <a:off x="6516216" y="3933056"/>
              <a:ext cx="1512168" cy="100027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Aisa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Paciffic</a:t>
              </a:r>
              <a:r>
                <a:rPr lang="en-US" sz="1200" b="1" dirty="0" smtClean="0"/>
                <a:t> </a:t>
              </a:r>
            </a:p>
            <a:p>
              <a:pPr algn="ctr"/>
              <a:r>
                <a:rPr lang="en-US" sz="1200" b="1" dirty="0" smtClean="0"/>
                <a:t>Latin America</a:t>
              </a:r>
            </a:p>
            <a:p>
              <a:pPr algn="ctr"/>
              <a:r>
                <a:rPr lang="en-US" sz="1200" b="1" dirty="0" smtClean="0"/>
                <a:t>&amp; </a:t>
              </a:r>
            </a:p>
            <a:p>
              <a:pPr algn="ctr"/>
              <a:r>
                <a:rPr lang="en-US" sz="1200" b="1" dirty="0" smtClean="0"/>
                <a:t>Other</a:t>
              </a:r>
              <a:endParaRPr lang="en-US" sz="1100" dirty="0" smtClean="0"/>
            </a:p>
            <a:p>
              <a:endParaRPr lang="en-US" sz="1100" dirty="0"/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6444208" y="3356992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sv-SE" sz="1600" b="1" dirty="0" smtClean="0"/>
            </a:p>
            <a:p>
              <a:pPr algn="ctr"/>
              <a:r>
                <a:rPr lang="sv-SE" sz="1600" b="1" dirty="0" smtClean="0"/>
                <a:t>900 000 HD </a:t>
              </a:r>
              <a:endParaRPr lang="sv-SE" sz="1600" b="1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2627784" y="5013176"/>
              <a:ext cx="17281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b="1" dirty="0" smtClean="0"/>
                <a:t>EU, Africa &amp; </a:t>
              </a:r>
              <a:r>
                <a:rPr lang="sv-SE" sz="900" b="1" dirty="0" err="1" smtClean="0"/>
                <a:t>Middle</a:t>
              </a:r>
              <a:r>
                <a:rPr lang="sv-SE" sz="900" b="1" dirty="0" smtClean="0"/>
                <a:t> East</a:t>
              </a:r>
              <a:endParaRPr lang="sv-SE" sz="900" b="1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611560" y="5013176"/>
              <a:ext cx="17281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b="1" dirty="0" smtClean="0"/>
                <a:t>North America </a:t>
              </a:r>
              <a:r>
                <a:rPr lang="sv-SE" sz="900" b="1" dirty="0" err="1" smtClean="0"/>
                <a:t>incl</a:t>
              </a:r>
              <a:r>
                <a:rPr lang="sv-SE" sz="900" b="1" dirty="0" smtClean="0"/>
                <a:t>. Canada</a:t>
              </a:r>
              <a:endParaRPr lang="sv-SE" sz="900" b="1" dirty="0"/>
            </a:p>
          </p:txBody>
        </p:sp>
      </p:grpSp>
      <p:pic>
        <p:nvPicPr>
          <p:cNvPr id="16" name="Picture 4" descr="http://www.larouche.se/svenska/media/jordglob-vit-bakgrund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0439" y="185762"/>
            <a:ext cx="1659061" cy="1659062"/>
          </a:xfrm>
          <a:prstGeom prst="ellipse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2048908" y="5600700"/>
            <a:ext cx="684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/>
              <a:t>270 million HD </a:t>
            </a:r>
            <a:r>
              <a:rPr lang="en-US" sz="3600" dirty="0" smtClean="0"/>
              <a:t>treatments</a:t>
            </a:r>
            <a:r>
              <a:rPr lang="sv-SE" sz="3600" dirty="0" smtClean="0"/>
              <a:t> </a:t>
            </a:r>
            <a:r>
              <a:rPr lang="sv-SE" sz="3600" dirty="0" err="1" smtClean="0"/>
              <a:t>annually</a:t>
            </a:r>
            <a:endParaRPr lang="sv-SE" sz="3600" dirty="0"/>
          </a:p>
        </p:txBody>
      </p:sp>
      <p:sp>
        <p:nvSpPr>
          <p:cNvPr id="4" name="Höger 3"/>
          <p:cNvSpPr/>
          <p:nvPr/>
        </p:nvSpPr>
        <p:spPr>
          <a:xfrm>
            <a:off x="673100" y="5664200"/>
            <a:ext cx="1181608" cy="611632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07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our markets?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Market size</a:t>
            </a:r>
          </a:p>
          <a:p>
            <a:pPr lvl="1"/>
            <a:r>
              <a:rPr lang="en-US" dirty="0" smtClean="0"/>
              <a:t>Sweden – 3 500 patients</a:t>
            </a:r>
          </a:p>
          <a:p>
            <a:pPr lvl="1"/>
            <a:r>
              <a:rPr lang="en-US" dirty="0" smtClean="0"/>
              <a:t>UK – 20 000 patients</a:t>
            </a:r>
          </a:p>
          <a:p>
            <a:pPr lvl="1"/>
            <a:r>
              <a:rPr lang="en-US" dirty="0" smtClean="0"/>
              <a:t>Germany – 65 000 patients</a:t>
            </a:r>
          </a:p>
          <a:p>
            <a:pPr lvl="1"/>
            <a:r>
              <a:rPr lang="en-US" dirty="0" smtClean="0"/>
              <a:t>USA – 300 000 patients </a:t>
            </a:r>
          </a:p>
          <a:p>
            <a:r>
              <a:rPr lang="en-US" dirty="0" smtClean="0"/>
              <a:t>Market structure</a:t>
            </a:r>
          </a:p>
          <a:p>
            <a:pPr lvl="1"/>
            <a:r>
              <a:rPr lang="en-US" dirty="0" smtClean="0"/>
              <a:t>Safety a concern?</a:t>
            </a:r>
          </a:p>
          <a:p>
            <a:pPr lvl="1"/>
            <a:r>
              <a:rPr lang="en-US" dirty="0" smtClean="0"/>
              <a:t>KOL</a:t>
            </a:r>
          </a:p>
          <a:p>
            <a:pPr lvl="1"/>
            <a:r>
              <a:rPr lang="en-US" dirty="0" smtClean="0"/>
              <a:t>Organization of customers</a:t>
            </a:r>
          </a:p>
          <a:p>
            <a:pPr lvl="1"/>
            <a:r>
              <a:rPr lang="en-US" dirty="0" smtClean="0"/>
              <a:t>Regulatory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egal</a:t>
            </a:r>
            <a:endParaRPr lang="en-US" dirty="0" smtClean="0"/>
          </a:p>
          <a:p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Ways to market (Regulatory bodies, distributors/agents Interests </a:t>
            </a:r>
            <a:r>
              <a:rPr lang="en-US" dirty="0" err="1" smtClean="0"/>
              <a:t>grps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peed of adoption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5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It’s</a:t>
            </a:r>
            <a:r>
              <a:rPr lang="sv-SE" dirty="0" smtClean="0"/>
              <a:t> a </a:t>
            </a:r>
            <a:r>
              <a:rPr lang="sv-SE" dirty="0" err="1" smtClean="0"/>
              <a:t>regulatory</a:t>
            </a:r>
            <a:r>
              <a:rPr lang="sv-SE" dirty="0" smtClean="0"/>
              <a:t> must!</a:t>
            </a:r>
            <a:endParaRPr lang="sv-SE" dirty="0"/>
          </a:p>
        </p:txBody>
      </p:sp>
      <p:pic>
        <p:nvPicPr>
          <p:cNvPr id="5" name="Bildobjekt 4" descr="internationell st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6701"/>
            <a:ext cx="4100784" cy="42037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556" y="1473200"/>
            <a:ext cx="434224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90500" y="274638"/>
            <a:ext cx="8737600" cy="1143000"/>
          </a:xfrm>
        </p:spPr>
        <p:txBody>
          <a:bodyPr>
            <a:noAutofit/>
          </a:bodyPr>
          <a:lstStyle/>
          <a:p>
            <a:r>
              <a:rPr lang="sv-SE" sz="3200" dirty="0" smtClean="0"/>
              <a:t>Redsense – </a:t>
            </a:r>
            <a:r>
              <a:rPr lang="sv-SE" sz="3200" dirty="0" err="1" smtClean="0"/>
              <a:t>reduces</a:t>
            </a:r>
            <a:r>
              <a:rPr lang="sv-SE" sz="3200" dirty="0" smtClean="0"/>
              <a:t> </a:t>
            </a:r>
            <a:r>
              <a:rPr lang="sv-SE" sz="3200" dirty="0" err="1" smtClean="0"/>
              <a:t>cost</a:t>
            </a:r>
            <a:r>
              <a:rPr lang="sv-SE" sz="3200" dirty="0" smtClean="0"/>
              <a:t> for the Health </a:t>
            </a:r>
            <a:r>
              <a:rPr lang="sv-SE" sz="3200" dirty="0" err="1" smtClean="0"/>
              <a:t>care</a:t>
            </a:r>
            <a:r>
              <a:rPr lang="sv-SE" sz="3200" dirty="0" smtClean="0"/>
              <a:t> system</a:t>
            </a:r>
            <a:endParaRPr lang="sv-SE" sz="32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597400" cy="53848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1417638"/>
            <a:ext cx="4610100" cy="51435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597400" y="2451100"/>
            <a:ext cx="3975100" cy="3937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1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roll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 – direct sales</a:t>
            </a:r>
          </a:p>
          <a:p>
            <a:r>
              <a:rPr lang="en-US" dirty="0" smtClean="0"/>
              <a:t>Germany – direct sales (but later)</a:t>
            </a:r>
          </a:p>
          <a:p>
            <a:r>
              <a:rPr lang="en-US" dirty="0" smtClean="0"/>
              <a:t>UK – distributors (started w direct sales)</a:t>
            </a:r>
          </a:p>
          <a:p>
            <a:r>
              <a:rPr lang="en-US" dirty="0" smtClean="0"/>
              <a:t>Europe – distributors</a:t>
            </a:r>
          </a:p>
          <a:p>
            <a:r>
              <a:rPr lang="en-US" dirty="0" smtClean="0"/>
              <a:t>Asia – wait (different regulatory)</a:t>
            </a:r>
          </a:p>
          <a:p>
            <a:r>
              <a:rPr lang="en-US" dirty="0" smtClean="0"/>
              <a:t>Australia – distributor (large on self HD)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5181600" y="1866900"/>
            <a:ext cx="3695700" cy="39243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Customers</a:t>
            </a:r>
            <a:r>
              <a:rPr lang="sv-SE" dirty="0" smtClean="0"/>
              <a:t>	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700501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 err="1" smtClean="0"/>
              <a:t>Samples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key</a:t>
            </a:r>
            <a:r>
              <a:rPr lang="sv-SE" dirty="0" smtClean="0"/>
              <a:t> </a:t>
            </a:r>
            <a:r>
              <a:rPr lang="sv-SE" dirty="0" err="1" smtClean="0"/>
              <a:t>customers</a:t>
            </a:r>
            <a:r>
              <a:rPr lang="sv-SE" dirty="0" smtClean="0"/>
              <a:t>:</a:t>
            </a:r>
          </a:p>
          <a:p>
            <a:r>
              <a:rPr lang="sv-SE" dirty="0" smtClean="0"/>
              <a:t>USA </a:t>
            </a:r>
            <a:r>
              <a:rPr lang="sv-SE" dirty="0" err="1" smtClean="0"/>
              <a:t>gov</a:t>
            </a:r>
            <a:r>
              <a:rPr lang="sv-SE" dirty="0" smtClean="0"/>
              <a:t>.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Veterain</a:t>
            </a:r>
            <a:r>
              <a:rPr lang="sv-SE" dirty="0" smtClean="0"/>
              <a:t> </a:t>
            </a:r>
            <a:r>
              <a:rPr lang="sv-SE" dirty="0" err="1" smtClean="0"/>
              <a:t>Affairs</a:t>
            </a:r>
            <a:r>
              <a:rPr lang="sv-SE" dirty="0" smtClean="0"/>
              <a:t> </a:t>
            </a:r>
          </a:p>
          <a:p>
            <a:pPr lvl="1"/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clinic</a:t>
            </a:r>
            <a:r>
              <a:rPr lang="sv-SE" dirty="0" smtClean="0"/>
              <a:t> </a:t>
            </a:r>
            <a:r>
              <a:rPr lang="sv-SE" dirty="0" err="1" smtClean="0"/>
              <a:t>started</a:t>
            </a:r>
            <a:r>
              <a:rPr lang="sv-SE" dirty="0" smtClean="0"/>
              <a:t> 2008</a:t>
            </a:r>
          </a:p>
          <a:p>
            <a:pPr lvl="1"/>
            <a:r>
              <a:rPr lang="sv-SE" dirty="0" smtClean="0"/>
              <a:t>All </a:t>
            </a:r>
            <a:r>
              <a:rPr lang="sv-SE" dirty="0" err="1" smtClean="0"/>
              <a:t>clinics</a:t>
            </a:r>
            <a:r>
              <a:rPr lang="sv-SE" dirty="0" smtClean="0"/>
              <a:t> </a:t>
            </a:r>
            <a:r>
              <a:rPr lang="sv-SE" dirty="0" err="1" smtClean="0"/>
              <a:t>mandatory</a:t>
            </a:r>
            <a:r>
              <a:rPr lang="sv-SE" dirty="0" smtClean="0"/>
              <a:t> from Nov. 9 ’10</a:t>
            </a:r>
          </a:p>
          <a:p>
            <a:pPr lvl="1"/>
            <a:r>
              <a:rPr lang="sv-SE" dirty="0" err="1" smtClean="0"/>
              <a:t>Appr</a:t>
            </a:r>
            <a:r>
              <a:rPr lang="sv-SE" dirty="0" smtClean="0"/>
              <a:t>. 20% adaptation</a:t>
            </a:r>
            <a:endParaRPr lang="sv-SE" dirty="0"/>
          </a:p>
          <a:p>
            <a:r>
              <a:rPr lang="sv-SE" dirty="0" smtClean="0"/>
              <a:t>Scotland  </a:t>
            </a:r>
          </a:p>
          <a:p>
            <a:pPr lvl="1"/>
            <a:r>
              <a:rPr lang="sv-SE" dirty="0" err="1" smtClean="0"/>
              <a:t>started</a:t>
            </a:r>
            <a:r>
              <a:rPr lang="sv-SE" dirty="0" smtClean="0"/>
              <a:t> </a:t>
            </a:r>
            <a:r>
              <a:rPr lang="sv-SE" dirty="0" err="1" smtClean="0"/>
              <a:t>using</a:t>
            </a:r>
            <a:r>
              <a:rPr lang="sv-SE" dirty="0" smtClean="0"/>
              <a:t> RS 2009</a:t>
            </a:r>
          </a:p>
          <a:p>
            <a:pPr lvl="1"/>
            <a:r>
              <a:rPr lang="sv-SE" dirty="0" err="1" smtClean="0"/>
              <a:t>Appr</a:t>
            </a:r>
            <a:r>
              <a:rPr lang="sv-SE" dirty="0" smtClean="0"/>
              <a:t>. 15 -18% adaptation</a:t>
            </a:r>
            <a:endParaRPr lang="sv-SE" dirty="0"/>
          </a:p>
          <a:p>
            <a:r>
              <a:rPr lang="sv-SE" dirty="0" smtClean="0"/>
              <a:t>Cleveland </a:t>
            </a:r>
            <a:r>
              <a:rPr lang="sv-SE" dirty="0" err="1" smtClean="0"/>
              <a:t>clinics</a:t>
            </a:r>
            <a:r>
              <a:rPr lang="sv-SE" dirty="0" smtClean="0"/>
              <a:t>  </a:t>
            </a:r>
          </a:p>
          <a:p>
            <a:pPr lvl="1"/>
            <a:r>
              <a:rPr lang="sv-SE" dirty="0" err="1" smtClean="0"/>
              <a:t>acute</a:t>
            </a:r>
            <a:r>
              <a:rPr lang="sv-SE" dirty="0" smtClean="0"/>
              <a:t> hospital, </a:t>
            </a:r>
          </a:p>
          <a:p>
            <a:pPr lvl="1"/>
            <a:r>
              <a:rPr lang="sv-SE" dirty="0" err="1" smtClean="0"/>
              <a:t>started</a:t>
            </a:r>
            <a:r>
              <a:rPr lang="sv-SE" dirty="0" smtClean="0"/>
              <a:t> 2010</a:t>
            </a:r>
          </a:p>
          <a:p>
            <a:pPr lvl="1"/>
            <a:r>
              <a:rPr lang="sv-SE" dirty="0" smtClean="0"/>
              <a:t>Art. </a:t>
            </a:r>
            <a:r>
              <a:rPr lang="sv-SE" dirty="0" err="1" smtClean="0"/>
              <a:t>Publ</a:t>
            </a:r>
            <a:r>
              <a:rPr lang="sv-SE" dirty="0" smtClean="0"/>
              <a:t>. Nov 2011</a:t>
            </a:r>
          </a:p>
          <a:p>
            <a:pPr lvl="1"/>
            <a:r>
              <a:rPr lang="sv-SE" dirty="0" err="1" smtClean="0"/>
              <a:t>Used</a:t>
            </a:r>
            <a:r>
              <a:rPr lang="sv-SE" dirty="0" smtClean="0"/>
              <a:t> by all AVF/Grafs</a:t>
            </a:r>
          </a:p>
          <a:p>
            <a:r>
              <a:rPr lang="sv-SE" dirty="0" smtClean="0"/>
              <a:t>FMC-NA</a:t>
            </a:r>
          </a:p>
          <a:p>
            <a:pPr lvl="1"/>
            <a:r>
              <a:rPr lang="sv-SE" dirty="0" err="1" smtClean="0"/>
              <a:t>Nocturnal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976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you need to be best in class?</a:t>
            </a:r>
          </a:p>
          <a:p>
            <a:r>
              <a:rPr lang="en-US" dirty="0" smtClean="0"/>
              <a:t>Governmental bodies</a:t>
            </a:r>
          </a:p>
          <a:p>
            <a:pPr lvl="1"/>
            <a:r>
              <a:rPr lang="en-US" dirty="0" err="1" smtClean="0"/>
              <a:t>Läkemedelsverket</a:t>
            </a:r>
            <a:endParaRPr lang="en-US" dirty="0" smtClean="0"/>
          </a:p>
          <a:p>
            <a:pPr lvl="1"/>
            <a:r>
              <a:rPr lang="en-US" dirty="0" smtClean="0"/>
              <a:t>FDA</a:t>
            </a:r>
          </a:p>
          <a:p>
            <a:pPr lvl="1"/>
            <a:r>
              <a:rPr lang="en-US" dirty="0" smtClean="0"/>
              <a:t>Veteran Affairs</a:t>
            </a:r>
          </a:p>
          <a:p>
            <a:r>
              <a:rPr lang="en-US" dirty="0" smtClean="0"/>
              <a:t>Funds</a:t>
            </a:r>
          </a:p>
          <a:p>
            <a:pPr lvl="1"/>
            <a:r>
              <a:rPr lang="en-US" dirty="0" smtClean="0"/>
              <a:t>Business Angels</a:t>
            </a:r>
          </a:p>
          <a:p>
            <a:pPr lvl="1"/>
            <a:r>
              <a:rPr lang="en-US" dirty="0" smtClean="0"/>
              <a:t>VC</a:t>
            </a:r>
          </a:p>
          <a:p>
            <a:pPr lvl="1"/>
            <a:r>
              <a:rPr lang="en-US" dirty="0" err="1" smtClean="0"/>
              <a:t>Vinova</a:t>
            </a:r>
            <a:r>
              <a:rPr lang="en-US" dirty="0" smtClean="0"/>
              <a:t>, </a:t>
            </a:r>
            <a:r>
              <a:rPr lang="en-US" dirty="0" err="1" smtClean="0"/>
              <a:t>Almi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9555</TotalTime>
  <Words>701</Words>
  <Application>Microsoft Macintosh PowerPoint</Application>
  <PresentationFormat>Bildspel på skärmen (4:3)</PresentationFormat>
  <Paragraphs>133</Paragraphs>
  <Slides>12</Slides>
  <Notes>7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Needle dislodgement – The Issue</vt:lpstr>
      <vt:lpstr>Market Potential</vt:lpstr>
      <vt:lpstr>Where are our markets?</vt:lpstr>
      <vt:lpstr>It’s a regulatory must!</vt:lpstr>
      <vt:lpstr>Redsense – reduces cost for the Health care system</vt:lpstr>
      <vt:lpstr>Let’s roll</vt:lpstr>
      <vt:lpstr>Customers </vt:lpstr>
      <vt:lpstr>Reflections</vt:lpstr>
      <vt:lpstr>Tack!</vt:lpstr>
      <vt:lpstr>Achievments</vt:lpstr>
      <vt:lpstr>How the it works!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Patrik Byhmer</dc:creator>
  <cp:lastModifiedBy>Patrik Byhmer</cp:lastModifiedBy>
  <cp:revision>81</cp:revision>
  <cp:lastPrinted>2012-10-17T12:27:02Z</cp:lastPrinted>
  <dcterms:created xsi:type="dcterms:W3CDTF">2012-01-16T11:12:06Z</dcterms:created>
  <dcterms:modified xsi:type="dcterms:W3CDTF">2012-10-21T10:22:30Z</dcterms:modified>
</cp:coreProperties>
</file>