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56" r:id="rId1"/>
  </p:sldMasterIdLst>
  <p:notesMasterIdLst>
    <p:notesMasterId r:id="rId11"/>
  </p:notesMasterIdLst>
  <p:handoutMasterIdLst>
    <p:handoutMasterId r:id="rId12"/>
  </p:handoutMasterIdLst>
  <p:sldIdLst>
    <p:sldId id="443" r:id="rId2"/>
    <p:sldId id="465" r:id="rId3"/>
    <p:sldId id="414" r:id="rId4"/>
    <p:sldId id="445" r:id="rId5"/>
    <p:sldId id="459" r:id="rId6"/>
    <p:sldId id="454" r:id="rId7"/>
    <p:sldId id="457" r:id="rId8"/>
    <p:sldId id="467" r:id="rId9"/>
    <p:sldId id="440" r:id="rId10"/>
  </p:sldIdLst>
  <p:sldSz cx="10691813" cy="7559675"/>
  <p:notesSz cx="6735763" cy="9799638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14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286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43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574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5717" algn="l" defTabSz="914286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2860" algn="l" defTabSz="914286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005" algn="l" defTabSz="914286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148" algn="l" defTabSz="914286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7B"/>
    <a:srgbClr val="134F8F"/>
    <a:srgbClr val="006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61231" autoAdjust="0"/>
  </p:normalViewPr>
  <p:slideViewPr>
    <p:cSldViewPr>
      <p:cViewPr>
        <p:scale>
          <a:sx n="64" d="100"/>
          <a:sy n="64" d="100"/>
        </p:scale>
        <p:origin x="-1056" y="504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48" y="154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413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1" y="0"/>
            <a:ext cx="2919413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09101"/>
            <a:ext cx="2919413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1" y="9309101"/>
            <a:ext cx="2919413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C5692F-0C80-49E4-9CF0-265E9E1F96D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926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413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1" y="0"/>
            <a:ext cx="2919413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8350" y="735013"/>
            <a:ext cx="5197475" cy="3675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6" y="4654551"/>
            <a:ext cx="4938713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09101"/>
            <a:ext cx="2919413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1" y="9309101"/>
            <a:ext cx="2919413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6B3C417-9371-4306-90E8-1CF39E6CFA4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067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14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286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43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57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5717" algn="l" defTabSz="9142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860" algn="l" defTabSz="9142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005" algn="l" defTabSz="9142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148" algn="l" defTabSz="9142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5C477CA5-E509-49B3-9730-CEDA01EFE9C8}" type="slidenum">
              <a:rPr lang="sv-SE" sz="1200"/>
              <a:pPr/>
              <a:t>1</a:t>
            </a:fld>
            <a:endParaRPr lang="sv-SE" sz="1200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8350" y="735013"/>
            <a:ext cx="5199063" cy="3675062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B3C417-9371-4306-90E8-1CF39E6CFA44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4626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B3C417-9371-4306-90E8-1CF39E6CFA44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4626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06CBF5-1D54-47DD-8173-9B33B45445DC}" type="slidenum">
              <a:rPr lang="sv-SE"/>
              <a:pPr/>
              <a:t>4</a:t>
            </a:fld>
            <a:endParaRPr lang="sv-SE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8350" y="735013"/>
            <a:ext cx="5197475" cy="3675062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300" kern="1200" dirty="0">
              <a:solidFill>
                <a:schemeClr val="tx1"/>
              </a:solidFill>
              <a:effectLst/>
              <a:latin typeface="Times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06CBF5-1D54-47DD-8173-9B33B45445DC}" type="slidenum">
              <a:rPr lang="sv-SE"/>
              <a:pPr/>
              <a:t>5</a:t>
            </a:fld>
            <a:endParaRPr lang="sv-SE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8350" y="735013"/>
            <a:ext cx="5197475" cy="3675062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kern="1200" dirty="0" smtClean="0">
                <a:solidFill>
                  <a:schemeClr val="tx1"/>
                </a:solidFill>
                <a:effectLst/>
                <a:latin typeface="Times" pitchFamily="18" charset="0"/>
                <a:ea typeface="+mn-ea"/>
                <a:cs typeface="+mn-cs"/>
              </a:rPr>
              <a:t>.</a:t>
            </a:r>
            <a:endParaRPr lang="en-US" sz="1300" kern="1200" dirty="0">
              <a:solidFill>
                <a:schemeClr val="tx1"/>
              </a:solidFill>
              <a:effectLst/>
              <a:latin typeface="Times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kern="1200" dirty="0">
              <a:solidFill>
                <a:schemeClr val="tx1"/>
              </a:solidFill>
              <a:effectLst/>
              <a:latin typeface="Times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B3C417-9371-4306-90E8-1CF39E6CFA44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1032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B3C417-9371-4306-90E8-1CF39E6CFA44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1032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B3C417-9371-4306-90E8-1CF39E6CFA44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7069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B3C417-9371-4306-90E8-1CF39E6CFA44}" type="slidenum">
              <a:rPr lang="sv-SE" smtClean="0"/>
              <a:pPr>
                <a:defRPr/>
              </a:pPr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561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våg med utfall 3 mm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56" r="838" b="7294"/>
          <a:stretch>
            <a:fillRect/>
          </a:stretch>
        </p:blipFill>
        <p:spPr bwMode="auto">
          <a:xfrm>
            <a:off x="3352800" y="6248402"/>
            <a:ext cx="73390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 descr="Skrapan-Logotyp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24" b="-4124"/>
          <a:stretch>
            <a:fillRect/>
          </a:stretch>
        </p:blipFill>
        <p:spPr bwMode="auto">
          <a:xfrm>
            <a:off x="0" y="3101975"/>
            <a:ext cx="37655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0" y="0"/>
            <a:ext cx="10691813" cy="228600"/>
          </a:xfrm>
          <a:prstGeom prst="rect">
            <a:avLst/>
          </a:prstGeom>
          <a:solidFill>
            <a:srgbClr val="00447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5" rIns="91428" bIns="45715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1" y="1511300"/>
            <a:ext cx="9067800" cy="12271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3200400"/>
            <a:ext cx="7086600" cy="2286000"/>
          </a:xfrm>
        </p:spPr>
        <p:txBody>
          <a:bodyPr/>
          <a:lstStyle>
            <a:lvl1pPr marL="0" indent="0">
              <a:buFont typeface="Times" pitchFamily="18" charset="0"/>
              <a:buNone/>
              <a:defRPr sz="21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352800" y="5791200"/>
            <a:ext cx="2228850" cy="50323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76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B77EC-92E1-4955-82BA-84066B3168EB}" type="slidenum">
              <a:rPr lang="sv-SE"/>
              <a:pPr>
                <a:defRPr/>
              </a:pPr>
              <a:t>‹#›</a:t>
            </a:fld>
            <a:endParaRPr lang="sv-SE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720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05714" y="503239"/>
            <a:ext cx="2271712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8989" y="503239"/>
            <a:ext cx="66643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9186A-B4ED-4B76-B817-4DA78055DF15}" type="slidenum">
              <a:rPr lang="sv-SE"/>
              <a:pPr>
                <a:defRPr/>
              </a:pPr>
              <a:t>‹#›</a:t>
            </a:fld>
            <a:endParaRPr lang="sv-SE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6461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989" y="503239"/>
            <a:ext cx="908843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88989" y="2133600"/>
            <a:ext cx="4467225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8614" y="2133600"/>
            <a:ext cx="4468812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9F9FE-672E-4D15-86BC-AC13F04D8ABB}" type="slidenum">
              <a:rPr lang="sv-SE"/>
              <a:pPr>
                <a:defRPr/>
              </a:pPr>
              <a:t>‹#›</a:t>
            </a:fld>
            <a:endParaRPr lang="sv-SE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950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0901E-66FA-45E2-BD2A-961583081531}" type="slidenum">
              <a:rPr lang="sv-SE"/>
              <a:pPr>
                <a:defRPr/>
              </a:pPr>
              <a:t>‹#›</a:t>
            </a:fld>
            <a:endParaRPr lang="sv-SE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36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1" y="4857751"/>
            <a:ext cx="9088437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1" y="3203575"/>
            <a:ext cx="9088437" cy="1654175"/>
          </a:xfrm>
        </p:spPr>
        <p:txBody>
          <a:bodyPr anchor="b"/>
          <a:lstStyle>
            <a:lvl1pPr marL="0" indent="0">
              <a:buNone/>
              <a:defRPr sz="2100"/>
            </a:lvl1pPr>
            <a:lvl2pPr marL="457143" indent="0">
              <a:buNone/>
              <a:defRPr sz="1800"/>
            </a:lvl2pPr>
            <a:lvl3pPr marL="914286" indent="0">
              <a:buNone/>
              <a:defRPr sz="1600"/>
            </a:lvl3pPr>
            <a:lvl4pPr marL="1371431" indent="0">
              <a:buNone/>
              <a:defRPr sz="1400"/>
            </a:lvl4pPr>
            <a:lvl5pPr marL="1828574" indent="0">
              <a:buNone/>
              <a:defRPr sz="1400"/>
            </a:lvl5pPr>
            <a:lvl6pPr marL="2285717" indent="0">
              <a:buNone/>
              <a:defRPr sz="1400"/>
            </a:lvl6pPr>
            <a:lvl7pPr marL="2742860" indent="0">
              <a:buNone/>
              <a:defRPr sz="1400"/>
            </a:lvl7pPr>
            <a:lvl8pPr marL="3200005" indent="0">
              <a:buNone/>
              <a:defRPr sz="1400"/>
            </a:lvl8pPr>
            <a:lvl9pPr marL="365714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E4054-1F2E-4B32-8FCD-5F806B45268B}" type="slidenum">
              <a:rPr lang="sv-SE"/>
              <a:pPr>
                <a:defRPr/>
              </a:pPr>
              <a:t>‹#›</a:t>
            </a:fld>
            <a:endParaRPr lang="sv-SE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459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8989" y="2133600"/>
            <a:ext cx="4467225" cy="4267200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8614" y="2133600"/>
            <a:ext cx="4468812" cy="4267200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04C68-3A29-4652-A6D9-27F504C1FB7A}" type="slidenum">
              <a:rPr lang="sv-SE"/>
              <a:pPr>
                <a:defRPr/>
              </a:pPr>
              <a:t>‹#›</a:t>
            </a:fld>
            <a:endParaRPr lang="sv-SE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54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4"/>
            <a:ext cx="9621837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9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3" indent="0">
              <a:buNone/>
              <a:defRPr sz="2100" b="1"/>
            </a:lvl2pPr>
            <a:lvl3pPr marL="914286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0" indent="0">
              <a:buNone/>
              <a:defRPr sz="1600" b="1"/>
            </a:lvl7pPr>
            <a:lvl8pPr marL="3200005" indent="0">
              <a:buNone/>
              <a:defRPr sz="1600" b="1"/>
            </a:lvl8pPr>
            <a:lvl9pPr marL="365714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9" y="2397125"/>
            <a:ext cx="4724400" cy="43561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0839" y="1692275"/>
            <a:ext cx="47259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3" indent="0">
              <a:buNone/>
              <a:defRPr sz="2100" b="1"/>
            </a:lvl2pPr>
            <a:lvl3pPr marL="914286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0" indent="0">
              <a:buNone/>
              <a:defRPr sz="1600" b="1"/>
            </a:lvl7pPr>
            <a:lvl8pPr marL="3200005" indent="0">
              <a:buNone/>
              <a:defRPr sz="1600" b="1"/>
            </a:lvl8pPr>
            <a:lvl9pPr marL="365714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0839" y="2397125"/>
            <a:ext cx="4725987" cy="43561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0E803-DBC1-4D21-A3BE-3ECD593A81EE}" type="slidenum">
              <a:rPr lang="sv-SE"/>
              <a:pPr>
                <a:defRPr/>
              </a:pPr>
              <a:t>‹#›</a:t>
            </a:fld>
            <a:endParaRPr lang="sv-SE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686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F73C2-359A-4EA2-ABCA-9E233FBC870C}" type="slidenum">
              <a:rPr lang="sv-SE"/>
              <a:pPr>
                <a:defRPr/>
              </a:pPr>
              <a:t>‹#›</a:t>
            </a:fld>
            <a:endParaRPr lang="sv-SE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599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13E91-F0D3-4A8D-BFF9-E2F2CAD1E370}" type="slidenum">
              <a:rPr lang="sv-SE"/>
              <a:pPr>
                <a:defRPr/>
              </a:pPr>
              <a:t>‹#›</a:t>
            </a:fld>
            <a:endParaRPr lang="sv-SE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22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9" y="301625"/>
            <a:ext cx="3517900" cy="127952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9889" y="301626"/>
            <a:ext cx="5976937" cy="6451599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9" y="1581151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143" indent="0">
              <a:buNone/>
              <a:defRPr sz="1300"/>
            </a:lvl2pPr>
            <a:lvl3pPr marL="914286" indent="0">
              <a:buNone/>
              <a:defRPr sz="1000"/>
            </a:lvl3pPr>
            <a:lvl4pPr marL="1371431" indent="0">
              <a:buNone/>
              <a:defRPr sz="900"/>
            </a:lvl4pPr>
            <a:lvl5pPr marL="1828574" indent="0">
              <a:buNone/>
              <a:defRPr sz="900"/>
            </a:lvl5pPr>
            <a:lvl6pPr marL="2285717" indent="0">
              <a:buNone/>
              <a:defRPr sz="900"/>
            </a:lvl6pPr>
            <a:lvl7pPr marL="2742860" indent="0">
              <a:buNone/>
              <a:defRPr sz="900"/>
            </a:lvl7pPr>
            <a:lvl8pPr marL="3200005" indent="0">
              <a:buNone/>
              <a:defRPr sz="900"/>
            </a:lvl8pPr>
            <a:lvl9pPr marL="365714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52C05-02AE-46A1-B6D7-340CE0086C6C}" type="slidenum">
              <a:rPr lang="sv-SE"/>
              <a:pPr>
                <a:defRPr/>
              </a:pPr>
              <a:t>‹#›</a:t>
            </a:fld>
            <a:endParaRPr lang="sv-SE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694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1" y="5291139"/>
            <a:ext cx="6415088" cy="62547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1" y="674688"/>
            <a:ext cx="64150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143" indent="0">
              <a:buNone/>
              <a:defRPr sz="2900"/>
            </a:lvl2pPr>
            <a:lvl3pPr marL="914286" indent="0">
              <a:buNone/>
              <a:defRPr sz="2400"/>
            </a:lvl3pPr>
            <a:lvl4pPr marL="1371431" indent="0">
              <a:buNone/>
              <a:defRPr sz="2100"/>
            </a:lvl4pPr>
            <a:lvl5pPr marL="1828574" indent="0">
              <a:buNone/>
              <a:defRPr sz="2100"/>
            </a:lvl5pPr>
            <a:lvl6pPr marL="2285717" indent="0">
              <a:buNone/>
              <a:defRPr sz="2100"/>
            </a:lvl6pPr>
            <a:lvl7pPr marL="2742860" indent="0">
              <a:buNone/>
              <a:defRPr sz="2100"/>
            </a:lvl7pPr>
            <a:lvl8pPr marL="3200005" indent="0">
              <a:buNone/>
              <a:defRPr sz="2100"/>
            </a:lvl8pPr>
            <a:lvl9pPr marL="3657148" indent="0">
              <a:buNone/>
              <a:defRPr sz="21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1" y="5916613"/>
            <a:ext cx="6415088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43" indent="0">
              <a:buNone/>
              <a:defRPr sz="1300"/>
            </a:lvl2pPr>
            <a:lvl3pPr marL="914286" indent="0">
              <a:buNone/>
              <a:defRPr sz="1000"/>
            </a:lvl3pPr>
            <a:lvl4pPr marL="1371431" indent="0">
              <a:buNone/>
              <a:defRPr sz="900"/>
            </a:lvl4pPr>
            <a:lvl5pPr marL="1828574" indent="0">
              <a:buNone/>
              <a:defRPr sz="900"/>
            </a:lvl5pPr>
            <a:lvl6pPr marL="2285717" indent="0">
              <a:buNone/>
              <a:defRPr sz="900"/>
            </a:lvl6pPr>
            <a:lvl7pPr marL="2742860" indent="0">
              <a:buNone/>
              <a:defRPr sz="900"/>
            </a:lvl7pPr>
            <a:lvl8pPr marL="3200005" indent="0">
              <a:buNone/>
              <a:defRPr sz="900"/>
            </a:lvl8pPr>
            <a:lvl9pPr marL="365714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93723-1194-494E-A314-6FDC0432A037}" type="slidenum">
              <a:rPr lang="sv-SE"/>
              <a:pPr>
                <a:defRPr/>
              </a:pPr>
              <a:t>‹#›</a:t>
            </a:fld>
            <a:endParaRPr lang="sv-SE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391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våg med utfall 3 mm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08" r="838" b="7294"/>
          <a:stretch>
            <a:fillRect/>
          </a:stretch>
        </p:blipFill>
        <p:spPr bwMode="auto">
          <a:xfrm>
            <a:off x="0" y="6248402"/>
            <a:ext cx="106918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8989" y="503239"/>
            <a:ext cx="908843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49" tIns="52124" rIns="104249" bIns="521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8989" y="2133600"/>
            <a:ext cx="9088437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49" tIns="52124" rIns="104249" bIns="521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988" y="6888164"/>
            <a:ext cx="2227262" cy="503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49" tIns="52124" rIns="104249" bIns="52124" numCol="1" anchor="t" anchorCtr="0" compatLnSpc="1">
            <a:prstTxWarp prst="textNoShape">
              <a:avLst/>
            </a:prstTxWarp>
          </a:bodyPr>
          <a:lstStyle>
            <a:lvl1pPr defTabSz="1042860" eaLnBrk="1" hangingPunct="1">
              <a:spcBef>
                <a:spcPct val="50000"/>
              </a:spcBef>
              <a:defRPr sz="16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19576" y="6888164"/>
            <a:ext cx="2227263" cy="503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49" tIns="52124" rIns="104249" bIns="52124" numCol="1" anchor="t" anchorCtr="0" compatLnSpc="1">
            <a:prstTxWarp prst="textNoShape">
              <a:avLst/>
            </a:prstTxWarp>
          </a:bodyPr>
          <a:lstStyle>
            <a:lvl1pPr algn="ctr" defTabSz="1042860" eaLnBrk="1" hangingPunct="1">
              <a:spcBef>
                <a:spcPct val="50000"/>
              </a:spcBef>
              <a:defRPr sz="1300">
                <a:latin typeface="GillSans" pitchFamily="1" charset="0"/>
              </a:defRPr>
            </a:lvl1pPr>
          </a:lstStyle>
          <a:p>
            <a:pPr>
              <a:defRPr/>
            </a:pPr>
            <a:fld id="{51787E1B-B16F-4C06-A897-292A0B28EC0A}" type="slidenum">
              <a:rPr lang="sv-SE"/>
              <a:pPr>
                <a:defRPr/>
              </a:pPr>
              <a:t>‹#›</a:t>
            </a:fld>
            <a:endParaRPr lang="sv-SE" sz="1600">
              <a:latin typeface="+mn-lt"/>
            </a:endParaRPr>
          </a:p>
        </p:txBody>
      </p:sp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0"/>
            <a:ext cx="10691813" cy="228600"/>
          </a:xfrm>
          <a:prstGeom prst="rect">
            <a:avLst/>
          </a:prstGeom>
          <a:solidFill>
            <a:srgbClr val="00447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5" rIns="91428" bIns="45715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xStyles>
    <p:titleStyle>
      <a:lvl1pPr algn="l" defTabSz="1042860" rtl="0" eaLnBrk="0" fontAlgn="base" hangingPunct="0">
        <a:spcBef>
          <a:spcPct val="0"/>
        </a:spcBef>
        <a:spcAft>
          <a:spcPct val="0"/>
        </a:spcAft>
        <a:defRPr sz="4800">
          <a:solidFill>
            <a:srgbClr val="134F8F"/>
          </a:solidFill>
          <a:latin typeface="+mj-lt"/>
          <a:ea typeface="+mj-ea"/>
          <a:cs typeface="+mj-cs"/>
        </a:defRPr>
      </a:lvl1pPr>
      <a:lvl2pPr algn="l" defTabSz="1042860" rtl="0" eaLnBrk="0" fontAlgn="base" hangingPunct="0">
        <a:spcBef>
          <a:spcPct val="0"/>
        </a:spcBef>
        <a:spcAft>
          <a:spcPct val="0"/>
        </a:spcAft>
        <a:defRPr sz="4800">
          <a:solidFill>
            <a:srgbClr val="134F8F"/>
          </a:solidFill>
          <a:latin typeface="Arial" charset="0"/>
        </a:defRPr>
      </a:lvl2pPr>
      <a:lvl3pPr algn="l" defTabSz="1042860" rtl="0" eaLnBrk="0" fontAlgn="base" hangingPunct="0">
        <a:spcBef>
          <a:spcPct val="0"/>
        </a:spcBef>
        <a:spcAft>
          <a:spcPct val="0"/>
        </a:spcAft>
        <a:defRPr sz="4800">
          <a:solidFill>
            <a:srgbClr val="134F8F"/>
          </a:solidFill>
          <a:latin typeface="Arial" charset="0"/>
        </a:defRPr>
      </a:lvl3pPr>
      <a:lvl4pPr algn="l" defTabSz="1042860" rtl="0" eaLnBrk="0" fontAlgn="base" hangingPunct="0">
        <a:spcBef>
          <a:spcPct val="0"/>
        </a:spcBef>
        <a:spcAft>
          <a:spcPct val="0"/>
        </a:spcAft>
        <a:defRPr sz="4800">
          <a:solidFill>
            <a:srgbClr val="134F8F"/>
          </a:solidFill>
          <a:latin typeface="Arial" charset="0"/>
        </a:defRPr>
      </a:lvl4pPr>
      <a:lvl5pPr algn="l" defTabSz="1042860" rtl="0" eaLnBrk="0" fontAlgn="base" hangingPunct="0">
        <a:spcBef>
          <a:spcPct val="0"/>
        </a:spcBef>
        <a:spcAft>
          <a:spcPct val="0"/>
        </a:spcAft>
        <a:defRPr sz="4800">
          <a:solidFill>
            <a:srgbClr val="134F8F"/>
          </a:solidFill>
          <a:latin typeface="Arial" charset="0"/>
        </a:defRPr>
      </a:lvl5pPr>
      <a:lvl6pPr marL="457143" algn="l" defTabSz="1042860" rtl="0" fontAlgn="base">
        <a:spcBef>
          <a:spcPct val="0"/>
        </a:spcBef>
        <a:spcAft>
          <a:spcPct val="0"/>
        </a:spcAft>
        <a:defRPr sz="4800">
          <a:solidFill>
            <a:srgbClr val="134F8F"/>
          </a:solidFill>
          <a:latin typeface="Arial" charset="0"/>
        </a:defRPr>
      </a:lvl6pPr>
      <a:lvl7pPr marL="914286" algn="l" defTabSz="1042860" rtl="0" fontAlgn="base">
        <a:spcBef>
          <a:spcPct val="0"/>
        </a:spcBef>
        <a:spcAft>
          <a:spcPct val="0"/>
        </a:spcAft>
        <a:defRPr sz="4800">
          <a:solidFill>
            <a:srgbClr val="134F8F"/>
          </a:solidFill>
          <a:latin typeface="Arial" charset="0"/>
        </a:defRPr>
      </a:lvl7pPr>
      <a:lvl8pPr marL="1371431" algn="l" defTabSz="1042860" rtl="0" fontAlgn="base">
        <a:spcBef>
          <a:spcPct val="0"/>
        </a:spcBef>
        <a:spcAft>
          <a:spcPct val="0"/>
        </a:spcAft>
        <a:defRPr sz="4800">
          <a:solidFill>
            <a:srgbClr val="134F8F"/>
          </a:solidFill>
          <a:latin typeface="Arial" charset="0"/>
        </a:defRPr>
      </a:lvl8pPr>
      <a:lvl9pPr marL="1828574" algn="l" defTabSz="1042860" rtl="0" fontAlgn="base">
        <a:spcBef>
          <a:spcPct val="0"/>
        </a:spcBef>
        <a:spcAft>
          <a:spcPct val="0"/>
        </a:spcAft>
        <a:defRPr sz="4800">
          <a:solidFill>
            <a:srgbClr val="134F8F"/>
          </a:solidFill>
          <a:latin typeface="Arial" charset="0"/>
        </a:defRPr>
      </a:lvl9pPr>
    </p:titleStyle>
    <p:bodyStyle>
      <a:lvl1pPr marL="390476" indent="-390476" algn="l" defTabSz="104286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Times" pitchFamily="18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847621" indent="-326985" algn="l" defTabSz="104286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100">
          <a:solidFill>
            <a:schemeClr val="tx1"/>
          </a:solidFill>
          <a:latin typeface="+mn-lt"/>
        </a:defRPr>
      </a:lvl2pPr>
      <a:lvl3pPr marL="1298415" indent="-260318" algn="l" defTabSz="104286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100">
          <a:solidFill>
            <a:schemeClr val="tx1"/>
          </a:solidFill>
          <a:latin typeface="+mn-lt"/>
        </a:defRPr>
      </a:lvl3pPr>
      <a:lvl4pPr marL="1750796" indent="-265081" algn="l" defTabSz="104286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100">
          <a:solidFill>
            <a:schemeClr val="tx1"/>
          </a:solidFill>
          <a:latin typeface="+mn-lt"/>
        </a:defRPr>
      </a:lvl4pPr>
      <a:lvl5pPr marL="2201590" indent="-260318" algn="l" defTabSz="104286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100">
          <a:solidFill>
            <a:schemeClr val="tx1"/>
          </a:solidFill>
          <a:latin typeface="+mn-lt"/>
        </a:defRPr>
      </a:lvl5pPr>
      <a:lvl6pPr marL="2658735" indent="-260318" algn="l" defTabSz="1042860" rtl="0" fontAlgn="base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100">
          <a:solidFill>
            <a:schemeClr val="tx1"/>
          </a:solidFill>
          <a:latin typeface="+mn-lt"/>
        </a:defRPr>
      </a:lvl6pPr>
      <a:lvl7pPr marL="3115878" indent="-260318" algn="l" defTabSz="1042860" rtl="0" fontAlgn="base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100">
          <a:solidFill>
            <a:schemeClr val="tx1"/>
          </a:solidFill>
          <a:latin typeface="+mn-lt"/>
        </a:defRPr>
      </a:lvl7pPr>
      <a:lvl8pPr marL="3573021" indent="-260318" algn="l" defTabSz="1042860" rtl="0" fontAlgn="base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100">
          <a:solidFill>
            <a:schemeClr val="tx1"/>
          </a:solidFill>
          <a:latin typeface="+mn-lt"/>
        </a:defRPr>
      </a:lvl8pPr>
      <a:lvl9pPr marL="4030164" indent="-260318" algn="l" defTabSz="1042860" rtl="0" fontAlgn="base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6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1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4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7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0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5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8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ie_helene.Laurell@hh.s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7354" y="683493"/>
            <a:ext cx="10062047" cy="1227138"/>
          </a:xfrm>
        </p:spPr>
        <p:txBody>
          <a:bodyPr/>
          <a:lstStyle/>
          <a:p>
            <a:pPr eaLnBrk="1" hangingPunct="1"/>
            <a:r>
              <a:rPr lang="sv-SE" sz="4400" dirty="0" smtClean="0">
                <a:latin typeface="Gill Sans Std" pitchFamily="34" charset="0"/>
              </a:rPr>
              <a:t>Born globals utifrån ett medicintekniskt branschperspektiv </a:t>
            </a:r>
            <a:endParaRPr lang="en-US" sz="4400" dirty="0" smtClean="0">
              <a:latin typeface="Gill Sans Std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57674" y="2699717"/>
            <a:ext cx="7086600" cy="316835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sv-SE" sz="1800" dirty="0" smtClean="0">
              <a:latin typeface="Gill Sans Std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sv-SE" sz="1800" dirty="0">
              <a:latin typeface="Gill Sans Std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2800" dirty="0" smtClean="0">
                <a:latin typeface="Gill Sans Std" pitchFamily="34" charset="0"/>
              </a:rPr>
              <a:t>Doktorand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dirty="0" smtClean="0">
                <a:latin typeface="Gill Sans Std" pitchFamily="34" charset="0"/>
              </a:rPr>
              <a:t>Hélène Laurell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dirty="0" smtClean="0">
                <a:latin typeface="Gill Sans Std" pitchFamily="34" charset="0"/>
              </a:rPr>
              <a:t>Högskolan i Halmstad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dirty="0" smtClean="0">
                <a:latin typeface="Gill Sans Std" pitchFamily="34" charset="0"/>
              </a:rPr>
              <a:t>Internationella Handelshögskolan i Jönköping 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dirty="0" smtClean="0">
                <a:latin typeface="Gill Sans Std" pitchFamily="34" charset="0"/>
                <a:hlinkClick r:id="rId3"/>
              </a:rPr>
              <a:t>marie_helene.laurell@hh.se</a:t>
            </a:r>
            <a:endParaRPr lang="en-US" sz="2800" dirty="0" smtClean="0">
              <a:latin typeface="Gill Sans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83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Life sciences</a:t>
            </a:r>
            <a:endParaRPr lang="en-US" sz="7200" dirty="0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402" y="1835621"/>
            <a:ext cx="9088437" cy="4032448"/>
          </a:xfrm>
        </p:spPr>
        <p:txBody>
          <a:bodyPr/>
          <a:lstStyle/>
          <a:p>
            <a:r>
              <a:rPr lang="sv-SE" sz="4400" dirty="0" smtClean="0"/>
              <a:t>Läkemedel, bioteknik och medicinteknik</a:t>
            </a:r>
          </a:p>
          <a:p>
            <a:r>
              <a:rPr lang="sv-SE" sz="4400" dirty="0" smtClean="0"/>
              <a:t>En global, nätverkande bransch</a:t>
            </a:r>
            <a:endParaRPr lang="en-US" sz="4400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Times" pitchFamily="18" charset="0"/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1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809402" y="107429"/>
            <a:ext cx="9088437" cy="1260475"/>
          </a:xfrm>
        </p:spPr>
        <p:txBody>
          <a:bodyPr/>
          <a:lstStyle/>
          <a:p>
            <a:r>
              <a:rPr lang="en-US" dirty="0" err="1" smtClean="0"/>
              <a:t>Medicinteknik</a:t>
            </a:r>
            <a:endParaRPr lang="en-US" dirty="0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7434" y="1331565"/>
            <a:ext cx="9361040" cy="4032448"/>
          </a:xfrm>
        </p:spPr>
        <p:txBody>
          <a:bodyPr/>
          <a:lstStyle/>
          <a:p>
            <a:pPr>
              <a:buFont typeface="Times" pitchFamily="18" charset="0"/>
              <a:buNone/>
            </a:pPr>
            <a:r>
              <a:rPr lang="en-US" sz="2800" b="1" dirty="0" err="1" smtClean="0"/>
              <a:t>Varför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är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intressant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studera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bransch</a:t>
            </a:r>
            <a:r>
              <a:rPr lang="en-US" sz="2800" b="1" dirty="0" smtClean="0"/>
              <a:t>?</a:t>
            </a:r>
            <a:endParaRPr lang="en-US" sz="2800" b="1" dirty="0"/>
          </a:p>
          <a:p>
            <a:endParaRPr lang="en-US" dirty="0"/>
          </a:p>
          <a:p>
            <a:r>
              <a:rPr lang="en-US" sz="2400" dirty="0" err="1" smtClean="0"/>
              <a:t>Relativt</a:t>
            </a:r>
            <a:r>
              <a:rPr lang="en-US" sz="2400" dirty="0" smtClean="0"/>
              <a:t> </a:t>
            </a:r>
            <a:r>
              <a:rPr lang="en-US" sz="2400" dirty="0" err="1" smtClean="0"/>
              <a:t>ung</a:t>
            </a:r>
            <a:r>
              <a:rPr lang="en-US" sz="2400" dirty="0" smtClean="0"/>
              <a:t> </a:t>
            </a:r>
            <a:r>
              <a:rPr lang="en-US" sz="2400" dirty="0" err="1" smtClean="0"/>
              <a:t>bransch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/>
              <a:t>80 % </a:t>
            </a:r>
            <a:r>
              <a:rPr lang="en-US" sz="2400" dirty="0" err="1" smtClean="0"/>
              <a:t>små</a:t>
            </a:r>
            <a:r>
              <a:rPr lang="en-US" sz="2400" dirty="0" smtClean="0"/>
              <a:t>- </a:t>
            </a:r>
            <a:r>
              <a:rPr lang="en-US" sz="2400" dirty="0" err="1" smtClean="0"/>
              <a:t>och</a:t>
            </a:r>
            <a:r>
              <a:rPr lang="en-US" sz="2400" dirty="0" smtClean="0"/>
              <a:t> </a:t>
            </a:r>
            <a:r>
              <a:rPr lang="en-US" sz="2400" dirty="0" err="1" smtClean="0"/>
              <a:t>medelstora</a:t>
            </a:r>
            <a:r>
              <a:rPr lang="en-US" sz="2400" dirty="0" smtClean="0"/>
              <a:t> </a:t>
            </a:r>
            <a:r>
              <a:rPr lang="en-US" sz="2400" dirty="0" err="1" smtClean="0"/>
              <a:t>företag</a:t>
            </a:r>
            <a:endParaRPr lang="en-US" sz="2400" dirty="0" smtClean="0"/>
          </a:p>
          <a:p>
            <a:r>
              <a:rPr lang="sv-SE" sz="2400" dirty="0" smtClean="0"/>
              <a:t>Tusentals olika typer av produkter  </a:t>
            </a:r>
            <a:endParaRPr lang="en-US" sz="2400" dirty="0"/>
          </a:p>
          <a:p>
            <a:r>
              <a:rPr lang="en-US" sz="2400" dirty="0" err="1" smtClean="0"/>
              <a:t>Innovationer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Ofta</a:t>
            </a:r>
            <a:r>
              <a:rPr lang="en-US" sz="2400" dirty="0" smtClean="0"/>
              <a:t> </a:t>
            </a:r>
            <a:r>
              <a:rPr lang="en-US" sz="2400" dirty="0" err="1" smtClean="0"/>
              <a:t>höga</a:t>
            </a:r>
            <a:r>
              <a:rPr lang="en-US" sz="2400" dirty="0" smtClean="0"/>
              <a:t> </a:t>
            </a:r>
            <a:r>
              <a:rPr lang="en-US" sz="2400" dirty="0" err="1" smtClean="0"/>
              <a:t>krav</a:t>
            </a:r>
            <a:r>
              <a:rPr lang="en-US" sz="2400" dirty="0" smtClean="0"/>
              <a:t> </a:t>
            </a:r>
            <a:r>
              <a:rPr lang="en-US" sz="2400" dirty="0" err="1" smtClean="0"/>
              <a:t>på</a:t>
            </a:r>
            <a:r>
              <a:rPr lang="en-US" sz="2400" dirty="0" smtClean="0"/>
              <a:t> </a:t>
            </a:r>
            <a:r>
              <a:rPr lang="en-US" sz="2400" dirty="0" err="1" smtClean="0"/>
              <a:t>utbildning</a:t>
            </a:r>
            <a:r>
              <a:rPr lang="en-US" sz="2400" dirty="0" smtClean="0"/>
              <a:t> </a:t>
            </a:r>
            <a:r>
              <a:rPr lang="en-US" sz="2400" dirty="0" err="1" smtClean="0"/>
              <a:t>och</a:t>
            </a:r>
            <a:r>
              <a:rPr lang="en-US" sz="2400" dirty="0" smtClean="0"/>
              <a:t> </a:t>
            </a:r>
            <a:r>
              <a:rPr lang="en-US" sz="2400" dirty="0" err="1" smtClean="0"/>
              <a:t>underhåll</a:t>
            </a:r>
            <a:endParaRPr lang="en-US" sz="2400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Times" pitchFamily="18" charset="0"/>
              <a:buNone/>
            </a:pPr>
            <a:r>
              <a:rPr lang="en-US" dirty="0" smtClean="0"/>
              <a:t>			(</a:t>
            </a:r>
            <a:r>
              <a:rPr lang="en-US" dirty="0" err="1" smtClean="0"/>
              <a:t>Källa</a:t>
            </a:r>
            <a:r>
              <a:rPr lang="en-US" dirty="0" smtClean="0"/>
              <a:t>: </a:t>
            </a:r>
            <a:r>
              <a:rPr lang="en-US" dirty="0" err="1" smtClean="0"/>
              <a:t>omarbetat</a:t>
            </a:r>
            <a:r>
              <a:rPr lang="en-US" dirty="0" smtClean="0"/>
              <a:t> </a:t>
            </a:r>
            <a:r>
              <a:rPr lang="en-US" dirty="0" err="1" smtClean="0"/>
              <a:t>från</a:t>
            </a:r>
            <a:r>
              <a:rPr lang="en-US" dirty="0" smtClean="0"/>
              <a:t> </a:t>
            </a:r>
            <a:r>
              <a:rPr lang="en-US" dirty="0" err="1" smtClean="0"/>
              <a:t>Eucomed</a:t>
            </a:r>
            <a:r>
              <a:rPr lang="en-US" dirty="0" smtClean="0"/>
              <a:t>, www.eucomed.org)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8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Rectangle 14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6AB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dirty="0" smtClean="0">
                <a:latin typeface="Gill Sans Std" pitchFamily="34" charset="0"/>
              </a:rPr>
              <a:t>Faktorer som påverkar internationaliseringen </a:t>
            </a:r>
            <a:endParaRPr lang="en-US" dirty="0">
              <a:latin typeface="Gill Sans Std" pitchFamily="34" charset="0"/>
            </a:endParaRP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Times" pitchFamily="18" charset="0"/>
              <a:buNone/>
            </a:pPr>
            <a:r>
              <a:rPr lang="sv-SE" sz="3200" b="1" dirty="0" smtClean="0"/>
              <a:t>Faktorer som driver internationaliseringen:  </a:t>
            </a:r>
          </a:p>
          <a:p>
            <a:pPr>
              <a:lnSpc>
                <a:spcPct val="90000"/>
              </a:lnSpc>
              <a:buFont typeface="Times" pitchFamily="18" charset="0"/>
              <a:buNone/>
            </a:pPr>
            <a:endParaRPr lang="sv-SE" b="1" dirty="0"/>
          </a:p>
          <a:p>
            <a:pPr eaLnBrk="1" hangingPunct="1"/>
            <a:r>
              <a:rPr lang="sv-SE" sz="2800" dirty="0" smtClean="0"/>
              <a:t>Högteknologi är oftast inte kulturspecifik</a:t>
            </a:r>
            <a:endParaRPr lang="sv-SE" sz="2800" dirty="0"/>
          </a:p>
          <a:p>
            <a:pPr eaLnBrk="1" hangingPunct="1"/>
            <a:r>
              <a:rPr lang="sv-SE" sz="2800" dirty="0" smtClean="0"/>
              <a:t>Höga forsknings- och utvecklingskostnader samt bristen på intern finansiering driver på en </a:t>
            </a:r>
            <a:r>
              <a:rPr lang="sv-SE" sz="2800" dirty="0"/>
              <a:t>snabb försäljningsökning</a:t>
            </a:r>
          </a:p>
          <a:p>
            <a:pPr eaLnBrk="1" hangingPunct="1"/>
            <a:r>
              <a:rPr lang="sv-SE" sz="2800" dirty="0" smtClean="0"/>
              <a:t>Liten hemmamarknad </a:t>
            </a:r>
          </a:p>
          <a:p>
            <a:pPr marL="0" indent="0">
              <a:lnSpc>
                <a:spcPct val="90000"/>
              </a:lnSpc>
              <a:buNone/>
            </a:pPr>
            <a:endParaRPr lang="sv-SE" dirty="0">
              <a:latin typeface="Gill Sans Std" pitchFamily="34" charset="0"/>
            </a:endParaRPr>
          </a:p>
          <a:p>
            <a:pPr>
              <a:lnSpc>
                <a:spcPct val="90000"/>
              </a:lnSpc>
              <a:buFont typeface="Times" pitchFamily="18" charset="0"/>
              <a:buNone/>
            </a:pPr>
            <a:endParaRPr lang="sv-SE" dirty="0">
              <a:latin typeface="Gill Sans Std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sv-SE" sz="2500" dirty="0">
              <a:latin typeface="Gill Sans Std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sv-SE" sz="2500" dirty="0">
              <a:latin typeface="Gill Sans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94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Rectangle 14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6AB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dirty="0" smtClean="0">
                <a:latin typeface="Gill Sans Std" pitchFamily="34" charset="0"/>
              </a:rPr>
              <a:t>Faktorer som påverkar internationaliseringen </a:t>
            </a:r>
            <a:endParaRPr lang="en-US" dirty="0">
              <a:latin typeface="Gill Sans Std" pitchFamily="34" charset="0"/>
            </a:endParaRP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788989" y="2133600"/>
            <a:ext cx="9525469" cy="4267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sv-SE" sz="3200" b="1" dirty="0" smtClean="0"/>
              <a:t>Faktorer som försvårar internationaliseringen: </a:t>
            </a:r>
          </a:p>
          <a:p>
            <a:pPr marL="0" indent="0" eaLnBrk="1" hangingPunct="1">
              <a:buNone/>
            </a:pPr>
            <a:endParaRPr lang="sv-SE" sz="3200" b="1" dirty="0"/>
          </a:p>
          <a:p>
            <a:pPr>
              <a:lnSpc>
                <a:spcPct val="90000"/>
              </a:lnSpc>
            </a:pPr>
            <a:r>
              <a:rPr lang="sv-SE" sz="2800" dirty="0" smtClean="0"/>
              <a:t>Lands- eller regionsspecifik lagstiftning av </a:t>
            </a:r>
            <a:r>
              <a:rPr lang="sv-SE" sz="2800" dirty="0"/>
              <a:t>medicinteknik </a:t>
            </a:r>
            <a:r>
              <a:rPr lang="sv-SE" sz="2800" dirty="0" smtClean="0"/>
              <a:t>(t ex FDA-godkännande i USA och CE-godkännande inom EU)</a:t>
            </a:r>
          </a:p>
          <a:p>
            <a:pPr>
              <a:lnSpc>
                <a:spcPct val="90000"/>
              </a:lnSpc>
            </a:pPr>
            <a:r>
              <a:rPr lang="sv-SE" sz="2800" dirty="0" smtClean="0"/>
              <a:t>Olika finansieringssystem; t ex genom skatter i Sverige och försäkringssystem i USA</a:t>
            </a:r>
            <a:endParaRPr lang="sv-SE" sz="2800" dirty="0"/>
          </a:p>
          <a:p>
            <a:pPr>
              <a:lnSpc>
                <a:spcPct val="90000"/>
              </a:lnSpc>
            </a:pPr>
            <a:r>
              <a:rPr lang="sv-SE" sz="2800" dirty="0" smtClean="0"/>
              <a:t>Komplexa inköpsbeslut med många olika aktörer </a:t>
            </a:r>
          </a:p>
          <a:p>
            <a:pPr marL="0" indent="0">
              <a:lnSpc>
                <a:spcPct val="90000"/>
              </a:lnSpc>
              <a:buNone/>
            </a:pPr>
            <a:endParaRPr lang="sv-SE" sz="2000" dirty="0"/>
          </a:p>
          <a:p>
            <a:pPr>
              <a:lnSpc>
                <a:spcPct val="90000"/>
              </a:lnSpc>
            </a:pPr>
            <a:endParaRPr lang="sv-SE" dirty="0">
              <a:latin typeface="Gill Sans Std" pitchFamily="34" charset="0"/>
            </a:endParaRPr>
          </a:p>
          <a:p>
            <a:pPr>
              <a:lnSpc>
                <a:spcPct val="90000"/>
              </a:lnSpc>
              <a:buFont typeface="Times" pitchFamily="18" charset="0"/>
              <a:buNone/>
            </a:pPr>
            <a:endParaRPr lang="sv-SE" dirty="0">
              <a:latin typeface="Gill Sans Std" pitchFamily="34" charset="0"/>
            </a:endParaRPr>
          </a:p>
          <a:p>
            <a:pPr>
              <a:lnSpc>
                <a:spcPct val="90000"/>
              </a:lnSpc>
            </a:pPr>
            <a:endParaRPr lang="sv-SE" sz="2500" dirty="0">
              <a:latin typeface="Gill Sans Std" pitchFamily="34" charset="0"/>
            </a:endParaRPr>
          </a:p>
          <a:p>
            <a:pPr>
              <a:lnSpc>
                <a:spcPct val="90000"/>
              </a:lnSpc>
            </a:pPr>
            <a:endParaRPr lang="sv-SE" sz="2500" dirty="0">
              <a:latin typeface="Gill Sans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Olika typer av högteknologiska branscher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402" y="1835621"/>
            <a:ext cx="9088437" cy="4267200"/>
          </a:xfrm>
        </p:spPr>
        <p:txBody>
          <a:bodyPr/>
          <a:lstStyle/>
          <a:p>
            <a:pPr eaLnBrk="1" hangingPunct="1"/>
            <a:endParaRPr lang="sv-SE" sz="2400" dirty="0" smtClean="0"/>
          </a:p>
          <a:p>
            <a:pPr eaLnBrk="1" hangingPunct="1"/>
            <a:r>
              <a:rPr lang="sv-SE" sz="2800" dirty="0" smtClean="0"/>
              <a:t>Det </a:t>
            </a:r>
            <a:r>
              <a:rPr lang="sv-SE" sz="2800" dirty="0"/>
              <a:t>finns skillnader mellan högteknologiska branscher </a:t>
            </a:r>
          </a:p>
          <a:p>
            <a:pPr eaLnBrk="1" hangingPunct="1"/>
            <a:r>
              <a:rPr lang="sv-SE" sz="2800" dirty="0" smtClean="0"/>
              <a:t>Mycket av den tidiga forskningen om Born globals är gjord på företag inom informations- och kommunikationsteknologi och mjukvarusystem </a:t>
            </a:r>
          </a:p>
          <a:p>
            <a:pPr eaLnBrk="1" hangingPunct="1"/>
            <a:r>
              <a:rPr lang="sv-SE" sz="2800" dirty="0" smtClean="0"/>
              <a:t>Senare forskning om Born globals bygger även på företag inom framförallt bioteknik  </a:t>
            </a:r>
          </a:p>
          <a:p>
            <a:pPr eaLnBrk="1" hangingPunct="1"/>
            <a:r>
              <a:rPr lang="sv-SE" sz="2800" dirty="0" smtClean="0"/>
              <a:t>I många studier klumpas olika högteknologiska branscher ihop</a:t>
            </a:r>
          </a:p>
          <a:p>
            <a:pPr marL="0" indent="0" eaLnBrk="1" hangingPunct="1">
              <a:buNone/>
            </a:pPr>
            <a:endParaRPr lang="sv-SE" dirty="0"/>
          </a:p>
          <a:p>
            <a:pPr marL="0" indent="0" eaLnBrk="1" hangingPunct="1">
              <a:buNone/>
            </a:pPr>
            <a:endParaRPr lang="sv-SE" dirty="0" smtClean="0"/>
          </a:p>
          <a:p>
            <a:pPr marL="0" indent="0" eaLnBrk="1" hangingPunct="1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71312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Exempel på olika typer av högteknologiska branscher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sv-SE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927611"/>
              </p:ext>
            </p:extLst>
          </p:nvPr>
        </p:nvGraphicFramePr>
        <p:xfrm>
          <a:off x="449362" y="1835621"/>
          <a:ext cx="8928993" cy="4752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3672408"/>
                <a:gridCol w="3816425"/>
              </a:tblGrid>
              <a:tr h="11838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ICT – informations- och datateknologi och mjukvara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Medicinteknik</a:t>
                      </a:r>
                      <a:endParaRPr lang="en-US" dirty="0"/>
                    </a:p>
                  </a:txBody>
                  <a:tcPr/>
                </a:tc>
              </a:tr>
              <a:tr h="964332">
                <a:tc>
                  <a:txBody>
                    <a:bodyPr/>
                    <a:lstStyle/>
                    <a:p>
                      <a:r>
                        <a:rPr lang="sv-SE" dirty="0" smtClean="0"/>
                        <a:t>Likheter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sv-SE" dirty="0" smtClean="0"/>
                        <a:t>Nischprodukt,</a:t>
                      </a:r>
                      <a:r>
                        <a:rPr lang="sv-SE" baseline="0" dirty="0" smtClean="0"/>
                        <a:t> innovativ produkt, liten hemmamarknad, dynamisk och global </a:t>
                      </a:r>
                      <a:r>
                        <a:rPr lang="sv-SE" baseline="0" dirty="0" smtClean="0"/>
                        <a:t>bransch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4384">
                <a:tc>
                  <a:txBody>
                    <a:bodyPr/>
                    <a:lstStyle/>
                    <a:p>
                      <a:r>
                        <a:rPr lang="sv-SE" dirty="0" smtClean="0"/>
                        <a:t>Skillnader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sv-SE" dirty="0" smtClean="0"/>
                        <a:t>Snabbare</a:t>
                      </a:r>
                      <a:r>
                        <a:rPr lang="sv-SE" baseline="0" dirty="0" smtClean="0"/>
                        <a:t> införsäljning till kunder (t ex B2B)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sv-SE" baseline="0" dirty="0" err="1" smtClean="0"/>
                        <a:t>Piggy-backing</a:t>
                      </a:r>
                      <a:r>
                        <a:rPr lang="sv-SE" baseline="0" dirty="0" smtClean="0"/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sv-SE" baseline="0" dirty="0" smtClean="0"/>
                        <a:t>Finansiella tillväxtindikatorer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sv-SE" dirty="0" smtClean="0"/>
                        <a:t>Långa</a:t>
                      </a:r>
                      <a:r>
                        <a:rPr lang="sv-SE" baseline="0" dirty="0" smtClean="0"/>
                        <a:t> ledtider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sv-SE" baseline="0" dirty="0" smtClean="0"/>
                        <a:t>Reglerad bransch inbäddad i olika socio-politiska system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sv-SE" baseline="0" dirty="0" smtClean="0"/>
                        <a:t>Otydlig kund (även icke marknadsbaserade nätverk)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sv-SE" baseline="0" dirty="0" smtClean="0"/>
                        <a:t>Olika mål och milstolpar är viktiga indikatorer för framgång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84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" y="214512"/>
            <a:ext cx="9398651" cy="6565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2544" y="395461"/>
            <a:ext cx="10279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kern="0" dirty="0">
                <a:solidFill>
                  <a:srgbClr val="134F8F"/>
                </a:solidFill>
                <a:latin typeface="Arial"/>
                <a:ea typeface="+mj-ea"/>
                <a:cs typeface="+mj-cs"/>
              </a:rPr>
              <a:t>Sjukvården utifrån ett nätverksbaserat synsätt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81810" y="6242751"/>
            <a:ext cx="492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1800" dirty="0">
                <a:solidFill>
                  <a:srgbClr val="000000"/>
                </a:solidFill>
              </a:rPr>
              <a:t>Källa: baserad på </a:t>
            </a:r>
            <a:r>
              <a:rPr lang="sv-SE" sz="1800" dirty="0" err="1">
                <a:solidFill>
                  <a:srgbClr val="000000"/>
                </a:solidFill>
              </a:rPr>
              <a:t>Sobrio</a:t>
            </a:r>
            <a:r>
              <a:rPr lang="sv-SE" sz="1800" dirty="0">
                <a:solidFill>
                  <a:srgbClr val="000000"/>
                </a:solidFill>
              </a:rPr>
              <a:t> and Keller, 2007:105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8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Branschspecifika implikationer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402" y="1475581"/>
            <a:ext cx="9088437" cy="496855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v-SE" sz="2400" dirty="0" smtClean="0"/>
              <a:t>Innovationer </a:t>
            </a:r>
            <a:r>
              <a:rPr lang="sv-SE" sz="2400" dirty="0"/>
              <a:t>passar inte alltid </a:t>
            </a:r>
            <a:r>
              <a:rPr lang="sv-SE" sz="2400" dirty="0" smtClean="0"/>
              <a:t>in i existerande </a:t>
            </a:r>
            <a:r>
              <a:rPr lang="sv-SE" sz="2400" dirty="0"/>
              <a:t>institutionella </a:t>
            </a:r>
            <a:r>
              <a:rPr lang="sv-SE" sz="2400" dirty="0" smtClean="0"/>
              <a:t>strukturer</a:t>
            </a:r>
            <a:r>
              <a:rPr lang="sv-SE" sz="2400" dirty="0"/>
              <a:t> </a:t>
            </a:r>
            <a:endParaRPr lang="sv-SE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sv-SE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sv-SE" sz="2400" dirty="0"/>
              <a:t>V</a:t>
            </a:r>
            <a:r>
              <a:rPr lang="sv-SE" sz="2400" dirty="0" smtClean="0"/>
              <a:t>iktigt att kunna arbeta med olika typer av aktörer, både kommersiella och icke-kommersiella, för att kunna visa den kliniska och ekonomiska nyttan</a:t>
            </a:r>
          </a:p>
          <a:p>
            <a:pPr eaLnBrk="1" hangingPunct="1">
              <a:lnSpc>
                <a:spcPct val="90000"/>
              </a:lnSpc>
              <a:defRPr/>
            </a:pPr>
            <a:endParaRPr lang="sv-SE" sz="2400" dirty="0"/>
          </a:p>
          <a:p>
            <a:pPr eaLnBrk="1" hangingPunct="1"/>
            <a:r>
              <a:rPr lang="sv-SE" sz="2400" dirty="0" smtClean="0"/>
              <a:t>Identifiera </a:t>
            </a:r>
            <a:r>
              <a:rPr lang="sv-SE" sz="2400" dirty="0"/>
              <a:t>aktörer som är viktiga att </a:t>
            </a:r>
            <a:r>
              <a:rPr lang="sv-SE" sz="2400" dirty="0" smtClean="0"/>
              <a:t>samarbeta med och att utföra gemensamma </a:t>
            </a:r>
            <a:r>
              <a:rPr lang="sv-SE" sz="2400" dirty="0"/>
              <a:t>värdeskapande aktiviteter. T ex </a:t>
            </a:r>
            <a:r>
              <a:rPr lang="sv-SE" sz="2400" dirty="0" smtClean="0"/>
              <a:t>att samproducera behandlingsriktlinjer för </a:t>
            </a:r>
            <a:r>
              <a:rPr lang="sv-SE" sz="2400" dirty="0"/>
              <a:t>nya </a:t>
            </a:r>
            <a:r>
              <a:rPr lang="sv-SE" sz="2400" dirty="0" smtClean="0"/>
              <a:t>innovationer   </a:t>
            </a:r>
          </a:p>
          <a:p>
            <a:pPr eaLnBrk="1" hangingPunct="1"/>
            <a:endParaRPr lang="sv-SE" sz="2400" dirty="0"/>
          </a:p>
          <a:p>
            <a:pPr marL="0" indent="0">
              <a:buNone/>
            </a:pPr>
            <a:endParaRPr lang="sv-SE" dirty="0"/>
          </a:p>
          <a:p>
            <a:pPr eaLnBrk="1" hangingPunct="1"/>
            <a:endParaRPr lang="sv-SE" dirty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51104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H_Power Point engelska">
  <a:themeElements>
    <a:clrScheme name="HiH_Power Point engelska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HiH_Power Point engel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HiH_Power Point engelska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H_Power Point engelska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H_Power Point engelsk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H_Power Point engelska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H_Power Point engelska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H_Power Point engelska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8971</TotalTime>
  <Words>335</Words>
  <Application>Microsoft Office PowerPoint</Application>
  <PresentationFormat>Custom</PresentationFormat>
  <Paragraphs>83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HiH_Power Point engelska</vt:lpstr>
      <vt:lpstr>Born globals utifrån ett medicintekniskt branschperspektiv </vt:lpstr>
      <vt:lpstr>Life sciences</vt:lpstr>
      <vt:lpstr>Medicinteknik</vt:lpstr>
      <vt:lpstr>Faktorer som påverkar internationaliseringen </vt:lpstr>
      <vt:lpstr>Faktorer som påverkar internationaliseringen </vt:lpstr>
      <vt:lpstr>Olika typer av högteknologiska branscher</vt:lpstr>
      <vt:lpstr>Exempel på olika typer av högteknologiska branscher</vt:lpstr>
      <vt:lpstr>PowerPoint Presentation</vt:lpstr>
      <vt:lpstr>Branschspecifika implikationer</vt:lpstr>
    </vt:vector>
  </TitlesOfParts>
  <Company>Halmstad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Marie Héléne Laurell [marlau]</cp:lastModifiedBy>
  <cp:revision>497</cp:revision>
  <cp:lastPrinted>2012-10-21T15:20:13Z</cp:lastPrinted>
  <dcterms:created xsi:type="dcterms:W3CDTF">2008-06-30T19:41:49Z</dcterms:created>
  <dcterms:modified xsi:type="dcterms:W3CDTF">2012-10-22T07:22:19Z</dcterms:modified>
</cp:coreProperties>
</file>