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82" r:id="rId2"/>
    <p:sldId id="324" r:id="rId3"/>
    <p:sldId id="345" r:id="rId4"/>
    <p:sldId id="326" r:id="rId5"/>
    <p:sldId id="330" r:id="rId6"/>
    <p:sldId id="347" r:id="rId7"/>
    <p:sldId id="327" r:id="rId8"/>
    <p:sldId id="333" r:id="rId9"/>
    <p:sldId id="334" r:id="rId10"/>
    <p:sldId id="343" r:id="rId11"/>
    <p:sldId id="328" r:id="rId12"/>
    <p:sldId id="341" r:id="rId13"/>
    <p:sldId id="329" r:id="rId14"/>
    <p:sldId id="339" r:id="rId15"/>
    <p:sldId id="336" r:id="rId16"/>
    <p:sldId id="337" r:id="rId17"/>
    <p:sldId id="338" r:id="rId18"/>
    <p:sldId id="340" r:id="rId19"/>
  </p:sldIdLst>
  <p:sldSz cx="9144000" cy="6858000" type="screen4x3"/>
  <p:notesSz cx="6662738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 autoAdjust="0"/>
    <p:restoredTop sz="94636" autoAdjust="0"/>
  </p:normalViewPr>
  <p:slideViewPr>
    <p:cSldViewPr snapToGrid="0" snapToObjects="1">
      <p:cViewPr>
        <p:scale>
          <a:sx n="100" d="100"/>
          <a:sy n="100" d="100"/>
        </p:scale>
        <p:origin x="-690" y="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4" d="100"/>
          <a:sy n="94" d="100"/>
        </p:scale>
        <p:origin x="-3006" y="-114"/>
      </p:cViewPr>
      <p:guideLst>
        <p:guide orient="horz" pos="3127"/>
        <p:guide pos="209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887186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4011" y="1"/>
            <a:ext cx="2887186" cy="49633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84C77174-E590-496F-9F84-71947CBC57DB}" type="datetime1">
              <a:rPr lang="en-US"/>
              <a:pPr>
                <a:defRPr/>
              </a:pPr>
              <a:t>10/16/2012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887186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4011" y="9428584"/>
            <a:ext cx="2887186" cy="49633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2D90B3F6-625D-43D5-9223-2E08CCE31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4839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887186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4011" y="1"/>
            <a:ext cx="2887186" cy="49633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038D0CAA-A45B-4E8B-9477-A1A81DDFCB7A}" type="datetime1">
              <a:rPr lang="en-US"/>
              <a:pPr>
                <a:defRPr/>
              </a:pPr>
              <a:t>10/16/2012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274" y="4715153"/>
            <a:ext cx="5330190" cy="44669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887186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4011" y="9428584"/>
            <a:ext cx="2887186" cy="49633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F3C93EFD-108C-4EB9-9F18-970FB001D4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5201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C93EFD-108C-4EB9-9F18-970FB001D465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574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C93EFD-108C-4EB9-9F18-970FB001D46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F3FF0-2655-4F99-A7D7-C574539F969F}" type="datetime1">
              <a:rPr lang="en-US"/>
              <a:pPr>
                <a:defRPr/>
              </a:pPr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B5C56-AD28-4BDA-BFFD-CD0D93506C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244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F81F6-44A9-49E1-A686-30C1B602B325}" type="datetime1">
              <a:rPr lang="en-US"/>
              <a:pPr>
                <a:defRPr/>
              </a:pPr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6D539-9625-4F04-9AA9-71FE36F09C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660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5D2B7-9087-4EF4-AE26-AC368077E782}" type="datetime1">
              <a:rPr lang="en-US"/>
              <a:pPr>
                <a:defRPr/>
              </a:pPr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BAFAD-1B8F-48DD-A4DA-F162B0BE23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206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1F513-BB36-4377-A427-838EC243885E}" type="datetime1">
              <a:rPr lang="en-US"/>
              <a:pPr>
                <a:defRPr/>
              </a:pPr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8658A-B6D7-4309-8951-460948E3E5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777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19A7D-62C6-4A38-A1D7-B0457328B905}" type="datetime1">
              <a:rPr lang="en-US"/>
              <a:pPr>
                <a:defRPr/>
              </a:pPr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E354A-16D4-4293-B253-C05AD1E871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77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69E4C-A990-46D8-84A1-A72EC4C10135}" type="datetime1">
              <a:rPr lang="en-US"/>
              <a:pPr>
                <a:defRPr/>
              </a:pPr>
              <a:t>10/16/2012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F81DB-35A3-4225-BD45-33010B33C1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622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8A31A-B343-4ABE-8E70-99BCD0277AE1}" type="datetime1">
              <a:rPr lang="en-US"/>
              <a:pPr>
                <a:defRPr/>
              </a:pPr>
              <a:t>10/16/2012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D9EAB-4CB9-4DE8-92F2-C2C2CF34FD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82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80C64-6126-4EF2-890D-3903A7F9B451}" type="datetime1">
              <a:rPr lang="en-US"/>
              <a:pPr>
                <a:defRPr/>
              </a:pPr>
              <a:t>10/16/2012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7270F-4023-4A39-9BC2-638607668E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979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1D341-104B-47B3-98E2-A40BD1FAF200}" type="datetime1">
              <a:rPr lang="en-US"/>
              <a:pPr>
                <a:defRPr/>
              </a:pPr>
              <a:t>10/16/2012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5F905-817C-4C2A-8016-3DB86E7747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42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0F548-A4E7-40F3-9EBF-84C97A457EF0}" type="datetime1">
              <a:rPr lang="en-US"/>
              <a:pPr>
                <a:defRPr/>
              </a:pPr>
              <a:t>10/16/2012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45938-B939-45C5-B30D-27BE360182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68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A1A67-D68E-4726-929C-890A782B6351}" type="datetime1">
              <a:rPr lang="en-US"/>
              <a:pPr>
                <a:defRPr/>
              </a:pPr>
              <a:t>10/16/2012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F0603-AAF9-4973-8716-C94479AEA0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962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73F12B7C-D50D-48CD-8DAF-54ED5F343AC0}" type="datetime1">
              <a:rPr lang="en-US"/>
              <a:pPr>
                <a:defRPr/>
              </a:pPr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439FBF10-A67E-49EE-80DB-BCDCAF3830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emf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447675" y="966788"/>
            <a:ext cx="7953375" cy="360045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0070C0"/>
                </a:solidFill>
                <a:ea typeface="ＭＳ Ｐゴシック" pitchFamily="34" charset="-128"/>
              </a:rPr>
              <a:t>Born </a:t>
            </a:r>
            <a:r>
              <a:rPr lang="en-US" sz="4000" dirty="0" err="1" smtClean="0">
                <a:solidFill>
                  <a:srgbClr val="0070C0"/>
                </a:solidFill>
                <a:ea typeface="ＭＳ Ｐゴシック" pitchFamily="34" charset="-128"/>
              </a:rPr>
              <a:t>Globals</a:t>
            </a:r>
            <a:r>
              <a:rPr lang="en-US" sz="4000" dirty="0" smtClean="0">
                <a:solidFill>
                  <a:srgbClr val="0070C0"/>
                </a:solidFill>
                <a:ea typeface="ＭＳ Ｐゴシック" pitchFamily="34" charset="-128"/>
              </a:rPr>
              <a:t> – </a:t>
            </a:r>
            <a:r>
              <a:rPr lang="en-US" sz="4000" dirty="0" err="1" smtClean="0">
                <a:solidFill>
                  <a:srgbClr val="0070C0"/>
                </a:solidFill>
                <a:ea typeface="ＭＳ Ｐゴシック" pitchFamily="34" charset="-128"/>
              </a:rPr>
              <a:t>nystartade</a:t>
            </a:r>
            <a:r>
              <a:rPr lang="en-US" sz="4000" dirty="0" smtClean="0">
                <a:solidFill>
                  <a:srgbClr val="0070C0"/>
                </a:solidFill>
                <a:ea typeface="ＭＳ Ｐゴシック" pitchFamily="34" charset="-128"/>
              </a:rPr>
              <a:t>, </a:t>
            </a:r>
            <a:r>
              <a:rPr lang="en-US" sz="4000" dirty="0" err="1" smtClean="0">
                <a:solidFill>
                  <a:srgbClr val="0070C0"/>
                </a:solidFill>
                <a:ea typeface="ＭＳ Ｐゴシック" pitchFamily="34" charset="-128"/>
              </a:rPr>
              <a:t>innovativa</a:t>
            </a:r>
            <a:r>
              <a:rPr lang="en-US" sz="4000" dirty="0" smtClean="0">
                <a:solidFill>
                  <a:srgbClr val="0070C0"/>
                </a:solidFill>
                <a:ea typeface="ＭＳ Ｐゴシック" pitchFamily="34" charset="-128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ea typeface="ＭＳ Ｐゴシック" pitchFamily="34" charset="-128"/>
              </a:rPr>
              <a:t>och</a:t>
            </a:r>
            <a:r>
              <a:rPr lang="en-US" sz="4000" dirty="0" smtClean="0">
                <a:solidFill>
                  <a:srgbClr val="0070C0"/>
                </a:solidFill>
                <a:ea typeface="ＭＳ Ｐゴシック" pitchFamily="34" charset="-128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ea typeface="ＭＳ Ｐゴシック" pitchFamily="34" charset="-128"/>
              </a:rPr>
              <a:t>internationella</a:t>
            </a:r>
            <a:endParaRPr lang="en-US" sz="4000" dirty="0" smtClean="0">
              <a:solidFill>
                <a:srgbClr val="0070C0"/>
              </a:solidFill>
              <a:ea typeface="ＭＳ Ｐゴシック" pitchFamily="34" charset="-128"/>
            </a:endParaRP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204788" y="3886200"/>
            <a:ext cx="8939212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000" dirty="0" err="1" smtClean="0">
                <a:solidFill>
                  <a:srgbClr val="898989"/>
                </a:solidFill>
                <a:ea typeface="ＭＳ Ｐゴシック" pitchFamily="34" charset="-128"/>
              </a:rPr>
              <a:t>Svante</a:t>
            </a:r>
            <a:r>
              <a:rPr lang="en-US" sz="3000" dirty="0" smtClean="0">
                <a:solidFill>
                  <a:srgbClr val="898989"/>
                </a:solidFill>
                <a:ea typeface="ＭＳ Ｐゴシック" pitchFamily="34" charset="-128"/>
              </a:rPr>
              <a:t> </a:t>
            </a:r>
            <a:r>
              <a:rPr lang="en-US" sz="3000" dirty="0" err="1" smtClean="0">
                <a:solidFill>
                  <a:srgbClr val="898989"/>
                </a:solidFill>
                <a:ea typeface="ＭＳ Ｐゴシック" pitchFamily="34" charset="-128"/>
              </a:rPr>
              <a:t>Andersson</a:t>
            </a:r>
            <a:r>
              <a:rPr lang="en-US" sz="3000" dirty="0" smtClean="0">
                <a:solidFill>
                  <a:srgbClr val="898989"/>
                </a:solidFill>
                <a:ea typeface="ＭＳ Ｐゴシック" pitchFamily="34" charset="-128"/>
              </a:rPr>
              <a:t> – </a:t>
            </a:r>
            <a:r>
              <a:rPr lang="en-US" sz="3000" dirty="0" err="1" smtClean="0">
                <a:solidFill>
                  <a:srgbClr val="898989"/>
                </a:solidFill>
                <a:ea typeface="ＭＳ Ｐゴシック" pitchFamily="34" charset="-128"/>
              </a:rPr>
              <a:t>Högskolan</a:t>
            </a:r>
            <a:r>
              <a:rPr lang="en-US" sz="3000" dirty="0" smtClean="0">
                <a:solidFill>
                  <a:srgbClr val="898989"/>
                </a:solidFill>
                <a:ea typeface="ＭＳ Ｐゴシック" pitchFamily="34" charset="-128"/>
              </a:rPr>
              <a:t> </a:t>
            </a:r>
            <a:r>
              <a:rPr lang="en-US" sz="3000" dirty="0" err="1" smtClean="0">
                <a:solidFill>
                  <a:srgbClr val="898989"/>
                </a:solidFill>
                <a:ea typeface="ＭＳ Ｐゴシック" pitchFamily="34" charset="-128"/>
              </a:rPr>
              <a:t>i</a:t>
            </a:r>
            <a:r>
              <a:rPr lang="en-US" sz="3000" dirty="0" smtClean="0">
                <a:solidFill>
                  <a:srgbClr val="898989"/>
                </a:solidFill>
                <a:ea typeface="ＭＳ Ｐゴシック" pitchFamily="34" charset="-128"/>
              </a:rPr>
              <a:t> </a:t>
            </a:r>
            <a:r>
              <a:rPr lang="en-US" sz="3000" dirty="0" err="1" smtClean="0">
                <a:solidFill>
                  <a:srgbClr val="898989"/>
                </a:solidFill>
                <a:ea typeface="ＭＳ Ｐゴシック" pitchFamily="34" charset="-128"/>
              </a:rPr>
              <a:t>Halmstad</a:t>
            </a:r>
            <a:endParaRPr lang="en-US" sz="3000" dirty="0" smtClean="0">
              <a:solidFill>
                <a:srgbClr val="898989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3000" dirty="0" smtClean="0">
                <a:solidFill>
                  <a:srgbClr val="898989"/>
                </a:solidFill>
                <a:ea typeface="ＭＳ Ｐゴシック" pitchFamily="34" charset="-128"/>
              </a:rPr>
              <a:t>Hélène </a:t>
            </a:r>
            <a:r>
              <a:rPr lang="en-US" sz="3000" dirty="0" err="1" smtClean="0">
                <a:solidFill>
                  <a:srgbClr val="898989"/>
                </a:solidFill>
                <a:ea typeface="ＭＳ Ｐゴシック" pitchFamily="34" charset="-128"/>
              </a:rPr>
              <a:t>Laurell</a:t>
            </a:r>
            <a:r>
              <a:rPr lang="en-US" sz="3000" dirty="0" smtClean="0">
                <a:solidFill>
                  <a:srgbClr val="898989"/>
                </a:solidFill>
                <a:ea typeface="ＭＳ Ｐゴシック" pitchFamily="34" charset="-128"/>
              </a:rPr>
              <a:t>– </a:t>
            </a:r>
            <a:r>
              <a:rPr lang="en-US" sz="3000" dirty="0" err="1" smtClean="0">
                <a:solidFill>
                  <a:srgbClr val="898989"/>
                </a:solidFill>
                <a:ea typeface="ＭＳ Ｐゴシック" pitchFamily="34" charset="-128"/>
              </a:rPr>
              <a:t>Högskolan</a:t>
            </a:r>
            <a:r>
              <a:rPr lang="en-US" sz="3000" dirty="0" smtClean="0">
                <a:solidFill>
                  <a:srgbClr val="898989"/>
                </a:solidFill>
                <a:ea typeface="ＭＳ Ｐゴシック" pitchFamily="34" charset="-128"/>
              </a:rPr>
              <a:t> </a:t>
            </a:r>
            <a:r>
              <a:rPr lang="en-US" sz="3000" dirty="0" err="1" smtClean="0">
                <a:solidFill>
                  <a:srgbClr val="898989"/>
                </a:solidFill>
                <a:ea typeface="ＭＳ Ｐゴシック" pitchFamily="34" charset="-128"/>
              </a:rPr>
              <a:t>i</a:t>
            </a:r>
            <a:r>
              <a:rPr lang="en-US" sz="3000" dirty="0" smtClean="0">
                <a:solidFill>
                  <a:srgbClr val="898989"/>
                </a:solidFill>
                <a:ea typeface="ＭＳ Ｐゴシック" pitchFamily="34" charset="-128"/>
              </a:rPr>
              <a:t> </a:t>
            </a:r>
            <a:r>
              <a:rPr lang="en-US" sz="3000" dirty="0" err="1" smtClean="0">
                <a:solidFill>
                  <a:srgbClr val="898989"/>
                </a:solidFill>
                <a:ea typeface="ＭＳ Ｐゴシック" pitchFamily="34" charset="-128"/>
              </a:rPr>
              <a:t>Halmstad</a:t>
            </a:r>
            <a:endParaRPr lang="en-US" sz="3000" dirty="0" smtClean="0">
              <a:solidFill>
                <a:srgbClr val="898989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3000" dirty="0" err="1" smtClean="0">
                <a:solidFill>
                  <a:srgbClr val="898989"/>
                </a:solidFill>
                <a:ea typeface="ＭＳ Ｐゴシック" pitchFamily="34" charset="-128"/>
              </a:rPr>
              <a:t>Patrik</a:t>
            </a:r>
            <a:r>
              <a:rPr lang="en-US" sz="3000" dirty="0" smtClean="0">
                <a:solidFill>
                  <a:srgbClr val="898989"/>
                </a:solidFill>
                <a:ea typeface="ＭＳ Ｐゴシック" pitchFamily="34" charset="-128"/>
              </a:rPr>
              <a:t> </a:t>
            </a:r>
            <a:r>
              <a:rPr lang="en-US" sz="3000" dirty="0" err="1" smtClean="0">
                <a:solidFill>
                  <a:srgbClr val="898989"/>
                </a:solidFill>
                <a:ea typeface="ＭＳ Ｐゴシック" pitchFamily="34" charset="-128"/>
              </a:rPr>
              <a:t>Byhmer</a:t>
            </a:r>
            <a:r>
              <a:rPr lang="en-US" sz="3000" dirty="0" smtClean="0">
                <a:solidFill>
                  <a:srgbClr val="898989"/>
                </a:solidFill>
                <a:ea typeface="ＭＳ Ｐゴシック" pitchFamily="34" charset="-128"/>
              </a:rPr>
              <a:t>– </a:t>
            </a:r>
            <a:r>
              <a:rPr lang="en-US" sz="3000" dirty="0" err="1" smtClean="0">
                <a:solidFill>
                  <a:srgbClr val="898989"/>
                </a:solidFill>
                <a:ea typeface="ＭＳ Ｐゴシック" pitchFamily="34" charset="-128"/>
              </a:rPr>
              <a:t>Redsense</a:t>
            </a:r>
            <a:endParaRPr lang="en-US" sz="3000" dirty="0" smtClean="0">
              <a:solidFill>
                <a:srgbClr val="898989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endParaRPr lang="en-US" sz="3000" dirty="0" smtClean="0">
              <a:solidFill>
                <a:srgbClr val="898989"/>
              </a:solidFill>
              <a:ea typeface="ＭＳ Ｐゴシック" pitchFamily="34" charset="-128"/>
            </a:endParaRPr>
          </a:p>
        </p:txBody>
      </p:sp>
      <p:pic>
        <p:nvPicPr>
          <p:cNvPr id="2052" name="Picture 7" descr="C:\Users\svan\Desktop\hh-logga-wor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158750"/>
            <a:ext cx="123825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6" descr="C:\Users\svan\Desktop\Research media\vetenskapsradet-logoty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276850"/>
            <a:ext cx="14859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7" descr="C:\Users\svan\Desktop\Research media\KK-eng-logoty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011" y="5625078"/>
            <a:ext cx="43815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C:\Users\svan\Desktop\RedsenseLog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238" y="363228"/>
            <a:ext cx="7620000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rgbClr val="0070C0"/>
                </a:solidFill>
              </a:rPr>
              <a:t>Organisation och ledarskap</a:t>
            </a:r>
            <a:endParaRPr lang="sv-SE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 smtClean="0">
                <a:solidFill>
                  <a:srgbClr val="0070C0"/>
                </a:solidFill>
              </a:rPr>
              <a:t>Jobbar mer strategiskt och proaktivt</a:t>
            </a:r>
          </a:p>
          <a:p>
            <a:pPr marL="0" indent="0">
              <a:buNone/>
            </a:pPr>
            <a:r>
              <a:rPr lang="sv-SE" dirty="0" smtClean="0">
                <a:solidFill>
                  <a:srgbClr val="0070C0"/>
                </a:solidFill>
              </a:rPr>
              <a:t>Decentraliserad organisation</a:t>
            </a:r>
            <a:endParaRPr lang="sv-SE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95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1372235" y="594868"/>
            <a:ext cx="682625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sv-SE" sz="8000" dirty="0">
                <a:solidFill>
                  <a:srgbClr val="0070C0"/>
                </a:solidFill>
              </a:rPr>
              <a:t>Är det bra att vara Born Global?</a:t>
            </a:r>
          </a:p>
        </p:txBody>
      </p:sp>
      <p:sp>
        <p:nvSpPr>
          <p:cNvPr id="4" name="Rectangle 3"/>
          <p:cNvSpPr/>
          <p:nvPr/>
        </p:nvSpPr>
        <p:spPr>
          <a:xfrm>
            <a:off x="3539874" y="4523386"/>
            <a:ext cx="177163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JA</a:t>
            </a:r>
            <a:endParaRPr lang="en-US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9531"/>
            <a:ext cx="8229600" cy="1143000"/>
          </a:xfrm>
        </p:spPr>
        <p:txBody>
          <a:bodyPr/>
          <a:lstStyle/>
          <a:p>
            <a:r>
              <a:rPr lang="sv-SE" dirty="0" smtClean="0">
                <a:solidFill>
                  <a:srgbClr val="0070C0"/>
                </a:solidFill>
              </a:rPr>
              <a:t>Bygger en organisation som redan från start börjar lära sig att dra nytta av globala resurser och marknader</a:t>
            </a:r>
            <a:endParaRPr lang="sv-SE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50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854075" y="1536700"/>
            <a:ext cx="7253288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sv-SE" sz="8000">
                <a:solidFill>
                  <a:srgbClr val="0070C0"/>
                </a:solidFill>
              </a:rPr>
              <a:t>Hur kan vi skapa fler BornGlobals?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rgbClr val="0070C0"/>
                </a:solidFill>
              </a:rPr>
              <a:t>Internationalisering i utbildning</a:t>
            </a:r>
            <a:endParaRPr lang="sv-SE" dirty="0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662" y="1677637"/>
            <a:ext cx="5718175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951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3275" y="4004110"/>
            <a:ext cx="74980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 smtClean="0">
                <a:solidFill>
                  <a:srgbClr val="0070C0"/>
                </a:solidFill>
              </a:rPr>
              <a:t>Internationella marknadsföringsprogrammet</a:t>
            </a:r>
          </a:p>
          <a:p>
            <a:r>
              <a:rPr lang="sv-SE" sz="4000" dirty="0" smtClean="0">
                <a:solidFill>
                  <a:srgbClr val="0070C0"/>
                </a:solidFill>
              </a:rPr>
              <a:t>Obligatorisk utlandspraktik</a:t>
            </a:r>
            <a:endParaRPr lang="sv-SE" sz="4000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2389" y="2225222"/>
            <a:ext cx="703109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000" dirty="0" smtClean="0">
                <a:solidFill>
                  <a:srgbClr val="0070C0"/>
                </a:solidFill>
              </a:rPr>
              <a:t>Magisterprogrammet </a:t>
            </a:r>
          </a:p>
          <a:p>
            <a:r>
              <a:rPr lang="sv-SE" sz="4000" dirty="0" smtClean="0">
                <a:solidFill>
                  <a:srgbClr val="0070C0"/>
                </a:solidFill>
              </a:rPr>
              <a:t>i internationell marknadsföring</a:t>
            </a:r>
            <a:endParaRPr lang="sv-SE" sz="4000" dirty="0">
              <a:solidFill>
                <a:srgbClr val="0070C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943" y="431249"/>
            <a:ext cx="1243013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235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rgbClr val="0070C0"/>
                </a:solidFill>
              </a:rPr>
              <a:t>Marknadsföringsgruppen Högskolan i Halmstad</a:t>
            </a:r>
            <a:endParaRPr lang="sv-SE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</p:txBody>
      </p:sp>
      <p:pic>
        <p:nvPicPr>
          <p:cNvPr id="2050" name="Picture 2" descr="C:\Users\svan\Desktop\Backupnov2011\magistermastermm\Marketing department\Marknadsföringsgruppen1mell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899" y="1732546"/>
            <a:ext cx="7016816" cy="508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22" y="171367"/>
            <a:ext cx="1243013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306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rgbClr val="0070C0"/>
                </a:solidFill>
              </a:rPr>
              <a:t>Forskarutbildning i Innovationsvetenskap</a:t>
            </a:r>
            <a:endParaRPr lang="sv-SE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2961592"/>
            <a:ext cx="84606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i="1" dirty="0">
                <a:solidFill>
                  <a:srgbClr val="0070C0"/>
                </a:solidFill>
              </a:rPr>
              <a:t>Innovationsvetenskap </a:t>
            </a:r>
            <a:r>
              <a:rPr lang="sv-SE" sz="2400" dirty="0">
                <a:solidFill>
                  <a:srgbClr val="0070C0"/>
                </a:solidFill>
              </a:rPr>
              <a:t>är ett flervetenskapligt forsknings- och undervisningsområde där skilda </a:t>
            </a:r>
            <a:r>
              <a:rPr lang="sv-SE" sz="2400" dirty="0" smtClean="0">
                <a:solidFill>
                  <a:srgbClr val="0070C0"/>
                </a:solidFill>
              </a:rPr>
              <a:t>ämnen samverkar </a:t>
            </a:r>
            <a:r>
              <a:rPr lang="sv-SE" sz="2400" dirty="0">
                <a:solidFill>
                  <a:srgbClr val="0070C0"/>
                </a:solidFill>
              </a:rPr>
              <a:t>kring det gemensamma empiriska fenomenet innovationer.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4417799"/>
            <a:ext cx="837879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solidFill>
                  <a:srgbClr val="0070C0"/>
                </a:solidFill>
              </a:rPr>
              <a:t>Området </a:t>
            </a:r>
            <a:r>
              <a:rPr lang="sv-SE" sz="2400" i="1" dirty="0">
                <a:solidFill>
                  <a:srgbClr val="0070C0"/>
                </a:solidFill>
              </a:rPr>
              <a:t>innovationsvetenskap </a:t>
            </a:r>
            <a:r>
              <a:rPr lang="sv-SE" sz="2400" dirty="0">
                <a:solidFill>
                  <a:srgbClr val="0070C0"/>
                </a:solidFill>
              </a:rPr>
              <a:t>vid Högskolan i Halmstad har en inriktning mot innovation, entreprenörskap,</a:t>
            </a:r>
          </a:p>
          <a:p>
            <a:r>
              <a:rPr lang="sv-SE" sz="2400" dirty="0">
                <a:solidFill>
                  <a:srgbClr val="0070C0"/>
                </a:solidFill>
              </a:rPr>
              <a:t>lärande, företagsstyrning, management, affärsutveckling och marknadsföring, särskilt ur ett internationellt</a:t>
            </a:r>
          </a:p>
          <a:p>
            <a:r>
              <a:rPr lang="sv-SE" sz="2400" dirty="0">
                <a:solidFill>
                  <a:srgbClr val="0070C0"/>
                </a:solidFill>
              </a:rPr>
              <a:t>perspektiv.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1" y="1665051"/>
            <a:ext cx="80383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smtClean="0">
                <a:solidFill>
                  <a:srgbClr val="0070C0"/>
                </a:solidFill>
              </a:rPr>
              <a:t>Tradition vid Högskolan i Halmstad med utbildningar i gränssnittet ekonomi och teknik – Utvecklingsingenjörs-</a:t>
            </a:r>
          </a:p>
          <a:p>
            <a:r>
              <a:rPr lang="sv-SE" sz="2400" dirty="0" smtClean="0">
                <a:solidFill>
                  <a:srgbClr val="0070C0"/>
                </a:solidFill>
              </a:rPr>
              <a:t>utbildning</a:t>
            </a:r>
            <a:endParaRPr lang="sv-SE" sz="2400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08" y="236546"/>
            <a:ext cx="1243013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656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rgbClr val="0070C0"/>
                </a:solidFill>
              </a:rPr>
              <a:t>Referenser</a:t>
            </a:r>
            <a:endParaRPr lang="sv-SE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4377" y="1417638"/>
            <a:ext cx="8912993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n-GB" dirty="0" err="1">
                <a:solidFill>
                  <a:srgbClr val="0070C0"/>
                </a:solidFill>
              </a:rPr>
              <a:t>Andersson</a:t>
            </a:r>
            <a:r>
              <a:rPr lang="en-GB" dirty="0">
                <a:solidFill>
                  <a:srgbClr val="0070C0"/>
                </a:solidFill>
              </a:rPr>
              <a:t>, S. 2000. Internationalization of the Firm from an Entrepreneurial Perspective. International Studies of Management &amp; Organization, Vol. 30, No. 1, pp.65-94.</a:t>
            </a:r>
            <a:endParaRPr lang="sv-SE" dirty="0">
              <a:solidFill>
                <a:srgbClr val="0070C0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GB" dirty="0" err="1">
                <a:solidFill>
                  <a:srgbClr val="0070C0"/>
                </a:solidFill>
              </a:rPr>
              <a:t>Andersson</a:t>
            </a:r>
            <a:r>
              <a:rPr lang="en-GB" dirty="0">
                <a:solidFill>
                  <a:srgbClr val="0070C0"/>
                </a:solidFill>
              </a:rPr>
              <a:t>, S &amp; </a:t>
            </a:r>
            <a:r>
              <a:rPr lang="en-GB" dirty="0" err="1">
                <a:solidFill>
                  <a:srgbClr val="0070C0"/>
                </a:solidFill>
              </a:rPr>
              <a:t>Wictor</a:t>
            </a:r>
            <a:r>
              <a:rPr lang="en-GB" dirty="0">
                <a:solidFill>
                  <a:srgbClr val="0070C0"/>
                </a:solidFill>
              </a:rPr>
              <a:t>, I . 2003. Innovative internationalisation in new firms – Born </a:t>
            </a:r>
            <a:r>
              <a:rPr lang="en-GB" dirty="0" err="1">
                <a:solidFill>
                  <a:srgbClr val="0070C0"/>
                </a:solidFill>
              </a:rPr>
              <a:t>Globals</a:t>
            </a:r>
            <a:r>
              <a:rPr lang="en-GB" dirty="0">
                <a:solidFill>
                  <a:srgbClr val="0070C0"/>
                </a:solidFill>
              </a:rPr>
              <a:t> the Swedish case. Journal of International Entrepreneurship. </a:t>
            </a:r>
            <a:r>
              <a:rPr lang="en-GB" dirty="0" err="1">
                <a:solidFill>
                  <a:srgbClr val="0070C0"/>
                </a:solidFill>
              </a:rPr>
              <a:t>Vol</a:t>
            </a:r>
            <a:r>
              <a:rPr lang="en-GB" dirty="0">
                <a:solidFill>
                  <a:srgbClr val="0070C0"/>
                </a:solidFill>
              </a:rPr>
              <a:t> 1, No 3. </a:t>
            </a:r>
            <a:r>
              <a:rPr lang="en-GB" dirty="0" err="1">
                <a:solidFill>
                  <a:srgbClr val="0070C0"/>
                </a:solidFill>
              </a:rPr>
              <a:t>pp</a:t>
            </a:r>
            <a:r>
              <a:rPr lang="en-GB" dirty="0">
                <a:solidFill>
                  <a:srgbClr val="0070C0"/>
                </a:solidFill>
              </a:rPr>
              <a:t> 249-276. </a:t>
            </a:r>
            <a:endParaRPr lang="sv-SE" dirty="0">
              <a:solidFill>
                <a:srgbClr val="0070C0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 err="1">
                <a:solidFill>
                  <a:srgbClr val="0070C0"/>
                </a:solidFill>
              </a:rPr>
              <a:t>Andersson</a:t>
            </a:r>
            <a:r>
              <a:rPr lang="en-US" dirty="0">
                <a:solidFill>
                  <a:srgbClr val="0070C0"/>
                </a:solidFill>
              </a:rPr>
              <a:t> S. 2004. Internationalization in different industrial contexts. Journal of Business Venturing. </a:t>
            </a:r>
            <a:r>
              <a:rPr lang="en-US" dirty="0" err="1">
                <a:solidFill>
                  <a:srgbClr val="0070C0"/>
                </a:solidFill>
              </a:rPr>
              <a:t>Vol</a:t>
            </a:r>
            <a:r>
              <a:rPr lang="en-US" dirty="0">
                <a:solidFill>
                  <a:srgbClr val="0070C0"/>
                </a:solidFill>
              </a:rPr>
              <a:t> 19. No. 6. pp. 851-875.</a:t>
            </a:r>
            <a:endParaRPr lang="sv-SE" dirty="0">
              <a:solidFill>
                <a:srgbClr val="0070C0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GB" dirty="0" err="1">
                <a:solidFill>
                  <a:srgbClr val="0070C0"/>
                </a:solidFill>
              </a:rPr>
              <a:t>Andersson</a:t>
            </a:r>
            <a:r>
              <a:rPr lang="en-GB" dirty="0">
                <a:solidFill>
                  <a:srgbClr val="0070C0"/>
                </a:solidFill>
              </a:rPr>
              <a:t>, S &amp; Evangelista, F. 2006. The entrepreneur in the Born Global Firm in Australia and Sweden. </a:t>
            </a:r>
            <a:r>
              <a:rPr lang="en-US" dirty="0">
                <a:solidFill>
                  <a:srgbClr val="0070C0"/>
                </a:solidFill>
              </a:rPr>
              <a:t>Journal of Small Business and Enterprise Development. </a:t>
            </a:r>
            <a:r>
              <a:rPr lang="en-US" dirty="0" err="1">
                <a:solidFill>
                  <a:srgbClr val="0070C0"/>
                </a:solidFill>
              </a:rPr>
              <a:t>Vol</a:t>
            </a:r>
            <a:r>
              <a:rPr lang="en-US" dirty="0">
                <a:solidFill>
                  <a:srgbClr val="0070C0"/>
                </a:solidFill>
              </a:rPr>
              <a:t> 13. No. 4. Pp. 642-659</a:t>
            </a:r>
            <a:r>
              <a:rPr lang="en-US" dirty="0" smtClean="0">
                <a:solidFill>
                  <a:srgbClr val="0070C0"/>
                </a:solidFill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v-SE" dirty="0">
                <a:solidFill>
                  <a:srgbClr val="0070C0"/>
                </a:solidFill>
              </a:rPr>
              <a:t>Andersson, S. &amp; Svensson, G. 2009. (eds)  </a:t>
            </a:r>
            <a:r>
              <a:rPr lang="sv-SE" dirty="0" err="1">
                <a:solidFill>
                  <a:srgbClr val="0070C0"/>
                </a:solidFill>
              </a:rPr>
              <a:t>Glocal</a:t>
            </a:r>
            <a:r>
              <a:rPr lang="sv-SE" dirty="0">
                <a:solidFill>
                  <a:srgbClr val="0070C0"/>
                </a:solidFill>
              </a:rPr>
              <a:t> Marketing, Studentlitteratur, </a:t>
            </a:r>
            <a:r>
              <a:rPr lang="sv-SE" dirty="0" smtClean="0">
                <a:solidFill>
                  <a:srgbClr val="0070C0"/>
                </a:solidFill>
              </a:rPr>
              <a:t>Lund</a:t>
            </a:r>
            <a:endParaRPr lang="sv-SE" dirty="0">
              <a:solidFill>
                <a:srgbClr val="0070C0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 err="1">
                <a:solidFill>
                  <a:srgbClr val="0070C0"/>
                </a:solidFill>
              </a:rPr>
              <a:t>Andersson</a:t>
            </a:r>
            <a:r>
              <a:rPr lang="en-US" dirty="0">
                <a:solidFill>
                  <a:srgbClr val="0070C0"/>
                </a:solidFill>
              </a:rPr>
              <a:t>, S &amp; </a:t>
            </a:r>
            <a:r>
              <a:rPr lang="en-US" dirty="0" err="1">
                <a:solidFill>
                  <a:srgbClr val="0070C0"/>
                </a:solidFill>
              </a:rPr>
              <a:t>Florén</a:t>
            </a:r>
            <a:r>
              <a:rPr lang="en-US" dirty="0">
                <a:solidFill>
                  <a:srgbClr val="0070C0"/>
                </a:solidFill>
              </a:rPr>
              <a:t>, H. 2011.</a:t>
            </a:r>
            <a:r>
              <a:rPr lang="en-US" i="1" dirty="0">
                <a:solidFill>
                  <a:srgbClr val="0070C0"/>
                </a:solidFill>
              </a:rPr>
              <a:t> </a:t>
            </a:r>
            <a:r>
              <a:rPr lang="en-GB" dirty="0">
                <a:solidFill>
                  <a:srgbClr val="0070C0"/>
                </a:solidFill>
              </a:rPr>
              <a:t>Differences in managerial </a:t>
            </a:r>
            <a:r>
              <a:rPr lang="en-GB" dirty="0" err="1">
                <a:solidFill>
                  <a:srgbClr val="0070C0"/>
                </a:solidFill>
              </a:rPr>
              <a:t>behavior</a:t>
            </a:r>
            <a:r>
              <a:rPr lang="en-GB" dirty="0">
                <a:solidFill>
                  <a:srgbClr val="0070C0"/>
                </a:solidFill>
              </a:rPr>
              <a:t> between </a:t>
            </a:r>
            <a:r>
              <a:rPr lang="en-US" dirty="0">
                <a:solidFill>
                  <a:srgbClr val="0070C0"/>
                </a:solidFill>
              </a:rPr>
              <a:t>small international and non-international firms. </a:t>
            </a:r>
            <a:r>
              <a:rPr lang="en-GB" dirty="0">
                <a:solidFill>
                  <a:srgbClr val="0070C0"/>
                </a:solidFill>
              </a:rPr>
              <a:t>Journal of International </a:t>
            </a:r>
            <a:r>
              <a:rPr lang="en-GB" dirty="0" err="1">
                <a:solidFill>
                  <a:srgbClr val="0070C0"/>
                </a:solidFill>
              </a:rPr>
              <a:t>Entrepreneurship.Vol</a:t>
            </a:r>
            <a:r>
              <a:rPr lang="en-GB" dirty="0">
                <a:solidFill>
                  <a:srgbClr val="0070C0"/>
                </a:solidFill>
              </a:rPr>
              <a:t> 9. No 3. pp. 233-258. </a:t>
            </a:r>
            <a:endParaRPr lang="sv-SE" dirty="0">
              <a:solidFill>
                <a:srgbClr val="0070C0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GB" dirty="0">
                <a:solidFill>
                  <a:srgbClr val="0070C0"/>
                </a:solidFill>
              </a:rPr>
              <a:t>Evers, N.,</a:t>
            </a:r>
            <a:r>
              <a:rPr lang="en-GB" b="1" dirty="0">
                <a:solidFill>
                  <a:srgbClr val="0070C0"/>
                </a:solidFill>
              </a:rPr>
              <a:t> </a:t>
            </a:r>
            <a:r>
              <a:rPr lang="en-GB" dirty="0" err="1">
                <a:solidFill>
                  <a:srgbClr val="0070C0"/>
                </a:solidFill>
              </a:rPr>
              <a:t>Andersson</a:t>
            </a:r>
            <a:r>
              <a:rPr lang="en-GB" dirty="0">
                <a:solidFill>
                  <a:srgbClr val="0070C0"/>
                </a:solidFill>
              </a:rPr>
              <a:t>, S. &amp; Hannibal, M. 2012. Stakeholders and Marketing Capabilities in International New Ventures:  Evidence from Ireland, Sweden and Denmark. Journal of International Marketing (accepted for publication)</a:t>
            </a:r>
            <a:endParaRPr lang="sv-SE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52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/>
          <p:cNvSpPr txBox="1">
            <a:spLocks noChangeArrowheads="1"/>
          </p:cNvSpPr>
          <p:nvPr/>
        </p:nvSpPr>
        <p:spPr bwMode="auto">
          <a:xfrm>
            <a:off x="1097280" y="486886"/>
            <a:ext cx="69723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sv-SE" sz="8000" dirty="0">
                <a:solidFill>
                  <a:srgbClr val="0070C0"/>
                </a:solidFill>
              </a:rPr>
              <a:t>Vad är Born Globals?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65" y="3140234"/>
            <a:ext cx="9070975" cy="309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305" y="675691"/>
            <a:ext cx="8229600" cy="1143000"/>
          </a:xfrm>
        </p:spPr>
        <p:txBody>
          <a:bodyPr/>
          <a:lstStyle/>
          <a:p>
            <a:pPr lvl="0" eaLnBrk="1" hangingPunct="1"/>
            <a:r>
              <a:rPr lang="sv-SE" sz="5400" dirty="0">
                <a:solidFill>
                  <a:srgbClr val="0070C0"/>
                </a:solidFill>
                <a:latin typeface="Arial" charset="0"/>
                <a:ea typeface="ＭＳ Ｐゴシック" pitchFamily="34" charset="-128"/>
                <a:cs typeface="+mn-cs"/>
              </a:rPr>
              <a:t>Varför är det viktigt att studera Born Globals?</a:t>
            </a:r>
            <a:br>
              <a:rPr lang="sv-SE" sz="5400" dirty="0">
                <a:solidFill>
                  <a:srgbClr val="0070C0"/>
                </a:solidFill>
                <a:latin typeface="Arial" charset="0"/>
                <a:ea typeface="ＭＳ Ｐゴシック" pitchFamily="34" charset="-128"/>
                <a:cs typeface="+mn-cs"/>
              </a:rPr>
            </a:b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305" y="181468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sv-SE" dirty="0" smtClean="0">
                <a:solidFill>
                  <a:srgbClr val="0070C0"/>
                </a:solidFill>
              </a:rPr>
              <a:t>Växer snabbare och annorlunda</a:t>
            </a:r>
          </a:p>
          <a:p>
            <a:pPr marL="0" lvl="0" indent="0">
              <a:buNone/>
            </a:pPr>
            <a:r>
              <a:rPr lang="sv-SE" dirty="0">
                <a:solidFill>
                  <a:srgbClr val="0070C0"/>
                </a:solidFill>
              </a:rPr>
              <a:t>Innovativa </a:t>
            </a:r>
          </a:p>
          <a:p>
            <a:pPr marL="457200" lvl="1" indent="0">
              <a:buNone/>
            </a:pPr>
            <a:r>
              <a:rPr lang="sv-SE" dirty="0">
                <a:solidFill>
                  <a:srgbClr val="0070C0"/>
                </a:solidFill>
              </a:rPr>
              <a:t>Nya marknader, affärsmodeller,  produkter, </a:t>
            </a:r>
            <a:r>
              <a:rPr lang="sv-SE" dirty="0" smtClean="0">
                <a:solidFill>
                  <a:srgbClr val="0070C0"/>
                </a:solidFill>
              </a:rPr>
              <a:t>försäljningskanaler</a:t>
            </a:r>
          </a:p>
          <a:p>
            <a:pPr marL="0" lvl="0" indent="0">
              <a:buNone/>
            </a:pPr>
            <a:r>
              <a:rPr lang="sv-SE" dirty="0">
                <a:solidFill>
                  <a:srgbClr val="0070C0"/>
                </a:solidFill>
              </a:rPr>
              <a:t>Exempel på hur man drar </a:t>
            </a:r>
            <a:r>
              <a:rPr lang="sv-SE" dirty="0" smtClean="0">
                <a:solidFill>
                  <a:srgbClr val="0070C0"/>
                </a:solidFill>
              </a:rPr>
              <a:t>nytta av </a:t>
            </a:r>
            <a:r>
              <a:rPr lang="sv-SE" dirty="0">
                <a:solidFill>
                  <a:srgbClr val="0070C0"/>
                </a:solidFill>
              </a:rPr>
              <a:t>och kan lära sig av globaliseringen</a:t>
            </a:r>
          </a:p>
          <a:p>
            <a:pPr marL="0" indent="0">
              <a:buNone/>
            </a:pP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153941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1012825" y="1536700"/>
            <a:ext cx="7178675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sv-SE" sz="8000">
                <a:solidFill>
                  <a:srgbClr val="0070C0"/>
                </a:solidFill>
              </a:rPr>
              <a:t>Varför finns Born Globals?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182" y="-705695"/>
            <a:ext cx="4767262" cy="476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76438" y="1443335"/>
            <a:ext cx="288572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Globalisering</a:t>
            </a:r>
            <a:endParaRPr lang="en-US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19300" y="2967335"/>
            <a:ext cx="49936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Born </a:t>
            </a:r>
            <a:r>
              <a:rPr lang="en-US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Globals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26" name="Picture 2" descr="C:\Users\Andersson\Downloads\MP9004431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21306" y="4055218"/>
            <a:ext cx="2107716" cy="2107716"/>
          </a:xfrm>
          <a:prstGeom prst="rect">
            <a:avLst/>
          </a:prstGeom>
          <a:noFill/>
        </p:spPr>
      </p:pic>
      <p:sp>
        <p:nvSpPr>
          <p:cNvPr id="6" name="Rektangel 5"/>
          <p:cNvSpPr/>
          <p:nvPr/>
        </p:nvSpPr>
        <p:spPr>
          <a:xfrm>
            <a:off x="402270" y="4850008"/>
            <a:ext cx="334578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v-SE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Entreprenörer</a:t>
            </a:r>
            <a:endParaRPr lang="sv-SE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8" name="Picture 4" descr="Business handshak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54439" y="3935608"/>
            <a:ext cx="1828800" cy="1828800"/>
          </a:xfrm>
          <a:prstGeom prst="rect">
            <a:avLst/>
          </a:prstGeom>
          <a:noFill/>
        </p:spPr>
      </p:pic>
      <p:sp>
        <p:nvSpPr>
          <p:cNvPr id="9" name="Rektangel 8"/>
          <p:cNvSpPr/>
          <p:nvPr/>
        </p:nvSpPr>
        <p:spPr>
          <a:xfrm>
            <a:off x="5918524" y="5393493"/>
            <a:ext cx="230063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v-SE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Nätverk</a:t>
            </a:r>
            <a:endParaRPr lang="sv-SE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859" y="833289"/>
            <a:ext cx="1863295" cy="1804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249401" y="1977833"/>
            <a:ext cx="207620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Bransch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9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rgbClr val="0070C0"/>
                </a:solidFill>
              </a:rPr>
              <a:t>Vem är Born Global entreprenören?</a:t>
            </a:r>
            <a:endParaRPr lang="sv-SE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 smtClean="0">
                <a:solidFill>
                  <a:srgbClr val="0070C0"/>
                </a:solidFill>
              </a:rPr>
              <a:t>Olika </a:t>
            </a:r>
            <a:r>
              <a:rPr lang="sv-SE" dirty="0" err="1" smtClean="0">
                <a:solidFill>
                  <a:srgbClr val="0070C0"/>
                </a:solidFill>
              </a:rPr>
              <a:t>bakgund</a:t>
            </a:r>
            <a:r>
              <a:rPr lang="sv-SE" dirty="0" smtClean="0">
                <a:solidFill>
                  <a:srgbClr val="0070C0"/>
                </a:solidFill>
              </a:rPr>
              <a:t> (</a:t>
            </a:r>
            <a:r>
              <a:rPr lang="sv-SE" dirty="0" err="1" smtClean="0">
                <a:solidFill>
                  <a:srgbClr val="0070C0"/>
                </a:solidFill>
              </a:rPr>
              <a:t>utbildning,ålder</a:t>
            </a:r>
            <a:r>
              <a:rPr lang="sv-SE" dirty="0" smtClean="0">
                <a:solidFill>
                  <a:srgbClr val="0070C0"/>
                </a:solidFill>
              </a:rPr>
              <a:t> </a:t>
            </a:r>
            <a:r>
              <a:rPr lang="sv-SE" dirty="0" err="1" smtClean="0">
                <a:solidFill>
                  <a:srgbClr val="0070C0"/>
                </a:solidFill>
              </a:rPr>
              <a:t>etc</a:t>
            </a:r>
            <a:r>
              <a:rPr lang="sv-SE" dirty="0" smtClean="0">
                <a:solidFill>
                  <a:srgbClr val="0070C0"/>
                </a:solidFill>
              </a:rPr>
              <a:t>)</a:t>
            </a:r>
          </a:p>
          <a:p>
            <a:pPr marL="0" indent="0">
              <a:buNone/>
            </a:pPr>
            <a:r>
              <a:rPr lang="sv-SE" dirty="0" smtClean="0">
                <a:solidFill>
                  <a:srgbClr val="0070C0"/>
                </a:solidFill>
              </a:rPr>
              <a:t>Global </a:t>
            </a:r>
            <a:r>
              <a:rPr lang="sv-SE" dirty="0" err="1" smtClean="0">
                <a:solidFill>
                  <a:srgbClr val="0070C0"/>
                </a:solidFill>
              </a:rPr>
              <a:t>mindset</a:t>
            </a:r>
            <a:endParaRPr lang="sv-SE" dirty="0" smtClean="0">
              <a:solidFill>
                <a:srgbClr val="0070C0"/>
              </a:solidFill>
            </a:endParaRPr>
          </a:p>
          <a:p>
            <a:pPr lvl="1"/>
            <a:r>
              <a:rPr lang="sv-SE" dirty="0" smtClean="0">
                <a:solidFill>
                  <a:srgbClr val="0070C0"/>
                </a:solidFill>
              </a:rPr>
              <a:t>Drar nytta av tidigare erfarenheter (</a:t>
            </a:r>
            <a:r>
              <a:rPr lang="sv-SE" dirty="0" err="1" smtClean="0">
                <a:solidFill>
                  <a:srgbClr val="0070C0"/>
                </a:solidFill>
              </a:rPr>
              <a:t>bl</a:t>
            </a:r>
            <a:r>
              <a:rPr lang="sv-SE" dirty="0" smtClean="0">
                <a:solidFill>
                  <a:srgbClr val="0070C0"/>
                </a:solidFill>
              </a:rPr>
              <a:t> a bransch, internationell)</a:t>
            </a:r>
          </a:p>
          <a:p>
            <a:pPr lvl="1"/>
            <a:r>
              <a:rPr lang="sv-SE" dirty="0" smtClean="0">
                <a:solidFill>
                  <a:srgbClr val="0070C0"/>
                </a:solidFill>
              </a:rPr>
              <a:t>Drar nytta av nätverk</a:t>
            </a:r>
            <a:endParaRPr lang="sv-SE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06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2286000" y="1536700"/>
            <a:ext cx="457200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sv-SE" sz="8000">
                <a:solidFill>
                  <a:srgbClr val="0070C0"/>
                </a:solidFill>
              </a:rPr>
              <a:t>Hur gör Born Globals?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0595" y="504708"/>
            <a:ext cx="47472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000" dirty="0" smtClean="0">
                <a:solidFill>
                  <a:srgbClr val="0070C0"/>
                </a:solidFill>
              </a:rPr>
              <a:t>Vilka marknader 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72203" y="2651631"/>
            <a:ext cx="6901248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400" dirty="0" smtClean="0">
                <a:solidFill>
                  <a:srgbClr val="0070C0"/>
                </a:solidFill>
              </a:rPr>
              <a:t>Många marknader</a:t>
            </a:r>
          </a:p>
          <a:p>
            <a:r>
              <a:rPr lang="sv-SE" sz="4400" dirty="0" smtClean="0">
                <a:solidFill>
                  <a:srgbClr val="0070C0"/>
                </a:solidFill>
              </a:rPr>
              <a:t>Kulturell/ geografisk närhet</a:t>
            </a:r>
          </a:p>
          <a:p>
            <a:r>
              <a:rPr lang="sv-SE" sz="4400" dirty="0" smtClean="0">
                <a:solidFill>
                  <a:srgbClr val="0070C0"/>
                </a:solidFill>
              </a:rPr>
              <a:t>inte viktigast</a:t>
            </a:r>
          </a:p>
          <a:p>
            <a:r>
              <a:rPr lang="sv-SE" sz="4400" dirty="0" smtClean="0">
                <a:solidFill>
                  <a:srgbClr val="0070C0"/>
                </a:solidFill>
              </a:rPr>
              <a:t>Drar nytta av tidigare</a:t>
            </a:r>
          </a:p>
          <a:p>
            <a:r>
              <a:rPr lang="sv-SE" sz="4400" dirty="0" smtClean="0">
                <a:solidFill>
                  <a:srgbClr val="0070C0"/>
                </a:solidFill>
              </a:rPr>
              <a:t>kontakter/kunskaper</a:t>
            </a:r>
            <a:endParaRPr lang="sv-SE" sz="4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35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9640" y="440204"/>
            <a:ext cx="7315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v-SE" sz="6000" dirty="0">
                <a:solidFill>
                  <a:srgbClr val="0070C0"/>
                </a:solidFill>
              </a:rPr>
              <a:t>Vilka </a:t>
            </a:r>
            <a:r>
              <a:rPr lang="sv-SE" sz="6000" dirty="0" smtClean="0">
                <a:solidFill>
                  <a:srgbClr val="0070C0"/>
                </a:solidFill>
              </a:rPr>
              <a:t>marknadskanaler?</a:t>
            </a:r>
            <a:endParaRPr lang="sv-SE" sz="6000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5744" y="2497860"/>
            <a:ext cx="863346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v-SE" sz="4400" dirty="0" smtClean="0">
                <a:solidFill>
                  <a:srgbClr val="0070C0"/>
                </a:solidFill>
              </a:rPr>
              <a:t>Resurssnåla – situationsanpassade</a:t>
            </a:r>
            <a:endParaRPr lang="sv-SE" sz="4400" dirty="0">
              <a:solidFill>
                <a:srgbClr val="0070C0"/>
              </a:solidFill>
            </a:endParaRPr>
          </a:p>
          <a:p>
            <a:pPr lvl="0"/>
            <a:r>
              <a:rPr lang="sv-SE" sz="4400" dirty="0" smtClean="0">
                <a:solidFill>
                  <a:srgbClr val="0070C0"/>
                </a:solidFill>
              </a:rPr>
              <a:t>Formen inte det viktigaste – rätt</a:t>
            </a:r>
          </a:p>
          <a:p>
            <a:pPr lvl="0"/>
            <a:r>
              <a:rPr lang="sv-SE" sz="4400" dirty="0" smtClean="0">
                <a:solidFill>
                  <a:srgbClr val="0070C0"/>
                </a:solidFill>
              </a:rPr>
              <a:t>Person är viktigare</a:t>
            </a:r>
            <a:endParaRPr lang="sv-SE" sz="4400" dirty="0">
              <a:solidFill>
                <a:srgbClr val="0070C0"/>
              </a:solidFill>
            </a:endParaRPr>
          </a:p>
          <a:p>
            <a:pPr lvl="0"/>
            <a:r>
              <a:rPr lang="sv-SE" sz="4400" dirty="0">
                <a:solidFill>
                  <a:srgbClr val="0070C0"/>
                </a:solidFill>
              </a:rPr>
              <a:t>Drar nytta av </a:t>
            </a:r>
            <a:r>
              <a:rPr lang="sv-SE" sz="4400" dirty="0" smtClean="0">
                <a:solidFill>
                  <a:srgbClr val="0070C0"/>
                </a:solidFill>
              </a:rPr>
              <a:t>tidigare kontakter/kunskaper</a:t>
            </a:r>
            <a:endParaRPr lang="sv-SE" sz="4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08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3779</TotalTime>
  <Words>488</Words>
  <Application>Microsoft Office PowerPoint</Application>
  <PresentationFormat>On-screen Show (4:3)</PresentationFormat>
  <Paragraphs>63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Born Globals – nystartade, innovativa och internationella</vt:lpstr>
      <vt:lpstr>PowerPoint Presentation</vt:lpstr>
      <vt:lpstr>Varför är det viktigt att studera Born Globals? </vt:lpstr>
      <vt:lpstr>PowerPoint Presentation</vt:lpstr>
      <vt:lpstr>PowerPoint Presentation</vt:lpstr>
      <vt:lpstr>Vem är Born Global entreprenören?</vt:lpstr>
      <vt:lpstr>PowerPoint Presentation</vt:lpstr>
      <vt:lpstr>PowerPoint Presentation</vt:lpstr>
      <vt:lpstr>PowerPoint Presentation</vt:lpstr>
      <vt:lpstr>Organisation och ledarskap</vt:lpstr>
      <vt:lpstr>PowerPoint Presentation</vt:lpstr>
      <vt:lpstr>Bygger en organisation som redan från start börjar lära sig att dra nytta av globala resurser och marknader</vt:lpstr>
      <vt:lpstr>PowerPoint Presentation</vt:lpstr>
      <vt:lpstr>Internationalisering i utbildning</vt:lpstr>
      <vt:lpstr>PowerPoint Presentation</vt:lpstr>
      <vt:lpstr>Marknadsföringsgruppen Högskolan i Halmstad</vt:lpstr>
      <vt:lpstr>Forskarutbildning i Innovationsvetenskap</vt:lpstr>
      <vt:lpstr>Referenser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Natasha Evers</dc:creator>
  <cp:lastModifiedBy>Svante Andersson [svan]</cp:lastModifiedBy>
  <cp:revision>95</cp:revision>
  <cp:lastPrinted>2012-10-15T07:48:01Z</cp:lastPrinted>
  <dcterms:created xsi:type="dcterms:W3CDTF">2012-07-02T17:41:04Z</dcterms:created>
  <dcterms:modified xsi:type="dcterms:W3CDTF">2012-10-16T17:41:32Z</dcterms:modified>
</cp:coreProperties>
</file>