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59" r:id="rId4"/>
    <p:sldId id="276" r:id="rId5"/>
    <p:sldId id="277" r:id="rId6"/>
    <p:sldId id="280" r:id="rId7"/>
    <p:sldId id="278" r:id="rId8"/>
    <p:sldId id="272" r:id="rId9"/>
    <p:sldId id="281" r:id="rId10"/>
    <p:sldId id="282" r:id="rId11"/>
    <p:sldId id="265" r:id="rId1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29" autoAdjust="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214AF-1149-457F-BC70-3BF27C8F666A}" type="datetimeFigureOut">
              <a:rPr lang="sv-SE" smtClean="0"/>
              <a:pPr/>
              <a:t>2012-05-23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7ECF3-A6C6-4F83-804B-6C67B45515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7967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57B41-E293-44E1-9E8B-E40513084485}" type="datetimeFigureOut">
              <a:rPr lang="sv-SE" smtClean="0"/>
              <a:pPr/>
              <a:t>2012-05-23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EA549-3588-4AB9-A250-835F89ABA3C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94440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98142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115309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81092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54256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887265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62085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60812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416216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989413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23691-42EB-4729-8B76-9FDFB8CF216A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EA549-3588-4AB9-A250-835F89ABA3C8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62544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C1EC-9A92-4F5B-9AC0-0D065D56B27B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E6-DBB5-4885-BA7A-93855A43B93A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CC28-BEDE-4596-88D9-DE62BD62A85C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795D-0B80-4D96-B029-51C8AD95D97D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19A7-712A-4AE5-8A1B-0D2A74EE1BD0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EA3F-4046-4D0C-B785-1F9A4DE5571F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9B12-63C4-42B6-9822-397BAC76566E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9334-9080-4000-B675-94B3B9516EA2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66AA-94EA-4113-B62A-1BD5457A355F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9050-7512-433E-A9A7-449670EAA9D2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DE3E-3B87-42EA-A890-C9A60718883C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AF99-B605-48E1-A7F4-72E4DAE682DD}" type="datetime1">
              <a:rPr lang="sv-SE" smtClean="0"/>
              <a:pPr/>
              <a:t>2012-05-23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BFC1-AD31-46E3-A824-217F22DEA13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470025"/>
          </a:xfrm>
        </p:spPr>
        <p:txBody>
          <a:bodyPr/>
          <a:lstStyle/>
          <a:p>
            <a:r>
              <a:rPr lang="sv-SE" dirty="0" smtClean="0"/>
              <a:t>Innovation i livsmedelssektorn – ett systemperspektiv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0207" y="4293096"/>
            <a:ext cx="6624736" cy="2304256"/>
          </a:xfrm>
        </p:spPr>
        <p:txBody>
          <a:bodyPr>
            <a:noAutofit/>
          </a:bodyPr>
          <a:lstStyle/>
          <a:p>
            <a:r>
              <a:rPr lang="en-GB" dirty="0" smtClean="0"/>
              <a:t>Magnus Nilsson</a:t>
            </a:r>
          </a:p>
          <a:p>
            <a:r>
              <a:rPr lang="en-GB" sz="1800" dirty="0" smtClean="0"/>
              <a:t>CIRCLE</a:t>
            </a:r>
          </a:p>
          <a:p>
            <a:r>
              <a:rPr lang="en-GB" sz="1800" dirty="0" smtClean="0"/>
              <a:t>Centre for Innovation Research and Competence in the Learning Economy</a:t>
            </a:r>
          </a:p>
          <a:p>
            <a:r>
              <a:rPr lang="en-GB" sz="1800" dirty="0" err="1" smtClean="0"/>
              <a:t>Lunds</a:t>
            </a:r>
            <a:r>
              <a:rPr lang="en-GB" sz="1800" dirty="0" smtClean="0"/>
              <a:t> </a:t>
            </a:r>
            <a:r>
              <a:rPr lang="en-GB" sz="1800" dirty="0" err="1" smtClean="0"/>
              <a:t>Universitet</a:t>
            </a:r>
            <a:endParaRPr lang="en-GB" sz="1800" dirty="0"/>
          </a:p>
        </p:txBody>
      </p:sp>
      <p:pic>
        <p:nvPicPr>
          <p:cNvPr id="1026" name="Picture 2" descr="C:\Users\Magnus\Desktop\CIRCLE_banner_te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51" y="409903"/>
            <a:ext cx="7619048" cy="14349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Avslutningsvis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Delar av ”lågteknologiska” branscher kan vara högteknologiska</a:t>
            </a:r>
          </a:p>
          <a:p>
            <a:r>
              <a:rPr lang="sv-SE" dirty="0" smtClean="0"/>
              <a:t>Det finns ingen one-size-fits-all innovationspolicy </a:t>
            </a:r>
            <a:endParaRPr lang="sv-SE" dirty="0"/>
          </a:p>
          <a:p>
            <a:r>
              <a:rPr lang="sv-SE" dirty="0" smtClean="0"/>
              <a:t>Utgå </a:t>
            </a:r>
            <a:r>
              <a:rPr lang="sv-SE" dirty="0"/>
              <a:t>ifrån </a:t>
            </a:r>
            <a:r>
              <a:rPr lang="sv-SE" dirty="0" smtClean="0"/>
              <a:t>problem/möjligheter och ta hänsyn till såväl strukturella som funktionella aspekter</a:t>
            </a:r>
            <a:endParaRPr lang="sv-SE" dirty="0"/>
          </a:p>
          <a:p>
            <a:r>
              <a:rPr lang="sv-SE" dirty="0" smtClean="0"/>
              <a:t>Koordinering av insatser är nödvändigt men det betyder </a:t>
            </a:r>
            <a:r>
              <a:rPr lang="sv-SE" u="sng" dirty="0" smtClean="0"/>
              <a:t>inte</a:t>
            </a:r>
            <a:r>
              <a:rPr lang="sv-SE" dirty="0" smtClean="0"/>
              <a:t> styrning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4148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sv-SE" dirty="0" smtClean="0"/>
              <a:t>Tack för att ni lyssnade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v-SE" dirty="0"/>
              <a:t>Magnus Nilsson</a:t>
            </a:r>
          </a:p>
          <a:p>
            <a:pPr algn="ctr">
              <a:buNone/>
            </a:pPr>
            <a:r>
              <a:rPr lang="sv-SE" sz="2400" dirty="0"/>
              <a:t>CIRCLE </a:t>
            </a:r>
            <a:endParaRPr lang="sv-SE" sz="2400" dirty="0" smtClean="0"/>
          </a:p>
          <a:p>
            <a:pPr algn="ctr">
              <a:buNone/>
            </a:pPr>
            <a:r>
              <a:rPr lang="sv-SE" sz="1800" dirty="0" smtClean="0"/>
              <a:t>(</a:t>
            </a:r>
            <a:r>
              <a:rPr lang="sv-SE" sz="1800" dirty="0"/>
              <a:t>Center for Innovation Research and </a:t>
            </a:r>
            <a:r>
              <a:rPr lang="sv-SE" sz="1800" dirty="0" err="1"/>
              <a:t>Competence</a:t>
            </a:r>
            <a:r>
              <a:rPr lang="sv-SE" sz="1800" dirty="0"/>
              <a:t> in the </a:t>
            </a:r>
            <a:r>
              <a:rPr lang="sv-SE" sz="1800" dirty="0" err="1"/>
              <a:t>Learning</a:t>
            </a:r>
            <a:r>
              <a:rPr lang="sv-SE" sz="1800" dirty="0"/>
              <a:t> </a:t>
            </a:r>
            <a:r>
              <a:rPr lang="sv-SE" sz="1800" dirty="0" err="1"/>
              <a:t>Economy</a:t>
            </a:r>
            <a:r>
              <a:rPr lang="sv-SE" sz="1800" dirty="0"/>
              <a:t>)</a:t>
            </a:r>
          </a:p>
          <a:p>
            <a:pPr algn="ctr">
              <a:buNone/>
            </a:pPr>
            <a:r>
              <a:rPr lang="sv-SE" sz="1800" dirty="0"/>
              <a:t>Lund University</a:t>
            </a:r>
          </a:p>
          <a:p>
            <a:pPr algn="ctr">
              <a:buNone/>
            </a:pPr>
            <a:r>
              <a:rPr lang="sv-SE" sz="1800" dirty="0" smtClean="0"/>
              <a:t>Sweden</a:t>
            </a:r>
            <a:endParaRPr lang="sv-SE" sz="1800" dirty="0"/>
          </a:p>
          <a:p>
            <a:pPr algn="ctr">
              <a:buNone/>
            </a:pPr>
            <a:r>
              <a:rPr lang="sv-SE" sz="1800" dirty="0" err="1" smtClean="0"/>
              <a:t>Magnus.Nilsson@circle.lu.se</a:t>
            </a:r>
            <a:endParaRPr lang="sv-SE" sz="1800" dirty="0"/>
          </a:p>
          <a:p>
            <a:pPr algn="ctr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11</a:t>
            </a:fld>
            <a:endParaRPr lang="sv-SE"/>
          </a:p>
        </p:txBody>
      </p:sp>
      <p:pic>
        <p:nvPicPr>
          <p:cNvPr id="5" name="Picture 2" descr="C:\Users\Magnus\Desktop\CIRCLE_banner_te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51" y="4725144"/>
            <a:ext cx="7619048" cy="14349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Innovation i ”low-tech” branscher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 avancerade ekonomier är få branscher de facto lågteknologiska</a:t>
            </a:r>
          </a:p>
          <a:p>
            <a:r>
              <a:rPr lang="sv-SE" dirty="0" smtClean="0"/>
              <a:t>Innovationspolitik fokuserar ofta på högteknologiska branscher</a:t>
            </a:r>
          </a:p>
          <a:p>
            <a:r>
              <a:rPr lang="sv-SE" dirty="0" smtClean="0"/>
              <a:t>Enligt OECDs definition svarar:</a:t>
            </a:r>
          </a:p>
          <a:p>
            <a:pPr lvl="1"/>
            <a:r>
              <a:rPr lang="sv-SE" dirty="0" smtClean="0"/>
              <a:t>högteknologiska branscher för ca 3% av förädlingsvärdet</a:t>
            </a:r>
          </a:p>
          <a:p>
            <a:pPr lvl="1"/>
            <a:r>
              <a:rPr lang="sv-SE" dirty="0" smtClean="0"/>
              <a:t>Inkluderas även ”medium-high tech” blir summan 8,5% (von Tuzelmann &amp; Acha 2005)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9733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Ett systemsynsätt på innovation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Innovationsprocessen involverar fler än en aktör </a:t>
            </a:r>
          </a:p>
          <a:p>
            <a:r>
              <a:rPr lang="sv-SE" dirty="0" smtClean="0"/>
              <a:t>Ett innovationssystem består av: </a:t>
            </a:r>
          </a:p>
          <a:p>
            <a:pPr lvl="1"/>
            <a:r>
              <a:rPr lang="sv-SE" dirty="0" smtClean="0"/>
              <a:t>Alla delar av ekonomin (inklusive dess institutionella betingelser) som påverkar innovation </a:t>
            </a:r>
          </a:p>
          <a:p>
            <a:pPr lvl="1"/>
            <a:r>
              <a:rPr lang="sv-SE" dirty="0" smtClean="0"/>
              <a:t>Nationella </a:t>
            </a:r>
            <a:r>
              <a:rPr lang="sv-SE" dirty="0"/>
              <a:t>(NIS), Regionala (RIS), </a:t>
            </a:r>
            <a:r>
              <a:rPr lang="sv-SE" dirty="0" smtClean="0"/>
              <a:t>Sektoriella </a:t>
            </a:r>
            <a:r>
              <a:rPr lang="sv-SE" dirty="0"/>
              <a:t>(SIS), Teknologiska (TIS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Aktörer, Nätverk, Institutioner</a:t>
            </a:r>
            <a:endParaRPr lang="sv-SE" dirty="0"/>
          </a:p>
          <a:p>
            <a:r>
              <a:rPr lang="sv-SE" dirty="0" smtClean="0"/>
              <a:t>Aktörerna </a:t>
            </a:r>
          </a:p>
          <a:p>
            <a:pPr lvl="1"/>
            <a:r>
              <a:rPr lang="sv-SE" dirty="0" smtClean="0"/>
              <a:t>Produktionsstrukturen</a:t>
            </a:r>
          </a:p>
          <a:p>
            <a:pPr lvl="1"/>
            <a:r>
              <a:rPr lang="sv-SE" dirty="0" smtClean="0"/>
              <a:t>Kunskapsinfrastrukturen</a:t>
            </a:r>
          </a:p>
          <a:p>
            <a:pPr lvl="1"/>
            <a:r>
              <a:rPr lang="sv-SE" dirty="0" smtClean="0"/>
              <a:t>Den stödjande strukturen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Aktörerna i det Skånska livsmedelssystemet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968552"/>
          </a:xfrm>
        </p:spPr>
        <p:txBody>
          <a:bodyPr>
            <a:normAutofit/>
          </a:bodyPr>
          <a:lstStyle/>
          <a:p>
            <a:r>
              <a:rPr lang="sv-SE" dirty="0" smtClean="0"/>
              <a:t>Produktionsstruktur </a:t>
            </a:r>
          </a:p>
          <a:p>
            <a:pPr lvl="1"/>
            <a:r>
              <a:rPr lang="sv-SE" dirty="0" smtClean="0"/>
              <a:t>Ca 25 000 sysselsatta i kärnbranscher [-]</a:t>
            </a:r>
          </a:p>
          <a:p>
            <a:pPr lvl="1"/>
            <a:r>
              <a:rPr lang="sv-SE" dirty="0" smtClean="0"/>
              <a:t>Specialiseringsindex sysselsatta 1,7 (2007) [(-)]</a:t>
            </a:r>
          </a:p>
          <a:p>
            <a:pPr lvl="1"/>
            <a:r>
              <a:rPr lang="sv-SE" dirty="0" smtClean="0"/>
              <a:t>25% av rikets förädlingsvärde (2006) [+]</a:t>
            </a:r>
          </a:p>
          <a:p>
            <a:pPr lvl="1"/>
            <a:r>
              <a:rPr lang="sv-SE" dirty="0" smtClean="0"/>
              <a:t>Specialiseringsindex FV 2,3 (2006) [+]</a:t>
            </a:r>
          </a:p>
          <a:p>
            <a:pPr lvl="1"/>
            <a:r>
              <a:rPr lang="sv-SE" dirty="0" smtClean="0"/>
              <a:t>9 av 17 kraftigt överspecialiserade branscher i Skåne är inom livsmedel</a:t>
            </a:r>
          </a:p>
          <a:p>
            <a:pPr lvl="1"/>
            <a:r>
              <a:rPr lang="sv-SE" dirty="0" smtClean="0"/>
              <a:t>Stödjande/kompletterande sektorer</a:t>
            </a:r>
          </a:p>
          <a:p>
            <a:pPr lvl="2"/>
            <a:r>
              <a:rPr lang="sv-SE" dirty="0" smtClean="0"/>
              <a:t>Förpackning, tillverkning maskiner för jordbruk och livsmedelsproduktion etc.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4860032" y="648866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Henning, Moodysson &amp; Nilsson 2010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7001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Aktörerna i det Skånska livsmedelssystemet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Kunskapsinfrastruktur</a:t>
            </a:r>
          </a:p>
          <a:p>
            <a:pPr lvl="1"/>
            <a:r>
              <a:rPr lang="sv-SE" dirty="0" smtClean="0"/>
              <a:t>Starka miljöer vid LU men även vid SLU samt HKR</a:t>
            </a:r>
          </a:p>
          <a:p>
            <a:pPr lvl="1"/>
            <a:r>
              <a:rPr lang="sv-SE" dirty="0" smtClean="0"/>
              <a:t>”Omkring hälften av svensk livsmedelsforskning”</a:t>
            </a:r>
          </a:p>
          <a:p>
            <a:r>
              <a:rPr lang="sv-SE" dirty="0" smtClean="0"/>
              <a:t>Stödjande struktur</a:t>
            </a:r>
          </a:p>
          <a:p>
            <a:pPr lvl="1"/>
            <a:r>
              <a:rPr lang="sv-SE" dirty="0" smtClean="0"/>
              <a:t>Många stödjande miljöer och aktörer:</a:t>
            </a:r>
          </a:p>
          <a:p>
            <a:pPr lvl="2"/>
            <a:r>
              <a:rPr lang="sv-SE" dirty="0" smtClean="0"/>
              <a:t>Företagsparker: LINC, KRINOVA, CLUK</a:t>
            </a:r>
          </a:p>
          <a:p>
            <a:pPr lvl="2"/>
            <a:r>
              <a:rPr lang="sv-SE" dirty="0" smtClean="0"/>
              <a:t>Initiativ/intermediärer: IAF, ÖF(N), Skånes Livsmedelsakademi</a:t>
            </a:r>
          </a:p>
          <a:p>
            <a:pPr lvl="1"/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247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Framväxten av det Skånska IS inom livsmedel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r>
              <a:rPr lang="sv-SE" dirty="0" smtClean="0"/>
              <a:t>”</a:t>
            </a:r>
            <a:r>
              <a:rPr lang="sv-SE" dirty="0" err="1" smtClean="0"/>
              <a:t>Sense</a:t>
            </a:r>
            <a:r>
              <a:rPr lang="sv-SE" dirty="0" smtClean="0"/>
              <a:t> of </a:t>
            </a:r>
            <a:r>
              <a:rPr lang="sv-SE" dirty="0" err="1" smtClean="0"/>
              <a:t>urgency</a:t>
            </a:r>
            <a:r>
              <a:rPr lang="sv-SE" dirty="0" smtClean="0"/>
              <a:t>” på tidigt 90-tal</a:t>
            </a:r>
          </a:p>
          <a:p>
            <a:pPr lvl="1"/>
            <a:r>
              <a:rPr lang="sv-SE" dirty="0" smtClean="0"/>
              <a:t>Storföretag + Landshövding + Forskare</a:t>
            </a:r>
          </a:p>
          <a:p>
            <a:pPr lvl="1"/>
            <a:r>
              <a:rPr lang="sv-SE" dirty="0" smtClean="0"/>
              <a:t>Hur konkurrera inom EU?</a:t>
            </a:r>
          </a:p>
          <a:p>
            <a:pPr lvl="1"/>
            <a:r>
              <a:rPr lang="sv-SE" dirty="0" smtClean="0"/>
              <a:t>Mer interaktion mellan industri och akademi!</a:t>
            </a:r>
          </a:p>
          <a:p>
            <a:r>
              <a:rPr lang="sv-SE" dirty="0" smtClean="0"/>
              <a:t>Skånes Livsmedelsakademi, Öresund Food Network, Ideon Agro Food</a:t>
            </a:r>
          </a:p>
          <a:p>
            <a:r>
              <a:rPr lang="sv-SE" dirty="0" smtClean="0"/>
              <a:t>2003-2013: VINNVÄXT – Skånes Livsmedelsakademi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5801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077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Innovationssystemet problem och aktiviteter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5" name="textruta 8"/>
          <p:cNvSpPr txBox="1"/>
          <p:nvPr/>
        </p:nvSpPr>
        <p:spPr>
          <a:xfrm>
            <a:off x="1187624" y="2492896"/>
            <a:ext cx="1604750" cy="1107996"/>
          </a:xfrm>
          <a:prstGeom prst="rect">
            <a:avLst/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sv-SE" sz="2200" b="1" dirty="0" smtClean="0"/>
          </a:p>
          <a:p>
            <a:pPr algn="ctr"/>
            <a:r>
              <a:rPr lang="sv-SE" sz="2200" b="1" dirty="0" smtClean="0"/>
              <a:t>Problem</a:t>
            </a:r>
          </a:p>
          <a:p>
            <a:r>
              <a:rPr lang="sv-SE" sz="2200" b="1" dirty="0" smtClean="0"/>
              <a:t> </a:t>
            </a:r>
            <a:endParaRPr lang="sv-SE" sz="2200" b="1" dirty="0"/>
          </a:p>
        </p:txBody>
      </p:sp>
      <p:sp>
        <p:nvSpPr>
          <p:cNvPr id="6" name="textruta 9"/>
          <p:cNvSpPr txBox="1"/>
          <p:nvPr/>
        </p:nvSpPr>
        <p:spPr>
          <a:xfrm>
            <a:off x="4788024" y="2465020"/>
            <a:ext cx="1604750" cy="1107996"/>
          </a:xfrm>
          <a:prstGeom prst="rect">
            <a:avLst/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sv-SE" sz="2200" b="1" dirty="0" smtClean="0"/>
          </a:p>
          <a:p>
            <a:pPr algn="ctr"/>
            <a:r>
              <a:rPr lang="sv-SE" sz="2200" b="1" dirty="0" smtClean="0"/>
              <a:t>Aktiviteter </a:t>
            </a:r>
          </a:p>
          <a:p>
            <a:r>
              <a:rPr lang="sv-SE" sz="2200" b="1" dirty="0" smtClean="0"/>
              <a:t> </a:t>
            </a:r>
            <a:endParaRPr lang="sv-SE" sz="2200" b="1" dirty="0"/>
          </a:p>
        </p:txBody>
      </p:sp>
      <p:sp>
        <p:nvSpPr>
          <p:cNvPr id="7" name="textruta 11"/>
          <p:cNvSpPr txBox="1"/>
          <p:nvPr/>
        </p:nvSpPr>
        <p:spPr>
          <a:xfrm>
            <a:off x="2915816" y="4221088"/>
            <a:ext cx="1728192" cy="1107996"/>
          </a:xfrm>
          <a:prstGeom prst="rect">
            <a:avLst/>
          </a:prstGeom>
          <a:solidFill>
            <a:srgbClr val="00B050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sv-SE" sz="2200" b="1" dirty="0" smtClean="0"/>
          </a:p>
          <a:p>
            <a:pPr algn="ctr"/>
            <a:r>
              <a:rPr lang="sv-SE" sz="2200" b="1" dirty="0" smtClean="0"/>
              <a:t>Aktörer</a:t>
            </a:r>
          </a:p>
          <a:p>
            <a:r>
              <a:rPr lang="sv-SE" sz="2200" b="1" dirty="0" smtClean="0"/>
              <a:t> </a:t>
            </a:r>
            <a:endParaRPr lang="sv-SE" sz="2200" b="1" dirty="0"/>
          </a:p>
        </p:txBody>
      </p:sp>
      <p:sp>
        <p:nvSpPr>
          <p:cNvPr id="11" name="textruta 20"/>
          <p:cNvSpPr txBox="1"/>
          <p:nvPr/>
        </p:nvSpPr>
        <p:spPr>
          <a:xfrm>
            <a:off x="7164288" y="2852936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/>
              <a:t>Funktion</a:t>
            </a:r>
            <a:endParaRPr lang="sv-SE" i="1" dirty="0"/>
          </a:p>
        </p:txBody>
      </p:sp>
      <p:sp>
        <p:nvSpPr>
          <p:cNvPr id="12" name="textruta 21"/>
          <p:cNvSpPr txBox="1"/>
          <p:nvPr/>
        </p:nvSpPr>
        <p:spPr>
          <a:xfrm>
            <a:off x="7195293" y="4491741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Struktur</a:t>
            </a:r>
            <a:endParaRPr lang="en-GB" i="1" dirty="0"/>
          </a:p>
        </p:txBody>
      </p:sp>
      <p:cxnSp>
        <p:nvCxnSpPr>
          <p:cNvPr id="14" name="Rak 13"/>
          <p:cNvCxnSpPr/>
          <p:nvPr/>
        </p:nvCxnSpPr>
        <p:spPr>
          <a:xfrm flipV="1">
            <a:off x="4860032" y="3789040"/>
            <a:ext cx="936104" cy="9361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 flipH="1" flipV="1">
            <a:off x="1835696" y="3789040"/>
            <a:ext cx="864096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2987824" y="3068960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7210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Problemanalys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7683777"/>
              </p:ext>
            </p:extLst>
          </p:nvPr>
        </p:nvGraphicFramePr>
        <p:xfrm>
          <a:off x="431540" y="1628800"/>
          <a:ext cx="7992888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1044116">
                <a:tc>
                  <a:txBody>
                    <a:bodyPr/>
                    <a:lstStyle/>
                    <a:p>
                      <a:r>
                        <a:rPr lang="en-GB" noProof="0" dirty="0" err="1" smtClean="0"/>
                        <a:t>Generiska</a:t>
                      </a:r>
                      <a:r>
                        <a:rPr lang="en-GB" noProof="0" dirty="0" smtClean="0"/>
                        <a:t> RIS problems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 smtClean="0"/>
                        <a:t>Struktur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 smtClean="0"/>
                        <a:t>Funktion</a:t>
                      </a:r>
                      <a:endParaRPr lang="en-GB" noProof="0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en-GB" b="1" noProof="0" dirty="0" err="1" smtClean="0"/>
                        <a:t>Resursbrist</a:t>
                      </a:r>
                      <a:endParaRPr lang="en-GB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en-GB" b="1" noProof="0" dirty="0" err="1" smtClean="0"/>
                        <a:t>Fragmentering</a:t>
                      </a:r>
                      <a:endParaRPr lang="en-GB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Lock in</a:t>
                      </a:r>
                      <a:endParaRPr lang="en-GB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095836" y="2854677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Organizational thinness</a:t>
            </a:r>
          </a:p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5796136" y="2854677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Weak performing actors</a:t>
            </a:r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3131840" y="379060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Structural and institutional mismatch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832140" y="392910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Functional mismatch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203848" y="494602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Structural inertia</a:t>
            </a:r>
          </a:p>
          <a:p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5760132" y="491693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Functional inertia</a:t>
            </a:r>
          </a:p>
          <a:p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16216" y="6492875"/>
            <a:ext cx="2133600" cy="365125"/>
          </a:xfrm>
        </p:spPr>
        <p:txBody>
          <a:bodyPr/>
          <a:lstStyle/>
          <a:p>
            <a:fld id="{6BB2BFC1-AD31-46E3-A824-217F22DEA133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12" name="textruta 4"/>
          <p:cNvSpPr txBox="1"/>
          <p:nvPr/>
        </p:nvSpPr>
        <p:spPr>
          <a:xfrm>
            <a:off x="827584" y="3140968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- </a:t>
            </a:r>
            <a:r>
              <a:rPr lang="en-GB" i="1" dirty="0" err="1" smtClean="0"/>
              <a:t>Humankapital</a:t>
            </a:r>
            <a:endParaRPr lang="sv-SE" i="1" dirty="0"/>
          </a:p>
        </p:txBody>
      </p:sp>
      <p:sp>
        <p:nvSpPr>
          <p:cNvPr id="13" name="textruta 4"/>
          <p:cNvSpPr txBox="1"/>
          <p:nvPr/>
        </p:nvSpPr>
        <p:spPr>
          <a:xfrm>
            <a:off x="3203848" y="292494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Aktörerna</a:t>
            </a:r>
            <a:r>
              <a:rPr lang="en-GB" i="1" dirty="0" smtClean="0"/>
              <a:t> </a:t>
            </a:r>
            <a:r>
              <a:rPr lang="en-GB" i="1" dirty="0" err="1" smtClean="0"/>
              <a:t>finns</a:t>
            </a:r>
            <a:endParaRPr lang="sv-SE" i="1" dirty="0"/>
          </a:p>
        </p:txBody>
      </p:sp>
      <p:sp>
        <p:nvSpPr>
          <p:cNvPr id="14" name="textruta 5"/>
          <p:cNvSpPr txBox="1"/>
          <p:nvPr/>
        </p:nvSpPr>
        <p:spPr>
          <a:xfrm>
            <a:off x="5796136" y="292494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Studenter</a:t>
            </a:r>
            <a:r>
              <a:rPr lang="en-GB" i="1" dirty="0" smtClean="0"/>
              <a:t> </a:t>
            </a:r>
            <a:r>
              <a:rPr lang="en-GB" i="1" dirty="0" err="1" smtClean="0"/>
              <a:t>väljer</a:t>
            </a:r>
            <a:r>
              <a:rPr lang="en-GB" i="1" dirty="0" smtClean="0"/>
              <a:t> </a:t>
            </a:r>
            <a:r>
              <a:rPr lang="en-GB" i="1" dirty="0" err="1" smtClean="0"/>
              <a:t>bort</a:t>
            </a:r>
            <a:r>
              <a:rPr lang="en-GB" i="1" dirty="0" smtClean="0"/>
              <a:t> </a:t>
            </a:r>
            <a:r>
              <a:rPr lang="en-GB" i="1" dirty="0" err="1" smtClean="0"/>
              <a:t>livsmedeslsektorn</a:t>
            </a:r>
            <a:endParaRPr lang="sv-SE" i="1" dirty="0"/>
          </a:p>
        </p:txBody>
      </p:sp>
      <p:sp>
        <p:nvSpPr>
          <p:cNvPr id="15" name="textruta 4"/>
          <p:cNvSpPr txBox="1"/>
          <p:nvPr/>
        </p:nvSpPr>
        <p:spPr>
          <a:xfrm>
            <a:off x="683568" y="4139788"/>
            <a:ext cx="2263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- </a:t>
            </a:r>
            <a:r>
              <a:rPr lang="en-GB" i="1" dirty="0" err="1" smtClean="0"/>
              <a:t>Uteblivna</a:t>
            </a:r>
            <a:r>
              <a:rPr lang="en-GB" i="1" dirty="0" smtClean="0"/>
              <a:t> </a:t>
            </a:r>
            <a:r>
              <a:rPr lang="en-GB" i="1" dirty="0" err="1" smtClean="0"/>
              <a:t>synergier</a:t>
            </a:r>
            <a:endParaRPr lang="sv-SE" i="1" dirty="0"/>
          </a:p>
        </p:txBody>
      </p:sp>
      <p:sp>
        <p:nvSpPr>
          <p:cNvPr id="16" name="textruta 6"/>
          <p:cNvSpPr txBox="1"/>
          <p:nvPr/>
        </p:nvSpPr>
        <p:spPr>
          <a:xfrm>
            <a:off x="3131840" y="386104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Länk</a:t>
            </a:r>
            <a:r>
              <a:rPr lang="en-GB" i="1" dirty="0" smtClean="0"/>
              <a:t> </a:t>
            </a:r>
            <a:r>
              <a:rPr lang="en-GB" i="1" dirty="0" err="1" smtClean="0"/>
              <a:t>mellan</a:t>
            </a:r>
            <a:r>
              <a:rPr lang="en-GB" i="1" dirty="0" smtClean="0"/>
              <a:t> </a:t>
            </a:r>
            <a:r>
              <a:rPr lang="en-GB" i="1" dirty="0" err="1" smtClean="0"/>
              <a:t>akademi</a:t>
            </a:r>
            <a:r>
              <a:rPr lang="en-GB" i="1" dirty="0" smtClean="0"/>
              <a:t> </a:t>
            </a:r>
            <a:r>
              <a:rPr lang="en-GB" i="1" dirty="0" err="1" smtClean="0"/>
              <a:t>och</a:t>
            </a:r>
            <a:r>
              <a:rPr lang="en-GB" i="1" dirty="0" smtClean="0"/>
              <a:t> </a:t>
            </a:r>
            <a:r>
              <a:rPr lang="en-GB" i="1" dirty="0" err="1" smtClean="0"/>
              <a:t>näringsliv</a:t>
            </a:r>
            <a:r>
              <a:rPr lang="en-GB" i="1" dirty="0" smtClean="0"/>
              <a:t> </a:t>
            </a:r>
            <a:r>
              <a:rPr lang="en-GB" i="1" dirty="0" err="1" smtClean="0"/>
              <a:t>saknades</a:t>
            </a:r>
            <a:endParaRPr lang="en-GB" i="1" dirty="0" smtClean="0"/>
          </a:p>
        </p:txBody>
      </p:sp>
      <p:sp>
        <p:nvSpPr>
          <p:cNvPr id="17" name="textruta 7"/>
          <p:cNvSpPr txBox="1"/>
          <p:nvPr/>
        </p:nvSpPr>
        <p:spPr>
          <a:xfrm>
            <a:off x="5868144" y="3789040"/>
            <a:ext cx="2772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Bristande</a:t>
            </a:r>
            <a:r>
              <a:rPr lang="en-GB" i="1" dirty="0" smtClean="0"/>
              <a:t> </a:t>
            </a:r>
            <a:r>
              <a:rPr lang="en-GB" i="1" dirty="0" err="1" smtClean="0"/>
              <a:t>koordinering</a:t>
            </a:r>
            <a:r>
              <a:rPr lang="en-GB" i="1" dirty="0" smtClean="0"/>
              <a:t>, </a:t>
            </a:r>
            <a:r>
              <a:rPr lang="en-GB" i="1" dirty="0" err="1" smtClean="0"/>
              <a:t>bristande</a:t>
            </a:r>
            <a:r>
              <a:rPr lang="en-GB" i="1" dirty="0" smtClean="0"/>
              <a:t> </a:t>
            </a:r>
            <a:r>
              <a:rPr lang="en-GB" i="1" dirty="0" err="1" smtClean="0"/>
              <a:t>förtroende</a:t>
            </a:r>
            <a:r>
              <a:rPr lang="en-GB" i="1" dirty="0" smtClean="0"/>
              <a:t>, </a:t>
            </a:r>
            <a:r>
              <a:rPr lang="en-GB" i="1" dirty="0" err="1" smtClean="0"/>
              <a:t>bristande</a:t>
            </a:r>
            <a:r>
              <a:rPr lang="en-GB" i="1" dirty="0" smtClean="0"/>
              <a:t> </a:t>
            </a:r>
            <a:r>
              <a:rPr lang="en-GB" i="1" dirty="0" err="1" smtClean="0"/>
              <a:t>kunskap</a:t>
            </a:r>
            <a:endParaRPr lang="en-GB" i="1" dirty="0" smtClean="0"/>
          </a:p>
        </p:txBody>
      </p:sp>
      <p:sp>
        <p:nvSpPr>
          <p:cNvPr id="18" name="textruta 4"/>
          <p:cNvSpPr txBox="1"/>
          <p:nvPr/>
        </p:nvSpPr>
        <p:spPr>
          <a:xfrm>
            <a:off x="611560" y="5085184"/>
            <a:ext cx="240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-</a:t>
            </a:r>
            <a:r>
              <a:rPr lang="en-GB" i="1" dirty="0" err="1" smtClean="0"/>
              <a:t>Teknologisk</a:t>
            </a:r>
            <a:r>
              <a:rPr lang="en-GB" i="1" dirty="0" smtClean="0"/>
              <a:t>, </a:t>
            </a:r>
            <a:r>
              <a:rPr lang="en-GB" i="1" dirty="0" err="1" smtClean="0"/>
              <a:t>marknad</a:t>
            </a:r>
            <a:r>
              <a:rPr lang="en-GB" i="1" dirty="0" smtClean="0"/>
              <a:t>, </a:t>
            </a:r>
            <a:r>
              <a:rPr lang="en-GB" i="1" dirty="0" err="1" smtClean="0"/>
              <a:t>affärsmodell</a:t>
            </a:r>
            <a:endParaRPr lang="sv-SE" i="1" dirty="0"/>
          </a:p>
        </p:txBody>
      </p:sp>
      <p:sp>
        <p:nvSpPr>
          <p:cNvPr id="19" name="textruta 8"/>
          <p:cNvSpPr txBox="1"/>
          <p:nvPr/>
        </p:nvSpPr>
        <p:spPr>
          <a:xfrm>
            <a:off x="3203848" y="5013176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Stora</a:t>
            </a:r>
            <a:r>
              <a:rPr lang="en-GB" i="1" dirty="0" smtClean="0"/>
              <a:t> </a:t>
            </a:r>
            <a:r>
              <a:rPr lang="en-GB" i="1" dirty="0" err="1" smtClean="0"/>
              <a:t>etablerade</a:t>
            </a:r>
            <a:r>
              <a:rPr lang="en-GB" i="1" dirty="0" smtClean="0"/>
              <a:t> </a:t>
            </a:r>
            <a:r>
              <a:rPr lang="en-GB" i="1" dirty="0" err="1" smtClean="0"/>
              <a:t>aktöerer</a:t>
            </a:r>
            <a:r>
              <a:rPr lang="en-GB" i="1" dirty="0" smtClean="0"/>
              <a:t> </a:t>
            </a:r>
            <a:r>
              <a:rPr lang="en-GB" i="1" dirty="0" err="1" smtClean="0"/>
              <a:t>dikterar</a:t>
            </a:r>
            <a:endParaRPr lang="en-GB" i="1" dirty="0" smtClean="0"/>
          </a:p>
          <a:p>
            <a:endParaRPr lang="sv-SE" dirty="0"/>
          </a:p>
        </p:txBody>
      </p:sp>
      <p:sp>
        <p:nvSpPr>
          <p:cNvPr id="20" name="textruta 9"/>
          <p:cNvSpPr txBox="1"/>
          <p:nvPr/>
        </p:nvSpPr>
        <p:spPr>
          <a:xfrm>
            <a:off x="5868144" y="4892967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Företag</a:t>
            </a:r>
            <a:r>
              <a:rPr lang="en-GB" dirty="0" smtClean="0"/>
              <a:t> </a:t>
            </a:r>
            <a:r>
              <a:rPr lang="en-GB" dirty="0" err="1" smtClean="0"/>
              <a:t>pcj</a:t>
            </a:r>
            <a:r>
              <a:rPr lang="en-GB" dirty="0" smtClean="0"/>
              <a:t> </a:t>
            </a:r>
            <a:r>
              <a:rPr lang="en-GB" dirty="0" err="1" smtClean="0"/>
              <a:t>policyaktöerer</a:t>
            </a:r>
            <a:r>
              <a:rPr lang="en-GB" dirty="0" smtClean="0"/>
              <a:t> </a:t>
            </a:r>
            <a:r>
              <a:rPr lang="en-GB" dirty="0" err="1" smtClean="0"/>
              <a:t>gör</a:t>
            </a:r>
            <a:r>
              <a:rPr lang="en-GB" dirty="0" smtClean="0"/>
              <a:t> </a:t>
            </a:r>
            <a:r>
              <a:rPr lang="en-GB" dirty="0" err="1" smtClean="0"/>
              <a:t>vad</a:t>
            </a:r>
            <a:r>
              <a:rPr lang="en-GB" dirty="0" smtClean="0"/>
              <a:t> de </a:t>
            </a:r>
            <a:r>
              <a:rPr lang="en-GB" dirty="0" err="1" smtClean="0"/>
              <a:t>alltid</a:t>
            </a:r>
            <a:r>
              <a:rPr lang="en-GB" dirty="0" smtClean="0"/>
              <a:t> </a:t>
            </a:r>
            <a:r>
              <a:rPr lang="en-GB" dirty="0" err="1" smtClean="0"/>
              <a:t>gjort</a:t>
            </a:r>
            <a:r>
              <a:rPr lang="en-GB" dirty="0" smtClean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5100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1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000" dirty="0" smtClean="0"/>
              <a:t> </a:t>
            </a:r>
            <a:endParaRPr lang="sv-SE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BFC1-AD31-46E3-A824-217F22DEA133}" type="slidenum">
              <a:rPr lang="sv-SE" smtClean="0"/>
              <a:pPr/>
              <a:t>9</a:t>
            </a:fld>
            <a:endParaRPr lang="sv-SE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67544" y="620688"/>
            <a:ext cx="6192688" cy="5579477"/>
            <a:chOff x="1101" y="2175"/>
            <a:chExt cx="5626" cy="6759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1223" y="3428"/>
              <a:ext cx="2146" cy="1177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050" b="1">
                  <a:effectLst/>
                  <a:latin typeface="Calibri"/>
                  <a:ea typeface="Calibri"/>
                  <a:cs typeface="Times New Roman"/>
                </a:rPr>
                <a:t>Fragmentering:</a:t>
              </a:r>
              <a:endParaRPr lang="sv-SE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Calibri"/>
                <a:buChar char="-"/>
              </a:pPr>
              <a:r>
                <a:rPr lang="sv-SE" sz="1050">
                  <a:effectLst/>
                  <a:latin typeface="Calibri"/>
                  <a:ea typeface="Times New Roman"/>
                  <a:cs typeface="Times New Roman"/>
                </a:rPr>
                <a:t>Funktionell missmatch </a:t>
              </a:r>
              <a:endParaRPr lang="sv-SE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183" y="5194"/>
              <a:ext cx="2146" cy="1177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050" b="1">
                  <a:effectLst/>
                  <a:latin typeface="Calibri"/>
                  <a:ea typeface="Calibri"/>
                  <a:cs typeface="Times New Roman"/>
                </a:rPr>
                <a:t>Frånvaro av nyckelresurser:</a:t>
              </a:r>
              <a:endParaRPr lang="sv-SE" sz="110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Calibri"/>
                <a:buChar char="-"/>
              </a:pPr>
              <a:r>
                <a:rPr lang="sv-SE" sz="1050">
                  <a:effectLst/>
                  <a:latin typeface="Calibri"/>
                  <a:ea typeface="Times New Roman"/>
                  <a:cs typeface="Times New Roman"/>
                </a:rPr>
                <a:t>Humankapital </a:t>
              </a:r>
              <a:endParaRPr lang="sv-SE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101" y="6928"/>
              <a:ext cx="2268" cy="1249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050" b="1">
                  <a:effectLst/>
                  <a:latin typeface="Calibri"/>
                  <a:ea typeface="Calibri"/>
                  <a:cs typeface="Times New Roman"/>
                </a:rPr>
                <a:t>Inlåsningseffekter:</a:t>
              </a:r>
              <a:endParaRPr lang="sv-SE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sv-SE" sz="1050">
                  <a:effectLst/>
                  <a:latin typeface="Calibri"/>
                  <a:ea typeface="Calibri"/>
                  <a:cs typeface="Times New Roman"/>
                </a:rPr>
                <a:t>* Teknologi</a:t>
              </a:r>
              <a:endParaRPr lang="sv-SE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sv-SE" sz="1050">
                  <a:effectLst/>
                  <a:latin typeface="Calibri"/>
                  <a:ea typeface="Calibri"/>
                  <a:cs typeface="Times New Roman"/>
                </a:rPr>
                <a:t>* Marknad</a:t>
              </a:r>
              <a:endParaRPr lang="sv-SE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4438" y="4792"/>
              <a:ext cx="2273" cy="802"/>
            </a:xfrm>
            <a:prstGeom prst="flowChartAlternateProcess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6195"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>
                  <a:effectLst/>
                  <a:latin typeface="Calibri"/>
                  <a:ea typeface="Calibri"/>
                  <a:cs typeface="Times New Roman"/>
                </a:rPr>
                <a:t>Rekryteringssatsning mot studenter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4438" y="3677"/>
              <a:ext cx="2273" cy="802"/>
            </a:xfrm>
            <a:prstGeom prst="flowChartAlternateProcess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6195"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dirty="0">
                  <a:effectLst/>
                  <a:latin typeface="Calibri"/>
                  <a:ea typeface="Calibri"/>
                  <a:cs typeface="Times New Roman"/>
                </a:rPr>
                <a:t>Stärka nätverk</a:t>
              </a: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4438" y="5909"/>
              <a:ext cx="2273" cy="802"/>
            </a:xfrm>
            <a:prstGeom prst="flowChartAlternateProcess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6195"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>
                  <a:effectLst/>
                  <a:latin typeface="Calibri"/>
                  <a:ea typeface="Calibri"/>
                  <a:cs typeface="Times New Roman"/>
                </a:rPr>
                <a:t>Stöd till forskning</a:t>
              </a:r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4438" y="7024"/>
              <a:ext cx="2273" cy="802"/>
            </a:xfrm>
            <a:prstGeom prst="flowChartAlternateProcess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6195"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>
                  <a:effectLst/>
                  <a:latin typeface="Calibri"/>
                  <a:ea typeface="Calibri"/>
                  <a:cs typeface="Times New Roman"/>
                </a:rPr>
                <a:t>Framsyn</a:t>
              </a:r>
            </a:p>
          </p:txBody>
        </p:sp>
        <p:cxnSp>
          <p:nvCxnSpPr>
            <p:cNvPr id="19" name="AutoShape 16"/>
            <p:cNvCxnSpPr>
              <a:cxnSpLocks noChangeShapeType="1"/>
            </p:cNvCxnSpPr>
            <p:nvPr/>
          </p:nvCxnSpPr>
          <p:spPr bwMode="auto">
            <a:xfrm>
              <a:off x="3369" y="3926"/>
              <a:ext cx="1069" cy="200"/>
            </a:xfrm>
            <a:prstGeom prst="bentConnector3">
              <a:avLst>
                <a:gd name="adj1" fmla="val 49954"/>
              </a:avLst>
            </a:prstGeom>
            <a:noFill/>
            <a:ln w="19050">
              <a:solidFill>
                <a:srgbClr val="9BBB5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rgbClr val="4E6128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7"/>
            <p:cNvCxnSpPr>
              <a:cxnSpLocks noChangeShapeType="1"/>
            </p:cNvCxnSpPr>
            <p:nvPr/>
          </p:nvCxnSpPr>
          <p:spPr bwMode="auto">
            <a:xfrm flipV="1">
              <a:off x="3329" y="5194"/>
              <a:ext cx="1109" cy="580"/>
            </a:xfrm>
            <a:prstGeom prst="bentConnector3">
              <a:avLst>
                <a:gd name="adj1" fmla="val 49954"/>
              </a:avLst>
            </a:prstGeom>
            <a:noFill/>
            <a:ln w="19050">
              <a:solidFill>
                <a:srgbClr val="8064A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rgbClr val="3F3151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5"/>
            <p:cNvCxnSpPr>
              <a:cxnSpLocks noChangeShapeType="1"/>
            </p:cNvCxnSpPr>
            <p:nvPr/>
          </p:nvCxnSpPr>
          <p:spPr bwMode="auto">
            <a:xfrm flipV="1">
              <a:off x="3369" y="7417"/>
              <a:ext cx="1085" cy="479"/>
            </a:xfrm>
            <a:prstGeom prst="bentConnector3">
              <a:avLst>
                <a:gd name="adj1" fmla="val 58708"/>
              </a:avLst>
            </a:prstGeom>
            <a:noFill/>
            <a:ln w="19050">
              <a:solidFill>
                <a:srgbClr val="4BACC6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313" y="6290"/>
              <a:ext cx="1069" cy="1536"/>
            </a:xfrm>
            <a:custGeom>
              <a:avLst/>
              <a:gdLst>
                <a:gd name="T0" fmla="*/ 0 w 1069"/>
                <a:gd name="T1" fmla="*/ 1455 h 1455"/>
                <a:gd name="T2" fmla="*/ 530 w 1069"/>
                <a:gd name="T3" fmla="*/ 1455 h 1455"/>
                <a:gd name="T4" fmla="*/ 530 w 1069"/>
                <a:gd name="T5" fmla="*/ 1114 h 1455"/>
                <a:gd name="T6" fmla="*/ 530 w 1069"/>
                <a:gd name="T7" fmla="*/ 0 h 1455"/>
                <a:gd name="T8" fmla="*/ 1069 w 1069"/>
                <a:gd name="T9" fmla="*/ 0 h 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9" h="1455">
                  <a:moveTo>
                    <a:pt x="0" y="1455"/>
                  </a:moveTo>
                  <a:lnTo>
                    <a:pt x="530" y="1455"/>
                  </a:lnTo>
                  <a:lnTo>
                    <a:pt x="530" y="1114"/>
                  </a:lnTo>
                  <a:lnTo>
                    <a:pt x="530" y="0"/>
                  </a:lnTo>
                  <a:lnTo>
                    <a:pt x="1069" y="0"/>
                  </a:lnTo>
                </a:path>
              </a:pathLst>
            </a:custGeom>
            <a:noFill/>
            <a:ln w="19050">
              <a:solidFill>
                <a:srgbClr val="C0504D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v-SE"/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223" y="2175"/>
              <a:ext cx="2146" cy="5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600" b="1">
                  <a:effectLst/>
                  <a:latin typeface="Calibri"/>
                  <a:ea typeface="Calibri"/>
                  <a:cs typeface="Times New Roman"/>
                </a:rPr>
                <a:t>Problem</a:t>
              </a:r>
              <a:endParaRPr lang="sv-SE" sz="16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4454" y="2175"/>
              <a:ext cx="2146" cy="5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600" b="1" dirty="0">
                  <a:effectLst/>
                  <a:latin typeface="Calibri"/>
                  <a:ea typeface="Calibri"/>
                  <a:cs typeface="Times New Roman"/>
                </a:rPr>
                <a:t>Aktiviteter</a:t>
              </a:r>
              <a:endParaRPr lang="sv-SE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4454" y="8132"/>
              <a:ext cx="2273" cy="802"/>
            </a:xfrm>
            <a:prstGeom prst="flowChartAlternateProcess">
              <a:avLst/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6195"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>
                  <a:effectLst/>
                  <a:latin typeface="Calibri"/>
                  <a:ea typeface="Calibri"/>
                  <a:cs typeface="Times New Roman"/>
                </a:rPr>
                <a:t>Innovationsstöd (direkt)</a:t>
              </a: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69" y="5909"/>
              <a:ext cx="1097" cy="2644"/>
            </a:xfrm>
            <a:custGeom>
              <a:avLst/>
              <a:gdLst>
                <a:gd name="T0" fmla="*/ 0 w 1109"/>
                <a:gd name="T1" fmla="*/ 0 h 2644"/>
                <a:gd name="T2" fmla="*/ 556 w 1109"/>
                <a:gd name="T3" fmla="*/ 0 h 2644"/>
                <a:gd name="T4" fmla="*/ 556 w 1109"/>
                <a:gd name="T5" fmla="*/ 2644 h 2644"/>
                <a:gd name="T6" fmla="*/ 1109 w 1109"/>
                <a:gd name="T7" fmla="*/ 2644 h 2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9" h="2644">
                  <a:moveTo>
                    <a:pt x="0" y="0"/>
                  </a:moveTo>
                  <a:lnTo>
                    <a:pt x="556" y="0"/>
                  </a:lnTo>
                  <a:lnTo>
                    <a:pt x="556" y="2644"/>
                  </a:lnTo>
                  <a:lnTo>
                    <a:pt x="1109" y="2644"/>
                  </a:lnTo>
                </a:path>
              </a:pathLst>
            </a:custGeom>
            <a:noFill/>
            <a:ln w="19050">
              <a:solidFill>
                <a:srgbClr val="F7964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v-SE"/>
            </a:p>
          </p:txBody>
        </p:sp>
        <p:cxnSp>
          <p:nvCxnSpPr>
            <p:cNvPr id="39" name="AutoShape 40"/>
            <p:cNvCxnSpPr>
              <a:cxnSpLocks noChangeShapeType="1"/>
            </p:cNvCxnSpPr>
            <p:nvPr/>
          </p:nvCxnSpPr>
          <p:spPr bwMode="auto">
            <a:xfrm>
              <a:off x="3369" y="7968"/>
              <a:ext cx="1069" cy="672"/>
            </a:xfrm>
            <a:prstGeom prst="bentConnector3">
              <a:avLst>
                <a:gd name="adj1" fmla="val 48736"/>
              </a:avLst>
            </a:prstGeom>
            <a:noFill/>
            <a:ln w="19050">
              <a:solidFill>
                <a:srgbClr val="F7964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rgbClr val="3F3151"/>
                    </a:outerShdw>
                  </a:effectLst>
                </a14:hiddenEffects>
              </a:ext>
            </a:extLst>
          </p:spPr>
        </p:cxnSp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1240" y="3463"/>
              <a:ext cx="2146" cy="1177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b="1" dirty="0">
                  <a:effectLst/>
                  <a:latin typeface="Calibri"/>
                  <a:ea typeface="Calibri"/>
                  <a:cs typeface="Times New Roman"/>
                </a:rPr>
                <a:t>Fragmentering:</a:t>
              </a:r>
              <a:endParaRPr lang="sv-SE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dirty="0" smtClean="0">
                  <a:effectLst/>
                  <a:latin typeface="Calibri"/>
                  <a:ea typeface="Times New Roman"/>
                  <a:cs typeface="Times New Roman"/>
                </a:rPr>
                <a:t>- Uteblivna synergier</a:t>
              </a:r>
              <a:endParaRPr lang="sv-SE" sz="14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1" name="AutoShape 4"/>
            <p:cNvSpPr>
              <a:spLocks noChangeArrowheads="1"/>
            </p:cNvSpPr>
            <p:nvPr/>
          </p:nvSpPr>
          <p:spPr bwMode="auto">
            <a:xfrm>
              <a:off x="1200" y="5229"/>
              <a:ext cx="2146" cy="1177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b="1" dirty="0">
                  <a:effectLst/>
                  <a:latin typeface="Calibri"/>
                  <a:ea typeface="Calibri"/>
                  <a:cs typeface="Times New Roman"/>
                </a:rPr>
                <a:t>Frånvaro av nyckelresurser:</a:t>
              </a:r>
              <a:endParaRPr lang="sv-SE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dirty="0" smtClean="0">
                  <a:effectLst/>
                  <a:latin typeface="Calibri"/>
                  <a:ea typeface="Times New Roman"/>
                  <a:cs typeface="Times New Roman"/>
                </a:rPr>
                <a:t>- Humankapital </a:t>
              </a:r>
              <a:endParaRPr lang="sv-SE" sz="14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>
              <a:off x="1118" y="6963"/>
              <a:ext cx="2268" cy="1249"/>
            </a:xfrm>
            <a:prstGeom prst="flowChartAlternateProcess">
              <a:avLst/>
            </a:prstGeom>
            <a:solidFill>
              <a:srgbClr val="FFFFFF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b="1" dirty="0">
                  <a:effectLst/>
                  <a:latin typeface="Calibri"/>
                  <a:ea typeface="Calibri"/>
                  <a:cs typeface="Times New Roman"/>
                </a:rPr>
                <a:t>Inlåsningseffekter:</a:t>
              </a:r>
              <a:endParaRPr lang="sv-SE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dirty="0">
                  <a:latin typeface="Calibri"/>
                  <a:ea typeface="Calibri"/>
                  <a:cs typeface="Times New Roman"/>
                </a:rPr>
                <a:t>-</a:t>
              </a:r>
              <a:r>
                <a:rPr lang="sv-SE" sz="1400" dirty="0" smtClean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sv-SE" sz="1400" dirty="0">
                  <a:effectLst/>
                  <a:latin typeface="Calibri"/>
                  <a:ea typeface="Calibri"/>
                  <a:cs typeface="Times New Roman"/>
                </a:rPr>
                <a:t>Teknologi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sv-SE" sz="1400" dirty="0">
                  <a:latin typeface="Calibri"/>
                  <a:ea typeface="Calibri"/>
                  <a:cs typeface="Times New Roman"/>
                </a:rPr>
                <a:t>-</a:t>
              </a:r>
              <a:r>
                <a:rPr lang="sv-SE" sz="1400" dirty="0" smtClean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sv-SE" sz="1400" dirty="0">
                  <a:effectLst/>
                  <a:latin typeface="Calibri"/>
                  <a:ea typeface="Calibri"/>
                  <a:cs typeface="Times New Roman"/>
                </a:rPr>
                <a:t>Marknad</a:t>
              </a:r>
            </a:p>
          </p:txBody>
        </p:sp>
      </p:grpSp>
      <p:sp>
        <p:nvSpPr>
          <p:cNvPr id="24" name="textruta 23"/>
          <p:cNvSpPr txBox="1"/>
          <p:nvPr/>
        </p:nvSpPr>
        <p:spPr>
          <a:xfrm>
            <a:off x="7020272" y="692696"/>
            <a:ext cx="183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/>
              <a:t>Aktörer</a:t>
            </a:r>
            <a:endParaRPr lang="sv-SE" sz="1600" b="1" dirty="0"/>
          </a:p>
        </p:txBody>
      </p:sp>
      <p:sp>
        <p:nvSpPr>
          <p:cNvPr id="25" name="textruta 24"/>
          <p:cNvSpPr txBox="1"/>
          <p:nvPr/>
        </p:nvSpPr>
        <p:spPr>
          <a:xfrm>
            <a:off x="6948264" y="119675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Primär</a:t>
            </a:r>
            <a:endParaRPr lang="sv-SE" sz="1600" dirty="0"/>
          </a:p>
        </p:txBody>
      </p:sp>
      <p:sp>
        <p:nvSpPr>
          <p:cNvPr id="26" name="textruta 25"/>
          <p:cNvSpPr txBox="1"/>
          <p:nvPr/>
        </p:nvSpPr>
        <p:spPr>
          <a:xfrm>
            <a:off x="7920880" y="1196752"/>
            <a:ext cx="1115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Sekundär </a:t>
            </a:r>
            <a:endParaRPr lang="sv-SE" sz="1600" dirty="0"/>
          </a:p>
        </p:txBody>
      </p:sp>
      <p:sp>
        <p:nvSpPr>
          <p:cNvPr id="27" name="textruta 26"/>
          <p:cNvSpPr txBox="1"/>
          <p:nvPr/>
        </p:nvSpPr>
        <p:spPr>
          <a:xfrm>
            <a:off x="6876256" y="198884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Inter-mediär</a:t>
            </a:r>
            <a:endParaRPr lang="sv-SE" sz="1600" dirty="0"/>
          </a:p>
        </p:txBody>
      </p:sp>
      <p:sp>
        <p:nvSpPr>
          <p:cNvPr id="30" name="textruta 29"/>
          <p:cNvSpPr txBox="1"/>
          <p:nvPr/>
        </p:nvSpPr>
        <p:spPr>
          <a:xfrm>
            <a:off x="7812360" y="1772816"/>
            <a:ext cx="108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-Offentlig</a:t>
            </a:r>
            <a:r>
              <a:rPr lang="sv-SE" sz="1600" dirty="0" smtClean="0"/>
              <a:t> sektor</a:t>
            </a:r>
          </a:p>
          <a:p>
            <a:r>
              <a:rPr lang="sv-SE" sz="1600" dirty="0" err="1" smtClean="0"/>
              <a:t>-Näringsliv</a:t>
            </a:r>
            <a:endParaRPr lang="sv-SE" sz="1600" dirty="0" smtClean="0"/>
          </a:p>
          <a:p>
            <a:r>
              <a:rPr lang="sv-SE" sz="1600" dirty="0" err="1" smtClean="0"/>
              <a:t>-Akademi</a:t>
            </a:r>
            <a:endParaRPr lang="sv-SE" sz="1600" dirty="0"/>
          </a:p>
        </p:txBody>
      </p:sp>
      <p:sp>
        <p:nvSpPr>
          <p:cNvPr id="31" name="textruta 30"/>
          <p:cNvSpPr txBox="1"/>
          <p:nvPr/>
        </p:nvSpPr>
        <p:spPr>
          <a:xfrm>
            <a:off x="251520" y="621166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/>
              <a:t>”Innovation och Regional omvandling – från kluster till nya kombinationer ” </a:t>
            </a:r>
            <a:r>
              <a:rPr lang="sv-SE" dirty="0" smtClean="0"/>
              <a:t>(Henning, Moodysson &amp; Nilsson 2010)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35018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/>
      <p:bldP spid="25" grpId="1"/>
      <p:bldP spid="26" grpId="1"/>
      <p:bldP spid="27" grpId="1"/>
      <p:bldP spid="30" grpId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528</Words>
  <Application>Microsoft Office PowerPoint</Application>
  <PresentationFormat>Bildspel på skärmen (4:3)</PresentationFormat>
  <Paragraphs>144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Innovation i livsmedelssektorn – ett systemperspektiv</vt:lpstr>
      <vt:lpstr>Innovation i ”low-tech” branscher</vt:lpstr>
      <vt:lpstr>Ett systemsynsätt på innovation</vt:lpstr>
      <vt:lpstr>Aktörerna i det Skånska livsmedelssystemet</vt:lpstr>
      <vt:lpstr>Aktörerna i det Skånska livsmedelssystemet</vt:lpstr>
      <vt:lpstr>Framväxten av det Skånska IS inom livsmedel</vt:lpstr>
      <vt:lpstr>Innovationssystemet problem och aktiviteter</vt:lpstr>
      <vt:lpstr>Problemanalys</vt:lpstr>
      <vt:lpstr>Bild 9</vt:lpstr>
      <vt:lpstr>Avslutningsvis</vt:lpstr>
      <vt:lpstr>Tack för att ni lyssnade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and innovation policy: A systemic view</dc:title>
  <dc:creator>Magnus</dc:creator>
  <cp:lastModifiedBy>Magnus Nilsson</cp:lastModifiedBy>
  <cp:revision>68</cp:revision>
  <cp:lastPrinted>2012-05-22T19:41:55Z</cp:lastPrinted>
  <dcterms:created xsi:type="dcterms:W3CDTF">2012-04-13T12:38:02Z</dcterms:created>
  <dcterms:modified xsi:type="dcterms:W3CDTF">2012-05-23T11:32:48Z</dcterms:modified>
</cp:coreProperties>
</file>