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5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2" r:id="rId2"/>
    <p:sldMasterId id="2147483674" r:id="rId3"/>
    <p:sldMasterId id="2147483687" r:id="rId4"/>
    <p:sldMasterId id="2147483699" r:id="rId5"/>
  </p:sldMasterIdLst>
  <p:notesMasterIdLst>
    <p:notesMasterId r:id="rId40"/>
  </p:notesMasterIdLst>
  <p:handoutMasterIdLst>
    <p:handoutMasterId r:id="rId41"/>
  </p:handoutMasterIdLst>
  <p:sldIdLst>
    <p:sldId id="256" r:id="rId6"/>
    <p:sldId id="369" r:id="rId7"/>
    <p:sldId id="372" r:id="rId8"/>
    <p:sldId id="373" r:id="rId9"/>
    <p:sldId id="374" r:id="rId10"/>
    <p:sldId id="370" r:id="rId11"/>
    <p:sldId id="376" r:id="rId12"/>
    <p:sldId id="341" r:id="rId13"/>
    <p:sldId id="385" r:id="rId14"/>
    <p:sldId id="377" r:id="rId15"/>
    <p:sldId id="381" r:id="rId16"/>
    <p:sldId id="379" r:id="rId17"/>
    <p:sldId id="380" r:id="rId18"/>
    <p:sldId id="401" r:id="rId19"/>
    <p:sldId id="383" r:id="rId20"/>
    <p:sldId id="387" r:id="rId21"/>
    <p:sldId id="388" r:id="rId22"/>
    <p:sldId id="402" r:id="rId23"/>
    <p:sldId id="391" r:id="rId24"/>
    <p:sldId id="393" r:id="rId25"/>
    <p:sldId id="396" r:id="rId26"/>
    <p:sldId id="394" r:id="rId27"/>
    <p:sldId id="398" r:id="rId28"/>
    <p:sldId id="362" r:id="rId29"/>
    <p:sldId id="397" r:id="rId30"/>
    <p:sldId id="403" r:id="rId31"/>
    <p:sldId id="409" r:id="rId32"/>
    <p:sldId id="405" r:id="rId33"/>
    <p:sldId id="310" r:id="rId34"/>
    <p:sldId id="312" r:id="rId35"/>
    <p:sldId id="407" r:id="rId36"/>
    <p:sldId id="408" r:id="rId37"/>
    <p:sldId id="324" r:id="rId38"/>
    <p:sldId id="329" r:id="rId39"/>
  </p:sldIdLst>
  <p:sldSz cx="9001125" cy="6840538"/>
  <p:notesSz cx="6858000" cy="9083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80"/>
    <a:srgbClr val="808080"/>
    <a:srgbClr val="9966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-904" y="-112"/>
      </p:cViewPr>
      <p:guideLst>
        <p:guide orient="horz" pos="215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0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36" Type="http://schemas.openxmlformats.org/officeDocument/2006/relationships/slide" Target="slides/slide31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3.xml"/><Relationship Id="rId45" Type="http://schemas.openxmlformats.org/officeDocument/2006/relationships/theme" Target="theme/theme1.xml"/><Relationship Id="rId26" Type="http://schemas.openxmlformats.org/officeDocument/2006/relationships/slide" Target="slides/slide21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4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33" Type="http://schemas.openxmlformats.org/officeDocument/2006/relationships/slide" Target="slides/slide28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771F-E728-4883-8BF6-9905B7DA1564}" type="datetimeFigureOut">
              <a:rPr lang="en-GB" smtClean="0"/>
              <a:pPr/>
              <a:t>12-05-23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502B5-1F48-4D57-A9FD-298858F77B0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088E3E-EE31-4C92-99DC-C2D58058A366}" type="datetimeFigureOut">
              <a:rPr lang="en-GB"/>
              <a:pPr>
                <a:defRPr/>
              </a:pPr>
              <a:t>12-05-23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1038"/>
            <a:ext cx="448310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9755B5-17AE-4E07-9356-7D256105E8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359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my interpretation, learning from a number of respondents.</a:t>
            </a:r>
            <a:r>
              <a:rPr lang="en-GB" baseline="0" dirty="0" smtClean="0"/>
              <a:t> At the end I will give some personal comments and suggestions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755B5-17AE-4E07-9356-7D256105E81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Consequently incremental</a:t>
            </a:r>
            <a:r>
              <a:rPr lang="en-GB" baseline="0" dirty="0" smtClean="0"/>
              <a:t> innovations should be called incremental 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755B5-17AE-4E07-9356-7D256105E81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Osynliga ser inte </a:t>
            </a:r>
            <a:r>
              <a:rPr lang="sv-SE" dirty="0" smtClean="0"/>
              <a:t>konsumenter</a:t>
            </a:r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Present= doctoral thesis; past= licentiate.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755B5-17AE-4E07-9356-7D256105E81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Sales people from manufacturers meet purchasing</a:t>
            </a:r>
            <a:r>
              <a:rPr lang="en-GB" baseline="0" dirty="0" smtClean="0"/>
              <a:t> from retailers; both equally ignorant and focusing on the best deal.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755B5-17AE-4E07-9356-7D256105E81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innovate </a:t>
            </a:r>
            <a:r>
              <a:rPr lang="en-GB" smtClean="0"/>
              <a:t>or develop is fun!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755B5-17AE-4E07-9356-7D256105E81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140F7-294A-4340-8067-C991D7AEED7C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905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Partly</a:t>
            </a:r>
            <a:r>
              <a:rPr lang="en-GB" baseline="0" dirty="0" smtClean="0"/>
              <a:t> a</a:t>
            </a:r>
            <a:r>
              <a:rPr lang="en-GB" dirty="0" smtClean="0"/>
              <a:t> historical study – but not that</a:t>
            </a:r>
            <a:r>
              <a:rPr lang="en-GB" baseline="0" dirty="0" smtClean="0"/>
              <a:t> historical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9755B5-17AE-4E07-9356-7D256105E81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5541F-7180-4955-8CD9-694791BE57A6}" type="slidenum">
              <a:rPr lang="sv-SE"/>
              <a:pPr/>
              <a:t>11</a:t>
            </a:fld>
            <a:endParaRPr lang="sv-S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1038"/>
            <a:ext cx="4481512" cy="34067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84C8A-188B-4135-83DD-82E68E01DC80}" type="slidenum">
              <a:rPr lang="sv-SE"/>
              <a:pPr/>
              <a:t>12</a:t>
            </a:fld>
            <a:endParaRPr lang="sv-S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1038"/>
            <a:ext cx="4481512" cy="34067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F496C-B9FC-4F2B-9673-A8B8799E97AF}" type="slidenum">
              <a:rPr lang="sv-SE"/>
              <a:pPr/>
              <a:t>13</a:t>
            </a:fld>
            <a:endParaRPr lang="sv-S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81038"/>
            <a:ext cx="4481512" cy="34067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0D67F-859B-4B1F-AD6D-B69E6BD88097}" type="slidenum">
              <a:rPr lang="sv-SE"/>
              <a:pPr/>
              <a:t>15</a:t>
            </a:fld>
            <a:endParaRPr lang="sv-S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815" eaLnBrk="0" hangingPunct="0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0112" indent="-273120" defTabSz="946815" eaLnBrk="0" hangingPunct="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092479" indent="-218496" defTabSz="946815" eaLnBrk="0" hangingPunct="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29471" indent="-218496" defTabSz="946815" eaLnBrk="0" hangingPunct="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66463" indent="-218496" defTabSz="946815" eaLnBrk="0" hangingPunct="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03455" indent="-218496" defTabSz="9468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40446" indent="-218496" defTabSz="9468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277438" indent="-218496" defTabSz="9468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14430" indent="-218496" defTabSz="9468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0"/>
              <a:t>Lund University /Design Sciences/ Packaging Logisitcs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Observera Nestlé och mulitnationella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27800" y="514350"/>
            <a:ext cx="2024063" cy="53625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0850" y="514350"/>
            <a:ext cx="5924550" cy="53625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0850" y="2000250"/>
            <a:ext cx="7791450" cy="3876675"/>
          </a:xfrm>
        </p:spPr>
        <p:txBody>
          <a:bodyPr/>
          <a:lstStyle/>
          <a:p>
            <a:pPr lvl="0"/>
            <a:endParaRPr lang="sv-SE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0850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22775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SigillRGB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512" b="23901"/>
          <a:stretch>
            <a:fillRect/>
          </a:stretch>
        </p:blipFill>
        <p:spPr bwMode="auto">
          <a:xfrm>
            <a:off x="7540625" y="5410200"/>
            <a:ext cx="14605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514350"/>
            <a:ext cx="8099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here to change headline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00250"/>
            <a:ext cx="77914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for </a:t>
            </a:r>
            <a:r>
              <a:rPr lang="sv-SE" dirty="0" err="1" smtClean="0"/>
              <a:t>body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  <a:p>
            <a:pPr lvl="4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five</a:t>
            </a:r>
            <a:endParaRPr lang="sv-SE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2438" y="6519863"/>
            <a:ext cx="5256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>
              <a:defRPr/>
            </a:pPr>
            <a:r>
              <a:rPr lang="sv-SE" sz="1200" dirty="0">
                <a:solidFill>
                  <a:srgbClr val="808080"/>
                </a:solidFill>
              </a:rPr>
              <a:t>Lund University</a:t>
            </a:r>
            <a:r>
              <a:rPr lang="sv-SE" sz="1200" b="0" dirty="0">
                <a:solidFill>
                  <a:srgbClr val="808080"/>
                </a:solidFill>
              </a:rPr>
              <a:t> </a:t>
            </a:r>
            <a:r>
              <a:rPr lang="sv-SE" sz="1200" b="0" dirty="0" smtClean="0">
                <a:solidFill>
                  <a:srgbClr val="808080"/>
                </a:solidFill>
              </a:rPr>
              <a:t>/</a:t>
            </a:r>
            <a:r>
              <a:rPr lang="sv-SE" sz="1200" b="0" baseline="0" dirty="0" smtClean="0">
                <a:solidFill>
                  <a:srgbClr val="808080"/>
                </a:solidFill>
              </a:rPr>
              <a:t> Design Sciences/ Packaging </a:t>
            </a:r>
            <a:r>
              <a:rPr lang="sv-SE" sz="1200" b="0" baseline="0" dirty="0" err="1" smtClean="0">
                <a:solidFill>
                  <a:srgbClr val="808080"/>
                </a:solidFill>
              </a:rPr>
              <a:t>Logistics</a:t>
            </a:r>
            <a:r>
              <a:rPr lang="sv-SE" sz="1200" b="0" baseline="0" dirty="0" smtClean="0">
                <a:solidFill>
                  <a:srgbClr val="808080"/>
                </a:solidFill>
              </a:rPr>
              <a:t>/ Märit </a:t>
            </a:r>
            <a:r>
              <a:rPr lang="sv-SE" sz="1200" b="0" baseline="0" dirty="0" err="1" smtClean="0">
                <a:solidFill>
                  <a:srgbClr val="808080"/>
                </a:solidFill>
              </a:rPr>
              <a:t>Beckeman</a:t>
            </a:r>
            <a:endParaRPr lang="sv-SE" sz="1200" b="0" dirty="0">
              <a:solidFill>
                <a:srgbClr val="80808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28638" y="6470650"/>
            <a:ext cx="676592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defTabSz="90487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36650" indent="-227013" algn="l" defTabSz="9048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95438"/>
            <a:ext cx="8101013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822E-5030-41DE-928A-88339B183A1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95438"/>
            <a:ext cx="8101013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D1EB-58E0-441A-A489-7943D36105A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95438"/>
            <a:ext cx="8101013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56AE-8112-45D8-A8FF-7CF8EB48492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" y="1595438"/>
            <a:ext cx="8101013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85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600" y="6340475"/>
            <a:ext cx="210026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0F82-5F0B-40D1-B969-CB441838274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LogoEngel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" y="365125"/>
            <a:ext cx="9318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68941" y="2092035"/>
            <a:ext cx="8281334" cy="1856509"/>
          </a:xfrm>
          <a:noFill/>
        </p:spPr>
        <p:txBody>
          <a:bodyPr/>
          <a:lstStyle/>
          <a:p>
            <a:pPr algn="ctr" eaLnBrk="1" hangingPunct="1"/>
            <a:r>
              <a:rPr lang="sv-SE" sz="3200" dirty="0" smtClean="0"/>
              <a:t>Potentialen för innovationer inom</a:t>
            </a:r>
            <a:br>
              <a:rPr lang="sv-SE" sz="3200" dirty="0" smtClean="0"/>
            </a:br>
            <a:r>
              <a:rPr lang="sv-SE" sz="3200" dirty="0" smtClean="0"/>
              <a:t>svensk livsmedelssektor</a:t>
            </a:r>
            <a:br>
              <a:rPr lang="sv-SE" sz="3200" dirty="0" smtClean="0"/>
            </a:br>
            <a:endParaRPr lang="sv-SE" sz="2400" b="0" i="1" dirty="0" smtClean="0"/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0" y="0"/>
            <a:ext cx="209550" cy="8016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0" y="801688"/>
            <a:ext cx="209550" cy="8001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02" name="Rectangle 26"/>
          <p:cNvSpPr>
            <a:spLocks noChangeArrowheads="1"/>
          </p:cNvSpPr>
          <p:nvPr/>
        </p:nvSpPr>
        <p:spPr bwMode="auto">
          <a:xfrm>
            <a:off x="449263" y="4017818"/>
            <a:ext cx="8101012" cy="24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16" tIns="45258" rIns="90516" bIns="45258" anchor="ctr"/>
          <a:lstStyle/>
          <a:p>
            <a:pPr algn="ctr" defTabSz="904875"/>
            <a:r>
              <a:rPr lang="sv-SE" sz="2400" b="0" dirty="0"/>
              <a:t>Märit </a:t>
            </a:r>
            <a:r>
              <a:rPr lang="sv-SE" sz="2400" b="0" dirty="0" err="1"/>
              <a:t>Beckeman</a:t>
            </a:r>
            <a:endParaRPr lang="sv-SE" sz="2400" b="0" dirty="0"/>
          </a:p>
          <a:p>
            <a:pPr algn="ctr" defTabSz="904875"/>
            <a:endParaRPr lang="sv-SE" b="0" i="1" dirty="0"/>
          </a:p>
          <a:p>
            <a:pPr algn="ctr" defTabSz="904875"/>
            <a:r>
              <a:rPr lang="sv-SE" b="0" dirty="0"/>
              <a:t>Department of Design Sciences</a:t>
            </a:r>
          </a:p>
          <a:p>
            <a:pPr algn="ctr" defTabSz="904875"/>
            <a:r>
              <a:rPr lang="sv-SE" b="0" i="1" dirty="0"/>
              <a:t>Division of </a:t>
            </a:r>
            <a:r>
              <a:rPr lang="en-GB" b="0" i="1" dirty="0"/>
              <a:t>Packaging</a:t>
            </a:r>
            <a:r>
              <a:rPr lang="sv-SE" b="0" i="1" dirty="0"/>
              <a:t> </a:t>
            </a:r>
            <a:r>
              <a:rPr lang="en-GB" b="0" i="1" dirty="0" smtClean="0"/>
              <a:t>Logistics</a:t>
            </a:r>
          </a:p>
          <a:p>
            <a:pPr algn="ctr" defTabSz="904875"/>
            <a:r>
              <a:rPr lang="en-GB" b="0" dirty="0" smtClean="0"/>
              <a:t>Lund University, Lund</a:t>
            </a:r>
          </a:p>
          <a:p>
            <a:pPr algn="ctr" defTabSz="904875"/>
            <a:endParaRPr lang="en-GB" b="0" dirty="0" smtClean="0"/>
          </a:p>
          <a:p>
            <a:pPr algn="ctr" defTabSz="904875"/>
            <a:r>
              <a:rPr lang="en-GB" b="0" dirty="0" err="1" smtClean="0"/>
              <a:t>För</a:t>
            </a:r>
            <a:r>
              <a:rPr lang="en-GB" b="0" dirty="0" smtClean="0"/>
              <a:t> </a:t>
            </a:r>
            <a:r>
              <a:rPr lang="en-GB" b="0" dirty="0" smtClean="0"/>
              <a:t>ESBRI </a:t>
            </a:r>
            <a:r>
              <a:rPr lang="en-GB" b="0" dirty="0" smtClean="0"/>
              <a:t>23 </a:t>
            </a:r>
            <a:r>
              <a:rPr lang="en-GB" b="0" dirty="0" err="1" smtClean="0"/>
              <a:t>maj</a:t>
            </a:r>
            <a:r>
              <a:rPr lang="en-GB" b="0" dirty="0" smtClean="0"/>
              <a:t> 2012</a:t>
            </a:r>
          </a:p>
          <a:p>
            <a:pPr algn="ctr" defTabSz="904875"/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346364"/>
            <a:ext cx="8099425" cy="1307811"/>
          </a:xfrm>
        </p:spPr>
        <p:txBody>
          <a:bodyPr/>
          <a:lstStyle/>
          <a:p>
            <a:r>
              <a:rPr lang="en-GB" sz="2800" dirty="0" err="1" smtClean="0"/>
              <a:t>Resultat</a:t>
            </a:r>
            <a:r>
              <a:rPr lang="en-GB" sz="2800" dirty="0" smtClean="0"/>
              <a:t> </a:t>
            </a:r>
            <a:r>
              <a:rPr lang="en-GB" sz="2800" dirty="0" err="1" smtClean="0"/>
              <a:t>från</a:t>
            </a:r>
            <a:r>
              <a:rPr lang="en-GB" sz="2800" dirty="0" smtClean="0"/>
              <a:t> “</a:t>
            </a:r>
            <a:r>
              <a:rPr lang="en-GB" sz="2800" dirty="0" err="1" smtClean="0"/>
              <a:t>igår</a:t>
            </a:r>
            <a:r>
              <a:rPr lang="en-GB" sz="2800" dirty="0" smtClean="0"/>
              <a:t>”, </a:t>
            </a:r>
            <a:r>
              <a:rPr lang="en-GB" sz="2800" dirty="0" err="1" smtClean="0"/>
              <a:t>efter</a:t>
            </a:r>
            <a:r>
              <a:rPr lang="en-GB" sz="2800" dirty="0" smtClean="0"/>
              <a:t> </a:t>
            </a:r>
            <a:r>
              <a:rPr lang="en-GB" sz="2800" dirty="0" err="1" smtClean="0"/>
              <a:t>kriget</a:t>
            </a:r>
            <a:r>
              <a:rPr lang="en-GB" sz="2800" dirty="0" smtClean="0"/>
              <a:t>, </a:t>
            </a:r>
            <a:r>
              <a:rPr lang="en-GB" sz="2800" dirty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Sverige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039941"/>
              </p:ext>
            </p:extLst>
          </p:nvPr>
        </p:nvGraphicFramePr>
        <p:xfrm>
          <a:off x="423140" y="1607128"/>
          <a:ext cx="7791450" cy="411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/>
                <a:gridCol w="5499100"/>
              </a:tblGrid>
              <a:tr h="48490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Forskningsfråga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Summering </a:t>
                      </a:r>
                      <a:r>
                        <a:rPr lang="en-GB" dirty="0" err="1" smtClean="0"/>
                        <a:t>av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svar</a:t>
                      </a:r>
                      <a:endParaRPr lang="en-GB" dirty="0"/>
                    </a:p>
                  </a:txBody>
                  <a:tcPr/>
                </a:tc>
              </a:tr>
              <a:tr h="791456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Vad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var</a:t>
                      </a:r>
                      <a:r>
                        <a:rPr lang="en-GB" sz="1600" dirty="0" smtClean="0"/>
                        <a:t> de </a:t>
                      </a:r>
                      <a:r>
                        <a:rPr lang="en-GB" sz="1600" dirty="0" err="1" smtClean="0"/>
                        <a:t>viktigaste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innovationerna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err="1" smtClean="0"/>
                        <a:t>händel-serna</a:t>
                      </a:r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Frysta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livsmedel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självbetjäning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sv-SE" sz="1600" baseline="0" noProof="0" dirty="0" smtClean="0"/>
                        <a:t>kylda/färska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livsmedel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dubbelinkomst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politiska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beslut</a:t>
                      </a:r>
                      <a:r>
                        <a:rPr lang="en-GB" sz="1600" baseline="0" dirty="0" smtClean="0"/>
                        <a:t>, distribution, </a:t>
                      </a:r>
                      <a:r>
                        <a:rPr lang="en-GB" sz="1600" baseline="0" dirty="0" err="1" smtClean="0"/>
                        <a:t>säkerhet</a:t>
                      </a:r>
                      <a:r>
                        <a:rPr lang="en-GB" sz="1600" baseline="0" dirty="0" smtClean="0"/>
                        <a:t>,...</a:t>
                      </a:r>
                      <a:endParaRPr lang="en-GB" sz="1600" dirty="0"/>
                    </a:p>
                  </a:txBody>
                  <a:tcPr/>
                </a:tc>
              </a:tr>
              <a:tr h="791456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Varför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hände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dessa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innovationer</a:t>
                      </a:r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Ackumulerade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behov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de </a:t>
                      </a:r>
                      <a:r>
                        <a:rPr lang="en-GB" sz="1600" baseline="0" dirty="0" err="1" smtClean="0"/>
                        <a:t>rätta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förhållandena</a:t>
                      </a:r>
                      <a:r>
                        <a:rPr lang="en-GB" sz="1600" baseline="0" dirty="0" smtClean="0"/>
                        <a:t> (Porter’s Diamond) </a:t>
                      </a:r>
                      <a:r>
                        <a:rPr lang="en-GB" sz="1600" baseline="0" dirty="0" err="1" smtClean="0"/>
                        <a:t>och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tidpunkt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krav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på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bekvämlighet</a:t>
                      </a:r>
                      <a:r>
                        <a:rPr lang="en-GB" sz="1600" baseline="0" dirty="0" smtClean="0"/>
                        <a:t>, inspiration </a:t>
                      </a:r>
                      <a:r>
                        <a:rPr lang="en-GB" sz="1600" baseline="0" dirty="0" err="1" smtClean="0"/>
                        <a:t>från</a:t>
                      </a:r>
                      <a:r>
                        <a:rPr lang="en-GB" sz="1600" baseline="0" dirty="0" smtClean="0"/>
                        <a:t> USA,... </a:t>
                      </a:r>
                      <a:endParaRPr lang="en-GB" sz="1600" dirty="0"/>
                    </a:p>
                  </a:txBody>
                  <a:tcPr/>
                </a:tc>
              </a:tr>
              <a:tr h="55695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Hur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utfördes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arbetet</a:t>
                      </a:r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Ett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spontant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kluster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uppstod</a:t>
                      </a:r>
                      <a:r>
                        <a:rPr lang="en-GB" sz="1600" dirty="0" smtClean="0"/>
                        <a:t> I </a:t>
                      </a:r>
                      <a:r>
                        <a:rPr lang="en-GB" sz="1600" dirty="0" err="1" smtClean="0"/>
                        <a:t>söder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ett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nätverk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etablerades</a:t>
                      </a:r>
                      <a:r>
                        <a:rPr lang="en-GB" sz="1600" baseline="0" dirty="0" smtClean="0"/>
                        <a:t>, “</a:t>
                      </a:r>
                      <a:r>
                        <a:rPr lang="en-GB" sz="1600" baseline="0" dirty="0" err="1" smtClean="0"/>
                        <a:t>Djupfrysningsbyrån</a:t>
                      </a:r>
                      <a:r>
                        <a:rPr lang="en-GB" sz="1600" baseline="0" dirty="0" smtClean="0"/>
                        <a:t>”</a:t>
                      </a:r>
                      <a:endParaRPr lang="en-GB" sz="1600" dirty="0"/>
                    </a:p>
                  </a:txBody>
                  <a:tcPr/>
                </a:tc>
              </a:tr>
              <a:tr h="791456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Vem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err="1" smtClean="0"/>
                        <a:t>vilka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att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bli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involverade</a:t>
                      </a:r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Individer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från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inom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utom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företag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och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err="1" smtClean="0"/>
                        <a:t>organisationer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flera</a:t>
                      </a:r>
                      <a:r>
                        <a:rPr lang="en-GB" sz="1600" dirty="0" smtClean="0"/>
                        <a:t> ‘</a:t>
                      </a:r>
                      <a:r>
                        <a:rPr lang="en-GB" sz="1600" dirty="0" err="1" smtClean="0"/>
                        <a:t>Edisons</a:t>
                      </a:r>
                      <a:r>
                        <a:rPr lang="en-GB" sz="1600" dirty="0" smtClean="0"/>
                        <a:t>’; </a:t>
                      </a:r>
                      <a:r>
                        <a:rPr lang="en-GB" sz="1600" baseline="0" dirty="0" smtClean="0"/>
                        <a:t>“open innovation” (</a:t>
                      </a:r>
                      <a:r>
                        <a:rPr lang="en-GB" sz="1600" baseline="0" dirty="0" err="1" smtClean="0"/>
                        <a:t>Chesbrough</a:t>
                      </a:r>
                      <a:r>
                        <a:rPr lang="en-GB" sz="1600" baseline="0" dirty="0" smtClean="0"/>
                        <a:t>, 2003)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praktiken</a:t>
                      </a:r>
                      <a:r>
                        <a:rPr lang="en-GB" sz="1600" baseline="0" dirty="0"/>
                        <a:t>!</a:t>
                      </a:r>
                      <a:endParaRPr lang="en-GB" sz="1600" dirty="0" smtClean="0"/>
                    </a:p>
                  </a:txBody>
                  <a:tcPr/>
                </a:tc>
              </a:tr>
              <a:tr h="55695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Vad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kan</a:t>
                      </a:r>
                      <a:r>
                        <a:rPr lang="en-GB" sz="1600" dirty="0" smtClean="0"/>
                        <a:t> vi </a:t>
                      </a:r>
                      <a:r>
                        <a:rPr lang="en-GB" sz="1600" dirty="0" err="1" smtClean="0"/>
                        <a:t>lära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idag</a:t>
                      </a:r>
                      <a:r>
                        <a:rPr lang="en-GB" sz="1600" dirty="0" smtClean="0"/>
                        <a:t>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Samarbete</a:t>
                      </a:r>
                      <a:r>
                        <a:rPr lang="en-GB" sz="1600" dirty="0" smtClean="0"/>
                        <a:t> I </a:t>
                      </a:r>
                      <a:r>
                        <a:rPr lang="en-GB" sz="1600" dirty="0" err="1" smtClean="0"/>
                        <a:t>kluster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nätverk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att</a:t>
                      </a:r>
                      <a:r>
                        <a:rPr lang="en-GB" sz="1600" dirty="0" smtClean="0"/>
                        <a:t> ‘</a:t>
                      </a:r>
                      <a:r>
                        <a:rPr lang="en-GB" sz="1600" dirty="0" err="1" smtClean="0"/>
                        <a:t>Edisons</a:t>
                      </a:r>
                      <a:r>
                        <a:rPr lang="en-GB" sz="1600" dirty="0" smtClean="0"/>
                        <a:t>’ </a:t>
                      </a:r>
                      <a:r>
                        <a:rPr lang="en-GB" sz="1600" dirty="0" err="1" smtClean="0"/>
                        <a:t>släpptes</a:t>
                      </a:r>
                      <a:r>
                        <a:rPr lang="en-GB" sz="1600" dirty="0" smtClean="0"/>
                        <a:t> in, </a:t>
                      </a:r>
                      <a:r>
                        <a:rPr lang="en-GB" sz="1600" baseline="0" dirty="0" err="1" smtClean="0"/>
                        <a:t>kreativt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klimat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och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förtroende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fanns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3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85" y="259687"/>
            <a:ext cx="8376047" cy="862985"/>
          </a:xfrm>
        </p:spPr>
        <p:txBody>
          <a:bodyPr/>
          <a:lstStyle/>
          <a:p>
            <a:pPr eaLnBrk="1" hangingPunct="1"/>
            <a:r>
              <a:rPr lang="en-GB" dirty="0" smtClean="0"/>
              <a:t>		</a:t>
            </a:r>
            <a:r>
              <a:rPr lang="en-GB" sz="3200" dirty="0" smtClean="0"/>
              <a:t>Porter’s “diamond” </a:t>
            </a:r>
            <a:r>
              <a:rPr lang="en-GB" sz="2400" dirty="0" smtClean="0"/>
              <a:t>(1990)</a:t>
            </a:r>
            <a:br>
              <a:rPr lang="en-GB" sz="2400" dirty="0" smtClean="0"/>
            </a:br>
            <a:r>
              <a:rPr lang="en-GB" sz="2400" dirty="0" smtClean="0"/>
              <a:t>          </a:t>
            </a:r>
            <a:r>
              <a:rPr lang="en-GB" sz="2000" dirty="0" err="1" smtClean="0"/>
              <a:t>passade</a:t>
            </a:r>
            <a:r>
              <a:rPr lang="en-GB" sz="2000" dirty="0" smtClean="0"/>
              <a:t> in </a:t>
            </a:r>
            <a:r>
              <a:rPr lang="en-GB" sz="2000" dirty="0" err="1" smtClean="0"/>
              <a:t>på</a:t>
            </a:r>
            <a:r>
              <a:rPr lang="en-GB" sz="2000" dirty="0" smtClean="0"/>
              <a:t> </a:t>
            </a:r>
            <a:r>
              <a:rPr lang="en-GB" sz="2000" dirty="0" err="1" smtClean="0"/>
              <a:t>situationen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Sverige</a:t>
            </a:r>
            <a:r>
              <a:rPr lang="en-GB" sz="2000" dirty="0" smtClean="0"/>
              <a:t> </a:t>
            </a:r>
            <a:r>
              <a:rPr lang="en-GB" sz="2000" dirty="0" err="1" smtClean="0"/>
              <a:t>efter</a:t>
            </a:r>
            <a:r>
              <a:rPr lang="en-GB" sz="2000" dirty="0" smtClean="0"/>
              <a:t> </a:t>
            </a:r>
            <a:r>
              <a:rPr lang="en-GB" sz="2000" dirty="0" err="1" smtClean="0"/>
              <a:t>kriget</a:t>
            </a:r>
            <a:endParaRPr lang="en-GB" sz="2400" dirty="0" smtClean="0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2700337" y="1444113"/>
            <a:ext cx="2925366" cy="6840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Firm strategy, structure</a:t>
            </a:r>
          </a:p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and rivalry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51619" y="3268257"/>
            <a:ext cx="1348606" cy="6840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Factor </a:t>
            </a:r>
          </a:p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conditions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6152332" y="3344263"/>
            <a:ext cx="1648643" cy="6840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Demand</a:t>
            </a:r>
          </a:p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conditions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3300412" y="5092400"/>
            <a:ext cx="1725216" cy="9880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Related and </a:t>
            </a:r>
          </a:p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supporting </a:t>
            </a:r>
          </a:p>
          <a:p>
            <a:pPr algn="ctr" eaLnBrk="0" hangingPunct="0"/>
            <a:r>
              <a:rPr lang="en-GB" sz="2000" dirty="0">
                <a:solidFill>
                  <a:schemeClr val="bg1"/>
                </a:solidFill>
                <a:latin typeface="Frutiger 45 Light" pitchFamily="34" charset="0"/>
              </a:rPr>
              <a:t>industries</a:t>
            </a:r>
          </a:p>
        </p:txBody>
      </p:sp>
      <p:sp>
        <p:nvSpPr>
          <p:cNvPr id="25609" name="Oval 7"/>
          <p:cNvSpPr>
            <a:spLocks noChangeArrowheads="1"/>
          </p:cNvSpPr>
          <p:nvPr/>
        </p:nvSpPr>
        <p:spPr bwMode="auto">
          <a:xfrm>
            <a:off x="525066" y="1824143"/>
            <a:ext cx="1200150" cy="608048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dirty="0">
                <a:latin typeface="Frutiger 45 Light" pitchFamily="34" charset="0"/>
              </a:rPr>
              <a:t>Chance</a:t>
            </a:r>
          </a:p>
        </p:txBody>
      </p:sp>
      <p:sp>
        <p:nvSpPr>
          <p:cNvPr id="25610" name="Oval 8"/>
          <p:cNvSpPr>
            <a:spLocks noChangeArrowheads="1"/>
          </p:cNvSpPr>
          <p:nvPr/>
        </p:nvSpPr>
        <p:spPr bwMode="auto">
          <a:xfrm>
            <a:off x="6075759" y="5092400"/>
            <a:ext cx="1500188" cy="532042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dirty="0">
                <a:latin typeface="Frutiger 45 Light" pitchFamily="34" charset="0"/>
              </a:rPr>
              <a:t>Government</a:t>
            </a:r>
          </a:p>
        </p:txBody>
      </p:sp>
      <p:sp>
        <p:nvSpPr>
          <p:cNvPr id="25611" name="Line 9"/>
          <p:cNvSpPr>
            <a:spLocks noChangeShapeType="1"/>
          </p:cNvSpPr>
          <p:nvPr/>
        </p:nvSpPr>
        <p:spPr bwMode="auto">
          <a:xfrm>
            <a:off x="1500188" y="2356185"/>
            <a:ext cx="2400300" cy="273621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516" tIns="45258" rIns="90516" bIns="45258"/>
          <a:lstStyle/>
          <a:p>
            <a:endParaRPr lang="en-GB"/>
          </a:p>
        </p:txBody>
      </p:sp>
      <p:sp>
        <p:nvSpPr>
          <p:cNvPr id="25612" name="Line 10"/>
          <p:cNvSpPr>
            <a:spLocks noChangeShapeType="1"/>
          </p:cNvSpPr>
          <p:nvPr/>
        </p:nvSpPr>
        <p:spPr bwMode="auto">
          <a:xfrm>
            <a:off x="1051694" y="2432191"/>
            <a:ext cx="0" cy="83606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516" tIns="45258" rIns="90516" bIns="45258"/>
          <a:lstStyle/>
          <a:p>
            <a:endParaRPr lang="en-GB"/>
          </a:p>
        </p:txBody>
      </p:sp>
      <p:sp>
        <p:nvSpPr>
          <p:cNvPr id="25613" name="Line 11"/>
          <p:cNvSpPr>
            <a:spLocks noChangeShapeType="1"/>
          </p:cNvSpPr>
          <p:nvPr/>
        </p:nvSpPr>
        <p:spPr bwMode="auto">
          <a:xfrm>
            <a:off x="1275159" y="1824143"/>
            <a:ext cx="14251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516" tIns="45258" rIns="90516" bIns="45258"/>
          <a:lstStyle/>
          <a:p>
            <a:endParaRPr lang="en-GB"/>
          </a:p>
        </p:txBody>
      </p:sp>
      <p:cxnSp>
        <p:nvCxnSpPr>
          <p:cNvPr id="25614" name="AutoShape 12"/>
          <p:cNvCxnSpPr>
            <a:cxnSpLocks noChangeShapeType="1"/>
            <a:stCxn id="25606" idx="2"/>
            <a:endCxn id="25608" idx="1"/>
          </p:cNvCxnSpPr>
          <p:nvPr/>
        </p:nvCxnSpPr>
        <p:spPr bwMode="auto">
          <a:xfrm>
            <a:off x="1125141" y="3952311"/>
            <a:ext cx="2175272" cy="16341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615" name="AutoShape 13"/>
          <p:cNvCxnSpPr>
            <a:cxnSpLocks noChangeShapeType="1"/>
            <a:stCxn id="25605" idx="2"/>
            <a:endCxn id="25608" idx="0"/>
          </p:cNvCxnSpPr>
          <p:nvPr/>
        </p:nvCxnSpPr>
        <p:spPr bwMode="auto">
          <a:xfrm>
            <a:off x="4163020" y="2128167"/>
            <a:ext cx="0" cy="2964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616" name="AutoShape 14"/>
          <p:cNvCxnSpPr>
            <a:cxnSpLocks noChangeShapeType="1"/>
            <a:stCxn id="25607" idx="2"/>
            <a:endCxn id="25608" idx="3"/>
          </p:cNvCxnSpPr>
          <p:nvPr/>
        </p:nvCxnSpPr>
        <p:spPr bwMode="auto">
          <a:xfrm flipH="1">
            <a:off x="5025628" y="4028317"/>
            <a:ext cx="1950244" cy="15581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5617" name="AutoShape 15"/>
          <p:cNvCxnSpPr>
            <a:cxnSpLocks noChangeShapeType="1"/>
            <a:stCxn id="25605" idx="3"/>
            <a:endCxn id="25607" idx="0"/>
          </p:cNvCxnSpPr>
          <p:nvPr/>
        </p:nvCxnSpPr>
        <p:spPr bwMode="auto">
          <a:xfrm>
            <a:off x="5625703" y="1786140"/>
            <a:ext cx="1350169" cy="15581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5618" name="Line 16"/>
          <p:cNvSpPr>
            <a:spLocks noChangeShapeType="1"/>
          </p:cNvSpPr>
          <p:nvPr/>
        </p:nvSpPr>
        <p:spPr bwMode="auto">
          <a:xfrm>
            <a:off x="1800225" y="3648287"/>
            <a:ext cx="4352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0516" tIns="45258" rIns="90516" bIns="45258"/>
          <a:lstStyle/>
          <a:p>
            <a:endParaRPr lang="en-GB"/>
          </a:p>
        </p:txBody>
      </p:sp>
      <p:cxnSp>
        <p:nvCxnSpPr>
          <p:cNvPr id="25619" name="AutoShape 17"/>
          <p:cNvCxnSpPr>
            <a:cxnSpLocks noChangeShapeType="1"/>
            <a:stCxn id="25618" idx="0"/>
            <a:endCxn id="25610" idx="1"/>
          </p:cNvCxnSpPr>
          <p:nvPr/>
        </p:nvCxnSpPr>
        <p:spPr bwMode="auto">
          <a:xfrm>
            <a:off x="1800225" y="3648287"/>
            <a:ext cx="4495875" cy="152170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25620" name="AutoShape 18"/>
          <p:cNvCxnSpPr>
            <a:cxnSpLocks noChangeShapeType="1"/>
            <a:stCxn id="25607" idx="2"/>
            <a:endCxn id="25610" idx="0"/>
          </p:cNvCxnSpPr>
          <p:nvPr/>
        </p:nvCxnSpPr>
        <p:spPr bwMode="auto">
          <a:xfrm flipH="1">
            <a:off x="6825853" y="4028317"/>
            <a:ext cx="150019" cy="106408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25621" name="AutoShape 19"/>
          <p:cNvCxnSpPr>
            <a:cxnSpLocks noChangeShapeType="1"/>
            <a:stCxn id="25608" idx="3"/>
            <a:endCxn id="25610" idx="2"/>
          </p:cNvCxnSpPr>
          <p:nvPr/>
        </p:nvCxnSpPr>
        <p:spPr bwMode="auto">
          <a:xfrm flipV="1">
            <a:off x="5025628" y="5358421"/>
            <a:ext cx="1050131" cy="22801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25622" name="AutoShape 20"/>
          <p:cNvCxnSpPr>
            <a:cxnSpLocks noChangeShapeType="1"/>
            <a:stCxn id="25605" idx="2"/>
            <a:endCxn id="25610" idx="1"/>
          </p:cNvCxnSpPr>
          <p:nvPr/>
        </p:nvCxnSpPr>
        <p:spPr bwMode="auto">
          <a:xfrm>
            <a:off x="4163020" y="2128167"/>
            <a:ext cx="2133080" cy="304182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25623" name="Line 21"/>
          <p:cNvSpPr>
            <a:spLocks noChangeShapeType="1"/>
          </p:cNvSpPr>
          <p:nvPr/>
        </p:nvSpPr>
        <p:spPr bwMode="auto">
          <a:xfrm>
            <a:off x="1725216" y="2128167"/>
            <a:ext cx="4427116" cy="15201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516" tIns="45258" rIns="90516" bIns="45258"/>
          <a:lstStyle/>
          <a:p>
            <a:endParaRPr lang="en-GB"/>
          </a:p>
        </p:txBody>
      </p:sp>
      <p:cxnSp>
        <p:nvCxnSpPr>
          <p:cNvPr id="25624" name="AutoShape 22"/>
          <p:cNvCxnSpPr>
            <a:cxnSpLocks noChangeShapeType="1"/>
            <a:stCxn id="25606" idx="0"/>
            <a:endCxn id="25613" idx="1"/>
          </p:cNvCxnSpPr>
          <p:nvPr/>
        </p:nvCxnSpPr>
        <p:spPr bwMode="auto">
          <a:xfrm flipV="1">
            <a:off x="1125141" y="1824143"/>
            <a:ext cx="1575197" cy="14441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28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743842" y="1122673"/>
            <a:ext cx="8041569" cy="14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r>
              <a:rPr lang="sv-SE" sz="2400" dirty="0">
                <a:solidFill>
                  <a:srgbClr val="000066"/>
                </a:solidFill>
                <a:latin typeface="Tahoma" pitchFamily="34" charset="0"/>
              </a:rPr>
              <a:t>Findus	</a:t>
            </a:r>
            <a:r>
              <a:rPr lang="sv-SE" sz="2400" dirty="0" smtClean="0">
                <a:solidFill>
                  <a:srgbClr val="000066"/>
                </a:solidFill>
                <a:latin typeface="Tahoma" pitchFamily="34" charset="0"/>
              </a:rPr>
              <a:t>      KF		     Frigoscandia</a:t>
            </a:r>
          </a:p>
          <a:p>
            <a:r>
              <a:rPr lang="sv-SE" sz="2000" b="0" dirty="0" smtClean="0">
                <a:solidFill>
                  <a:srgbClr val="000066"/>
                </a:solidFill>
                <a:latin typeface="Tahoma" pitchFamily="34" charset="0"/>
              </a:rPr>
              <a:t>Producen</a:t>
            </a:r>
            <a:r>
              <a:rPr lang="sv-SE" sz="2000" b="0" dirty="0">
                <a:solidFill>
                  <a:srgbClr val="000066"/>
                </a:solidFill>
                <a:latin typeface="Tahoma" pitchFamily="34" charset="0"/>
              </a:rPr>
              <a:t>t</a:t>
            </a:r>
            <a:r>
              <a:rPr lang="sv-SE" sz="2000" b="0" dirty="0" smtClean="0">
                <a:solidFill>
                  <a:srgbClr val="000066"/>
                </a:solidFill>
                <a:latin typeface="Tahoma" pitchFamily="34" charset="0"/>
              </a:rPr>
              <a:t>	      Handel, grossist,	    Utrustning, lagring,</a:t>
            </a:r>
          </a:p>
          <a:p>
            <a:r>
              <a:rPr lang="sv-SE" sz="2000" b="0" dirty="0" smtClean="0">
                <a:solidFill>
                  <a:srgbClr val="000066"/>
                </a:solidFill>
                <a:latin typeface="Tahoma" pitchFamily="34" charset="0"/>
              </a:rPr>
              <a:t>			producent	      teknologi, distribution</a:t>
            </a:r>
          </a:p>
          <a:p>
            <a:r>
              <a:rPr lang="sv-SE" sz="2000" b="0" dirty="0" smtClean="0">
                <a:solidFill>
                  <a:srgbClr val="000066"/>
                </a:solidFill>
                <a:latin typeface="Tahoma" pitchFamily="34" charset="0"/>
              </a:rPr>
              <a:t>			</a:t>
            </a:r>
            <a:r>
              <a:rPr lang="sv-SE" sz="2400" b="0" dirty="0">
                <a:solidFill>
                  <a:srgbClr val="000066"/>
                </a:solidFill>
                <a:latin typeface="Tahoma" pitchFamily="34" charset="0"/>
              </a:rPr>
              <a:t>		  	</a:t>
            </a:r>
            <a:endParaRPr lang="en-US" sz="2000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65733" y="4438433"/>
            <a:ext cx="2239435" cy="76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07" tIns="45253" rIns="90507" bIns="45253">
            <a:spAutoFit/>
          </a:bodyPr>
          <a:lstStyle/>
          <a:p>
            <a:r>
              <a:rPr lang="sv-SE" sz="2400" dirty="0" err="1">
                <a:solidFill>
                  <a:srgbClr val="000066"/>
                </a:solidFill>
                <a:latin typeface="Tahoma" pitchFamily="34" charset="0"/>
              </a:rPr>
              <a:t>ElektroHelios</a:t>
            </a:r>
            <a:endParaRPr lang="sv-SE" sz="2400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sv-SE" sz="2000" b="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sv-SE" b="0" dirty="0" smtClean="0">
                <a:solidFill>
                  <a:srgbClr val="000066"/>
                </a:solidFill>
                <a:latin typeface="Tahoma" pitchFamily="34" charset="0"/>
              </a:rPr>
              <a:t>Frysar</a:t>
            </a:r>
            <a:endParaRPr 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733405" y="5155739"/>
            <a:ext cx="2467495" cy="104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07" tIns="45253" rIns="90507" bIns="45253">
            <a:spAutoFit/>
          </a:bodyPr>
          <a:lstStyle/>
          <a:p>
            <a:pPr algn="ctr"/>
            <a:r>
              <a:rPr lang="sv-SE" sz="2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ASK</a:t>
            </a:r>
            <a:r>
              <a:rPr lang="sv-SE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sv-SE" sz="2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Fri köpenskap</a:t>
            </a:r>
          </a:p>
          <a:p>
            <a:pPr algn="ctr"/>
            <a:r>
              <a:rPr lang="en-US" b="0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Grossist</a:t>
            </a:r>
            <a:r>
              <a:rPr lang="en-US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/distr</a:t>
            </a:r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./media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4055195" y="2642792"/>
            <a:ext cx="750245" cy="46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07" tIns="45253" rIns="90507" bIns="45253">
            <a:spAutoFit/>
          </a:bodyPr>
          <a:lstStyle/>
          <a:p>
            <a:r>
              <a:rPr lang="sv-SE" sz="2400" dirty="0">
                <a:solidFill>
                  <a:srgbClr val="000066"/>
                </a:solidFill>
                <a:latin typeface="Tahoma" pitchFamily="34" charset="0"/>
              </a:rPr>
              <a:t>IVA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</p:txBody>
      </p:sp>
      <p:cxnSp>
        <p:nvCxnSpPr>
          <p:cNvPr id="26632" name="AutoShape 6"/>
          <p:cNvCxnSpPr>
            <a:cxnSpLocks noChangeShapeType="1"/>
            <a:endCxn id="26639" idx="1"/>
          </p:cNvCxnSpPr>
          <p:nvPr/>
        </p:nvCxnSpPr>
        <p:spPr bwMode="auto">
          <a:xfrm>
            <a:off x="2089324" y="2259595"/>
            <a:ext cx="1139142" cy="9142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3" name="AutoShape 7"/>
          <p:cNvCxnSpPr>
            <a:cxnSpLocks noChangeShapeType="1"/>
          </p:cNvCxnSpPr>
          <p:nvPr/>
        </p:nvCxnSpPr>
        <p:spPr bwMode="auto">
          <a:xfrm>
            <a:off x="3900488" y="2280179"/>
            <a:ext cx="140643" cy="12936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4" name="AutoShape 8"/>
          <p:cNvCxnSpPr>
            <a:cxnSpLocks noChangeShapeType="1"/>
          </p:cNvCxnSpPr>
          <p:nvPr/>
        </p:nvCxnSpPr>
        <p:spPr bwMode="auto">
          <a:xfrm flipH="1">
            <a:off x="5175648" y="2356185"/>
            <a:ext cx="1411114" cy="83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5" name="AutoShape 9"/>
          <p:cNvCxnSpPr>
            <a:cxnSpLocks noChangeShapeType="1"/>
            <a:stCxn id="26629" idx="3"/>
            <a:endCxn id="26639" idx="3"/>
          </p:cNvCxnSpPr>
          <p:nvPr/>
        </p:nvCxnSpPr>
        <p:spPr bwMode="auto">
          <a:xfrm flipV="1">
            <a:off x="3105168" y="3818741"/>
            <a:ext cx="123298" cy="10039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5552257" y="3344264"/>
            <a:ext cx="2647206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07" tIns="45253" rIns="90507" bIns="45253">
            <a:spAutoFit/>
          </a:bodyPr>
          <a:lstStyle/>
          <a:p>
            <a:r>
              <a:rPr lang="sv-SE" dirty="0">
                <a:solidFill>
                  <a:srgbClr val="000066"/>
                </a:solidFill>
                <a:latin typeface="Tahoma" pitchFamily="34" charset="0"/>
              </a:rPr>
              <a:t>Neutral, </a:t>
            </a:r>
            <a:r>
              <a:rPr lang="sv-SE" dirty="0" smtClean="0">
                <a:solidFill>
                  <a:srgbClr val="000066"/>
                </a:solidFill>
                <a:latin typeface="Tahoma" pitchFamily="34" charset="0"/>
              </a:rPr>
              <a:t>”lagstiftare”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6637" name="Text Box 11"/>
          <p:cNvSpPr txBox="1">
            <a:spLocks noChangeArrowheads="1"/>
          </p:cNvSpPr>
          <p:nvPr/>
        </p:nvSpPr>
        <p:spPr bwMode="auto">
          <a:xfrm>
            <a:off x="865733" y="403684"/>
            <a:ext cx="6875859" cy="5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07" tIns="45253" rIns="90507" bIns="45253">
            <a:spAutoFit/>
          </a:bodyPr>
          <a:lstStyle/>
          <a:p>
            <a:r>
              <a:rPr lang="sv-SE" sz="2800" dirty="0" smtClean="0">
                <a:solidFill>
                  <a:srgbClr val="000000"/>
                </a:solidFill>
                <a:latin typeface="Tahoma" pitchFamily="34" charset="0"/>
              </a:rPr>
              <a:t>Nätverk för frysta livsmedel i Sverige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8" name="Text Box 12"/>
          <p:cNvSpPr txBox="1">
            <a:spLocks noChangeArrowheads="1"/>
          </p:cNvSpPr>
          <p:nvPr/>
        </p:nvSpPr>
        <p:spPr bwMode="auto">
          <a:xfrm>
            <a:off x="5685086" y="4223083"/>
            <a:ext cx="2810168" cy="76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07" tIns="45253" rIns="90507" bIns="45253">
            <a:spAutoFit/>
          </a:bodyPr>
          <a:lstStyle/>
          <a:p>
            <a:r>
              <a:rPr lang="sv-SE" sz="2400" dirty="0">
                <a:solidFill>
                  <a:srgbClr val="000066"/>
                </a:solidFill>
                <a:latin typeface="Tahoma" pitchFamily="34" charset="0"/>
              </a:rPr>
              <a:t>Å&amp;R, Esselte </a:t>
            </a:r>
            <a:r>
              <a:rPr lang="sv-SE" sz="2400" dirty="0" err="1">
                <a:solidFill>
                  <a:srgbClr val="000066"/>
                </a:solidFill>
                <a:latin typeface="Tahoma" pitchFamily="34" charset="0"/>
              </a:rPr>
              <a:t>Pac</a:t>
            </a:r>
            <a:endParaRPr lang="sv-SE" sz="2400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sz="2000" b="0" dirty="0" err="1" smtClean="0">
                <a:solidFill>
                  <a:srgbClr val="000066"/>
                </a:solidFill>
                <a:latin typeface="Tahoma" pitchFamily="34" charset="0"/>
              </a:rPr>
              <a:t>Förpackningsleverantör</a:t>
            </a:r>
            <a:endParaRPr lang="en-US" sz="2000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6639" name="Oval 13"/>
          <p:cNvSpPr>
            <a:spLocks noChangeArrowheads="1"/>
          </p:cNvSpPr>
          <p:nvPr/>
        </p:nvSpPr>
        <p:spPr bwMode="auto">
          <a:xfrm>
            <a:off x="2814918" y="3040239"/>
            <a:ext cx="2823882" cy="91207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/>
            <a:r>
              <a:rPr lang="sv-SE" sz="2000" dirty="0" smtClean="0">
                <a:solidFill>
                  <a:schemeClr val="bg1"/>
                </a:solidFill>
                <a:latin typeface="Tahoma" pitchFamily="34" charset="0"/>
              </a:rPr>
              <a:t>Djupfrysningsbyrån</a:t>
            </a:r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640" name="Text Box 14"/>
          <p:cNvSpPr txBox="1">
            <a:spLocks noChangeArrowheads="1"/>
          </p:cNvSpPr>
          <p:nvPr/>
        </p:nvSpPr>
        <p:spPr bwMode="auto">
          <a:xfrm>
            <a:off x="2854703" y="5206931"/>
            <a:ext cx="2232212" cy="7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ctr"/>
            <a:r>
              <a:rPr lang="sv-SE" sz="2400" dirty="0">
                <a:solidFill>
                  <a:srgbClr val="000066"/>
                </a:solidFill>
                <a:latin typeface="Tahoma" pitchFamily="34" charset="0"/>
              </a:rPr>
              <a:t>ICA</a:t>
            </a:r>
            <a:endParaRPr lang="sv-SE" sz="2400" dirty="0">
              <a:solidFill>
                <a:srgbClr val="000066"/>
              </a:solidFill>
              <a:latin typeface="Arial Narrow" pitchFamily="34" charset="0"/>
            </a:endParaRPr>
          </a:p>
          <a:p>
            <a:pPr algn="ctr"/>
            <a:r>
              <a:rPr lang="en-US" b="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Handel/</a:t>
            </a:r>
            <a:r>
              <a:rPr lang="en-US" b="0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grossist</a:t>
            </a:r>
            <a:endParaRPr lang="en-US" b="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06" y="403782"/>
            <a:ext cx="8379172" cy="1076751"/>
          </a:xfrm>
        </p:spPr>
        <p:txBody>
          <a:bodyPr/>
          <a:lstStyle/>
          <a:p>
            <a:pPr eaLnBrk="1" hangingPunct="1"/>
            <a:r>
              <a:rPr lang="en-GB" sz="2800" dirty="0" err="1" smtClean="0"/>
              <a:t>Kluster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frysta</a:t>
            </a:r>
            <a:r>
              <a:rPr lang="en-GB" sz="2800" dirty="0" smtClean="0"/>
              <a:t> </a:t>
            </a:r>
            <a:r>
              <a:rPr lang="en-GB" sz="2800" dirty="0" err="1" smtClean="0"/>
              <a:t>livsmedel</a:t>
            </a:r>
            <a:r>
              <a:rPr lang="en-GB" sz="2800" dirty="0" smtClean="0"/>
              <a:t> under 1950-60 </a:t>
            </a:r>
            <a:r>
              <a:rPr lang="en-GB" sz="2800" dirty="0" err="1" smtClean="0"/>
              <a:t>talen</a:t>
            </a:r>
            <a:endParaRPr lang="en-GB" sz="2800" dirty="0" smtClean="0"/>
          </a:p>
        </p:txBody>
      </p:sp>
      <p:sp>
        <p:nvSpPr>
          <p:cNvPr id="2765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		    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producenter</a:t>
            </a:r>
            <a:r>
              <a:rPr lang="en-GB" sz="2400" b="1" dirty="0" smtClean="0"/>
              <a:t>       </a:t>
            </a:r>
            <a:r>
              <a:rPr lang="en-GB" sz="2400" b="1" dirty="0" err="1" smtClean="0"/>
              <a:t>leverantörer</a:t>
            </a:r>
            <a:r>
              <a:rPr lang="en-GB" sz="2400" b="1" dirty="0"/>
              <a:t> </a:t>
            </a:r>
            <a:r>
              <a:rPr lang="en-GB" sz="2400" b="1" dirty="0" smtClean="0"/>
              <a:t>        </a:t>
            </a:r>
            <a:r>
              <a:rPr lang="en-GB" sz="2400" b="1" dirty="0" err="1" smtClean="0"/>
              <a:t>utifrån</a:t>
            </a:r>
            <a:r>
              <a:rPr lang="en-GB" sz="2400" b="1" dirty="0" smtClean="0"/>
              <a:t>        		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175272" y="2736215"/>
            <a:ext cx="1050131" cy="4560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>
                <a:solidFill>
                  <a:schemeClr val="bg1"/>
                </a:solidFill>
                <a:latin typeface="Arial Narrow" pitchFamily="34" charset="0"/>
              </a:rPr>
              <a:t>Findus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2175272" y="3344263"/>
            <a:ext cx="1050131" cy="4560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>
                <a:solidFill>
                  <a:schemeClr val="bg1"/>
                </a:solidFill>
                <a:latin typeface="Arial Narrow" pitchFamily="34" charset="0"/>
              </a:rPr>
              <a:t>KF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2175272" y="3952311"/>
            <a:ext cx="1050131" cy="4560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>
                <a:solidFill>
                  <a:schemeClr val="bg1"/>
                </a:solidFill>
                <a:latin typeface="Arial Narrow" pitchFamily="34" charset="0"/>
              </a:rPr>
              <a:t>Felix</a:t>
            </a: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2175272" y="4636365"/>
            <a:ext cx="1050131" cy="4560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 err="1" smtClean="0">
                <a:solidFill>
                  <a:schemeClr val="bg1"/>
                </a:solidFill>
                <a:latin typeface="Arial Narrow" pitchFamily="34" charset="0"/>
              </a:rPr>
              <a:t>Andra</a:t>
            </a:r>
            <a:endParaRPr lang="en-GB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235968" y="3421854"/>
            <a:ext cx="1564258" cy="927906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 err="1" smtClean="0">
                <a:latin typeface="Arial Narrow" pitchFamily="34" charset="0"/>
              </a:rPr>
              <a:t>Kontrakts</a:t>
            </a:r>
            <a:r>
              <a:rPr lang="en-GB" sz="2400" dirty="0" smtClean="0">
                <a:latin typeface="Arial Narrow" pitchFamily="34" charset="0"/>
              </a:rPr>
              <a:t>-</a:t>
            </a:r>
          </a:p>
          <a:p>
            <a:pPr algn="ctr" eaLnBrk="0" hangingPunct="0"/>
            <a:r>
              <a:rPr lang="en-GB" sz="2400" dirty="0" err="1" smtClean="0">
                <a:latin typeface="Arial Narrow" pitchFamily="34" charset="0"/>
              </a:rPr>
              <a:t>odlare</a:t>
            </a:r>
            <a:r>
              <a:rPr lang="en-GB" sz="2400" dirty="0" smtClean="0">
                <a:latin typeface="Arial Narrow" pitchFamily="34" charset="0"/>
              </a:rPr>
              <a:t> </a:t>
            </a:r>
            <a:endParaRPr lang="en-GB" sz="2400" dirty="0">
              <a:latin typeface="Arial Narrow" pitchFamily="34" charset="0"/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4205213" y="2736215"/>
            <a:ext cx="1725216" cy="685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 err="1">
                <a:latin typeface="Arial Narrow" pitchFamily="34" charset="0"/>
              </a:rPr>
              <a:t>Frigoscandia</a:t>
            </a:r>
            <a:endParaRPr lang="en-GB" sz="2400" dirty="0">
              <a:latin typeface="Arial Narrow" pitchFamily="34" charset="0"/>
            </a:endParaRPr>
          </a:p>
        </p:txBody>
      </p:sp>
      <p:sp>
        <p:nvSpPr>
          <p:cNvPr id="27660" name="Oval 10"/>
          <p:cNvSpPr>
            <a:spLocks noChangeArrowheads="1"/>
          </p:cNvSpPr>
          <p:nvPr/>
        </p:nvSpPr>
        <p:spPr bwMode="auto">
          <a:xfrm>
            <a:off x="4200526" y="3724293"/>
            <a:ext cx="1772096" cy="836066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>
                <a:latin typeface="Arial Narrow" pitchFamily="34" charset="0"/>
              </a:rPr>
              <a:t>Å &amp; R</a:t>
            </a:r>
          </a:p>
        </p:txBody>
      </p:sp>
      <p:sp>
        <p:nvSpPr>
          <p:cNvPr id="27661" name="Oval 11"/>
          <p:cNvSpPr>
            <a:spLocks noChangeArrowheads="1"/>
          </p:cNvSpPr>
          <p:nvPr/>
        </p:nvSpPr>
        <p:spPr bwMode="auto">
          <a:xfrm>
            <a:off x="4205213" y="4788376"/>
            <a:ext cx="1725216" cy="836066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 err="1" smtClean="0">
                <a:latin typeface="Arial Narrow" pitchFamily="34" charset="0"/>
              </a:rPr>
              <a:t>Andra</a:t>
            </a:r>
            <a:endParaRPr lang="en-GB" sz="2400" dirty="0">
              <a:latin typeface="Arial Narrow" pitchFamily="34" charset="0"/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6675835" y="2736216"/>
            <a:ext cx="1703338" cy="6365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>
                <a:solidFill>
                  <a:schemeClr val="bg1"/>
                </a:solidFill>
                <a:latin typeface="Arial Narrow" pitchFamily="34" charset="0"/>
              </a:rPr>
              <a:t>SIK, </a:t>
            </a:r>
            <a:r>
              <a:rPr lang="en-GB" sz="2000" dirty="0" err="1" smtClean="0">
                <a:solidFill>
                  <a:schemeClr val="bg1"/>
                </a:solidFill>
                <a:latin typeface="Arial Narrow" pitchFamily="34" charset="0"/>
              </a:rPr>
              <a:t>Institut</a:t>
            </a: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63" name="Oval 13"/>
          <p:cNvSpPr>
            <a:spLocks noChangeArrowheads="1"/>
          </p:cNvSpPr>
          <p:nvPr/>
        </p:nvSpPr>
        <p:spPr bwMode="auto">
          <a:xfrm>
            <a:off x="6375797" y="3724293"/>
            <a:ext cx="2250281" cy="122084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lIns="90507" tIns="45253" rIns="90507" bIns="45253" anchor="ctr"/>
          <a:lstStyle/>
          <a:p>
            <a:pPr algn="ctr" eaLnBrk="0" hangingPunct="0"/>
            <a:r>
              <a:rPr lang="en-GB" sz="2400" dirty="0" err="1" smtClean="0">
                <a:solidFill>
                  <a:schemeClr val="bg1"/>
                </a:solidFill>
                <a:latin typeface="Arial Narrow" pitchFamily="34" charset="0"/>
              </a:rPr>
              <a:t>Djupfrysnings</a:t>
            </a:r>
            <a:r>
              <a:rPr lang="en-GB" sz="2400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endParaRPr lang="en-GB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GB" sz="2400" dirty="0" err="1">
                <a:solidFill>
                  <a:schemeClr val="bg1"/>
                </a:solidFill>
                <a:latin typeface="Arial Narrow" pitchFamily="34" charset="0"/>
              </a:rPr>
              <a:t>b</a:t>
            </a:r>
            <a:r>
              <a:rPr lang="en-GB" sz="2400" dirty="0" err="1" smtClean="0">
                <a:solidFill>
                  <a:schemeClr val="bg1"/>
                </a:solidFill>
                <a:latin typeface="Arial Narrow" pitchFamily="34" charset="0"/>
              </a:rPr>
              <a:t>yrån</a:t>
            </a:r>
            <a:r>
              <a:rPr lang="en-GB" sz="24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  <a:latin typeface="Arial Narrow" pitchFamily="34" charset="0"/>
              </a:rPr>
              <a:t>nätverk</a:t>
            </a:r>
            <a:endParaRPr lang="en-GB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64" name="Line 14"/>
          <p:cNvSpPr>
            <a:spLocks noChangeShapeType="1"/>
          </p:cNvSpPr>
          <p:nvPr/>
        </p:nvSpPr>
        <p:spPr bwMode="auto">
          <a:xfrm>
            <a:off x="6305476" y="1748137"/>
            <a:ext cx="0" cy="4180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516" tIns="45258" rIns="90516" bIns="4525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2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884959"/>
          </a:xfrm>
        </p:spPr>
        <p:txBody>
          <a:bodyPr/>
          <a:lstStyle/>
          <a:p>
            <a:r>
              <a:rPr lang="sv-SE" dirty="0" smtClean="0"/>
              <a:t>Vem/vilka drev utvecklingen framåt?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634836"/>
            <a:ext cx="7791450" cy="42420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v-SE" dirty="0"/>
              <a:t>”</a:t>
            </a:r>
            <a:r>
              <a:rPr lang="sv-SE" sz="2400" b="1" dirty="0"/>
              <a:t>Edisons” </a:t>
            </a:r>
            <a:r>
              <a:rPr lang="sv-SE" sz="2400" dirty="0"/>
              <a:t>har jag kallat </a:t>
            </a:r>
            <a:r>
              <a:rPr lang="sv-SE" sz="2400" dirty="0" smtClean="0"/>
              <a:t>dem, individer </a:t>
            </a:r>
            <a:r>
              <a:rPr lang="sv-SE" sz="2400" dirty="0"/>
              <a:t>som i nätverk och </a:t>
            </a:r>
            <a:r>
              <a:rPr lang="sv-SE" sz="2400" dirty="0" smtClean="0"/>
              <a:t>kluster </a:t>
            </a:r>
            <a:r>
              <a:rPr lang="sv-SE" sz="2400" dirty="0"/>
              <a:t>jobbar och slåss för idéer</a:t>
            </a:r>
            <a:r>
              <a:rPr lang="sv-SE" sz="2400" dirty="0" smtClean="0"/>
              <a:t>… - ”eldsjälar”:</a:t>
            </a:r>
            <a:endParaRPr lang="sv-SE" sz="24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400" dirty="0" err="1" smtClean="0"/>
              <a:t>Entusiastiska</a:t>
            </a:r>
            <a:r>
              <a:rPr lang="en-GB" sz="2400" dirty="0" smtClean="0"/>
              <a:t> </a:t>
            </a:r>
            <a:r>
              <a:rPr lang="en-GB" sz="2400" dirty="0" err="1" smtClean="0"/>
              <a:t>individer</a:t>
            </a:r>
            <a:r>
              <a:rPr lang="en-GB" sz="2400" dirty="0" smtClean="0"/>
              <a:t> </a:t>
            </a:r>
            <a:r>
              <a:rPr lang="en-GB" sz="2400" dirty="0" err="1" smtClean="0"/>
              <a:t>som</a:t>
            </a:r>
            <a:r>
              <a:rPr lang="en-GB" sz="2400" dirty="0" smtClean="0"/>
              <a:t> </a:t>
            </a:r>
            <a:r>
              <a:rPr lang="en-GB" sz="2400" dirty="0" err="1" smtClean="0"/>
              <a:t>gjorde</a:t>
            </a:r>
            <a:r>
              <a:rPr lang="en-GB" sz="2400" dirty="0" smtClean="0"/>
              <a:t>, </a:t>
            </a:r>
            <a:r>
              <a:rPr lang="en-GB" sz="2400" dirty="0" err="1" smtClean="0"/>
              <a:t>eller</a:t>
            </a:r>
            <a:r>
              <a:rPr lang="en-GB" sz="2400" dirty="0" smtClean="0"/>
              <a:t> </a:t>
            </a:r>
            <a:r>
              <a:rPr lang="en-GB" sz="2400" dirty="0" err="1" smtClean="0"/>
              <a:t>tilläts</a:t>
            </a:r>
            <a:r>
              <a:rPr lang="en-GB" sz="2400" dirty="0" smtClean="0"/>
              <a:t> </a:t>
            </a:r>
            <a:r>
              <a:rPr lang="en-GB" sz="2400" dirty="0" err="1" smtClean="0"/>
              <a:t>göra</a:t>
            </a:r>
            <a:r>
              <a:rPr lang="en-GB" sz="2400" dirty="0" smtClean="0"/>
              <a:t>, </a:t>
            </a:r>
            <a:r>
              <a:rPr lang="en-GB" sz="2400" dirty="0" err="1" smtClean="0"/>
              <a:t>extraordinära</a:t>
            </a:r>
            <a:r>
              <a:rPr lang="en-GB" sz="2400" dirty="0" smtClean="0"/>
              <a:t> </a:t>
            </a:r>
            <a:r>
              <a:rPr lang="en-GB" sz="2400" dirty="0" err="1" smtClean="0"/>
              <a:t>ansträngningar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v-SE" sz="2400" dirty="0" smtClean="0"/>
              <a:t>Mer än vad bara egna arbetet krävde</a:t>
            </a:r>
            <a:endParaRPr lang="en-GB" sz="24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v-SE" sz="2400" dirty="0" smtClean="0"/>
              <a:t>Som hade förmågan att anta olika roller eller funktioner när så krävdes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v-SE" sz="2400" dirty="0" smtClean="0"/>
              <a:t>Var inte primärt motiverade av pengar utan av egen motivation och kreativt klimat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</a:t>
            </a:r>
            <a:r>
              <a:rPr lang="en-GB" sz="2400" dirty="0" smtClean="0">
                <a:solidFill>
                  <a:srgbClr val="00B050"/>
                </a:solidFill>
              </a:rPr>
              <a:t>…</a:t>
            </a:r>
            <a:r>
              <a:rPr lang="en-GB" sz="2400" i="1" dirty="0" smtClean="0">
                <a:solidFill>
                  <a:srgbClr val="00B050"/>
                </a:solidFill>
              </a:rPr>
              <a:t>men </a:t>
            </a:r>
            <a:r>
              <a:rPr lang="en-GB" sz="2400" i="1" dirty="0" err="1" smtClean="0">
                <a:solidFill>
                  <a:srgbClr val="00B050"/>
                </a:solidFill>
              </a:rPr>
              <a:t>attityder</a:t>
            </a:r>
            <a:r>
              <a:rPr lang="en-GB" sz="2400" i="1" dirty="0" smtClean="0">
                <a:solidFill>
                  <a:srgbClr val="00B050"/>
                </a:solidFill>
              </a:rPr>
              <a:t> till </a:t>
            </a:r>
            <a:r>
              <a:rPr lang="en-GB" sz="2400" i="1" dirty="0" err="1" smtClean="0">
                <a:solidFill>
                  <a:srgbClr val="00B050"/>
                </a:solidFill>
              </a:rPr>
              <a:t>industrin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var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positiva</a:t>
            </a:r>
            <a:r>
              <a:rPr lang="en-GB" sz="2400" i="1" dirty="0" smtClean="0">
                <a:solidFill>
                  <a:srgbClr val="00B050"/>
                </a:solidFill>
              </a:rPr>
              <a:t> vid </a:t>
            </a:r>
            <a:r>
              <a:rPr lang="en-GB" sz="2400" i="1" dirty="0" err="1" smtClean="0">
                <a:solidFill>
                  <a:srgbClr val="00B050"/>
                </a:solidFill>
              </a:rPr>
              <a:t>denna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tidpunkt</a:t>
            </a:r>
            <a:r>
              <a:rPr lang="en-GB" sz="2400" i="1" dirty="0" smtClean="0">
                <a:solidFill>
                  <a:srgbClr val="00B050"/>
                </a:solidFill>
              </a:rPr>
              <a:t>!</a:t>
            </a:r>
            <a:endParaRPr lang="en-GB" sz="2400" i="1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53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7882" y="188432"/>
            <a:ext cx="8286660" cy="1281780"/>
          </a:xfrm>
        </p:spPr>
        <p:txBody>
          <a:bodyPr/>
          <a:lstStyle/>
          <a:p>
            <a:pPr eaLnBrk="1" hangingPunct="1"/>
            <a:r>
              <a:rPr lang="en-GB" sz="2800" dirty="0" err="1" smtClean="0"/>
              <a:t>Var</a:t>
            </a:r>
            <a:r>
              <a:rPr lang="en-GB" sz="2800" dirty="0" smtClean="0"/>
              <a:t> </a:t>
            </a:r>
            <a:r>
              <a:rPr lang="en-GB" sz="2800" dirty="0" err="1" smtClean="0"/>
              <a:t>djupfrysta</a:t>
            </a:r>
            <a:r>
              <a:rPr lang="en-GB" sz="2800" dirty="0" smtClean="0"/>
              <a:t> </a:t>
            </a:r>
            <a:r>
              <a:rPr lang="en-GB" sz="2800" dirty="0" err="1" smtClean="0"/>
              <a:t>livsmedel</a:t>
            </a:r>
            <a:r>
              <a:rPr lang="en-GB" sz="2800" dirty="0" smtClean="0"/>
              <a:t> en </a:t>
            </a:r>
            <a:r>
              <a:rPr lang="en-GB" sz="2800" dirty="0" err="1" smtClean="0"/>
              <a:t>radikal</a:t>
            </a:r>
            <a:r>
              <a:rPr lang="en-GB" sz="2800" dirty="0"/>
              <a:t> </a:t>
            </a:r>
            <a:r>
              <a:rPr lang="en-GB" sz="2800" dirty="0" smtClean="0"/>
              <a:t>innovation?</a:t>
            </a:r>
          </a:p>
        </p:txBody>
      </p:sp>
      <p:sp>
        <p:nvSpPr>
          <p:cNvPr id="327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248469" y="1520119"/>
            <a:ext cx="8949557" cy="5016395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en-GB" sz="2400" dirty="0" smtClean="0"/>
              <a:t>             </a:t>
            </a:r>
            <a:r>
              <a:rPr lang="en-GB" sz="2400" dirty="0" err="1" smtClean="0"/>
              <a:t>Frysta</a:t>
            </a:r>
            <a:r>
              <a:rPr lang="en-GB" sz="2400" dirty="0" smtClean="0"/>
              <a:t> </a:t>
            </a:r>
            <a:r>
              <a:rPr lang="en-GB" sz="2400" dirty="0" err="1" smtClean="0"/>
              <a:t>livsmedel</a:t>
            </a:r>
            <a:r>
              <a:rPr lang="en-GB" sz="2400" dirty="0" smtClean="0"/>
              <a:t> </a:t>
            </a:r>
            <a:r>
              <a:rPr lang="en-GB" sz="2400" dirty="0" err="1" smtClean="0"/>
              <a:t>krävde</a:t>
            </a:r>
            <a:r>
              <a:rPr lang="en-GB" sz="2400" dirty="0" smtClean="0"/>
              <a:t>:</a:t>
            </a:r>
          </a:p>
          <a:p>
            <a:pPr lvl="2" eaLnBrk="1" hangingPunct="1">
              <a:buFontTx/>
              <a:buChar char="-"/>
            </a:pPr>
            <a:r>
              <a:rPr lang="en-GB" sz="2400" i="1" dirty="0" err="1" smtClean="0"/>
              <a:t>Produkt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utveckling</a:t>
            </a:r>
            <a:r>
              <a:rPr lang="en-GB" sz="2400" dirty="0" smtClean="0"/>
              <a:t>, </a:t>
            </a:r>
            <a:r>
              <a:rPr lang="en-GB" sz="2400" dirty="0" err="1" smtClean="0"/>
              <a:t>inklusive</a:t>
            </a:r>
            <a:r>
              <a:rPr lang="en-GB" sz="2400" dirty="0" smtClean="0"/>
              <a:t> </a:t>
            </a:r>
            <a:r>
              <a:rPr lang="en-GB" sz="2400" dirty="0" err="1" smtClean="0"/>
              <a:t>frysutrustning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förpackningar</a:t>
            </a:r>
            <a:endParaRPr lang="en-GB" sz="2400" dirty="0" smtClean="0"/>
          </a:p>
          <a:p>
            <a:pPr lvl="2" eaLnBrk="1" hangingPunct="1">
              <a:buFontTx/>
              <a:buChar char="-"/>
            </a:pPr>
            <a:r>
              <a:rPr lang="en-GB" sz="2400" i="1" dirty="0" smtClean="0"/>
              <a:t>En </a:t>
            </a:r>
            <a:r>
              <a:rPr lang="en-GB" sz="2400" i="1" dirty="0" err="1" smtClean="0"/>
              <a:t>ny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distributionskedja</a:t>
            </a:r>
            <a:r>
              <a:rPr lang="en-GB" sz="2400" i="1" dirty="0" smtClean="0"/>
              <a:t> </a:t>
            </a:r>
            <a:r>
              <a:rPr lang="en-GB" sz="2400" dirty="0" err="1" smtClean="0"/>
              <a:t>ända</a:t>
            </a:r>
            <a:r>
              <a:rPr lang="en-GB" sz="2400" dirty="0" smtClean="0"/>
              <a:t> in </a:t>
            </a:r>
            <a:r>
              <a:rPr lang="en-GB" sz="2400" dirty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konsumenternas</a:t>
            </a:r>
            <a:r>
              <a:rPr lang="en-GB" sz="2400" dirty="0" smtClean="0"/>
              <a:t> </a:t>
            </a:r>
            <a:r>
              <a:rPr lang="en-GB" sz="2400" dirty="0" err="1" smtClean="0"/>
              <a:t>kök</a:t>
            </a:r>
            <a:endParaRPr lang="en-GB" sz="24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GB" sz="2400" dirty="0" smtClean="0"/>
              <a:t> - </a:t>
            </a:r>
            <a:r>
              <a:rPr lang="en-GB" sz="2400" i="1" dirty="0" err="1" smtClean="0"/>
              <a:t>Att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lära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och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träna</a:t>
            </a:r>
            <a:r>
              <a:rPr lang="en-GB" sz="2400" dirty="0" smtClean="0"/>
              <a:t> </a:t>
            </a:r>
            <a:r>
              <a:rPr lang="en-GB" sz="2400" dirty="0" err="1" smtClean="0"/>
              <a:t>alla</a:t>
            </a:r>
            <a:r>
              <a:rPr lang="en-GB" sz="2400" dirty="0" smtClean="0"/>
              <a:t> I </a:t>
            </a:r>
            <a:r>
              <a:rPr lang="en-GB" sz="2400" dirty="0" err="1" smtClean="0"/>
              <a:t>kedjan</a:t>
            </a:r>
            <a:r>
              <a:rPr lang="en-GB" sz="2400" dirty="0" smtClean="0"/>
              <a:t> </a:t>
            </a:r>
            <a:r>
              <a:rPr lang="en-GB" sz="2400" dirty="0" err="1" smtClean="0"/>
              <a:t>om</a:t>
            </a:r>
            <a:r>
              <a:rPr lang="en-GB" sz="2400" dirty="0" smtClean="0"/>
              <a:t> </a:t>
            </a:r>
            <a:r>
              <a:rPr lang="en-GB" sz="2400" dirty="0" err="1" smtClean="0"/>
              <a:t>användning,hantering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tillagning</a:t>
            </a:r>
            <a:endParaRPr lang="en-GB" sz="24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GB" sz="2400" dirty="0" smtClean="0"/>
              <a:t> - </a:t>
            </a:r>
            <a:r>
              <a:rPr lang="en-GB" sz="2400" i="1" dirty="0" err="1" smtClean="0"/>
              <a:t>Lagar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och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regler</a:t>
            </a:r>
            <a:r>
              <a:rPr lang="en-GB" sz="2400" i="1" dirty="0" smtClean="0"/>
              <a:t> </a:t>
            </a:r>
            <a:r>
              <a:rPr lang="en-GB" sz="2400" dirty="0" err="1" smtClean="0"/>
              <a:t>för</a:t>
            </a:r>
            <a:r>
              <a:rPr lang="en-GB" sz="2400" i="1" dirty="0" smtClean="0"/>
              <a:t> </a:t>
            </a:r>
            <a:r>
              <a:rPr lang="en-GB" sz="2400" dirty="0" err="1" smtClean="0"/>
              <a:t>tid</a:t>
            </a:r>
            <a:r>
              <a:rPr lang="en-GB" sz="2400" dirty="0" smtClean="0"/>
              <a:t>/</a:t>
            </a:r>
            <a:r>
              <a:rPr lang="en-GB" sz="2400" dirty="0" err="1" smtClean="0"/>
              <a:t>temperatur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kedjan</a:t>
            </a:r>
            <a:endParaRPr lang="en-GB" sz="24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GB" sz="2400" i="1" dirty="0" smtClean="0"/>
              <a:t> - </a:t>
            </a:r>
            <a:r>
              <a:rPr lang="en-GB" sz="2400" i="1" dirty="0" err="1" smtClean="0"/>
              <a:t>Marknadsföring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många</a:t>
            </a:r>
            <a:r>
              <a:rPr lang="en-GB" sz="2400" dirty="0" smtClean="0"/>
              <a:t> </a:t>
            </a:r>
            <a:r>
              <a:rPr lang="en-GB" sz="2400" dirty="0" err="1" smtClean="0"/>
              <a:t>dimensioner</a:t>
            </a:r>
            <a:endParaRPr lang="en-GB" sz="24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GB" sz="2400" dirty="0" smtClean="0"/>
              <a:t> - </a:t>
            </a:r>
            <a:r>
              <a:rPr lang="en-GB" sz="2400" dirty="0" err="1" smtClean="0"/>
              <a:t>Var</a:t>
            </a:r>
            <a:r>
              <a:rPr lang="en-GB" sz="2400" dirty="0" smtClean="0"/>
              <a:t> </a:t>
            </a:r>
            <a:r>
              <a:rPr lang="en-GB" sz="2400" dirty="0" err="1" smtClean="0"/>
              <a:t>också</a:t>
            </a:r>
            <a:r>
              <a:rPr lang="en-GB" sz="2400" dirty="0" smtClean="0"/>
              <a:t> en </a:t>
            </a:r>
            <a:r>
              <a:rPr lang="en-GB" sz="2400" i="1" dirty="0" smtClean="0"/>
              <a:t>service</a:t>
            </a:r>
            <a:r>
              <a:rPr lang="en-GB" sz="2400" dirty="0" smtClean="0"/>
              <a:t> innovation 				</a:t>
            </a:r>
            <a:r>
              <a:rPr lang="en-GB" sz="2800" b="1" dirty="0" smtClean="0"/>
              <a:t>?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GB" sz="2400" dirty="0" smtClean="0"/>
              <a:t>				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743843" y="6077311"/>
            <a:ext cx="1875234" cy="456036"/>
          </a:xfrm>
          <a:prstGeom prst="rect">
            <a:avLst/>
          </a:prstGeom>
          <a:noFill/>
        </p:spPr>
        <p:txBody>
          <a:bodyPr lIns="90516" tIns="45258" rIns="90516" bIns="45258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SE" sz="1400" dirty="0" smtClean="0"/>
              <a:t>2012</a:t>
            </a:r>
            <a:endParaRPr lang="sv-SE" sz="1400" dirty="0"/>
          </a:p>
        </p:txBody>
      </p:sp>
      <p:sp>
        <p:nvSpPr>
          <p:cNvPr id="21507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3083198" y="6077311"/>
            <a:ext cx="2850356" cy="456036"/>
          </a:xfrm>
          <a:prstGeom prst="rect">
            <a:avLst/>
          </a:prstGeom>
          <a:noFill/>
        </p:spPr>
        <p:txBody>
          <a:bodyPr lIns="90516" tIns="45258" rIns="90516" bIns="45258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5446" indent="-282864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1456" indent="-22629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84038" indent="-22629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36620" indent="-22629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v-SE" sz="1000"/>
              <a:t>Märit Beckeman, Förpackningslogistik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4691" y="391886"/>
            <a:ext cx="8676555" cy="1118259"/>
          </a:xfrm>
        </p:spPr>
        <p:txBody>
          <a:bodyPr/>
          <a:lstStyle/>
          <a:p>
            <a:pPr eaLnBrk="1" hangingPunct="1"/>
            <a:r>
              <a:rPr lang="sv-SE" sz="2800" dirty="0" smtClean="0"/>
              <a:t>	Vad kan vi lära av ”igår” om innovationer?</a:t>
            </a:r>
            <a:endParaRPr lang="en-US" sz="2800" dirty="0" smtClean="0"/>
          </a:p>
        </p:txBody>
      </p:sp>
      <p:sp>
        <p:nvSpPr>
          <p:cNvPr id="2150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0850" y="1593273"/>
            <a:ext cx="7791450" cy="428365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400" dirty="0"/>
              <a:t>Tekniska innovationer kombinerades med sociala, kulturella och politiska </a:t>
            </a:r>
            <a:r>
              <a:rPr lang="sv-SE" sz="2400" dirty="0" smtClean="0"/>
              <a:t>förändringar; </a:t>
            </a:r>
            <a:r>
              <a:rPr lang="sv-SE" sz="2400" dirty="0"/>
              <a:t>tiden var mogen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/>
              <a:t>U</a:t>
            </a:r>
            <a:r>
              <a:rPr lang="sv-SE" sz="2400" dirty="0" smtClean="0"/>
              <a:t>tveckling styrdes </a:t>
            </a:r>
            <a:r>
              <a:rPr lang="sv-SE" sz="2400" dirty="0"/>
              <a:t>ej av ”boken</a:t>
            </a:r>
            <a:r>
              <a:rPr lang="sv-SE" sz="2400" dirty="0" smtClean="0"/>
              <a:t>” </a:t>
            </a:r>
            <a:r>
              <a:rPr lang="sv-SE" sz="2400" dirty="0"/>
              <a:t>utan av passion och </a:t>
            </a:r>
            <a:r>
              <a:rPr lang="sv-SE" sz="2400" dirty="0" smtClean="0"/>
              <a:t>övertygelse – men gärna med en ”human touch” </a:t>
            </a:r>
            <a:endParaRPr lang="sv-SE" sz="2400" dirty="0"/>
          </a:p>
          <a:p>
            <a:pPr eaLnBrk="1" hangingPunct="1">
              <a:lnSpc>
                <a:spcPct val="80000"/>
              </a:lnSpc>
            </a:pPr>
            <a:r>
              <a:rPr lang="sv-SE" sz="2400" dirty="0"/>
              <a:t>Visionära ledare vågade satsa på något nytt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/>
              <a:t>Individer spelar roll, inte bara ägare/entreprenörer, och även utanför egna sfären; individer måste stimuleras- inte bara gruppen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/>
              <a:t>Kylteknik och annan </a:t>
            </a:r>
            <a:r>
              <a:rPr lang="sv-SE" sz="2400" dirty="0" smtClean="0"/>
              <a:t>”ny” </a:t>
            </a:r>
            <a:r>
              <a:rPr lang="sv-SE" sz="2400" dirty="0"/>
              <a:t>teknik kan lära av hur frysta livsmedel introducerades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/>
              <a:t>Liten blir stor; små måste stödjas och inte räknas </a:t>
            </a:r>
            <a:r>
              <a:rPr lang="sv-SE" sz="2400" dirty="0" smtClean="0"/>
              <a:t>ihjäl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 smtClean="0"/>
              <a:t>(Fack-)media kan bidra</a:t>
            </a:r>
            <a:endParaRPr lang="sv-SE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88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018" y="455612"/>
            <a:ext cx="8077200" cy="1012969"/>
          </a:xfrm>
        </p:spPr>
        <p:txBody>
          <a:bodyPr/>
          <a:lstStyle/>
          <a:p>
            <a:r>
              <a:rPr lang="en-GB" sz="3200" dirty="0" err="1" smtClean="0"/>
              <a:t>Hur</a:t>
            </a:r>
            <a:r>
              <a:rPr lang="en-GB" sz="3200" dirty="0" smtClean="0"/>
              <a:t> </a:t>
            </a:r>
            <a:r>
              <a:rPr lang="en-GB" sz="3200" dirty="0" err="1" smtClean="0"/>
              <a:t>är</a:t>
            </a:r>
            <a:r>
              <a:rPr lang="en-GB" sz="3200" dirty="0" smtClean="0"/>
              <a:t> </a:t>
            </a:r>
            <a:r>
              <a:rPr lang="en-GB" sz="3200" dirty="0" err="1" smtClean="0"/>
              <a:t>det</a:t>
            </a:r>
            <a:r>
              <a:rPr lang="en-GB" sz="3200" dirty="0" smtClean="0"/>
              <a:t> med </a:t>
            </a:r>
            <a:r>
              <a:rPr lang="en-GB" sz="3200" dirty="0" err="1" smtClean="0"/>
              <a:t>innovationer</a:t>
            </a:r>
            <a:r>
              <a:rPr lang="en-GB" sz="3200" dirty="0" smtClean="0"/>
              <a:t>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 err="1" smtClean="0"/>
              <a:t>Sverige</a:t>
            </a:r>
            <a:r>
              <a:rPr lang="en-GB" sz="3200" dirty="0" smtClean="0"/>
              <a:t> </a:t>
            </a:r>
            <a:r>
              <a:rPr lang="en-GB" sz="3200" dirty="0" err="1" smtClean="0"/>
              <a:t>idag</a:t>
            </a:r>
            <a:r>
              <a:rPr lang="en-GB" sz="3200" dirty="0" smtClean="0"/>
              <a:t>?</a:t>
            </a:r>
            <a:endParaRPr lang="sv-SE" sz="3200" dirty="0" smtClean="0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50813" y="2052638"/>
            <a:ext cx="1423987" cy="758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516" tIns="45258" rIns="90516" bIns="45258" anchor="ctr"/>
          <a:lstStyle/>
          <a:p>
            <a:pPr algn="ctr" defTabSz="904875" eaLnBrk="0" hangingPunct="0"/>
            <a:r>
              <a:rPr lang="sv-SE" sz="2400">
                <a:solidFill>
                  <a:schemeClr val="bg1"/>
                </a:solidFill>
                <a:latin typeface="Frutiger 45 Light" pitchFamily="34" charset="0"/>
              </a:rPr>
              <a:t>What?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251075" y="2052638"/>
            <a:ext cx="1500188" cy="758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516" tIns="45258" rIns="90516" bIns="45258" anchor="ctr"/>
          <a:lstStyle/>
          <a:p>
            <a:pPr algn="ctr" defTabSz="904875" eaLnBrk="0" hangingPunct="0"/>
            <a:r>
              <a:rPr lang="sv-SE" sz="2400">
                <a:solidFill>
                  <a:schemeClr val="bg1"/>
                </a:solidFill>
                <a:latin typeface="Frutiger 45 Light" pitchFamily="34" charset="0"/>
              </a:rPr>
              <a:t>Why?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725988" y="2052638"/>
            <a:ext cx="1500187" cy="758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516" tIns="45258" rIns="90516" bIns="45258" anchor="ctr"/>
          <a:lstStyle/>
          <a:p>
            <a:pPr algn="ctr" defTabSz="904875" eaLnBrk="0" hangingPunct="0"/>
            <a:r>
              <a:rPr lang="sv-SE" sz="2400">
                <a:solidFill>
                  <a:schemeClr val="bg1"/>
                </a:solidFill>
                <a:latin typeface="Frutiger 45 Light" pitchFamily="34" charset="0"/>
              </a:rPr>
              <a:t>How?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126288" y="2052638"/>
            <a:ext cx="1500187" cy="758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516" tIns="45258" rIns="90516" bIns="45258" anchor="ctr"/>
          <a:lstStyle/>
          <a:p>
            <a:pPr algn="ctr" defTabSz="904875" eaLnBrk="0" hangingPunct="0"/>
            <a:r>
              <a:rPr lang="sv-SE" sz="2400">
                <a:solidFill>
                  <a:schemeClr val="bg1"/>
                </a:solidFill>
                <a:latin typeface="Frutiger 45 Light" pitchFamily="34" charset="0"/>
              </a:rPr>
              <a:t>Who?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574800" y="243205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751263" y="2432050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151563" y="2432050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969818" y="3713018"/>
            <a:ext cx="583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Undersökning av </a:t>
            </a:r>
          </a:p>
          <a:p>
            <a:r>
              <a:rPr lang="sv-SE" sz="2400" dirty="0" smtClean="0"/>
              <a:t>Potentialen </a:t>
            </a:r>
            <a:r>
              <a:rPr lang="sv-SE" sz="2400" dirty="0"/>
              <a:t>för innovationer </a:t>
            </a:r>
            <a:r>
              <a:rPr lang="sv-SE" sz="2400" dirty="0" smtClean="0"/>
              <a:t>inom svensk </a:t>
            </a:r>
            <a:r>
              <a:rPr lang="sv-SE" sz="2400" dirty="0"/>
              <a:t>livsmedelssektor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9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246186"/>
            <a:ext cx="8099425" cy="986869"/>
          </a:xfrm>
        </p:spPr>
        <p:txBody>
          <a:bodyPr/>
          <a:lstStyle/>
          <a:p>
            <a:r>
              <a:rPr lang="sv-SE" dirty="0" smtClean="0"/>
              <a:t>Vad anser de intervjuade är en innovation?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60764"/>
            <a:ext cx="7791450" cy="505748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i="1" dirty="0" smtClean="0"/>
              <a:t>	</a:t>
            </a:r>
            <a:r>
              <a:rPr lang="sv-SE" sz="2500" i="1" dirty="0" smtClean="0"/>
              <a:t>Handel, producenter och förpackningsföretag anser att en innovation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v-SE" sz="2400" dirty="0" smtClean="0"/>
              <a:t>Är något nytt och med lite höjd och skapar nya möjligheter – produkt, förpackning, service, nytt sätt att tänka, arbeta, kommunicera…; gärna ny kategori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v-SE" sz="2400" dirty="0" smtClean="0"/>
              <a:t>Möjliggör att använda existerande produkter på nytt sätt, nya marknader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v-SE" sz="2400" dirty="0" smtClean="0"/>
              <a:t>Kan bryta traditionella mönster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v-SE" sz="2400" dirty="0" smtClean="0"/>
              <a:t>Är ibland ’osynligt’ för kund och konsument - svårt att kommunicera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v-SE" sz="2400" dirty="0" smtClean="0"/>
              <a:t>Är inte ’</a:t>
            </a:r>
            <a:r>
              <a:rPr lang="sv-SE" sz="2400" dirty="0" err="1" smtClean="0"/>
              <a:t>me-too</a:t>
            </a:r>
            <a:r>
              <a:rPr lang="sv-SE" sz="2400" dirty="0" smtClean="0"/>
              <a:t>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400" dirty="0"/>
              <a:t> </a:t>
            </a:r>
            <a:r>
              <a:rPr lang="sv-SE" sz="2400" i="1" dirty="0" smtClean="0"/>
              <a:t>dvs. liknande definitioner av aktörerna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2400" dirty="0" smtClean="0"/>
              <a:t> </a:t>
            </a:r>
            <a:r>
              <a:rPr lang="sv-SE" sz="2400" b="1" dirty="0" smtClean="0"/>
              <a:t> Men </a:t>
            </a:r>
            <a:r>
              <a:rPr lang="sv-SE" sz="2400" dirty="0" smtClean="0"/>
              <a:t>följande exempel visar på gap i uppfattningen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v-SE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v-SE" sz="11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776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Exempel: Helt nya produktkategorier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59524"/>
            <a:ext cx="7791450" cy="4417402"/>
          </a:xfrm>
        </p:spPr>
        <p:txBody>
          <a:bodyPr/>
          <a:lstStyle/>
          <a:p>
            <a:pPr>
              <a:buFontTx/>
              <a:buNone/>
            </a:pPr>
            <a:r>
              <a:rPr lang="sv-SE" dirty="0" smtClean="0"/>
              <a:t>      </a:t>
            </a:r>
            <a:r>
              <a:rPr lang="sv-SE" sz="2000" dirty="0" err="1" smtClean="0"/>
              <a:t>Oatly</a:t>
            </a:r>
            <a:r>
              <a:rPr lang="sv-SE" sz="2000" dirty="0" smtClean="0"/>
              <a:t> havrebaserade		</a:t>
            </a:r>
            <a:r>
              <a:rPr lang="sv-SE" sz="2000" dirty="0" err="1" smtClean="0"/>
              <a:t>Proviva</a:t>
            </a:r>
            <a:r>
              <a:rPr lang="sv-SE" sz="2000" dirty="0" smtClean="0"/>
              <a:t> (Skånemejerier/</a:t>
            </a:r>
          </a:p>
          <a:p>
            <a:pPr>
              <a:buFontTx/>
              <a:buNone/>
            </a:pPr>
            <a:r>
              <a:rPr lang="sv-SE" sz="2000" dirty="0" smtClean="0"/>
              <a:t>		produkter			Danone	)							</a:t>
            </a:r>
            <a:r>
              <a:rPr lang="sv-SE" sz="1600" dirty="0" smtClean="0"/>
              <a:t>(livs-förpackningsproducenter)</a:t>
            </a:r>
            <a:endParaRPr lang="sv-SE" sz="2000" dirty="0" smtClean="0"/>
          </a:p>
          <a:p>
            <a:pPr>
              <a:buFontTx/>
              <a:buNone/>
            </a:pPr>
            <a:r>
              <a:rPr lang="sv-SE" sz="2000" dirty="0" smtClean="0"/>
              <a:t>		</a:t>
            </a:r>
            <a:r>
              <a:rPr lang="sv-SE" sz="1600" dirty="0" smtClean="0"/>
              <a:t>(enligt alla tre aktörer)		</a:t>
            </a:r>
          </a:p>
        </p:txBody>
      </p:sp>
      <p:pic>
        <p:nvPicPr>
          <p:cNvPr id="40964" name="Picture 4" descr="eko_havre_1l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44813"/>
            <a:ext cx="1917700" cy="2557462"/>
          </a:xfrm>
          <a:prstGeom prst="rect">
            <a:avLst/>
          </a:prstGeom>
          <a:noFill/>
        </p:spPr>
      </p:pic>
      <p:pic>
        <p:nvPicPr>
          <p:cNvPr id="40965" name="Picture 5" descr="Prov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2795953"/>
            <a:ext cx="1571625" cy="3133359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642338" y="5104546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4875"/>
            <a:endParaRPr lang="sv-SE" sz="2000" b="0" dirty="0"/>
          </a:p>
          <a:p>
            <a:pPr defTabSz="904875"/>
            <a:r>
              <a:rPr lang="sv-SE" sz="1600" b="0" dirty="0"/>
              <a:t>(</a:t>
            </a:r>
            <a:r>
              <a:rPr lang="sv-SE" sz="1400" b="0" dirty="0"/>
              <a:t>www.proviva.se)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41388" y="5624513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/>
            <a:r>
              <a:rPr lang="sv-SE" sz="1400" b="0"/>
              <a:t>(www.oatly.se)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25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1674"/>
            <a:ext cx="8094663" cy="1094510"/>
          </a:xfrm>
        </p:spPr>
        <p:txBody>
          <a:bodyPr/>
          <a:lstStyle/>
          <a:p>
            <a:r>
              <a:rPr lang="sv-SE" sz="2800" dirty="0" smtClean="0"/>
              <a:t>Några resultat om innovation inom livsmedelssektorn i Sverige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49" y="1330036"/>
            <a:ext cx="8249805" cy="4876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v-SE" b="1" dirty="0" smtClean="0"/>
              <a:t>”Idag”:</a:t>
            </a:r>
          </a:p>
          <a:p>
            <a:r>
              <a:rPr lang="sv-SE" dirty="0" smtClean="0"/>
              <a:t>Producenter och handel utvecklar </a:t>
            </a:r>
            <a:r>
              <a:rPr lang="sv-SE" b="1" i="1" dirty="0" smtClean="0"/>
              <a:t>för</a:t>
            </a:r>
            <a:r>
              <a:rPr lang="sv-SE" dirty="0" smtClean="0"/>
              <a:t> och inte </a:t>
            </a:r>
            <a:r>
              <a:rPr lang="sv-SE" b="1" i="1" dirty="0" smtClean="0"/>
              <a:t>med</a:t>
            </a:r>
            <a:r>
              <a:rPr lang="sv-SE" dirty="0" smtClean="0"/>
              <a:t> konsument, samarbetar begränsat och litar inte på varandra</a:t>
            </a:r>
          </a:p>
          <a:p>
            <a:r>
              <a:rPr lang="sv-SE" dirty="0" smtClean="0"/>
              <a:t>Begränsade aktiviteter kring synlig ny teknik men en del ”osynlig” utveckling görs för att möta trender som hållbarhet och kostnadskontroll</a:t>
            </a:r>
          </a:p>
          <a:p>
            <a:r>
              <a:rPr lang="sv-SE" dirty="0" smtClean="0"/>
              <a:t>Förpackningsleverantörer utvecklar själva eller med kunder, är innovativa men många har begränsad konsumentkännedom</a:t>
            </a:r>
          </a:p>
          <a:p>
            <a:r>
              <a:rPr lang="sv-SE" dirty="0" smtClean="0"/>
              <a:t>Begränsat kedjeperspektiv hos olika aktörer</a:t>
            </a:r>
          </a:p>
          <a:p>
            <a:r>
              <a:rPr lang="sv-SE" dirty="0" smtClean="0"/>
              <a:t>Mer än 50 % av varor på hyllorna är importerade – problem?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 typeface="Wingdings" pitchFamily="2" charset="2"/>
              <a:buChar char="ü"/>
            </a:pPr>
            <a:r>
              <a:rPr lang="sv-SE" b="1" dirty="0" smtClean="0"/>
              <a:t>Medan ”igår” samarbetade kedjan – och utomstående </a:t>
            </a:r>
            <a:r>
              <a:rPr lang="sv-SE" b="1" dirty="0"/>
              <a:t>–</a:t>
            </a:r>
            <a:r>
              <a:rPr lang="sv-SE" b="1" dirty="0" smtClean="0"/>
              <a:t> för att åstadkomma innovationer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339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Exempel: helt ny process (radikal?) och produkter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MicVac</a:t>
            </a:r>
            <a:r>
              <a:rPr lang="sv-SE" dirty="0" smtClean="0"/>
              <a:t> process och </a:t>
            </a:r>
            <a:r>
              <a:rPr lang="sv-SE" dirty="0" err="1" smtClean="0"/>
              <a:t>Gooh</a:t>
            </a:r>
            <a:r>
              <a:rPr lang="sv-SE" dirty="0" smtClean="0"/>
              <a:t>! sortiment från Lantmännen</a:t>
            </a:r>
          </a:p>
          <a:p>
            <a:pPr>
              <a:buFontTx/>
              <a:buNone/>
            </a:pPr>
            <a:r>
              <a:rPr lang="sv-SE" dirty="0" smtClean="0"/>
              <a:t>	</a:t>
            </a:r>
            <a:r>
              <a:rPr lang="sv-SE" sz="1600" dirty="0" smtClean="0"/>
              <a:t>(enligt livsmedels-förpackningsproducenter)</a:t>
            </a:r>
            <a:endParaRPr lang="sv-SE" dirty="0" smtClean="0"/>
          </a:p>
        </p:txBody>
      </p:sp>
      <p:pic>
        <p:nvPicPr>
          <p:cNvPr id="65540" name="Picture 4" descr="MicVa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2933700"/>
            <a:ext cx="4629150" cy="2274888"/>
          </a:xfrm>
          <a:prstGeom prst="rect">
            <a:avLst/>
          </a:prstGeo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15913" y="5665788"/>
            <a:ext cx="8951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4875"/>
            <a:r>
              <a:rPr lang="sv-SE" sz="1400" b="0"/>
              <a:t>(www.micvac.com/solution/food-processing/microwave-in-pack-pasteurisation/packaging)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45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Exempel: Nya och/eller radikala förpackningssystem eller material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2152650"/>
            <a:ext cx="4302125" cy="3689350"/>
          </a:xfrm>
        </p:spPr>
        <p:txBody>
          <a:bodyPr/>
          <a:lstStyle/>
          <a:p>
            <a:pPr>
              <a:buFontTx/>
              <a:buNone/>
            </a:pPr>
            <a:endParaRPr lang="sv-SE" smtClean="0"/>
          </a:p>
        </p:txBody>
      </p:sp>
      <p:pic>
        <p:nvPicPr>
          <p:cNvPr id="39940" name="Picture 4" descr="ecolean_in-hand-of-a-consu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885270"/>
            <a:ext cx="5070475" cy="4189412"/>
          </a:xfrm>
          <a:prstGeom prst="rect">
            <a:avLst/>
          </a:prstGeom>
          <a:noFill/>
        </p:spPr>
      </p:pic>
      <p:pic>
        <p:nvPicPr>
          <p:cNvPr id="39943" name="Picture 7" descr="Fibre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2114550"/>
            <a:ext cx="2808288" cy="3524250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4988" y="5616575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/>
            <a:r>
              <a:rPr lang="sv-SE" sz="2000" b="0" dirty="0" err="1"/>
              <a:t>Ecolean</a:t>
            </a:r>
            <a:r>
              <a:rPr lang="sv-SE" sz="2000" b="0" dirty="0"/>
              <a:t> material och system</a:t>
            </a:r>
          </a:p>
          <a:p>
            <a:pPr defTabSz="904875"/>
            <a:r>
              <a:rPr lang="sv-SE" sz="1600" b="0" dirty="0"/>
              <a:t>(</a:t>
            </a:r>
            <a:r>
              <a:rPr lang="sv-SE" sz="1400" b="0" dirty="0" err="1"/>
              <a:t>www.ecolean.com/en/consumer</a:t>
            </a:r>
            <a:r>
              <a:rPr lang="sv-SE" sz="1400" b="0" dirty="0"/>
              <a:t>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987925" y="5583238"/>
            <a:ext cx="256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/>
            <a:r>
              <a:rPr lang="sv-SE" sz="2000" b="0" dirty="0"/>
              <a:t>Billerud </a:t>
            </a:r>
            <a:r>
              <a:rPr lang="sv-SE" sz="2000" b="0" dirty="0" err="1"/>
              <a:t>FibreForm</a:t>
            </a:r>
            <a:endParaRPr lang="sv-SE" sz="2000" b="0" dirty="0"/>
          </a:p>
          <a:p>
            <a:pPr defTabSz="904875"/>
            <a:r>
              <a:rPr lang="sv-SE" sz="1400" b="0" dirty="0"/>
              <a:t>(</a:t>
            </a:r>
            <a:r>
              <a:rPr lang="sv-SE" sz="1400" b="0" dirty="0" err="1"/>
              <a:t>www.billerud.com/FibreForm</a:t>
            </a:r>
            <a:r>
              <a:rPr lang="sv-SE" sz="1600" b="0" dirty="0"/>
              <a:t>)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84738" y="1745218"/>
            <a:ext cx="6965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dirty="0" smtClean="0"/>
              <a:t>(handel och förpackningsproducenter</a:t>
            </a:r>
            <a:r>
              <a:rPr lang="sv-SE" sz="1600" b="0" dirty="0"/>
              <a:t>)</a:t>
            </a:r>
            <a:r>
              <a:rPr lang="sv-SE" sz="1600" b="0" dirty="0" smtClean="0"/>
              <a:t>	            (förpackningsproducenter</a:t>
            </a:r>
            <a:r>
              <a:rPr lang="sv-SE" sz="1600" dirty="0" smtClean="0"/>
              <a:t>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33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Exempel: Ny förpackning och vitaliserat sortiment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dirty="0" smtClean="0"/>
              <a:t>Lantmännen </a:t>
            </a:r>
            <a:r>
              <a:rPr lang="sv-SE" dirty="0" err="1" smtClean="0"/>
              <a:t>gogreen</a:t>
            </a:r>
            <a:endParaRPr lang="sv-SE" dirty="0" smtClean="0"/>
          </a:p>
        </p:txBody>
      </p:sp>
      <p:pic>
        <p:nvPicPr>
          <p:cNvPr id="43012" name="Picture 4" descr="KidneyBonor_Chi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1919288"/>
            <a:ext cx="2119313" cy="3508375"/>
          </a:xfrm>
          <a:prstGeom prst="rect">
            <a:avLst/>
          </a:prstGeom>
          <a:noFill/>
        </p:spPr>
      </p:pic>
      <p:pic>
        <p:nvPicPr>
          <p:cNvPr id="43013" name="Picture 5" descr="Salsa_SinCarne_0_produkt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2408238"/>
            <a:ext cx="1954213" cy="3108325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890846" y="4252913"/>
            <a:ext cx="29213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4875"/>
            <a:endParaRPr lang="sv-SE" b="0" dirty="0" smtClean="0"/>
          </a:p>
          <a:p>
            <a:pPr defTabSz="904875"/>
            <a:r>
              <a:rPr lang="sv-SE" b="0" dirty="0" smtClean="0"/>
              <a:t>Tetra </a:t>
            </a:r>
            <a:r>
              <a:rPr lang="sv-SE" b="0" dirty="0" err="1" smtClean="0"/>
              <a:t>Recart</a:t>
            </a:r>
            <a:endParaRPr lang="sv-SE" b="0" dirty="0" smtClean="0"/>
          </a:p>
          <a:p>
            <a:pPr defTabSz="904875"/>
            <a:r>
              <a:rPr lang="sv-SE" sz="1600" b="0" dirty="0" smtClean="0"/>
              <a:t>(förpackningsproducenter</a:t>
            </a:r>
            <a:r>
              <a:rPr lang="sv-SE" b="0" dirty="0" smtClean="0"/>
              <a:t>)</a:t>
            </a:r>
            <a:endParaRPr lang="sv-SE" b="0" dirty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90588" y="5726113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/>
            <a:r>
              <a:rPr lang="sv-SE" sz="1400" b="0"/>
              <a:t>(www.gogreen.se/produkter)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957263" y="5387559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(</a:t>
            </a:r>
            <a:r>
              <a:rPr lang="sv-SE" sz="1600" b="0" dirty="0" smtClean="0"/>
              <a:t>livsmedelsproducenter)</a:t>
            </a:r>
            <a:endParaRPr lang="sv-SE" sz="16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5335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514350"/>
            <a:ext cx="8099425" cy="1354138"/>
          </a:xfrm>
        </p:spPr>
        <p:txBody>
          <a:bodyPr/>
          <a:lstStyle/>
          <a:p>
            <a:r>
              <a:rPr lang="sv-SE" dirty="0" smtClean="0"/>
              <a:t>Exempel: Radikal innovation som produkt, system och försäljning</a:t>
            </a:r>
            <a:r>
              <a:rPr lang="sv-SE" dirty="0"/>
              <a:t>;</a:t>
            </a:r>
            <a:r>
              <a:rPr lang="sv-SE" dirty="0" smtClean="0"/>
              <a:t> </a:t>
            </a:r>
            <a:r>
              <a:rPr lang="sv-SE" i="1" dirty="0" smtClean="0"/>
              <a:t>marknadsdrivande</a:t>
            </a:r>
            <a:br>
              <a:rPr lang="sv-SE" i="1" dirty="0" smtClean="0"/>
            </a:br>
            <a:r>
              <a:rPr lang="sv-SE" sz="1600" b="0" dirty="0" smtClean="0"/>
              <a:t>(enligt  livsmedelsproducenter)</a:t>
            </a:r>
            <a:endParaRPr lang="sv-SE" i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dirty="0" smtClean="0"/>
              <a:t>Nestlé </a:t>
            </a:r>
            <a:r>
              <a:rPr lang="sv-SE" dirty="0" err="1" smtClean="0"/>
              <a:t>Nespresso</a:t>
            </a:r>
            <a:r>
              <a:rPr lang="sv-SE" dirty="0" smtClean="0"/>
              <a:t> system</a:t>
            </a:r>
          </a:p>
        </p:txBody>
      </p:sp>
      <p:pic>
        <p:nvPicPr>
          <p:cNvPr id="49156" name="Picture 4" descr="Maskin Nespres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1868488"/>
            <a:ext cx="5095875" cy="3860800"/>
          </a:xfrm>
          <a:prstGeom prst="rect">
            <a:avLst/>
          </a:prstGeom>
          <a:noFill/>
        </p:spPr>
      </p:pic>
      <p:pic>
        <p:nvPicPr>
          <p:cNvPr id="49157" name="Picture 5" descr="220px-Nespressot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3" y="2706688"/>
            <a:ext cx="3286125" cy="232410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19125" y="5675313"/>
            <a:ext cx="193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/>
            <a:r>
              <a:rPr lang="sv-SE" sz="1400" b="0"/>
              <a:t>(www.nespresso.com)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852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 smtClean="0"/>
              <a:t>Resultat</a:t>
            </a:r>
            <a:r>
              <a:rPr lang="en-GB" dirty="0" smtClean="0"/>
              <a:t>: En </a:t>
            </a:r>
            <a:r>
              <a:rPr lang="en-GB" dirty="0" err="1" smtClean="0"/>
              <a:t>ny</a:t>
            </a:r>
            <a:r>
              <a:rPr lang="en-GB" dirty="0" smtClean="0"/>
              <a:t> definition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livsmedels-relaterade</a:t>
            </a:r>
            <a:r>
              <a:rPr lang="en-GB" dirty="0" smtClean="0"/>
              <a:t> </a:t>
            </a:r>
            <a:r>
              <a:rPr lang="en-GB" dirty="0" err="1" smtClean="0"/>
              <a:t>innovationer</a:t>
            </a:r>
            <a:r>
              <a:rPr lang="en-GB" dirty="0" smtClean="0"/>
              <a:t> </a:t>
            </a:r>
            <a:r>
              <a:rPr lang="en-GB" dirty="0" err="1" smtClean="0"/>
              <a:t>föreslås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 smtClean="0"/>
              <a:t>An innovation is a new or significantly improved product or process or way of handling services, logistics, marketing and organisational issues internally or externally that has significant value to the relevant unit of adoption.</a:t>
            </a:r>
          </a:p>
          <a:p>
            <a:pPr>
              <a:buNone/>
            </a:pPr>
            <a:r>
              <a:rPr lang="en-GB" sz="2000" i="1" dirty="0" smtClean="0"/>
              <a:t> </a:t>
            </a:r>
          </a:p>
          <a:p>
            <a:pPr>
              <a:buNone/>
            </a:pPr>
            <a:r>
              <a:rPr lang="en-GB" sz="2000" i="1" dirty="0" smtClean="0"/>
              <a:t>	</a:t>
            </a:r>
            <a:r>
              <a:rPr lang="en-GB" sz="2000" dirty="0" smtClean="0"/>
              <a:t>(</a:t>
            </a:r>
            <a:r>
              <a:rPr lang="en-GB" sz="2000" dirty="0" err="1" smtClean="0"/>
              <a:t>Beckeman</a:t>
            </a:r>
            <a:r>
              <a:rPr lang="en-GB" sz="2000" dirty="0" smtClean="0"/>
              <a:t> 2011, based on OECD, 2005 and M. </a:t>
            </a:r>
            <a:r>
              <a:rPr lang="en-GB" sz="2000" dirty="0" err="1" smtClean="0"/>
              <a:t>Assink</a:t>
            </a:r>
            <a:r>
              <a:rPr lang="en-GB" sz="2000" dirty="0" smtClean="0"/>
              <a:t>, 2006)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34108"/>
            <a:ext cx="8751887" cy="984739"/>
          </a:xfrm>
        </p:spPr>
        <p:txBody>
          <a:bodyPr/>
          <a:lstStyle/>
          <a:p>
            <a:r>
              <a:rPr lang="sv-SE" sz="2800" dirty="0" smtClean="0"/>
              <a:t>Några viktiga trender enligt intervjupersonerna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354015"/>
            <a:ext cx="7908925" cy="4741985"/>
          </a:xfrm>
        </p:spPr>
        <p:txBody>
          <a:bodyPr/>
          <a:lstStyle/>
          <a:p>
            <a:r>
              <a:rPr lang="sv-SE" sz="2400" dirty="0"/>
              <a:t>Hållbarhet  ’</a:t>
            </a:r>
            <a:r>
              <a:rPr lang="sv-SE" sz="2400" dirty="0" err="1"/>
              <a:t>sustainable</a:t>
            </a:r>
            <a:r>
              <a:rPr lang="sv-SE" sz="2400" dirty="0"/>
              <a:t>’</a:t>
            </a:r>
          </a:p>
          <a:p>
            <a:r>
              <a:rPr lang="sv-SE" sz="2400" dirty="0" smtClean="0"/>
              <a:t>’Naturligt/när/lokalt/ekologiskt/autentiskt’ producerade livsmedel, utan ’tillsatser’; färska; icke allergena</a:t>
            </a:r>
          </a:p>
          <a:p>
            <a:r>
              <a:rPr lang="sv-SE" sz="2400" dirty="0" smtClean="0"/>
              <a:t>Mer differentierade produkter; mer basprodukter, premium</a:t>
            </a:r>
            <a:r>
              <a:rPr lang="sv-SE" sz="2400" dirty="0"/>
              <a:t> </a:t>
            </a:r>
            <a:r>
              <a:rPr lang="sv-SE" sz="2400" dirty="0" smtClean="0"/>
              <a:t>och/eller traditionellt svenska…</a:t>
            </a:r>
          </a:p>
          <a:p>
            <a:r>
              <a:rPr lang="sv-SE" sz="2400" dirty="0" smtClean="0"/>
              <a:t>Bekvämlighet och lägre priser</a:t>
            </a:r>
          </a:p>
          <a:p>
            <a:r>
              <a:rPr lang="sv-SE" sz="2400" dirty="0" smtClean="0"/>
              <a:t>Ökat intresse för nya förpackningar/material</a:t>
            </a:r>
          </a:p>
          <a:p>
            <a:r>
              <a:rPr lang="sv-SE" sz="2400" dirty="0" smtClean="0"/>
              <a:t>’Osynliga’ innovationer för att klara miljö och differentiering (och kostnader)</a:t>
            </a:r>
          </a:p>
          <a:p>
            <a:r>
              <a:rPr lang="sv-SE" sz="2400" dirty="0" smtClean="0"/>
              <a:t>Samarbete önskar några (mest horisontellt)</a:t>
            </a:r>
          </a:p>
          <a:p>
            <a:r>
              <a:rPr lang="sv-SE" sz="2400" dirty="0" smtClean="0"/>
              <a:t>’Konsumentinsikt’ måste öka - säger några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364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8656" y="514350"/>
            <a:ext cx="8233208" cy="1139825"/>
          </a:xfrm>
        </p:spPr>
        <p:txBody>
          <a:bodyPr/>
          <a:lstStyle/>
          <a:p>
            <a:r>
              <a:rPr lang="sv-SE" sz="2800" dirty="0" smtClean="0"/>
              <a:t>Vad säger litteraturen om hur framgångsrika innovationer kommer fram? </a:t>
            </a:r>
            <a:r>
              <a:rPr lang="sv-SE" sz="2800" b="0" dirty="0" smtClean="0"/>
              <a:t>Några tips</a:t>
            </a:r>
            <a:endParaRPr lang="sv-SE" sz="2800" b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704110"/>
            <a:ext cx="7791450" cy="4172816"/>
          </a:xfrm>
        </p:spPr>
        <p:txBody>
          <a:bodyPr/>
          <a:lstStyle/>
          <a:p>
            <a:r>
              <a:rPr lang="sv-SE" b="1" dirty="0" smtClean="0"/>
              <a:t>Verkliga</a:t>
            </a:r>
            <a:r>
              <a:rPr lang="sv-SE" dirty="0" smtClean="0"/>
              <a:t> innovationer, inte ’</a:t>
            </a:r>
            <a:r>
              <a:rPr lang="sv-SE" dirty="0" err="1" smtClean="0"/>
              <a:t>me-too</a:t>
            </a:r>
            <a:r>
              <a:rPr lang="sv-SE" dirty="0" smtClean="0"/>
              <a:t>’, med nyhetsvärde och hög kvalité som </a:t>
            </a:r>
            <a:r>
              <a:rPr lang="sv-SE" b="1" dirty="0" smtClean="0"/>
              <a:t>uppfattas</a:t>
            </a:r>
            <a:r>
              <a:rPr lang="sv-SE" dirty="0" smtClean="0"/>
              <a:t> av användare</a:t>
            </a:r>
          </a:p>
          <a:p>
            <a:r>
              <a:rPr lang="sv-SE" b="1" dirty="0" smtClean="0"/>
              <a:t>Radikala</a:t>
            </a:r>
            <a:r>
              <a:rPr lang="sv-SE" dirty="0" smtClean="0"/>
              <a:t>, med högre risker, om möjligt även </a:t>
            </a:r>
            <a:r>
              <a:rPr lang="sv-SE" b="1" dirty="0" smtClean="0"/>
              <a:t>marknadsdrivande</a:t>
            </a:r>
          </a:p>
          <a:p>
            <a:r>
              <a:rPr lang="sv-SE" dirty="0" smtClean="0"/>
              <a:t>Involvera </a:t>
            </a:r>
            <a:r>
              <a:rPr lang="sv-SE" b="1" dirty="0" smtClean="0"/>
              <a:t>användare</a:t>
            </a:r>
            <a:r>
              <a:rPr lang="sv-SE" dirty="0" smtClean="0"/>
              <a:t>, inkl. </a:t>
            </a:r>
            <a:r>
              <a:rPr lang="sv-SE" b="1" dirty="0" smtClean="0"/>
              <a:t>konsumente</a:t>
            </a:r>
            <a:r>
              <a:rPr lang="sv-SE" dirty="0" smtClean="0"/>
              <a:t>r, och andra som kan bidra,  </a:t>
            </a:r>
            <a:r>
              <a:rPr lang="sv-SE" b="1" dirty="0" smtClean="0"/>
              <a:t>’</a:t>
            </a:r>
            <a:r>
              <a:rPr lang="sv-SE" b="1" dirty="0" err="1" smtClean="0"/>
              <a:t>Open</a:t>
            </a:r>
            <a:r>
              <a:rPr lang="sv-SE" b="1" dirty="0" smtClean="0"/>
              <a:t> innovation’</a:t>
            </a:r>
          </a:p>
          <a:p>
            <a:r>
              <a:rPr lang="sv-SE" dirty="0" smtClean="0"/>
              <a:t>Långsiktig marknadsföring och R&amp;D stöd</a:t>
            </a:r>
          </a:p>
          <a:p>
            <a:r>
              <a:rPr lang="sv-SE" dirty="0" smtClean="0"/>
              <a:t>I kluster/nätverk; kunder som partners, proaktiv och inte bara reaktiv</a:t>
            </a:r>
          </a:p>
          <a:p>
            <a:r>
              <a:rPr lang="sv-SE" dirty="0" smtClean="0"/>
              <a:t>Multifunktionella grupper och ’tunga’ ledare</a:t>
            </a:r>
          </a:p>
          <a:p>
            <a:r>
              <a:rPr lang="sv-SE" dirty="0" smtClean="0"/>
              <a:t>Kontinuerlig utveckling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15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1891" y="514350"/>
            <a:ext cx="8419233" cy="940377"/>
          </a:xfrm>
        </p:spPr>
        <p:txBody>
          <a:bodyPr/>
          <a:lstStyle/>
          <a:p>
            <a:r>
              <a:rPr lang="sv-SE" sz="2800" dirty="0" smtClean="0"/>
              <a:t>Vem driver utveckling/innovation inom svensk    livsmedelssektor?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482436"/>
            <a:ext cx="8028132" cy="4394489"/>
          </a:xfrm>
        </p:spPr>
        <p:txBody>
          <a:bodyPr/>
          <a:lstStyle/>
          <a:p>
            <a:r>
              <a:rPr lang="sv-SE" b="1" i="1" dirty="0" smtClean="0"/>
              <a:t>Handeln</a:t>
            </a:r>
            <a:r>
              <a:rPr lang="sv-SE" dirty="0" smtClean="0"/>
              <a:t> driver EMV och differentierade produkter</a:t>
            </a:r>
            <a:r>
              <a:rPr lang="sv-SE" dirty="0"/>
              <a:t>/ förpackningar, inte bara </a:t>
            </a:r>
            <a:r>
              <a:rPr lang="sv-SE" dirty="0" smtClean="0"/>
              <a:t>’</a:t>
            </a:r>
            <a:r>
              <a:rPr lang="sv-SE" dirty="0" err="1" smtClean="0"/>
              <a:t>me-too</a:t>
            </a:r>
            <a:r>
              <a:rPr lang="sv-SE" dirty="0" smtClean="0"/>
              <a:t>’, </a:t>
            </a:r>
            <a:r>
              <a:rPr lang="sv-SE" dirty="0"/>
              <a:t>och anser att </a:t>
            </a:r>
            <a:r>
              <a:rPr lang="sv-SE" dirty="0" smtClean="0"/>
              <a:t>producenter ska </a:t>
            </a:r>
            <a:r>
              <a:rPr lang="sv-SE" dirty="0"/>
              <a:t>driva mer ny/radikal </a:t>
            </a:r>
            <a:r>
              <a:rPr lang="sv-SE" dirty="0" smtClean="0"/>
              <a:t>utveckling    </a:t>
            </a:r>
            <a:endParaRPr lang="sv-SE" dirty="0"/>
          </a:p>
          <a:p>
            <a:r>
              <a:rPr lang="sv-SE" dirty="0" smtClean="0"/>
              <a:t>Multinationella </a:t>
            </a:r>
            <a:r>
              <a:rPr lang="sv-SE" b="1" i="1" dirty="0" smtClean="0"/>
              <a:t>livsmedelsproducente</a:t>
            </a:r>
            <a:r>
              <a:rPr lang="sv-SE" dirty="0" smtClean="0"/>
              <a:t>r driver unika innovationer för globala marknader; nisch producenter inom sin ’special asset’ och har ofta en historia att berätta, men vad med nationella?</a:t>
            </a:r>
          </a:p>
          <a:p>
            <a:r>
              <a:rPr lang="sv-SE" b="1" i="1" dirty="0" smtClean="0"/>
              <a:t>Förpackningsproducenter</a:t>
            </a:r>
            <a:r>
              <a:rPr lang="sv-SE" dirty="0" smtClean="0"/>
              <a:t> driver material- och förpacknings utveckling allmänt, inte bara för Sverige, och har möjlighet att driva innovationer tillsammans med livsmedelsproducenter</a:t>
            </a:r>
          </a:p>
          <a:p>
            <a:r>
              <a:rPr lang="sv-SE" dirty="0" smtClean="0"/>
              <a:t>*Edisons’ idag svåra att hitta och identifiera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13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1674"/>
            <a:ext cx="8094663" cy="1094510"/>
          </a:xfrm>
        </p:spPr>
        <p:txBody>
          <a:bodyPr/>
          <a:lstStyle/>
          <a:p>
            <a:r>
              <a:rPr lang="sv-SE" sz="2800" dirty="0" smtClean="0">
                <a:solidFill>
                  <a:srgbClr val="FF0000"/>
                </a:solidFill>
              </a:rPr>
              <a:t>Tillbaks</a:t>
            </a:r>
            <a:r>
              <a:rPr lang="sv-SE" sz="2800" dirty="0" smtClean="0"/>
              <a:t> till några inledande resultat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4800" y="1330036"/>
            <a:ext cx="8492836" cy="4876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v-SE" b="1" dirty="0" smtClean="0"/>
              <a:t>”</a:t>
            </a:r>
            <a:r>
              <a:rPr lang="sv-SE" b="1" dirty="0"/>
              <a:t>I</a:t>
            </a:r>
            <a:r>
              <a:rPr lang="sv-SE" b="1" dirty="0" smtClean="0"/>
              <a:t>dag”:</a:t>
            </a:r>
          </a:p>
          <a:p>
            <a:r>
              <a:rPr lang="sv-SE" dirty="0" smtClean="0"/>
              <a:t>Producenter och handel utvecklar </a:t>
            </a:r>
            <a:r>
              <a:rPr lang="sv-SE" b="1" i="1" dirty="0" smtClean="0"/>
              <a:t>för</a:t>
            </a:r>
            <a:r>
              <a:rPr lang="sv-SE" dirty="0" smtClean="0"/>
              <a:t> och inte </a:t>
            </a:r>
            <a:r>
              <a:rPr lang="sv-SE" b="1" i="1" dirty="0" smtClean="0"/>
              <a:t>med</a:t>
            </a:r>
            <a:r>
              <a:rPr lang="sv-SE" dirty="0" smtClean="0"/>
              <a:t> konsument, samarbetar begränsat och litar inte på varandra</a:t>
            </a:r>
          </a:p>
          <a:p>
            <a:r>
              <a:rPr lang="sv-SE" dirty="0" smtClean="0"/>
              <a:t>Begränsade aktiviteter kring synlig ny teknik men en del ”osynlig” utveckling görs för att möta trender som hållbarhet och kostnadskontroll</a:t>
            </a:r>
          </a:p>
          <a:p>
            <a:r>
              <a:rPr lang="sv-SE" dirty="0" smtClean="0"/>
              <a:t>Förpackningsleverantörer utvecklar själva eller med kunder, är innovativa men många har begränsad konsumentkännedom</a:t>
            </a:r>
          </a:p>
          <a:p>
            <a:r>
              <a:rPr lang="sv-SE" dirty="0" smtClean="0"/>
              <a:t>Begränsat kedjeperspektiv hos olika aktörer</a:t>
            </a:r>
          </a:p>
          <a:p>
            <a:r>
              <a:rPr lang="sv-SE" dirty="0" smtClean="0"/>
              <a:t>Mer än 50 % av varor på hyllorna är importerade – problem?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 typeface="Wingdings" pitchFamily="2" charset="2"/>
              <a:buChar char="ü"/>
            </a:pPr>
            <a:r>
              <a:rPr lang="sv-SE" b="1" dirty="0" smtClean="0"/>
              <a:t>Medan ”igår” samarbetade kedjan – och utomstående </a:t>
            </a:r>
            <a:r>
              <a:rPr lang="sv-SE" b="1" dirty="0"/>
              <a:t>–</a:t>
            </a:r>
            <a:r>
              <a:rPr lang="sv-SE" b="1" dirty="0" smtClean="0"/>
              <a:t> för att åstadkomma innovationer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235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6" y="340660"/>
            <a:ext cx="8570258" cy="352067"/>
          </a:xfrm>
        </p:spPr>
        <p:txBody>
          <a:bodyPr/>
          <a:lstStyle/>
          <a:p>
            <a:r>
              <a:rPr lang="en-GB" sz="2800" dirty="0" err="1" smtClean="0"/>
              <a:t>Jämförande</a:t>
            </a:r>
            <a:r>
              <a:rPr lang="en-GB" sz="2800" dirty="0" smtClean="0"/>
              <a:t>  result </a:t>
            </a:r>
            <a:r>
              <a:rPr lang="en-GB" sz="2800" dirty="0" err="1" smtClean="0"/>
              <a:t>från</a:t>
            </a:r>
            <a:r>
              <a:rPr lang="en-GB" sz="2800" dirty="0" smtClean="0"/>
              <a:t> </a:t>
            </a:r>
            <a:r>
              <a:rPr lang="en-GB" sz="2800" dirty="0" err="1" smtClean="0"/>
              <a:t>idag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igår</a:t>
            </a:r>
            <a:endParaRPr lang="en-GB" sz="24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8080809"/>
              </p:ext>
            </p:extLst>
          </p:nvPr>
        </p:nvGraphicFramePr>
        <p:xfrm>
          <a:off x="450850" y="886692"/>
          <a:ext cx="7791450" cy="574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168"/>
                <a:gridCol w="2580206"/>
                <a:gridCol w="2711076"/>
              </a:tblGrid>
              <a:tr h="415635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Ämne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som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skiljer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Idag</a:t>
                      </a:r>
                      <a:r>
                        <a:rPr lang="en-GB" sz="1600" dirty="0" smtClean="0"/>
                        <a:t>, 2010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Igår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efter</a:t>
                      </a:r>
                      <a:r>
                        <a:rPr lang="en-GB" sz="1600" dirty="0" smtClean="0"/>
                        <a:t> 1945</a:t>
                      </a:r>
                      <a:endParaRPr lang="en-GB" sz="1600" dirty="0"/>
                    </a:p>
                  </a:txBody>
                  <a:tcPr/>
                </a:tc>
              </a:tr>
              <a:tr h="37020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Förtroende</a:t>
                      </a:r>
                      <a:r>
                        <a:rPr lang="en-GB" sz="1600" dirty="0" smtClean="0"/>
                        <a:t> I </a:t>
                      </a:r>
                      <a:r>
                        <a:rPr lang="en-GB" sz="1600" dirty="0" err="1" smtClean="0"/>
                        <a:t>kedjan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Nej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endParaRPr lang="en-GB" sz="1600" dirty="0"/>
                    </a:p>
                  </a:txBody>
                  <a:tcPr/>
                </a:tc>
              </a:tr>
              <a:tr h="55981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Konsumentförtroende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för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industrin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Nej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dirty="0" err="1" smtClean="0"/>
                        <a:t>Wikström</a:t>
                      </a:r>
                      <a:r>
                        <a:rPr lang="en-GB" sz="1600" dirty="0" smtClean="0"/>
                        <a:t> et.al. 2010)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endParaRPr lang="en-GB" sz="1600" dirty="0"/>
                    </a:p>
                  </a:txBody>
                  <a:tcPr/>
                </a:tc>
              </a:tr>
              <a:tr h="6087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Media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allmänna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attityder</a:t>
                      </a:r>
                      <a:r>
                        <a:rPr lang="en-GB" sz="1600" dirty="0" smtClean="0"/>
                        <a:t> till </a:t>
                      </a:r>
                      <a:r>
                        <a:rPr lang="en-GB" sz="1600" dirty="0" err="1" smtClean="0"/>
                        <a:t>industrin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Negativa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anti-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industriella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Positiva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inkl</a:t>
                      </a:r>
                      <a:r>
                        <a:rPr lang="en-GB" sz="1600" dirty="0" smtClean="0"/>
                        <a:t>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från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fack</a:t>
                      </a:r>
                      <a:r>
                        <a:rPr lang="en-GB" sz="1600" dirty="0" err="1" smtClean="0"/>
                        <a:t>media</a:t>
                      </a:r>
                      <a:endParaRPr lang="en-GB" sz="1600" dirty="0" smtClean="0"/>
                    </a:p>
                  </a:txBody>
                  <a:tcPr/>
                </a:tc>
              </a:tr>
              <a:tr h="85576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Samarbete</a:t>
                      </a:r>
                      <a:r>
                        <a:rPr lang="en-GB" sz="1600" dirty="0" smtClean="0"/>
                        <a:t> I </a:t>
                      </a:r>
                      <a:r>
                        <a:rPr lang="en-GB" sz="1600" dirty="0" err="1" smtClean="0"/>
                        <a:t>kedjan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 </a:t>
                      </a:r>
                      <a:r>
                        <a:rPr lang="en-GB" sz="1600" dirty="0" err="1" smtClean="0"/>
                        <a:t>huvudsak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begränsat</a:t>
                      </a:r>
                      <a:r>
                        <a:rPr lang="en-GB" sz="1600" dirty="0" smtClean="0"/>
                        <a:t> till EMV;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med </a:t>
                      </a:r>
                      <a:r>
                        <a:rPr lang="en-GB" sz="1600" dirty="0" err="1" smtClean="0"/>
                        <a:t>förpackningsleverantörer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kluster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och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nätverk</a:t>
                      </a:r>
                      <a:r>
                        <a:rPr lang="en-GB" sz="1600" baseline="0" dirty="0" smtClean="0"/>
                        <a:t>; “Open innovation” (</a:t>
                      </a:r>
                      <a:r>
                        <a:rPr lang="en-GB" sz="1600" baseline="0" dirty="0" err="1" smtClean="0"/>
                        <a:t>Chesbrough</a:t>
                      </a:r>
                      <a:r>
                        <a:rPr lang="en-GB" sz="1600" baseline="0" dirty="0" smtClean="0"/>
                        <a:t>, 2003)</a:t>
                      </a:r>
                    </a:p>
                  </a:txBody>
                  <a:tcPr/>
                </a:tc>
              </a:tr>
              <a:tr h="60220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Maktbalans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kedjan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Detaljhandeln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har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makten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Livsmedelsproducenterna</a:t>
                      </a:r>
                      <a:r>
                        <a:rPr lang="en-GB" sz="1600" dirty="0" smtClean="0"/>
                        <a:t> hade </a:t>
                      </a:r>
                      <a:r>
                        <a:rPr lang="en-GB" sz="1600" dirty="0" err="1" smtClean="0"/>
                        <a:t>makten</a:t>
                      </a:r>
                      <a:endParaRPr lang="en-GB" sz="1600" dirty="0"/>
                    </a:p>
                  </a:txBody>
                  <a:tcPr/>
                </a:tc>
              </a:tr>
              <a:tr h="8557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Import/export </a:t>
                      </a:r>
                      <a:r>
                        <a:rPr lang="en-GB" sz="1600" dirty="0" err="1" smtClean="0"/>
                        <a:t>av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svensk-producerad</a:t>
                      </a:r>
                      <a:r>
                        <a:rPr lang="en-GB" sz="1600" baseline="0" dirty="0" smtClean="0"/>
                        <a:t> mat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Inga </a:t>
                      </a:r>
                      <a:r>
                        <a:rPr lang="en-GB" sz="1600" dirty="0" err="1" smtClean="0"/>
                        <a:t>restriktioner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Skyddad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marknad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spec. </a:t>
                      </a:r>
                      <a:r>
                        <a:rPr lang="en-GB" sz="1600" baseline="0" dirty="0" err="1" smtClean="0"/>
                        <a:t>för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livsmedel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OK </a:t>
                      </a:r>
                      <a:r>
                        <a:rPr lang="en-GB" sz="1600" baseline="0" dirty="0" err="1" smtClean="0"/>
                        <a:t>för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förpackningar</a:t>
                      </a:r>
                      <a:endParaRPr lang="en-GB" sz="1600" dirty="0"/>
                    </a:p>
                  </a:txBody>
                  <a:tcPr/>
                </a:tc>
              </a:tr>
              <a:tr h="648205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Aktuell</a:t>
                      </a:r>
                      <a:r>
                        <a:rPr lang="en-GB" sz="1600" dirty="0" smtClean="0"/>
                        <a:t> import </a:t>
                      </a:r>
                      <a:r>
                        <a:rPr lang="en-GB" sz="1600" dirty="0" err="1" smtClean="0"/>
                        <a:t>från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utlandet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Över</a:t>
                      </a:r>
                      <a:r>
                        <a:rPr lang="en-GB" sz="1600" baseline="0" dirty="0" smtClean="0"/>
                        <a:t> 50% </a:t>
                      </a:r>
                      <a:r>
                        <a:rPr lang="en-GB" sz="1600" baseline="0" dirty="0" err="1" smtClean="0"/>
                        <a:t>av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vad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som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befinner</a:t>
                      </a:r>
                      <a:r>
                        <a:rPr lang="en-GB" sz="1600" baseline="0" dirty="0" smtClean="0"/>
                        <a:t> sig </a:t>
                      </a:r>
                      <a:r>
                        <a:rPr lang="en-GB" sz="1600" baseline="0" dirty="0" err="1" smtClean="0"/>
                        <a:t>på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hyllorna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Import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inte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tillåten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för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(de </a:t>
                      </a:r>
                      <a:r>
                        <a:rPr lang="en-GB" sz="1600" dirty="0" err="1" smtClean="0"/>
                        <a:t>flesta</a:t>
                      </a:r>
                      <a:r>
                        <a:rPr lang="en-GB" sz="1600" dirty="0" smtClean="0"/>
                        <a:t>) </a:t>
                      </a:r>
                      <a:r>
                        <a:rPr lang="en-GB" sz="1600" dirty="0" err="1" smtClean="0"/>
                        <a:t>livsmedel</a:t>
                      </a:r>
                      <a:endParaRPr lang="en-GB" sz="1600" dirty="0"/>
                    </a:p>
                  </a:txBody>
                  <a:tcPr/>
                </a:tc>
              </a:tr>
              <a:tr h="60220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Handelns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egna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varumärken</a:t>
                      </a:r>
                      <a:r>
                        <a:rPr lang="en-GB" sz="1600" dirty="0" smtClean="0"/>
                        <a:t> EMV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Nej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?</a:t>
                      </a:r>
                      <a:r>
                        <a:rPr lang="en-GB" sz="1600" baseline="0" dirty="0" smtClean="0"/>
                        <a:t> (</a:t>
                      </a:r>
                      <a:r>
                        <a:rPr lang="en-GB" sz="1600" baseline="0" dirty="0" err="1" smtClean="0"/>
                        <a:t>t.ex</a:t>
                      </a:r>
                      <a:r>
                        <a:rPr lang="en-GB" sz="1600" baseline="0" dirty="0" smtClean="0"/>
                        <a:t>. </a:t>
                      </a:r>
                      <a:r>
                        <a:rPr lang="en-GB" sz="1600" baseline="0" dirty="0" err="1" smtClean="0"/>
                        <a:t>Blåvita</a:t>
                      </a:r>
                      <a:r>
                        <a:rPr lang="en-GB" sz="1600" baseline="0" dirty="0" smtClean="0"/>
                        <a:t>?)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9202" y="346365"/>
            <a:ext cx="8608434" cy="1307811"/>
          </a:xfrm>
        </p:spPr>
        <p:txBody>
          <a:bodyPr/>
          <a:lstStyle/>
          <a:p>
            <a:r>
              <a:rPr lang="sv-SE" sz="2800" dirty="0" smtClean="0"/>
              <a:t>Bakgrund till resultaten: </a:t>
            </a:r>
            <a:br>
              <a:rPr lang="sv-SE" sz="2800" dirty="0" smtClean="0"/>
            </a:br>
            <a:r>
              <a:rPr lang="en-GB" sz="2800" dirty="0" smtClean="0"/>
              <a:t>En </a:t>
            </a:r>
            <a:r>
              <a:rPr lang="sv-SE" sz="2800" dirty="0"/>
              <a:t>longitudinell</a:t>
            </a:r>
            <a:r>
              <a:rPr lang="en-GB" sz="2800" dirty="0"/>
              <a:t> </a:t>
            </a:r>
            <a:r>
              <a:rPr lang="en-GB" sz="2800" dirty="0" err="1"/>
              <a:t>undersökning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den </a:t>
            </a:r>
            <a:r>
              <a:rPr lang="en-GB" sz="2800" dirty="0" err="1" smtClean="0"/>
              <a:t>svenska</a:t>
            </a:r>
            <a:r>
              <a:rPr lang="en-GB" sz="2800" dirty="0" smtClean="0"/>
              <a:t> </a:t>
            </a:r>
            <a:r>
              <a:rPr lang="en-GB" sz="2800" dirty="0" err="1" smtClean="0"/>
              <a:t>livsmedelssektorn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856510"/>
            <a:ext cx="7791450" cy="4020416"/>
          </a:xfrm>
        </p:spPr>
        <p:txBody>
          <a:bodyPr/>
          <a:lstStyle/>
          <a:p>
            <a:r>
              <a:rPr lang="en-GB" sz="2400" b="1" u="sng" dirty="0" err="1"/>
              <a:t>Efter</a:t>
            </a:r>
            <a:r>
              <a:rPr lang="en-GB" sz="2400" b="1" u="sng" dirty="0"/>
              <a:t> </a:t>
            </a:r>
            <a:r>
              <a:rPr lang="en-GB" sz="2400" b="1" u="sng" dirty="0" err="1" smtClean="0"/>
              <a:t>kriget</a:t>
            </a:r>
            <a:r>
              <a:rPr lang="en-GB" sz="2400" b="1" u="sng" dirty="0" smtClean="0"/>
              <a:t>, “</a:t>
            </a:r>
            <a:r>
              <a:rPr lang="en-GB" sz="2400" b="1" u="sng" dirty="0" err="1" smtClean="0"/>
              <a:t>igår</a:t>
            </a:r>
            <a:r>
              <a:rPr lang="en-GB" sz="2400" b="1" u="sng" dirty="0" smtClean="0"/>
              <a:t>”</a:t>
            </a:r>
            <a:r>
              <a:rPr lang="en-GB" sz="2400" dirty="0" smtClean="0"/>
              <a:t>: </a:t>
            </a:r>
            <a:r>
              <a:rPr lang="en-GB" sz="2400" i="1" dirty="0"/>
              <a:t>The Rise of the Swedish Food Sector after WW II,</a:t>
            </a:r>
          </a:p>
          <a:p>
            <a:pPr>
              <a:buNone/>
            </a:pPr>
            <a:r>
              <a:rPr lang="en-GB" sz="2400" dirty="0"/>
              <a:t>	en “</a:t>
            </a:r>
            <a:r>
              <a:rPr lang="en-GB" sz="2400" dirty="0" err="1"/>
              <a:t>historisk</a:t>
            </a:r>
            <a:r>
              <a:rPr lang="en-GB" sz="2400" dirty="0"/>
              <a:t>” </a:t>
            </a:r>
            <a:r>
              <a:rPr lang="en-GB" sz="2400" dirty="0" err="1"/>
              <a:t>fallstudie</a:t>
            </a:r>
            <a:r>
              <a:rPr lang="en-GB" sz="2400" dirty="0"/>
              <a:t> (</a:t>
            </a:r>
            <a:r>
              <a:rPr lang="en-GB" sz="2400" dirty="0" err="1"/>
              <a:t>licentiat</a:t>
            </a:r>
            <a:r>
              <a:rPr lang="en-GB" sz="2400" dirty="0"/>
              <a:t> </a:t>
            </a:r>
            <a:r>
              <a:rPr lang="en-GB" sz="2400" dirty="0" err="1"/>
              <a:t>avhandling</a:t>
            </a:r>
            <a:r>
              <a:rPr lang="en-GB" sz="2400" dirty="0"/>
              <a:t>)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b="1" u="sng" dirty="0" smtClean="0"/>
              <a:t>“</a:t>
            </a:r>
            <a:r>
              <a:rPr lang="en-GB" sz="2400" b="1" u="sng" dirty="0" err="1" smtClean="0"/>
              <a:t>Idag</a:t>
            </a:r>
            <a:r>
              <a:rPr lang="en-GB" sz="2400" b="1" u="sng" dirty="0" smtClean="0"/>
              <a:t>”</a:t>
            </a:r>
            <a:r>
              <a:rPr lang="en-GB" sz="2400" dirty="0" smtClean="0"/>
              <a:t>: </a:t>
            </a:r>
            <a:r>
              <a:rPr lang="en-GB" sz="2400" i="1" dirty="0"/>
              <a:t>The Potential for Innovation in the Swedish Food Sector,</a:t>
            </a:r>
            <a:r>
              <a:rPr lang="en-GB" sz="2400" dirty="0"/>
              <a:t> 	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en </a:t>
            </a:r>
            <a:r>
              <a:rPr lang="en-GB" sz="2400" dirty="0" err="1"/>
              <a:t>undersökande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tre</a:t>
            </a:r>
            <a:r>
              <a:rPr lang="en-GB" sz="2400" dirty="0"/>
              <a:t> </a:t>
            </a:r>
            <a:r>
              <a:rPr lang="en-GB" sz="2400" dirty="0" err="1"/>
              <a:t>fallstudier</a:t>
            </a:r>
            <a:r>
              <a:rPr lang="en-GB" sz="2400" dirty="0"/>
              <a:t> </a:t>
            </a:r>
            <a:r>
              <a:rPr lang="en-GB" sz="2400" dirty="0" err="1" smtClean="0"/>
              <a:t>av</a:t>
            </a:r>
            <a:r>
              <a:rPr lang="en-GB" sz="2400" dirty="0" smtClean="0"/>
              <a:t> </a:t>
            </a:r>
            <a:r>
              <a:rPr lang="en-GB" sz="2400" dirty="0" err="1" smtClean="0"/>
              <a:t>detalj</a:t>
            </a:r>
            <a:r>
              <a:rPr lang="en-GB" sz="2400" dirty="0" smtClean="0"/>
              <a:t>-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2400" dirty="0" err="1" smtClean="0"/>
              <a:t>handeln</a:t>
            </a:r>
            <a:r>
              <a:rPr lang="en-GB" sz="2400" dirty="0" smtClean="0"/>
              <a:t>, </a:t>
            </a:r>
            <a:r>
              <a:rPr lang="en-GB" sz="2400" dirty="0" err="1" smtClean="0"/>
              <a:t>livsmedels</a:t>
            </a:r>
            <a:r>
              <a:rPr lang="en-GB" sz="2400" dirty="0" smtClean="0"/>
              <a:t>-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förpackningsproducenterna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   (</a:t>
            </a:r>
            <a:r>
              <a:rPr lang="en-GB" sz="2400" dirty="0" err="1" smtClean="0"/>
              <a:t>doktorsavhandling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r>
              <a:rPr lang="en-GB" sz="2400" dirty="0" smtClean="0"/>
              <a:t>	</a:t>
            </a:r>
            <a:r>
              <a:rPr lang="en-GB" sz="2400" b="1" i="1" dirty="0" err="1" smtClean="0"/>
              <a:t>Genom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intervjuer</a:t>
            </a:r>
            <a:endParaRPr lang="en-GB" sz="2400" b="1" i="1" dirty="0"/>
          </a:p>
          <a:p>
            <a:pPr marL="0" indent="0">
              <a:buNone/>
            </a:pPr>
            <a:endParaRPr lang="en-GB" sz="2400" dirty="0"/>
          </a:p>
          <a:p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3439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6" y="221673"/>
            <a:ext cx="8233208" cy="609600"/>
          </a:xfrm>
        </p:spPr>
        <p:txBody>
          <a:bodyPr/>
          <a:lstStyle/>
          <a:p>
            <a:r>
              <a:rPr lang="en-GB" sz="2800" dirty="0" err="1"/>
              <a:t>Jämförande</a:t>
            </a:r>
            <a:r>
              <a:rPr lang="en-GB" sz="2800" dirty="0"/>
              <a:t>  result </a:t>
            </a:r>
            <a:r>
              <a:rPr lang="en-GB" sz="2800" dirty="0" err="1"/>
              <a:t>från</a:t>
            </a:r>
            <a:r>
              <a:rPr lang="en-GB" sz="2800" dirty="0"/>
              <a:t> </a:t>
            </a:r>
            <a:r>
              <a:rPr lang="en-GB" sz="2800" dirty="0" err="1"/>
              <a:t>idag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igår</a:t>
            </a:r>
            <a:r>
              <a:rPr lang="en-GB" sz="2800" dirty="0"/>
              <a:t> </a:t>
            </a:r>
            <a:r>
              <a:rPr lang="en-GB" sz="2400" dirty="0" smtClean="0"/>
              <a:t>;</a:t>
            </a:r>
            <a:r>
              <a:rPr lang="en-GB" sz="2400" dirty="0" err="1" smtClean="0"/>
              <a:t>forsättn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5288154"/>
              </p:ext>
            </p:extLst>
          </p:nvPr>
        </p:nvGraphicFramePr>
        <p:xfrm>
          <a:off x="450850" y="942107"/>
          <a:ext cx="7791450" cy="5591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868"/>
                <a:gridCol w="2435955"/>
                <a:gridCol w="2686627"/>
              </a:tblGrid>
              <a:tr h="39742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Ämne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som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skiljer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Idag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baseline="0" dirty="0" smtClean="0"/>
                        <a:t>2010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Igår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efter</a:t>
                      </a:r>
                      <a:r>
                        <a:rPr lang="en-GB" sz="1600" smtClean="0"/>
                        <a:t> 1945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Kostnad</a:t>
                      </a:r>
                      <a:r>
                        <a:rPr lang="en-GB" sz="1600" dirty="0" smtClean="0"/>
                        <a:t> versus relation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Kostnadsfokus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Mest</a:t>
                      </a:r>
                      <a:r>
                        <a:rPr lang="en-GB" sz="1600" dirty="0" smtClean="0"/>
                        <a:t> relation (men </a:t>
                      </a:r>
                      <a:r>
                        <a:rPr lang="en-GB" sz="1600" dirty="0" err="1" smtClean="0"/>
                        <a:t>senare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aseline="0" dirty="0" err="1" smtClean="0"/>
                        <a:t>mer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kostnadsfokus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Livsmedelstillverkare</a:t>
                      </a:r>
                      <a:r>
                        <a:rPr lang="en-GB" sz="1600" dirty="0" smtClean="0"/>
                        <a:t> med </a:t>
                      </a:r>
                      <a:r>
                        <a:rPr lang="en-GB" sz="1600" dirty="0" err="1" smtClean="0"/>
                        <a:t>substantiell</a:t>
                      </a:r>
                      <a:r>
                        <a:rPr lang="en-GB" sz="1600" dirty="0" smtClean="0"/>
                        <a:t> R&amp;D in </a:t>
                      </a:r>
                      <a:r>
                        <a:rPr lang="en-GB" sz="1600" dirty="0" err="1" smtClean="0"/>
                        <a:t>Sverige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Få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Byggdes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upp</a:t>
                      </a:r>
                      <a:endParaRPr lang="en-GB" sz="1600" dirty="0"/>
                    </a:p>
                  </a:txBody>
                  <a:tcPr/>
                </a:tc>
              </a:tr>
              <a:tr h="850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R&amp;D processer </a:t>
                      </a:r>
                      <a:r>
                        <a:rPr lang="en-GB" sz="1600" dirty="0" err="1" smtClean="0"/>
                        <a:t>hos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livsmedelstillverkare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‘In-house’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samarbete</a:t>
                      </a:r>
                      <a:r>
                        <a:rPr lang="en-GB" sz="1600" dirty="0" smtClean="0"/>
                        <a:t> med </a:t>
                      </a:r>
                      <a:r>
                        <a:rPr lang="en-GB" sz="1600" dirty="0" err="1" smtClean="0"/>
                        <a:t>några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leverantörer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“Open” i </a:t>
                      </a:r>
                      <a:r>
                        <a:rPr lang="en-GB" sz="1600" dirty="0" err="1" smtClean="0"/>
                        <a:t>nätverk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kluster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‘</a:t>
                      </a:r>
                      <a:r>
                        <a:rPr lang="en-GB" sz="1600" dirty="0" err="1" smtClean="0"/>
                        <a:t>Edisons</a:t>
                      </a:r>
                      <a:r>
                        <a:rPr lang="en-GB" sz="1600" dirty="0" smtClean="0"/>
                        <a:t>’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även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utifrån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Service </a:t>
                      </a:r>
                      <a:r>
                        <a:rPr lang="en-GB" sz="1600" dirty="0" err="1" smtClean="0"/>
                        <a:t>som</a:t>
                      </a:r>
                      <a:r>
                        <a:rPr lang="en-GB" sz="1600" dirty="0" smtClean="0"/>
                        <a:t> innovation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tydligt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speciellt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hos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handeln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Nej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: </a:t>
                      </a:r>
                      <a:r>
                        <a:rPr lang="en-GB" sz="1600" dirty="0" err="1" smtClean="0"/>
                        <a:t>frysta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livsmedel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och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självbetjäning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‘</a:t>
                      </a:r>
                      <a:r>
                        <a:rPr lang="en-GB" sz="1600" dirty="0" err="1" smtClean="0"/>
                        <a:t>Edisons</a:t>
                      </a:r>
                      <a:r>
                        <a:rPr lang="en-GB" sz="1600" dirty="0" smtClean="0"/>
                        <a:t>’ </a:t>
                      </a:r>
                      <a:r>
                        <a:rPr lang="en-GB" sz="1600" dirty="0" err="1" smtClean="0"/>
                        <a:t>viktiga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innovationer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Diskuterades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nämndes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Flera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identifierade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kända</a:t>
                      </a:r>
                      <a:r>
                        <a:rPr lang="en-GB" sz="1600" dirty="0" smtClean="0"/>
                        <a:t>; </a:t>
                      </a:r>
                      <a:r>
                        <a:rPr lang="en-GB" sz="1600" dirty="0" err="1" smtClean="0"/>
                        <a:t>inom&amp;utifrån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Förpackningar</a:t>
                      </a:r>
                      <a:r>
                        <a:rPr lang="en-GB" sz="1600" dirty="0" smtClean="0"/>
                        <a:t>/system </a:t>
                      </a:r>
                      <a:r>
                        <a:rPr lang="en-GB" sz="1600" dirty="0" err="1" smtClean="0"/>
                        <a:t>viktiga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existerade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, men </a:t>
                      </a:r>
                      <a:r>
                        <a:rPr lang="en-GB" sz="1600" dirty="0" err="1" smtClean="0"/>
                        <a:t>ses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som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innovationspotential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Nej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måste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utvecklas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parallelt</a:t>
                      </a:r>
                      <a:r>
                        <a:rPr lang="en-GB" sz="1600" dirty="0" smtClean="0"/>
                        <a:t> med </a:t>
                      </a:r>
                      <a:r>
                        <a:rPr lang="en-GB" sz="1600" dirty="0" err="1" smtClean="0"/>
                        <a:t>produkter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Gemensam</a:t>
                      </a:r>
                      <a:r>
                        <a:rPr lang="en-GB" sz="1600" dirty="0" smtClean="0"/>
                        <a:t> vision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industri</a:t>
                      </a:r>
                      <a:r>
                        <a:rPr lang="en-GB" sz="1600" baseline="0" dirty="0" smtClean="0"/>
                        <a:t>/</a:t>
                      </a:r>
                      <a:r>
                        <a:rPr lang="en-GB" sz="1600" baseline="0" dirty="0" err="1" smtClean="0"/>
                        <a:t>samhälle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Nej</a:t>
                      </a:r>
                      <a:r>
                        <a:rPr lang="en-GB" sz="1600" dirty="0" smtClean="0"/>
                        <a:t> – </a:t>
                      </a:r>
                      <a:r>
                        <a:rPr lang="en-GB" sz="1600" dirty="0" err="1" smtClean="0"/>
                        <a:t>brist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rapporterad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av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respondenter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, se</a:t>
                      </a:r>
                      <a:r>
                        <a:rPr lang="en-GB" sz="1600" baseline="0" dirty="0" smtClean="0"/>
                        <a:t> Porter’s Diamond</a:t>
                      </a:r>
                      <a:endParaRPr lang="en-GB" sz="1600" dirty="0"/>
                    </a:p>
                  </a:txBody>
                  <a:tcPr/>
                </a:tc>
              </a:tr>
              <a:tr h="62063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Stöd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från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regering</a:t>
                      </a:r>
                      <a:r>
                        <a:rPr lang="en-GB" sz="1600" dirty="0" smtClean="0"/>
                        <a:t> etc.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? </a:t>
                      </a:r>
                      <a:r>
                        <a:rPr lang="en-GB" sz="1600" dirty="0" err="1" smtClean="0"/>
                        <a:t>och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Nej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nätverk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bildades</a:t>
                      </a:r>
                      <a:r>
                        <a:rPr lang="en-GB" sz="1600" dirty="0" smtClean="0"/>
                        <a:t> med </a:t>
                      </a:r>
                      <a:r>
                        <a:rPr lang="en-GB" sz="1600" dirty="0" err="1" smtClean="0"/>
                        <a:t>aktivt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stöd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704850"/>
          </a:xfrm>
        </p:spPr>
        <p:txBody>
          <a:bodyPr/>
          <a:lstStyle/>
          <a:p>
            <a:r>
              <a:rPr lang="sv-SE" sz="2800" dirty="0" smtClean="0"/>
              <a:t>Några personliga reflektioner och förslag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482436"/>
            <a:ext cx="7791450" cy="4394490"/>
          </a:xfrm>
        </p:spPr>
        <p:txBody>
          <a:bodyPr/>
          <a:lstStyle/>
          <a:p>
            <a:pPr marL="0" indent="0">
              <a:buNone/>
            </a:pPr>
            <a:r>
              <a:rPr lang="sv-SE" sz="2400" b="1" i="1" dirty="0" smtClean="0"/>
              <a:t>Vad </a:t>
            </a:r>
            <a:r>
              <a:rPr lang="sv-SE" sz="2400" i="1" dirty="0" smtClean="0"/>
              <a:t>skulle exempelvis </a:t>
            </a:r>
            <a:r>
              <a:rPr lang="sv-SE" sz="2400" i="1" dirty="0"/>
              <a:t>k</a:t>
            </a:r>
            <a:r>
              <a:rPr lang="sv-SE" sz="2400" i="1" dirty="0" smtClean="0"/>
              <a:t>unna göras</a:t>
            </a:r>
            <a:r>
              <a:rPr lang="sv-SE" sz="2400" b="1" i="1" dirty="0" smtClean="0"/>
              <a:t>?</a:t>
            </a:r>
          </a:p>
          <a:p>
            <a:r>
              <a:rPr lang="sv-SE" sz="2400" dirty="0" smtClean="0"/>
              <a:t>Identifiera projekt för hela kedjan med ’</a:t>
            </a:r>
            <a:r>
              <a:rPr lang="sv-SE" sz="2400" dirty="0" err="1" smtClean="0"/>
              <a:t>win-win</a:t>
            </a:r>
            <a:r>
              <a:rPr lang="sv-SE" sz="2400" dirty="0" smtClean="0"/>
              <a:t>’ potential, gemensam vision, långsiktighet, globalt</a:t>
            </a:r>
          </a:p>
          <a:p>
            <a:r>
              <a:rPr lang="sv-SE" sz="2400" dirty="0" smtClean="0"/>
              <a:t>Skapa kriterier för och en serie ’hållbara’ produkter (enl. oberoende expertis) och revidera kontinuerligt</a:t>
            </a:r>
          </a:p>
          <a:p>
            <a:r>
              <a:rPr lang="sv-SE" sz="2400" dirty="0" smtClean="0"/>
              <a:t>Involvera media tidigt för att kommunicera och råda utveckling och marknadsföring</a:t>
            </a:r>
          </a:p>
          <a:p>
            <a:r>
              <a:rPr lang="sv-SE" sz="2400" dirty="0" smtClean="0"/>
              <a:t>Utnyttja ’</a:t>
            </a:r>
            <a:r>
              <a:rPr lang="sv-SE" sz="2400" dirty="0" err="1" smtClean="0"/>
              <a:t>coopetition</a:t>
            </a:r>
            <a:r>
              <a:rPr lang="sv-SE" sz="2400" dirty="0" smtClean="0"/>
              <a:t>’ möjligheter</a:t>
            </a:r>
          </a:p>
          <a:p>
            <a:r>
              <a:rPr lang="sv-SE" sz="2400" dirty="0" smtClean="0"/>
              <a:t>Utvärdera möjligheter att ha samma priser per produkt oberoende av storlek och typ av butik i en kedja (som i UK)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218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690995"/>
          </a:xfrm>
        </p:spPr>
        <p:txBody>
          <a:bodyPr/>
          <a:lstStyle/>
          <a:p>
            <a:r>
              <a:rPr lang="sv-SE" sz="2800" dirty="0"/>
              <a:t>Några personliga reflektioner och förslag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205345"/>
            <a:ext cx="7791450" cy="4671581"/>
          </a:xfrm>
        </p:spPr>
        <p:txBody>
          <a:bodyPr/>
          <a:lstStyle/>
          <a:p>
            <a:pPr marL="0" indent="0">
              <a:buNone/>
            </a:pPr>
            <a:r>
              <a:rPr lang="sv-SE" sz="2400" b="1" i="1" dirty="0" smtClean="0"/>
              <a:t>Hur </a:t>
            </a:r>
            <a:r>
              <a:rPr lang="sv-SE" sz="2400" i="1" dirty="0" smtClean="0"/>
              <a:t>skulle man t.ex. kunna börja?</a:t>
            </a:r>
            <a:endParaRPr lang="sv-SE" sz="2400" i="1" dirty="0"/>
          </a:p>
          <a:p>
            <a:r>
              <a:rPr lang="sv-SE" sz="2400" dirty="0" smtClean="0"/>
              <a:t>Göra </a:t>
            </a:r>
            <a:r>
              <a:rPr lang="sv-SE" sz="2400" dirty="0"/>
              <a:t>en Porter analys, lands- eller </a:t>
            </a:r>
            <a:r>
              <a:rPr lang="sv-SE" sz="2400" dirty="0" smtClean="0"/>
              <a:t>regionsvis</a:t>
            </a:r>
            <a:endParaRPr lang="sv-SE" sz="2400" dirty="0"/>
          </a:p>
          <a:p>
            <a:r>
              <a:rPr lang="sv-SE" sz="2400" dirty="0"/>
              <a:t>Identifiera trender hos de yngre</a:t>
            </a:r>
          </a:p>
          <a:p>
            <a:r>
              <a:rPr lang="sv-SE" sz="2400" dirty="0"/>
              <a:t>Öka tranparens om kostnad-kvalité i </a:t>
            </a:r>
            <a:r>
              <a:rPr lang="sv-SE" sz="2400" dirty="0" smtClean="0"/>
              <a:t>kedjan</a:t>
            </a:r>
          </a:p>
          <a:p>
            <a:r>
              <a:rPr lang="sv-SE" sz="2400" dirty="0" smtClean="0"/>
              <a:t>Involvera förpacknings/system leverantörer mer</a:t>
            </a:r>
          </a:p>
          <a:p>
            <a:r>
              <a:rPr lang="sv-SE" sz="2400" dirty="0" smtClean="0"/>
              <a:t>Undersöka om/hur multinationella skulle vara intresserade av att samarbeta med nationella/lokala företag för ömsesidig nytta</a:t>
            </a:r>
          </a:p>
          <a:p>
            <a:r>
              <a:rPr lang="sv-SE" sz="2400" dirty="0" smtClean="0"/>
              <a:t>Göra shopping roligare och intressantare; specifikt ’nyhetsrum’?</a:t>
            </a:r>
          </a:p>
          <a:p>
            <a:r>
              <a:rPr lang="sv-SE" sz="2400" dirty="0" smtClean="0"/>
              <a:t>Utforska ’bundling’ mer</a:t>
            </a:r>
          </a:p>
          <a:p>
            <a:r>
              <a:rPr lang="sv-SE" sz="2400" dirty="0" smtClean="0"/>
              <a:t>Utveckla on-line shopping, ’e-</a:t>
            </a:r>
            <a:r>
              <a:rPr lang="sv-SE" sz="2400" dirty="0" err="1" smtClean="0"/>
              <a:t>tailing</a:t>
            </a:r>
            <a:r>
              <a:rPr lang="sv-SE" sz="2400" dirty="0" smtClean="0"/>
              <a:t>’</a:t>
            </a:r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1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367552"/>
            <a:ext cx="8099425" cy="1048871"/>
          </a:xfrm>
        </p:spPr>
        <p:txBody>
          <a:bodyPr/>
          <a:lstStyle/>
          <a:p>
            <a:r>
              <a:rPr lang="en-GB" sz="2800" dirty="0" smtClean="0"/>
              <a:t>Om </a:t>
            </a:r>
            <a:r>
              <a:rPr lang="en-GB" sz="2800" dirty="0" err="1" smtClean="0"/>
              <a:t>framtiden</a:t>
            </a:r>
            <a:r>
              <a:rPr lang="en-GB" sz="2800" dirty="0" smtClean="0"/>
              <a:t>? – </a:t>
            </a:r>
            <a:r>
              <a:rPr lang="en-GB" sz="2800" dirty="0" err="1" smtClean="0"/>
              <a:t>Kommer</a:t>
            </a:r>
            <a:r>
              <a:rPr lang="en-GB" sz="2800" dirty="0" smtClean="0"/>
              <a:t>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nuvarande</a:t>
            </a:r>
            <a:r>
              <a:rPr lang="en-GB" sz="2800" dirty="0" smtClean="0"/>
              <a:t> </a:t>
            </a:r>
            <a:r>
              <a:rPr lang="en-GB" sz="2800" dirty="0" err="1" smtClean="0"/>
              <a:t>sättet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arbeta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bestå</a:t>
            </a:r>
            <a:r>
              <a:rPr lang="en-GB" sz="2800" dirty="0" smtClean="0"/>
              <a:t> </a:t>
            </a:r>
            <a:r>
              <a:rPr lang="en-GB" sz="2800" dirty="0" err="1" smtClean="0"/>
              <a:t>eller</a:t>
            </a:r>
            <a:r>
              <a:rPr lang="en-GB" sz="2800" dirty="0" smtClean="0"/>
              <a:t> </a:t>
            </a:r>
            <a:r>
              <a:rPr lang="en-GB" sz="2800" dirty="0" err="1" smtClean="0"/>
              <a:t>ändras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766047"/>
            <a:ext cx="7791450" cy="4110878"/>
          </a:xfrm>
        </p:spPr>
        <p:txBody>
          <a:bodyPr/>
          <a:lstStyle/>
          <a:p>
            <a:r>
              <a:rPr lang="en-GB" sz="2800" i="1" dirty="0" err="1" smtClean="0"/>
              <a:t>Tecken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på</a:t>
            </a:r>
            <a:r>
              <a:rPr lang="en-GB" sz="2800" i="1" dirty="0" smtClean="0"/>
              <a:t> en </a:t>
            </a:r>
            <a:r>
              <a:rPr lang="en-GB" sz="2800" i="1" dirty="0" err="1" smtClean="0"/>
              <a:t>skifte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från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kostnad</a:t>
            </a:r>
            <a:r>
              <a:rPr lang="en-GB" sz="2800" i="1" dirty="0" smtClean="0"/>
              <a:t> till </a:t>
            </a:r>
            <a:r>
              <a:rPr lang="en-GB" sz="2800" i="1" dirty="0" err="1" smtClean="0"/>
              <a:t>värde</a:t>
            </a:r>
            <a:r>
              <a:rPr lang="en-GB" sz="2400" dirty="0" smtClean="0"/>
              <a:t>:</a:t>
            </a:r>
          </a:p>
          <a:p>
            <a:pPr>
              <a:buNone/>
            </a:pPr>
            <a:r>
              <a:rPr lang="en-GB" sz="2400" dirty="0" smtClean="0"/>
              <a:t> - </a:t>
            </a:r>
            <a:r>
              <a:rPr lang="en-GB" sz="2400" dirty="0" err="1" smtClean="0"/>
              <a:t>då</a:t>
            </a:r>
            <a:r>
              <a:rPr lang="en-GB" sz="2400" dirty="0" smtClean="0"/>
              <a:t> </a:t>
            </a:r>
            <a:r>
              <a:rPr lang="en-GB" sz="2400" dirty="0" err="1" smtClean="0"/>
              <a:t>samarbete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konkurrens</a:t>
            </a:r>
            <a:r>
              <a:rPr lang="en-GB" sz="2400" dirty="0" smtClean="0"/>
              <a:t> </a:t>
            </a:r>
            <a:r>
              <a:rPr lang="en-GB" sz="2400" dirty="0" err="1" smtClean="0"/>
              <a:t>äger</a:t>
            </a:r>
            <a:r>
              <a:rPr lang="en-GB" sz="2400" dirty="0" smtClean="0"/>
              <a:t> rum </a:t>
            </a:r>
            <a:r>
              <a:rPr lang="en-GB" sz="2400" dirty="0" err="1" smtClean="0"/>
              <a:t>samtidigt</a:t>
            </a:r>
            <a:r>
              <a:rPr lang="en-GB" sz="2400" dirty="0" smtClean="0"/>
              <a:t> (</a:t>
            </a:r>
            <a:r>
              <a:rPr lang="en-GB" sz="2400" b="1" dirty="0" smtClean="0"/>
              <a:t>coopetition</a:t>
            </a:r>
            <a:r>
              <a:rPr lang="en-GB" sz="2400" dirty="0" smtClean="0"/>
              <a:t>); </a:t>
            </a:r>
            <a:r>
              <a:rPr lang="en-GB" sz="2400" dirty="0" err="1" smtClean="0"/>
              <a:t>t.ex</a:t>
            </a:r>
            <a:r>
              <a:rPr lang="en-GB" sz="2400" dirty="0" smtClean="0"/>
              <a:t>. </a:t>
            </a:r>
            <a:r>
              <a:rPr lang="en-GB" sz="2400" dirty="0" err="1" smtClean="0"/>
              <a:t>egna</a:t>
            </a:r>
            <a:r>
              <a:rPr lang="en-GB" sz="2400" dirty="0" smtClean="0"/>
              <a:t> </a:t>
            </a:r>
            <a:r>
              <a:rPr lang="en-GB" sz="2400" dirty="0" err="1" smtClean="0"/>
              <a:t>märken</a:t>
            </a:r>
            <a:r>
              <a:rPr lang="en-GB" sz="2400" dirty="0" smtClean="0"/>
              <a:t> </a:t>
            </a:r>
            <a:r>
              <a:rPr lang="en-GB" sz="2400" dirty="0" err="1" smtClean="0"/>
              <a:t>kontra</a:t>
            </a:r>
            <a:r>
              <a:rPr lang="en-GB" sz="2400" dirty="0" smtClean="0"/>
              <a:t> - EMV</a:t>
            </a:r>
          </a:p>
          <a:p>
            <a:pPr>
              <a:buNone/>
            </a:pPr>
            <a:r>
              <a:rPr lang="en-GB" sz="2400" dirty="0" smtClean="0"/>
              <a:t> - en </a:t>
            </a:r>
            <a:r>
              <a:rPr lang="en-GB" sz="2400" dirty="0" err="1" smtClean="0"/>
              <a:t>önskan</a:t>
            </a:r>
            <a:r>
              <a:rPr lang="en-GB" sz="2400" dirty="0" smtClean="0"/>
              <a:t> </a:t>
            </a:r>
            <a:r>
              <a:rPr lang="en-GB" sz="2400" dirty="0" err="1" smtClean="0"/>
              <a:t>kommer</a:t>
            </a:r>
            <a:r>
              <a:rPr lang="en-GB" sz="2400" dirty="0" smtClean="0"/>
              <a:t> </a:t>
            </a:r>
            <a:r>
              <a:rPr lang="en-GB" sz="2400" dirty="0" err="1" smtClean="0"/>
              <a:t>fram</a:t>
            </a:r>
            <a:r>
              <a:rPr lang="en-GB" sz="2400" dirty="0" smtClean="0"/>
              <a:t> </a:t>
            </a:r>
            <a:r>
              <a:rPr lang="en-GB" sz="2400" dirty="0" err="1" smtClean="0"/>
              <a:t>hos</a:t>
            </a:r>
            <a:r>
              <a:rPr lang="en-GB" sz="2400" dirty="0" smtClean="0"/>
              <a:t> </a:t>
            </a:r>
            <a:r>
              <a:rPr lang="en-GB" sz="2400" dirty="0" err="1" smtClean="0"/>
              <a:t>vissa</a:t>
            </a:r>
            <a:r>
              <a:rPr lang="en-GB" sz="2400" dirty="0" smtClean="0"/>
              <a:t> </a:t>
            </a:r>
            <a:r>
              <a:rPr lang="en-GB" sz="2400" dirty="0" err="1" smtClean="0"/>
              <a:t>individer</a:t>
            </a:r>
            <a:r>
              <a:rPr lang="en-GB" sz="2400" dirty="0" smtClean="0"/>
              <a:t> I de </a:t>
            </a:r>
            <a:r>
              <a:rPr lang="en-GB" sz="2400" dirty="0" err="1" smtClean="0"/>
              <a:t>tre</a:t>
            </a:r>
            <a:r>
              <a:rPr lang="en-GB" sz="2400" dirty="0" smtClean="0"/>
              <a:t> </a:t>
            </a:r>
            <a:r>
              <a:rPr lang="en-GB" sz="2400" dirty="0" err="1" smtClean="0"/>
              <a:t>grupperna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 </a:t>
            </a:r>
            <a:r>
              <a:rPr lang="en-GB" sz="2400" dirty="0" err="1" smtClean="0"/>
              <a:t>hjälpa</a:t>
            </a:r>
            <a:r>
              <a:rPr lang="en-GB" sz="2400" dirty="0" smtClean="0"/>
              <a:t> </a:t>
            </a:r>
            <a:r>
              <a:rPr lang="en-GB" sz="2400" dirty="0" err="1" smtClean="0"/>
              <a:t>varandra</a:t>
            </a:r>
            <a:r>
              <a:rPr lang="en-GB" sz="2400" dirty="0" smtClean="0"/>
              <a:t> </a:t>
            </a:r>
            <a:r>
              <a:rPr lang="en-GB" sz="2400" dirty="0" err="1" smtClean="0"/>
              <a:t>mer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kedjan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 - en </a:t>
            </a:r>
            <a:r>
              <a:rPr lang="en-GB" sz="2400" dirty="0" err="1" smtClean="0"/>
              <a:t>medvetenhet</a:t>
            </a:r>
            <a:r>
              <a:rPr lang="en-GB" sz="2400" dirty="0" smtClean="0"/>
              <a:t> </a:t>
            </a:r>
            <a:r>
              <a:rPr lang="en-GB" sz="2400" dirty="0" err="1" smtClean="0"/>
              <a:t>finns</a:t>
            </a:r>
            <a:r>
              <a:rPr lang="en-GB" sz="2400" dirty="0" smtClean="0"/>
              <a:t> </a:t>
            </a:r>
            <a:r>
              <a:rPr lang="en-GB" sz="2400" dirty="0" err="1" smtClean="0"/>
              <a:t>hos</a:t>
            </a:r>
            <a:r>
              <a:rPr lang="en-GB" sz="2400" dirty="0" smtClean="0"/>
              <a:t> </a:t>
            </a:r>
            <a:r>
              <a:rPr lang="en-GB" sz="2400" dirty="0" err="1" smtClean="0"/>
              <a:t>vissa</a:t>
            </a:r>
            <a:r>
              <a:rPr lang="en-GB" sz="2400" dirty="0" smtClean="0"/>
              <a:t> </a:t>
            </a:r>
            <a:r>
              <a:rPr lang="en-GB" sz="2400" dirty="0" err="1" smtClean="0"/>
              <a:t>respondenter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kedjan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 </a:t>
            </a:r>
            <a:r>
              <a:rPr lang="en-GB" sz="2400" dirty="0" err="1" smtClean="0"/>
              <a:t>kostnader</a:t>
            </a:r>
            <a:r>
              <a:rPr lang="en-GB" sz="2400" dirty="0" smtClean="0"/>
              <a:t> </a:t>
            </a:r>
            <a:r>
              <a:rPr lang="en-GB" sz="2400" dirty="0" err="1" smtClean="0"/>
              <a:t>kan</a:t>
            </a:r>
            <a:r>
              <a:rPr lang="en-GB" sz="2400" dirty="0" smtClean="0"/>
              <a:t> </a:t>
            </a:r>
            <a:r>
              <a:rPr lang="en-GB" sz="2400" dirty="0" err="1" smtClean="0"/>
              <a:t>minskas</a:t>
            </a:r>
            <a:r>
              <a:rPr lang="en-GB" sz="2400" dirty="0" smtClean="0"/>
              <a:t> med </a:t>
            </a:r>
            <a:r>
              <a:rPr lang="en-GB" sz="2400" dirty="0" err="1" smtClean="0"/>
              <a:t>samarbete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i="1" dirty="0" smtClean="0">
                <a:solidFill>
                  <a:srgbClr val="00B050"/>
                </a:solidFill>
              </a:rPr>
              <a:t>Men </a:t>
            </a:r>
            <a:r>
              <a:rPr lang="en-GB" sz="2400" i="1" dirty="0" err="1" smtClean="0">
                <a:solidFill>
                  <a:srgbClr val="00B050"/>
                </a:solidFill>
              </a:rPr>
              <a:t>det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är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upp</a:t>
            </a:r>
            <a:r>
              <a:rPr lang="en-GB" sz="2400" i="1" dirty="0" smtClean="0">
                <a:solidFill>
                  <a:srgbClr val="00B050"/>
                </a:solidFill>
              </a:rPr>
              <a:t> till </a:t>
            </a:r>
            <a:r>
              <a:rPr lang="en-GB" sz="2400" i="1" dirty="0" err="1" smtClean="0">
                <a:solidFill>
                  <a:srgbClr val="00B050"/>
                </a:solidFill>
              </a:rPr>
              <a:t>aktörerna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i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försörjnings</a:t>
            </a:r>
            <a:r>
              <a:rPr lang="en-GB" sz="2400" i="1" dirty="0" smtClean="0">
                <a:solidFill>
                  <a:srgbClr val="00B050"/>
                </a:solidFill>
              </a:rPr>
              <a:t>/</a:t>
            </a:r>
            <a:r>
              <a:rPr lang="en-GB" sz="2400" i="1" dirty="0" err="1" smtClean="0">
                <a:solidFill>
                  <a:srgbClr val="00B050"/>
                </a:solidFill>
              </a:rPr>
              <a:t>värde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</a:rPr>
              <a:t>kedjan</a:t>
            </a:r>
            <a:r>
              <a:rPr lang="en-GB" sz="2400" i="1" dirty="0" smtClean="0">
                <a:solidFill>
                  <a:srgbClr val="00B050"/>
                </a:solidFill>
              </a:rPr>
              <a:t>!</a:t>
            </a:r>
            <a:endParaRPr lang="en-GB" sz="2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          </a:t>
            </a:r>
          </a:p>
          <a:p>
            <a:pPr>
              <a:buNone/>
            </a:pPr>
            <a:r>
              <a:rPr lang="en-GB" sz="3600" dirty="0" smtClean="0"/>
              <a:t>			</a:t>
            </a:r>
            <a:r>
              <a:rPr lang="en-GB" sz="4000" b="1" dirty="0" smtClean="0"/>
              <a:t>Tack!</a:t>
            </a:r>
          </a:p>
          <a:p>
            <a:pPr>
              <a:buNone/>
            </a:pPr>
            <a:endParaRPr lang="en-GB" sz="4000" b="1" dirty="0" smtClean="0"/>
          </a:p>
          <a:p>
            <a:pPr>
              <a:buNone/>
            </a:pPr>
            <a:r>
              <a:rPr lang="en-GB" sz="4000" b="1" dirty="0" smtClean="0"/>
              <a:t>		</a:t>
            </a:r>
            <a:r>
              <a:rPr lang="en-GB" sz="4000" b="1" dirty="0" err="1" smtClean="0"/>
              <a:t>Några</a:t>
            </a:r>
            <a:r>
              <a:rPr lang="en-GB" sz="4000" b="1" dirty="0" smtClean="0"/>
              <a:t> </a:t>
            </a:r>
            <a:r>
              <a:rPr lang="en-GB" sz="4000" b="1" dirty="0" err="1"/>
              <a:t>f</a:t>
            </a:r>
            <a:r>
              <a:rPr lang="en-GB" sz="4000" b="1" dirty="0" err="1" smtClean="0"/>
              <a:t>rågor</a:t>
            </a:r>
            <a:r>
              <a:rPr lang="en-GB" sz="4000" b="1" dirty="0" smtClean="0"/>
              <a:t>?</a:t>
            </a:r>
          </a:p>
          <a:p>
            <a:pPr>
              <a:buNone/>
            </a:pPr>
            <a:endParaRPr lang="en-GB" sz="4000" b="1" dirty="0" smtClean="0"/>
          </a:p>
          <a:p>
            <a:pPr>
              <a:buNone/>
            </a:pPr>
            <a:r>
              <a:rPr lang="en-GB" sz="3600" dirty="0" smtClean="0"/>
              <a:t>			</a:t>
            </a:r>
            <a:endParaRPr lang="en-GB" sz="3200" i="1" dirty="0" smtClean="0"/>
          </a:p>
          <a:p>
            <a:pPr>
              <a:buNone/>
            </a:pP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436" y="514351"/>
            <a:ext cx="7831427" cy="524740"/>
          </a:xfrm>
        </p:spPr>
        <p:txBody>
          <a:bodyPr/>
          <a:lstStyle/>
          <a:p>
            <a:r>
              <a:rPr lang="sv-SE" dirty="0" smtClean="0"/>
              <a:t>Varför innovationer?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177636"/>
            <a:ext cx="7791450" cy="469929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>
                <a:solidFill>
                  <a:srgbClr val="FF0000"/>
                </a:solidFill>
              </a:rPr>
              <a:t>Trots att </a:t>
            </a:r>
            <a:r>
              <a:rPr lang="sv-SE" sz="2400" dirty="0">
                <a:solidFill>
                  <a:srgbClr val="FF0000"/>
                </a:solidFill>
              </a:rPr>
              <a:t>bara 10-20% av nylanserade överlever 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FF0000"/>
                </a:solidFill>
              </a:rPr>
              <a:t>  </a:t>
            </a:r>
            <a:r>
              <a:rPr lang="sv-SE" sz="2400" dirty="0" smtClean="0">
                <a:solidFill>
                  <a:srgbClr val="FF0000"/>
                </a:solidFill>
              </a:rPr>
              <a:t>första </a:t>
            </a:r>
            <a:r>
              <a:rPr lang="sv-SE" sz="2400" dirty="0">
                <a:solidFill>
                  <a:srgbClr val="FF0000"/>
                </a:solidFill>
              </a:rPr>
              <a:t>året på hyllan</a:t>
            </a:r>
            <a:r>
              <a:rPr lang="sv-SE" sz="24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sv-SE" sz="2400" dirty="0" smtClean="0"/>
              <a:t>Skapa konkurrensfördelar och tillväxt, inklusive vinst i kedjan</a:t>
            </a:r>
          </a:p>
          <a:p>
            <a:r>
              <a:rPr lang="sv-SE" sz="2400" dirty="0" smtClean="0"/>
              <a:t>Alla produkter har en begränsad livstid</a:t>
            </a:r>
          </a:p>
          <a:p>
            <a:r>
              <a:rPr lang="sv-SE" sz="2400" dirty="0" smtClean="0"/>
              <a:t>Skapa nya marknader och användningar</a:t>
            </a:r>
          </a:p>
          <a:p>
            <a:r>
              <a:rPr lang="sv-SE" sz="2400" dirty="0" smtClean="0"/>
              <a:t>Utforska nya möjligheter baserade på ny kunskap och nya teknologier</a:t>
            </a:r>
          </a:p>
          <a:p>
            <a:r>
              <a:rPr lang="sv-SE" sz="2400" dirty="0" smtClean="0"/>
              <a:t>Möta ny lagstiftning</a:t>
            </a:r>
          </a:p>
          <a:p>
            <a:r>
              <a:rPr lang="sv-SE" sz="2400" dirty="0" smtClean="0"/>
              <a:t>Tillfredsställa nya önskemål från konsumenter, kunder och samhället</a:t>
            </a:r>
          </a:p>
          <a:p>
            <a:pPr marL="0" indent="0">
              <a:buNone/>
            </a:pPr>
            <a:endParaRPr lang="sv-SE" sz="24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62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25"/>
            <a:ext cx="8551863" cy="1182688"/>
          </a:xfrm>
        </p:spPr>
        <p:txBody>
          <a:bodyPr/>
          <a:lstStyle/>
          <a:p>
            <a:pPr eaLnBrk="1" hangingPunct="1"/>
            <a:r>
              <a:rPr lang="en-GB" dirty="0" smtClean="0"/>
              <a:t>	</a:t>
            </a:r>
            <a:r>
              <a:rPr lang="en-GB" sz="2800" dirty="0" err="1" smtClean="0"/>
              <a:t>Vad</a:t>
            </a:r>
            <a:r>
              <a:rPr lang="en-GB" sz="2800" dirty="0" smtClean="0"/>
              <a:t> </a:t>
            </a:r>
            <a:r>
              <a:rPr lang="en-GB" sz="2800" dirty="0" err="1" smtClean="0"/>
              <a:t>menas</a:t>
            </a:r>
            <a:r>
              <a:rPr lang="en-GB" sz="2800" dirty="0" smtClean="0"/>
              <a:t> med innovation?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096" y="1454727"/>
            <a:ext cx="7791450" cy="4457368"/>
          </a:xfrm>
        </p:spPr>
        <p:txBody>
          <a:bodyPr/>
          <a:lstStyle/>
          <a:p>
            <a:pPr eaLnBrk="1" hangingPunct="1"/>
            <a:r>
              <a:rPr lang="en-GB" sz="2400" dirty="0" smtClean="0"/>
              <a:t>“An innovation refers to any goods, service, or idea that is perceived by someone as new” </a:t>
            </a:r>
            <a:r>
              <a:rPr lang="en-GB" sz="2400" i="1" dirty="0" smtClean="0"/>
              <a:t>(from </a:t>
            </a:r>
            <a:r>
              <a:rPr lang="en-GB" sz="2400" i="1" dirty="0" err="1" smtClean="0"/>
              <a:t>Grunert</a:t>
            </a:r>
            <a:r>
              <a:rPr lang="en-GB" sz="2400" i="1" dirty="0" smtClean="0"/>
              <a:t> et al., 1997)</a:t>
            </a:r>
          </a:p>
          <a:p>
            <a:pPr eaLnBrk="1" hangingPunct="1"/>
            <a:r>
              <a:rPr lang="en-GB" sz="2400" dirty="0" smtClean="0"/>
              <a:t>“…product changes, process changes, new approaches to marketing, new forms of distribution, and new conceptions of scope” </a:t>
            </a:r>
            <a:r>
              <a:rPr lang="en-GB" sz="2400" i="1" dirty="0" smtClean="0"/>
              <a:t>(Porter, 1990)</a:t>
            </a:r>
          </a:p>
          <a:p>
            <a:pPr eaLnBrk="1" hangingPunct="1"/>
            <a:r>
              <a:rPr lang="en-GB" sz="2400" i="1" dirty="0" smtClean="0"/>
              <a:t>“</a:t>
            </a:r>
            <a:r>
              <a:rPr lang="en-GB" sz="2400" dirty="0" smtClean="0"/>
              <a:t>The</a:t>
            </a:r>
            <a:r>
              <a:rPr lang="en-GB" sz="2400" i="1" dirty="0" smtClean="0"/>
              <a:t> </a:t>
            </a:r>
            <a:r>
              <a:rPr lang="en-GB" sz="2400" dirty="0" smtClean="0"/>
              <a:t>process of successfully creating something new that has significant value to the relevant unit of adoption.” </a:t>
            </a:r>
            <a:r>
              <a:rPr lang="en-GB" sz="2400" i="1" dirty="0" smtClean="0"/>
              <a:t>(</a:t>
            </a:r>
            <a:r>
              <a:rPr lang="en-GB" sz="2400" i="1" dirty="0" err="1" smtClean="0"/>
              <a:t>Assink</a:t>
            </a:r>
            <a:r>
              <a:rPr lang="en-GB" sz="2400" i="1" dirty="0" smtClean="0"/>
              <a:t>, 2006)</a:t>
            </a:r>
          </a:p>
          <a:p>
            <a:pPr marL="0" indent="0" eaLnBrk="1" hangingPunct="1">
              <a:buNone/>
            </a:pPr>
            <a:r>
              <a:rPr lang="en-GB" sz="2400" dirty="0" smtClean="0"/>
              <a:t> </a:t>
            </a:r>
          </a:p>
          <a:p>
            <a:pPr eaLnBrk="1" hangingPunct="1"/>
            <a:r>
              <a:rPr lang="en-GB" sz="2400" dirty="0" smtClean="0">
                <a:solidFill>
                  <a:srgbClr val="00B050"/>
                </a:solidFill>
              </a:rPr>
              <a:t>…</a:t>
            </a:r>
            <a:r>
              <a:rPr lang="en-GB" sz="2400" dirty="0" err="1">
                <a:solidFill>
                  <a:srgbClr val="00B050"/>
                </a:solidFill>
              </a:rPr>
              <a:t>o</a:t>
            </a:r>
            <a:r>
              <a:rPr lang="en-GB" sz="2400" dirty="0" err="1" smtClean="0">
                <a:solidFill>
                  <a:srgbClr val="00B050"/>
                </a:solidFill>
              </a:rPr>
              <a:t>ch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kan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vara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allt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mellan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radikal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och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inkrementell</a:t>
            </a:r>
            <a:endParaRPr lang="en-GB" sz="2400" dirty="0" smtClean="0">
              <a:solidFill>
                <a:srgbClr val="00B050"/>
              </a:solidFill>
            </a:endParaRP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7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2438" y="474785"/>
            <a:ext cx="8099425" cy="2609728"/>
          </a:xfrm>
        </p:spPr>
        <p:txBody>
          <a:bodyPr/>
          <a:lstStyle/>
          <a:p>
            <a:r>
              <a:rPr lang="en-GB" sz="2800" dirty="0" err="1" smtClean="0"/>
              <a:t>Det</a:t>
            </a:r>
            <a:r>
              <a:rPr lang="en-GB" sz="2800" dirty="0" smtClean="0"/>
              <a:t> huvudsakliga </a:t>
            </a:r>
            <a:r>
              <a:rPr lang="en-GB" sz="2800" dirty="0" err="1" smtClean="0"/>
              <a:t>syftet</a:t>
            </a:r>
            <a:r>
              <a:rPr lang="en-GB" sz="2800" dirty="0" smtClean="0"/>
              <a:t> med en innovation </a:t>
            </a:r>
            <a:r>
              <a:rPr lang="en-GB" sz="2800" dirty="0" err="1" smtClean="0"/>
              <a:t>är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skapa</a:t>
            </a:r>
            <a:r>
              <a:rPr lang="en-GB" sz="2800" dirty="0" smtClean="0"/>
              <a:t> </a:t>
            </a:r>
            <a:r>
              <a:rPr lang="en-GB" sz="2800" dirty="0" err="1" smtClean="0"/>
              <a:t>värde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kunden</a:t>
            </a:r>
            <a:r>
              <a:rPr lang="en-GB" sz="2800" dirty="0" smtClean="0"/>
              <a:t>/</a:t>
            </a:r>
            <a:r>
              <a:rPr lang="en-GB" sz="2800" dirty="0" err="1" smtClean="0"/>
              <a:t>konsumenten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genom</a:t>
            </a:r>
            <a:r>
              <a:rPr lang="en-GB" sz="2800" dirty="0" smtClean="0"/>
              <a:t> </a:t>
            </a:r>
            <a:r>
              <a:rPr lang="en-GB" sz="2800" dirty="0" err="1" smtClean="0"/>
              <a:t>detta</a:t>
            </a:r>
            <a:r>
              <a:rPr lang="en-GB" sz="2800" dirty="0" smtClean="0"/>
              <a:t> </a:t>
            </a:r>
            <a:r>
              <a:rPr lang="en-GB" sz="2800" dirty="0" err="1" smtClean="0"/>
              <a:t>också</a:t>
            </a:r>
            <a:r>
              <a:rPr lang="en-GB" sz="2800" dirty="0" smtClean="0"/>
              <a:t> </a:t>
            </a:r>
            <a:r>
              <a:rPr lang="en-GB" sz="2800" dirty="0" err="1" smtClean="0"/>
              <a:t>värde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de </a:t>
            </a: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aktörerna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värdekedjan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0850" y="2690446"/>
            <a:ext cx="7791450" cy="3186479"/>
          </a:xfrm>
        </p:spPr>
        <p:txBody>
          <a:bodyPr/>
          <a:lstStyle/>
          <a:p>
            <a:pPr eaLnBrk="1" hangingPunct="1"/>
            <a:r>
              <a:rPr lang="en-GB" sz="2400" i="1" dirty="0" smtClean="0"/>
              <a:t>…”in order to create value for our shareholders and our Company, we need to create value for the people in the countries where we are present”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/>
              <a:t>	</a:t>
            </a:r>
            <a:r>
              <a:rPr lang="en-GB" sz="2000" dirty="0" smtClean="0"/>
              <a:t>(in Nestlé Annual Report for 2007</a:t>
            </a:r>
            <a:r>
              <a:rPr lang="en-GB" sz="2400" i="1" dirty="0" smtClean="0"/>
              <a:t>),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i="1" dirty="0"/>
              <a:t>	</a:t>
            </a:r>
            <a:r>
              <a:rPr lang="en-GB" sz="2000" dirty="0" smtClean="0"/>
              <a:t>men</a:t>
            </a:r>
          </a:p>
          <a:p>
            <a:pPr eaLnBrk="1" hangingPunct="1">
              <a:buNone/>
            </a:pPr>
            <a:r>
              <a:rPr lang="en-GB" sz="2400" dirty="0"/>
              <a:t>“ </a:t>
            </a:r>
            <a:r>
              <a:rPr lang="en-GB" sz="2400" i="1" dirty="0"/>
              <a:t>Value exists only if the consumer perceives it as such, otherwise it is not added value but added expense</a:t>
            </a:r>
            <a:r>
              <a:rPr lang="en-GB" sz="2400" dirty="0"/>
              <a:t>” </a:t>
            </a:r>
            <a:r>
              <a:rPr lang="en-GB" sz="1800" dirty="0"/>
              <a:t>(Burt, 1989)</a:t>
            </a:r>
          </a:p>
          <a:p>
            <a:pPr eaLnBrk="1" hangingPunct="1">
              <a:buFont typeface="Wingdings" pitchFamily="2" charset="2"/>
              <a:buNone/>
            </a:pPr>
            <a:endParaRPr lang="en-GB" sz="2400" i="1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6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436" y="514350"/>
            <a:ext cx="7831427" cy="621723"/>
          </a:xfrm>
        </p:spPr>
        <p:txBody>
          <a:bodyPr/>
          <a:lstStyle/>
          <a:p>
            <a:r>
              <a:rPr lang="sv-SE" dirty="0" smtClean="0"/>
              <a:t>Livsmedel och dess förpackningar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454727"/>
            <a:ext cx="7791450" cy="4422200"/>
          </a:xfrm>
        </p:spPr>
        <p:txBody>
          <a:bodyPr/>
          <a:lstStyle/>
          <a:p>
            <a:pPr eaLnBrk="1" hangingPunct="1"/>
            <a:r>
              <a:rPr lang="en-GB" sz="2400" dirty="0" err="1"/>
              <a:t>Livsmedelsindustrin</a:t>
            </a:r>
            <a:r>
              <a:rPr lang="en-GB" sz="2400" dirty="0"/>
              <a:t> </a:t>
            </a:r>
            <a:r>
              <a:rPr lang="en-GB" sz="2400" dirty="0" err="1"/>
              <a:t>är</a:t>
            </a:r>
            <a:r>
              <a:rPr lang="en-GB" sz="2400" dirty="0"/>
              <a:t> den </a:t>
            </a:r>
            <a:r>
              <a:rPr lang="en-GB" sz="2400" dirty="0" err="1"/>
              <a:t>största</a:t>
            </a:r>
            <a:r>
              <a:rPr lang="en-GB" sz="2400" dirty="0"/>
              <a:t> </a:t>
            </a:r>
            <a:r>
              <a:rPr lang="en-GB" sz="2400" dirty="0" err="1"/>
              <a:t>användaren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den </a:t>
            </a:r>
            <a:r>
              <a:rPr lang="en-GB" sz="2400" dirty="0" err="1"/>
              <a:t>globala</a:t>
            </a:r>
            <a:r>
              <a:rPr lang="en-GB" sz="2400" dirty="0"/>
              <a:t> </a:t>
            </a:r>
            <a:r>
              <a:rPr lang="en-GB" sz="2400" dirty="0" err="1" smtClean="0"/>
              <a:t>förpackningsindustrin</a:t>
            </a:r>
            <a:endParaRPr lang="en-GB" sz="2400" dirty="0" smtClean="0"/>
          </a:p>
          <a:p>
            <a:pPr eaLnBrk="1" hangingPunct="1"/>
            <a:r>
              <a:rPr lang="en-GB" sz="2400" dirty="0" err="1"/>
              <a:t>Över</a:t>
            </a:r>
            <a:r>
              <a:rPr lang="en-GB" sz="2400" dirty="0"/>
              <a:t> 73 %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konsumenterna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en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uppger</a:t>
            </a:r>
            <a:r>
              <a:rPr lang="en-GB" sz="2400" dirty="0"/>
              <a:t> </a:t>
            </a:r>
            <a:r>
              <a:rPr lang="en-GB" sz="2400" dirty="0" err="1"/>
              <a:t>att</a:t>
            </a:r>
            <a:r>
              <a:rPr lang="en-GB" sz="2400" dirty="0"/>
              <a:t> de </a:t>
            </a:r>
            <a:r>
              <a:rPr lang="en-GB" sz="2400" dirty="0" err="1"/>
              <a:t>förlitar</a:t>
            </a:r>
            <a:r>
              <a:rPr lang="en-GB" sz="2400" dirty="0"/>
              <a:t> sig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förpackningen</a:t>
            </a:r>
            <a:r>
              <a:rPr lang="en-GB" sz="2400" dirty="0"/>
              <a:t> </a:t>
            </a:r>
            <a:r>
              <a:rPr lang="en-GB" sz="2400" dirty="0" err="1"/>
              <a:t>när</a:t>
            </a:r>
            <a:r>
              <a:rPr lang="en-GB" sz="2400" dirty="0"/>
              <a:t> de </a:t>
            </a:r>
            <a:r>
              <a:rPr lang="en-GB" sz="2400" dirty="0" err="1"/>
              <a:t>fattar</a:t>
            </a:r>
            <a:r>
              <a:rPr lang="en-GB" sz="2400" dirty="0"/>
              <a:t> </a:t>
            </a:r>
            <a:r>
              <a:rPr lang="en-GB" sz="2400" dirty="0" err="1"/>
              <a:t>ett</a:t>
            </a:r>
            <a:r>
              <a:rPr lang="en-GB" sz="2400" dirty="0"/>
              <a:t> </a:t>
            </a:r>
            <a:r>
              <a:rPr lang="en-GB" sz="2400" dirty="0" err="1"/>
              <a:t>köpsbeslut</a:t>
            </a:r>
            <a:r>
              <a:rPr lang="en-GB" sz="2400" dirty="0"/>
              <a:t> </a:t>
            </a:r>
            <a:r>
              <a:rPr lang="en-GB" sz="1800" dirty="0"/>
              <a:t>(Wells et al., 2007</a:t>
            </a:r>
            <a:r>
              <a:rPr lang="en-GB" sz="1800" dirty="0" smtClean="0"/>
              <a:t>)</a:t>
            </a:r>
            <a:r>
              <a:rPr lang="en-GB" sz="2400" dirty="0" smtClean="0"/>
              <a:t> </a:t>
            </a:r>
            <a:endParaRPr lang="en-GB" sz="2400" dirty="0"/>
          </a:p>
          <a:p>
            <a:pPr eaLnBrk="1" hangingPunct="1"/>
            <a:r>
              <a:rPr lang="en-GB" sz="2400" dirty="0" err="1" smtClean="0"/>
              <a:t>Förpackningen</a:t>
            </a:r>
            <a:r>
              <a:rPr lang="en-GB" sz="2400" dirty="0" smtClean="0"/>
              <a:t> </a:t>
            </a:r>
            <a:r>
              <a:rPr lang="en-GB" sz="2400" dirty="0" err="1" smtClean="0"/>
              <a:t>är</a:t>
            </a:r>
            <a:r>
              <a:rPr lang="en-GB" sz="2400" dirty="0" smtClean="0"/>
              <a:t> en </a:t>
            </a:r>
            <a:r>
              <a:rPr lang="en-GB" sz="2400" dirty="0" err="1" smtClean="0"/>
              <a:t>integrerad</a:t>
            </a:r>
            <a:r>
              <a:rPr lang="en-GB" sz="2400" dirty="0" smtClean="0"/>
              <a:t> del </a:t>
            </a:r>
            <a:r>
              <a:rPr lang="en-GB" sz="2400" dirty="0" err="1" smtClean="0"/>
              <a:t>av</a:t>
            </a:r>
            <a:r>
              <a:rPr lang="en-GB" sz="2400" dirty="0" smtClean="0"/>
              <a:t> </a:t>
            </a:r>
            <a:r>
              <a:rPr lang="en-GB" sz="2400" dirty="0" err="1" smtClean="0"/>
              <a:t>produkten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“the </a:t>
            </a:r>
            <a:r>
              <a:rPr lang="en-GB" sz="2400" dirty="0"/>
              <a:t>first point of contact with the brand for a consumer product” (</a:t>
            </a:r>
            <a:r>
              <a:rPr lang="en-GB" sz="1800" dirty="0" err="1"/>
              <a:t>Rundh</a:t>
            </a:r>
            <a:r>
              <a:rPr lang="en-GB" sz="1800" dirty="0"/>
              <a:t>, 2005</a:t>
            </a:r>
            <a:r>
              <a:rPr lang="en-GB" sz="2400" dirty="0" smtClean="0"/>
              <a:t>)</a:t>
            </a:r>
          </a:p>
          <a:p>
            <a:pPr eaLnBrk="1" hangingPunct="1"/>
            <a:r>
              <a:rPr lang="en-GB" sz="2400" dirty="0" err="1" smtClean="0"/>
              <a:t>Förpackningssystem</a:t>
            </a:r>
            <a:r>
              <a:rPr lang="en-GB" sz="2400" dirty="0"/>
              <a:t>, </a:t>
            </a:r>
            <a:r>
              <a:rPr lang="en-GB" sz="2400" dirty="0" err="1" smtClean="0"/>
              <a:t>som</a:t>
            </a:r>
            <a:r>
              <a:rPr lang="en-GB" sz="2400" dirty="0" smtClean="0"/>
              <a:t> </a:t>
            </a:r>
            <a:r>
              <a:rPr lang="en-GB" sz="2400" dirty="0" err="1" smtClean="0"/>
              <a:t>t.ex</a:t>
            </a:r>
            <a:r>
              <a:rPr lang="en-GB" sz="2400" dirty="0"/>
              <a:t>. </a:t>
            </a:r>
            <a:r>
              <a:rPr lang="en-GB" sz="2400" dirty="0" err="1"/>
              <a:t>konservburken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aseptiska</a:t>
            </a:r>
            <a:r>
              <a:rPr lang="en-GB" sz="2400" dirty="0"/>
              <a:t> </a:t>
            </a:r>
            <a:r>
              <a:rPr lang="en-GB" sz="2400" dirty="0" smtClean="0"/>
              <a:t>system, </a:t>
            </a:r>
            <a:r>
              <a:rPr lang="en-GB" sz="2400" dirty="0" err="1" smtClean="0"/>
              <a:t>kan</a:t>
            </a:r>
            <a:r>
              <a:rPr lang="en-GB" sz="2400" dirty="0" smtClean="0"/>
              <a:t> </a:t>
            </a:r>
            <a:r>
              <a:rPr lang="en-GB" sz="2400" dirty="0" err="1" smtClean="0"/>
              <a:t>ge</a:t>
            </a:r>
            <a:r>
              <a:rPr lang="en-GB" sz="2400" dirty="0" smtClean="0"/>
              <a:t> </a:t>
            </a:r>
            <a:r>
              <a:rPr lang="en-GB" sz="2400" dirty="0" err="1" smtClean="0"/>
              <a:t>upphov</a:t>
            </a:r>
            <a:r>
              <a:rPr lang="en-GB" sz="2400" dirty="0" smtClean="0"/>
              <a:t> till </a:t>
            </a:r>
            <a:r>
              <a:rPr lang="en-GB" sz="2400" dirty="0" err="1" smtClean="0"/>
              <a:t>andra</a:t>
            </a:r>
            <a:r>
              <a:rPr lang="en-GB" sz="2400" dirty="0" smtClean="0"/>
              <a:t> </a:t>
            </a:r>
            <a:r>
              <a:rPr lang="en-GB" sz="2400" dirty="0" err="1" smtClean="0"/>
              <a:t>innovationer</a:t>
            </a:r>
            <a:r>
              <a:rPr lang="en-GB" sz="2400" dirty="0"/>
              <a:t> i</a:t>
            </a:r>
            <a:r>
              <a:rPr lang="en-GB" sz="2400" dirty="0" smtClean="0"/>
              <a:t> </a:t>
            </a:r>
            <a:r>
              <a:rPr lang="en-GB" sz="2400" dirty="0" err="1" smtClean="0"/>
              <a:t>kedjan</a:t>
            </a:r>
            <a:r>
              <a:rPr lang="en-GB" sz="2400" dirty="0" smtClean="0"/>
              <a:t> </a:t>
            </a:r>
            <a:endParaRPr lang="en-GB" sz="2400" dirty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31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food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5318" y="1819835"/>
            <a:ext cx="3810000" cy="37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1" y="514350"/>
            <a:ext cx="8884584" cy="1139825"/>
          </a:xfrm>
        </p:spPr>
        <p:txBody>
          <a:bodyPr/>
          <a:lstStyle/>
          <a:p>
            <a:r>
              <a:rPr lang="en-GB" dirty="0" smtClean="0"/>
              <a:t>The rise of the Swedish food sector after WW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79512" y="2060848"/>
            <a:ext cx="1446212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sv-SE" sz="2400" b="1" dirty="0" err="1">
                <a:solidFill>
                  <a:schemeClr val="bg1"/>
                </a:solidFill>
                <a:latin typeface="Frutiger 45 Light" pitchFamily="34" charset="0"/>
              </a:rPr>
              <a:t>What</a:t>
            </a:r>
            <a:r>
              <a:rPr lang="sv-SE" sz="2400" b="1" dirty="0">
                <a:solidFill>
                  <a:schemeClr val="bg1"/>
                </a:solidFill>
                <a:latin typeface="Frutiger 45 Light" pitchFamily="34" charset="0"/>
              </a:rPr>
              <a:t>?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67744" y="2060848"/>
            <a:ext cx="1543844" cy="7585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sv-SE" sz="2400" b="1" dirty="0" err="1">
                <a:solidFill>
                  <a:schemeClr val="bg1"/>
                </a:solidFill>
                <a:latin typeface="Frutiger 45 Light" pitchFamily="34" charset="0"/>
              </a:rPr>
              <a:t>Why</a:t>
            </a:r>
            <a:r>
              <a:rPr lang="sv-SE" sz="2400" b="1" dirty="0">
                <a:solidFill>
                  <a:schemeClr val="bg1"/>
                </a:solidFill>
                <a:latin typeface="Frutiger 45 Light" pitchFamily="34" charset="0"/>
              </a:rPr>
              <a:t>?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00600" y="2057400"/>
            <a:ext cx="1524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sv-SE" sz="2400" b="1" dirty="0" err="1">
                <a:solidFill>
                  <a:schemeClr val="bg1"/>
                </a:solidFill>
                <a:latin typeface="Frutiger 45 Light" pitchFamily="34" charset="0"/>
              </a:rPr>
              <a:t>How</a:t>
            </a:r>
            <a:r>
              <a:rPr lang="sv-SE" sz="2400" b="1" dirty="0">
                <a:solidFill>
                  <a:schemeClr val="bg1"/>
                </a:solidFill>
                <a:latin typeface="Frutiger 45 Light" pitchFamily="34" charset="0"/>
              </a:rPr>
              <a:t>?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239000" y="2057400"/>
            <a:ext cx="1524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sv-SE" sz="2400" b="1" dirty="0">
                <a:solidFill>
                  <a:schemeClr val="bg1"/>
                </a:solidFill>
                <a:latin typeface="Frutiger 45 Light" pitchFamily="34" charset="0"/>
              </a:rPr>
              <a:t>Who?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586" y="3899647"/>
            <a:ext cx="7443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Forskning</a:t>
            </a:r>
            <a:r>
              <a:rPr lang="en-GB" sz="2400" dirty="0" smtClean="0"/>
              <a:t> </a:t>
            </a:r>
            <a:r>
              <a:rPr lang="en-GB" sz="2400" dirty="0" err="1" smtClean="0"/>
              <a:t>för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 </a:t>
            </a:r>
            <a:r>
              <a:rPr lang="en-GB" sz="2400" dirty="0" err="1" smtClean="0"/>
              <a:t>identifiera</a:t>
            </a:r>
            <a:r>
              <a:rPr lang="en-GB" sz="2400" dirty="0" smtClean="0"/>
              <a:t> </a:t>
            </a:r>
            <a:r>
              <a:rPr lang="en-GB" sz="2400" dirty="0" err="1" smtClean="0"/>
              <a:t>faktorer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orsaker</a:t>
            </a:r>
            <a:r>
              <a:rPr lang="en-GB" sz="2400" dirty="0" smtClean="0"/>
              <a:t> </a:t>
            </a:r>
            <a:r>
              <a:rPr lang="en-GB" sz="2400" dirty="0" err="1" smtClean="0"/>
              <a:t>bakom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 </a:t>
            </a:r>
            <a:r>
              <a:rPr lang="en-GB" sz="2400" dirty="0" err="1" smtClean="0"/>
              <a:t>Sverige</a:t>
            </a:r>
            <a:r>
              <a:rPr lang="en-GB" sz="2400" dirty="0" smtClean="0"/>
              <a:t> </a:t>
            </a:r>
            <a:r>
              <a:rPr lang="en-GB" sz="2400" dirty="0" err="1" smtClean="0"/>
              <a:t>utvecklade</a:t>
            </a:r>
            <a:r>
              <a:rPr lang="en-GB" sz="2400" dirty="0" smtClean="0"/>
              <a:t> en modern </a:t>
            </a:r>
            <a:r>
              <a:rPr lang="en-GB" sz="2400" dirty="0" err="1" smtClean="0"/>
              <a:t>livsmedelssektor</a:t>
            </a:r>
            <a:r>
              <a:rPr lang="en-GB" sz="2400" dirty="0" smtClean="0"/>
              <a:t> </a:t>
            </a:r>
            <a:r>
              <a:rPr lang="en-GB" sz="2400" dirty="0" err="1" smtClean="0"/>
              <a:t>på</a:t>
            </a:r>
            <a:r>
              <a:rPr lang="en-GB" sz="2400" dirty="0" smtClean="0"/>
              <a:t> 1940-50 </a:t>
            </a:r>
            <a:r>
              <a:rPr lang="en-GB" sz="2400" dirty="0" err="1" smtClean="0"/>
              <a:t>talen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7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ll_091210_English2003">
  <a:themeElements>
    <a:clrScheme name="Standardformgivning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6633"/>
      </a:accent1>
      <a:accent2>
        <a:srgbClr val="C4BC9C"/>
      </a:accent2>
      <a:accent3>
        <a:srgbClr val="FFFFFF"/>
      </a:accent3>
      <a:accent4>
        <a:srgbClr val="000000"/>
      </a:accent4>
      <a:accent5>
        <a:srgbClr val="CAB8AD"/>
      </a:accent5>
      <a:accent6>
        <a:srgbClr val="B1AA8D"/>
      </a:accent6>
      <a:hlink>
        <a:srgbClr val="EB730F"/>
      </a:hlink>
      <a:folHlink>
        <a:srgbClr val="00008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PPT_mall_091210_English2003</Template>
  <TotalTime>3041</TotalTime>
  <Words>2616</Words>
  <Application>Microsoft Macintosh PowerPoint</Application>
  <PresentationFormat>Anpassad</PresentationFormat>
  <Paragraphs>325</Paragraphs>
  <Slides>34</Slides>
  <Notes>14</Notes>
  <HiddenSlides>0</HiddenSlides>
  <MMClips>0</MMClips>
  <ScaleCrop>false</ScaleCrop>
  <HeadingPairs>
    <vt:vector size="4" baseType="variant">
      <vt:variant>
        <vt:lpstr>Formgivningsmall</vt:lpstr>
      </vt:variant>
      <vt:variant>
        <vt:i4>5</vt:i4>
      </vt:variant>
      <vt:variant>
        <vt:lpstr>Bildrubriker</vt:lpstr>
      </vt:variant>
      <vt:variant>
        <vt:i4>34</vt:i4>
      </vt:variant>
    </vt:vector>
  </HeadingPairs>
  <TitlesOfParts>
    <vt:vector size="39" baseType="lpstr">
      <vt:lpstr>PPT_mall_091210_English2003</vt:lpstr>
      <vt:lpstr>Custom Design</vt:lpstr>
      <vt:lpstr>1_Custom Design</vt:lpstr>
      <vt:lpstr>2_Custom Design</vt:lpstr>
      <vt:lpstr>3_Custom Design</vt:lpstr>
      <vt:lpstr>Potentialen för innovationer inom svensk livsmedelssektor </vt:lpstr>
      <vt:lpstr>Några resultat om innovation inom livsmedelssektorn i Sverige</vt:lpstr>
      <vt:lpstr>Bakgrund till resultaten:  En longitudinell undersökning av den svenska livsmedelssektorn</vt:lpstr>
      <vt:lpstr>Varför innovationer?</vt:lpstr>
      <vt:lpstr> Vad menas med innovation?</vt:lpstr>
      <vt:lpstr>Det huvudsakliga syftet med en innovation är att skapa värde för kunden/konsumenten och genom detta också värde för de olika aktörerna i värdekedjan </vt:lpstr>
      <vt:lpstr>Livsmedel och dess förpackningar</vt:lpstr>
      <vt:lpstr>Bild 8</vt:lpstr>
      <vt:lpstr>The rise of the Swedish food sector after WW II</vt:lpstr>
      <vt:lpstr>Resultat från “igår”, efter kriget, i Sverige</vt:lpstr>
      <vt:lpstr>  Porter’s “diamond” (1990)           passade in på situationen i Sverige efter kriget</vt:lpstr>
      <vt:lpstr>Bild 12</vt:lpstr>
      <vt:lpstr>Kluster för frysta livsmedel under 1950-60 talen</vt:lpstr>
      <vt:lpstr>Vem/vilka drev utvecklingen framåt?</vt:lpstr>
      <vt:lpstr>Var djupfrysta livsmedel en radikal innovation?</vt:lpstr>
      <vt:lpstr> Vad kan vi lära av ”igår” om innovationer?</vt:lpstr>
      <vt:lpstr>Hur är det med innovationer i Sverige idag?</vt:lpstr>
      <vt:lpstr>Vad anser de intervjuade är en innovation?</vt:lpstr>
      <vt:lpstr>Exempel: Helt nya produktkategorier</vt:lpstr>
      <vt:lpstr>Exempel: helt ny process (radikal?) och produkter</vt:lpstr>
      <vt:lpstr>Exempel: Nya och/eller radikala förpackningssystem eller material</vt:lpstr>
      <vt:lpstr>Exempel: Ny förpackning och vitaliserat sortiment</vt:lpstr>
      <vt:lpstr>Exempel: Radikal innovation som produkt, system och försäljning; marknadsdrivande (enligt  livsmedelsproducenter)</vt:lpstr>
      <vt:lpstr>Resultat: En ny definition av livsmedels-relaterade innovationer föreslås</vt:lpstr>
      <vt:lpstr>Några viktiga trender enligt intervjupersonerna</vt:lpstr>
      <vt:lpstr>Vad säger litteraturen om hur framgångsrika innovationer kommer fram? Några tips</vt:lpstr>
      <vt:lpstr>Vem driver utveckling/innovation inom svensk    livsmedelssektor?</vt:lpstr>
      <vt:lpstr>Tillbaks till några inledande resultat</vt:lpstr>
      <vt:lpstr>Jämförande  result från idag och igår</vt:lpstr>
      <vt:lpstr>Jämförande  result från idag och igår ;forsättn.</vt:lpstr>
      <vt:lpstr>Några personliga reflektioner och förslag</vt:lpstr>
      <vt:lpstr>Några personliga reflektioner och förslag</vt:lpstr>
      <vt:lpstr>Om framtiden? – Kommer det nuvarande sättet att arbeta att bestå eller ändras?</vt:lpstr>
      <vt:lpstr>Bild 34</vt:lpstr>
    </vt:vector>
  </TitlesOfParts>
  <Company>Designvetenskaper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Erik Andersson</dc:creator>
  <cp:lastModifiedBy>Marie Karlén</cp:lastModifiedBy>
  <cp:revision>270</cp:revision>
  <cp:lastPrinted>2012-04-22T15:17:03Z</cp:lastPrinted>
  <dcterms:created xsi:type="dcterms:W3CDTF">2012-05-23T11:42:37Z</dcterms:created>
  <dcterms:modified xsi:type="dcterms:W3CDTF">2012-05-23T11:43:21Z</dcterms:modified>
</cp:coreProperties>
</file>