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39" r:id="rId2"/>
    <p:sldId id="340" r:id="rId3"/>
    <p:sldId id="290" r:id="rId4"/>
    <p:sldId id="291" r:id="rId5"/>
    <p:sldId id="294" r:id="rId6"/>
    <p:sldId id="298" r:id="rId7"/>
    <p:sldId id="299" r:id="rId8"/>
    <p:sldId id="300" r:id="rId9"/>
    <p:sldId id="366" r:id="rId10"/>
    <p:sldId id="367" r:id="rId11"/>
    <p:sldId id="369" r:id="rId12"/>
    <p:sldId id="370" r:id="rId13"/>
    <p:sldId id="301" r:id="rId14"/>
    <p:sldId id="362" r:id="rId15"/>
    <p:sldId id="302" r:id="rId16"/>
    <p:sldId id="303" r:id="rId17"/>
    <p:sldId id="304" r:id="rId18"/>
    <p:sldId id="305" r:id="rId19"/>
    <p:sldId id="306" r:id="rId20"/>
    <p:sldId id="307" r:id="rId21"/>
    <p:sldId id="350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20" r:id="rId34"/>
    <p:sldId id="321" r:id="rId35"/>
    <p:sldId id="351" r:id="rId36"/>
    <p:sldId id="352" r:id="rId37"/>
    <p:sldId id="371" r:id="rId38"/>
    <p:sldId id="372" r:id="rId39"/>
    <p:sldId id="353" r:id="rId40"/>
    <p:sldId id="354" r:id="rId41"/>
    <p:sldId id="324" r:id="rId42"/>
    <p:sldId id="325" r:id="rId43"/>
    <p:sldId id="330" r:id="rId44"/>
    <p:sldId id="331" r:id="rId45"/>
    <p:sldId id="332" r:id="rId46"/>
    <p:sldId id="333" r:id="rId47"/>
    <p:sldId id="334" r:id="rId48"/>
    <p:sldId id="335" r:id="rId49"/>
    <p:sldId id="356" r:id="rId50"/>
    <p:sldId id="363" r:id="rId51"/>
    <p:sldId id="364" r:id="rId5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86384" autoAdjust="0"/>
  </p:normalViewPr>
  <p:slideViewPr>
    <p:cSldViewPr>
      <p:cViewPr varScale="1">
        <p:scale>
          <a:sx n="94" d="100"/>
          <a:sy n="94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4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72A27-643B-4CBC-B782-C82BFEA5484F}" type="datetimeFigureOut">
              <a:rPr lang="sv-SE" smtClean="0"/>
              <a:t>2011-05-04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71FF2-3E7C-4B63-A14B-27EABD0A7344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C5E13-06E8-4B45-9A57-46ED35CF6849}" type="datetimeFigureOut">
              <a:rPr lang="en-US" smtClean="0"/>
              <a:pPr/>
              <a:t>5/4/2011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A05EF-D331-4563-B1F4-D7483E8577D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3880-3BCE-46B6-90A3-D31456FCCC7F}" type="datetime1">
              <a:rPr lang="en-US" smtClean="0"/>
              <a:pPr/>
              <a:t>5/4/2011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4F413-A7EE-4449-93A6-2D36DEBDE0DC}" type="datetime1">
              <a:rPr lang="en-US" smtClean="0"/>
              <a:pPr/>
              <a:t>5/4/2011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5170-CD89-418E-883F-1946E3882168}" type="datetime1">
              <a:rPr lang="en-US" smtClean="0"/>
              <a:pPr/>
              <a:t>5/4/2011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C599-7DFA-4A35-836D-2A20CEC8B1E7}" type="datetime1">
              <a:rPr lang="en-US" smtClean="0"/>
              <a:pPr/>
              <a:t>5/4/2011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04783-E807-406C-948A-3148C0797E30}" type="datetime1">
              <a:rPr lang="en-US" smtClean="0"/>
              <a:pPr/>
              <a:t>5/4/2011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07F8-007A-49E4-B582-FD217AA645FE}" type="datetime1">
              <a:rPr lang="en-US" smtClean="0"/>
              <a:pPr/>
              <a:t>5/4/2011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FA627-70F8-41AF-890B-84AF5C9DB375}" type="datetime1">
              <a:rPr lang="en-US" smtClean="0"/>
              <a:pPr/>
              <a:t>5/4/2011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7788B-21CB-4743-AD73-6CD6A68BB3C6}" type="datetime1">
              <a:rPr lang="en-US" smtClean="0"/>
              <a:pPr/>
              <a:t>5/4/2011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353B-D8DC-443F-B669-C4026AF21295}" type="datetime1">
              <a:rPr lang="en-US" smtClean="0"/>
              <a:pPr/>
              <a:t>5/4/2011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BB1BB-7AC9-4299-833B-9BBDEFFF8EBA}" type="datetime1">
              <a:rPr lang="en-US" smtClean="0"/>
              <a:pPr/>
              <a:t>5/4/2011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1247E-1DB3-43EB-BC00-1CFEC1920ED3}" type="datetime1">
              <a:rPr lang="en-US" smtClean="0"/>
              <a:pPr/>
              <a:t>5/4/2011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F3702-F5CC-4576-8F57-5CC0C5E9B833}" type="datetime1">
              <a:rPr lang="en-US" smtClean="0"/>
              <a:pPr/>
              <a:t>5/4/2011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5B5D2-EE29-44AB-8C19-9E365AEF9FD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v-SE" b="1" dirty="0" smtClean="0"/>
              <a:t>Uthållig innovation och lokalisering</a:t>
            </a:r>
            <a:br>
              <a:rPr lang="sv-SE" b="1" dirty="0" smtClean="0"/>
            </a:br>
            <a:r>
              <a:rPr lang="sv-SE" sz="4000" dirty="0" smtClean="0"/>
              <a:t>Betydelse för samhälle och företag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i="1" dirty="0" smtClean="0">
                <a:solidFill>
                  <a:schemeClr val="tx1"/>
                </a:solidFill>
              </a:rPr>
              <a:t>ESBRI MAJ 4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Börje Johansson och Hans Lööf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CESIS: Jönköpings internationella handelshögskola och Kungliga tekniska högskolan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C9E5-C0DB-4483-8F41-FD0CC8E29475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dirty="0" smtClean="0"/>
              <a:t>TVÅ PERSPEKTIV FÖR ANALYSER AV INNOVATIONSSTRATEGIER</a:t>
            </a:r>
            <a:r>
              <a:rPr lang="sv-SE" b="1" dirty="0" smtClean="0"/>
              <a:t/>
            </a:r>
            <a:br>
              <a:rPr lang="sv-SE" b="1" dirty="0" smtClean="0"/>
            </a:b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4000" dirty="0" smtClean="0"/>
              <a:t>Direkta konsekvenser:  </a:t>
            </a:r>
          </a:p>
          <a:p>
            <a:r>
              <a:rPr lang="sv-SE" dirty="0" smtClean="0"/>
              <a:t>Hur  utvecklas företagets utveckling av nya produktvarianter</a:t>
            </a:r>
            <a:r>
              <a:rPr lang="sv-SE" sz="2800" dirty="0" smtClean="0"/>
              <a:t> </a:t>
            </a:r>
            <a:r>
              <a:rPr lang="sv-SE" dirty="0" smtClean="0"/>
              <a:t>och nya kundmarknader ?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4000" dirty="0" smtClean="0"/>
              <a:t>Indirekta konsekvenser :</a:t>
            </a:r>
          </a:p>
          <a:p>
            <a:r>
              <a:rPr lang="sv-SE" dirty="0" smtClean="0"/>
              <a:t>Hur utvecklas företagets lönsamhet och hur förändras antalet arbetstillfällen?</a:t>
            </a:r>
            <a:r>
              <a:rPr lang="sv-SE" sz="2800" dirty="0" smtClean="0"/>
              <a:t/>
            </a:r>
            <a:br>
              <a:rPr lang="sv-SE" sz="2800" dirty="0" smtClean="0"/>
            </a:b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Direkta innovationsresultat</a:t>
            </a:r>
            <a:br>
              <a:rPr lang="sv-FI" dirty="0" smtClean="0"/>
            </a:br>
            <a:r>
              <a:rPr lang="sv-FI" i="1" dirty="0" smtClean="0"/>
              <a:t>- Hur kan de observeras?</a:t>
            </a:r>
            <a:endParaRPr lang="sv-S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smtClean="0"/>
              <a:t>Intäkter från försäljning av nya produkter</a:t>
            </a:r>
          </a:p>
          <a:p>
            <a:r>
              <a:rPr lang="sv-FI" dirty="0" smtClean="0"/>
              <a:t>Intäkter från nya exportprodukter </a:t>
            </a:r>
          </a:p>
          <a:p>
            <a:r>
              <a:rPr lang="sv-FI" dirty="0" smtClean="0"/>
              <a:t>Intäkter från licenser</a:t>
            </a:r>
          </a:p>
          <a:p>
            <a:r>
              <a:rPr lang="sv-FI" dirty="0" smtClean="0"/>
              <a:t>Antal/andel icke-imiterade produkter</a:t>
            </a:r>
          </a:p>
          <a:p>
            <a:r>
              <a:rPr lang="sv-FI" dirty="0" smtClean="0"/>
              <a:t>Antal nya exportprodukter</a:t>
            </a:r>
          </a:p>
          <a:p>
            <a:r>
              <a:rPr lang="sv-FI" dirty="0" smtClean="0"/>
              <a:t>Antalet nya exportmarknader</a:t>
            </a:r>
          </a:p>
          <a:p>
            <a:r>
              <a:rPr lang="sv-FI" dirty="0" smtClean="0"/>
              <a:t>Antalet patent, antalet citeringsvägda patent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11</a:t>
            </a:fld>
            <a:endParaRPr lang="sv-S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Indirekta innovationsresultat</a:t>
            </a:r>
            <a:br>
              <a:rPr lang="sv-FI" dirty="0" smtClean="0"/>
            </a:br>
            <a:r>
              <a:rPr lang="sv-FI" i="1" dirty="0" smtClean="0"/>
              <a:t>- Hur kan de observeras</a:t>
            </a:r>
            <a:endParaRPr lang="sv-SE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u="sng" dirty="0" smtClean="0"/>
              <a:t>Nivå och utveckling av företagens:</a:t>
            </a:r>
          </a:p>
          <a:p>
            <a:r>
              <a:rPr lang="sv-FI" dirty="0" smtClean="0"/>
              <a:t>Lönsamhet</a:t>
            </a:r>
          </a:p>
          <a:p>
            <a:r>
              <a:rPr lang="sv-FI" b="1" dirty="0" smtClean="0">
                <a:solidFill>
                  <a:srgbClr val="FF0000"/>
                </a:solidFill>
              </a:rPr>
              <a:t>Produktivitet</a:t>
            </a:r>
          </a:p>
          <a:p>
            <a:r>
              <a:rPr lang="sv-FI" dirty="0" smtClean="0"/>
              <a:t>Lönenivå</a:t>
            </a:r>
          </a:p>
          <a:p>
            <a:r>
              <a:rPr lang="sv-FI" dirty="0" smtClean="0"/>
              <a:t>Marknadsandelar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12</a:t>
            </a:fld>
            <a:endParaRPr lang="sv-S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Företagens lokalisering</a:t>
            </a:r>
            <a:endParaRPr lang="sv-SE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v-SE" dirty="0" smtClean="0"/>
              <a:t>Storstadsregioners </a:t>
            </a:r>
            <a:r>
              <a:rPr lang="sv-SE" dirty="0" err="1" smtClean="0"/>
              <a:t>externaliteter</a:t>
            </a:r>
            <a:r>
              <a:rPr lang="sv-SE" dirty="0" smtClean="0"/>
              <a:t> som kan stimulera innovation av enskilda företag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intensiva kunskapsflöden,</a:t>
            </a:r>
            <a:br>
              <a:rPr lang="sv-SE" dirty="0" smtClean="0"/>
            </a:br>
            <a:r>
              <a:rPr lang="sv-SE" dirty="0" smtClean="0"/>
              <a:t>kunskapsintensiv arbetskraft,</a:t>
            </a:r>
            <a:br>
              <a:rPr lang="sv-SE" dirty="0" smtClean="0"/>
            </a:br>
            <a:r>
              <a:rPr lang="sv-SE" dirty="0" smtClean="0"/>
              <a:t>kunskapsintensiv produktionen,</a:t>
            </a:r>
            <a:br>
              <a:rPr lang="sv-SE" dirty="0" smtClean="0"/>
            </a:br>
            <a:r>
              <a:rPr lang="sv-SE" i="1" dirty="0" smtClean="0"/>
              <a:t/>
            </a:r>
            <a:br>
              <a:rPr lang="sv-SE" i="1" dirty="0" smtClean="0"/>
            </a:br>
            <a:endParaRPr lang="sv-SE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5102-CCF5-4344-A2E2-C65CCC2177E4}" type="datetime1">
              <a:rPr lang="sv-SE" smtClean="0"/>
              <a:pPr/>
              <a:t>2011-05-04</a:t>
            </a:fld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13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24744"/>
            <a:ext cx="82804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3568" y="260648"/>
            <a:ext cx="799288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/>
              <a:t>Oftare jobb </a:t>
            </a:r>
            <a:r>
              <a:rPr lang="sv-SE" sz="2400" dirty="0" err="1" smtClean="0"/>
              <a:t>switching</a:t>
            </a:r>
            <a:r>
              <a:rPr lang="sv-SE" sz="2400" dirty="0" smtClean="0"/>
              <a:t>,</a:t>
            </a:r>
            <a:endParaRPr lang="sv-SE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Företagens lokalisering</a:t>
            </a:r>
            <a:endParaRPr lang="sv-SE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sv-SE" sz="2800" dirty="0" smtClean="0"/>
              <a:t>I stora stadsregioner är möjligheten att upprätta länkar inom regionen rikare, eftersom alternativen är mycket större i dessa regioner när det gäller </a:t>
            </a:r>
          </a:p>
          <a:p>
            <a:pPr>
              <a:buNone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- idéer</a:t>
            </a:r>
            <a:br>
              <a:rPr lang="sv-SE" dirty="0" smtClean="0"/>
            </a:br>
            <a:r>
              <a:rPr lang="sv-SE" dirty="0" smtClean="0"/>
              <a:t>- kunskapsstöd</a:t>
            </a:r>
            <a:br>
              <a:rPr lang="sv-SE" dirty="0" smtClean="0"/>
            </a:br>
            <a:r>
              <a:rPr lang="sv-SE" dirty="0" smtClean="0"/>
              <a:t>- tekniska lösningar</a:t>
            </a:r>
            <a:br>
              <a:rPr lang="sv-SE" dirty="0" smtClean="0"/>
            </a:br>
            <a:r>
              <a:rPr lang="sv-SE" dirty="0" smtClean="0"/>
              <a:t>- kommersialisering.</a:t>
            </a:r>
            <a:br>
              <a:rPr lang="sv-SE" dirty="0" smtClean="0"/>
            </a:br>
            <a:r>
              <a:rPr lang="sv-SE" dirty="0" smtClean="0"/>
              <a:t>- ansikte mot ansikte kontakter</a:t>
            </a:r>
            <a:br>
              <a:rPr lang="sv-SE" dirty="0" smtClean="0"/>
            </a:br>
            <a:r>
              <a:rPr lang="sv-SE" dirty="0" smtClean="0"/>
              <a:t>- </a:t>
            </a:r>
            <a:r>
              <a:rPr lang="sv-SE" dirty="0" err="1" smtClean="0"/>
              <a:t>osv</a:t>
            </a:r>
            <a:endParaRPr lang="sv-SE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596C-21C4-44D1-AB6F-ABAAFE30316A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6660232" y="3356992"/>
            <a:ext cx="208823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CESIS-rapporter</a:t>
            </a:r>
            <a:endParaRPr lang="sv-SE" dirty="0" smtClean="0"/>
          </a:p>
          <a:p>
            <a:pPr algn="ctr"/>
            <a:r>
              <a:rPr lang="sv-SE" dirty="0" smtClean="0"/>
              <a:t>Storstäderna och ekonomins utveckling. 2010</a:t>
            </a:r>
            <a:endParaRPr lang="sv-SE" dirty="0" smtClean="0"/>
          </a:p>
          <a:p>
            <a:pPr algn="ctr"/>
            <a:endParaRPr lang="sv-SE" dirty="0" smtClean="0"/>
          </a:p>
          <a:p>
            <a:pPr algn="ctr"/>
            <a:r>
              <a:rPr lang="sv-SE" dirty="0" smtClean="0"/>
              <a:t>Varför växer storstäder?, 2011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552" y="1772817"/>
            <a:ext cx="7772400" cy="1827634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v-SE" dirty="0" smtClean="0"/>
              <a:t>Metod och data</a:t>
            </a:r>
            <a:endParaRPr lang="sv-S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3</a:t>
            </a:r>
            <a:endParaRPr lang="sv-SE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B797-47CE-4F55-BF0E-4CB29FD1E72D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Metod</a:t>
            </a:r>
            <a:endParaRPr lang="sv-SE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 smtClean="0"/>
              <a:t>3 möjliga innovationsstrategier</a:t>
            </a:r>
          </a:p>
          <a:p>
            <a:endParaRPr lang="sv-SE" dirty="0" smtClean="0"/>
          </a:p>
          <a:p>
            <a:r>
              <a:rPr lang="sv-SE" dirty="0" smtClean="0"/>
              <a:t>Fem  möjliga lokaliseringar</a:t>
            </a:r>
          </a:p>
          <a:p>
            <a:r>
              <a:rPr lang="sv-SE" dirty="0" smtClean="0"/>
              <a:t>(1) Stockholms city</a:t>
            </a:r>
          </a:p>
          <a:p>
            <a:r>
              <a:rPr lang="sv-SE" dirty="0" smtClean="0"/>
              <a:t>(2) Stockholms, Malmö eller Göteborgs city</a:t>
            </a:r>
          </a:p>
          <a:p>
            <a:r>
              <a:rPr lang="sv-SE" dirty="0" smtClean="0"/>
              <a:t>(3) Storstockholm</a:t>
            </a:r>
          </a:p>
          <a:p>
            <a:r>
              <a:rPr lang="sv-SE" dirty="0" smtClean="0"/>
              <a:t>(4) Stor-Stockholm, Stor-Malmö och Stor-Göteborg </a:t>
            </a:r>
          </a:p>
          <a:p>
            <a:r>
              <a:rPr lang="sv-SE" dirty="0" smtClean="0"/>
              <a:t>(5) övriga Sverige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B7B3-7363-4AE4-9FFF-259CA5D14614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Data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Ca 3 000 företag (med 10 eller fler anställda 2006)</a:t>
            </a:r>
          </a:p>
          <a:p>
            <a:r>
              <a:rPr lang="sv-SE" dirty="0" smtClean="0"/>
              <a:t>Ca 23 000 observationer under 10 års perioden</a:t>
            </a:r>
          </a:p>
          <a:p>
            <a:endParaRPr lang="sv-SE" dirty="0" smtClean="0"/>
          </a:p>
          <a:p>
            <a:r>
              <a:rPr lang="sv-SE" dirty="0" smtClean="0"/>
              <a:t>Icke FoU: </a:t>
            </a:r>
            <a:r>
              <a:rPr lang="sv-SE" b="1" dirty="0" smtClean="0">
                <a:solidFill>
                  <a:srgbClr val="FF0000"/>
                </a:solidFill>
              </a:rPr>
              <a:t>59 %</a:t>
            </a:r>
          </a:p>
          <a:p>
            <a:r>
              <a:rPr lang="sv-SE" dirty="0" smtClean="0"/>
              <a:t>Tillfälligt </a:t>
            </a:r>
            <a:r>
              <a:rPr lang="sv-SE" dirty="0" err="1" smtClean="0"/>
              <a:t>Fou</a:t>
            </a:r>
            <a:r>
              <a:rPr lang="sv-SE" dirty="0" smtClean="0"/>
              <a:t> </a:t>
            </a:r>
            <a:r>
              <a:rPr lang="sv-SE" b="1" dirty="0" smtClean="0">
                <a:solidFill>
                  <a:srgbClr val="C00000"/>
                </a:solidFill>
              </a:rPr>
              <a:t>17 %</a:t>
            </a:r>
          </a:p>
          <a:p>
            <a:r>
              <a:rPr lang="sv-SE" dirty="0" smtClean="0"/>
              <a:t>Persistent FoU </a:t>
            </a:r>
            <a:r>
              <a:rPr lang="sv-SE" b="1" dirty="0" smtClean="0">
                <a:solidFill>
                  <a:srgbClr val="C00000"/>
                </a:solidFill>
              </a:rPr>
              <a:t>24 </a:t>
            </a:r>
            <a:r>
              <a:rPr lang="sv-SE" b="1" dirty="0" smtClean="0">
                <a:solidFill>
                  <a:srgbClr val="C00000"/>
                </a:solidFill>
              </a:rPr>
              <a:t>%</a:t>
            </a:r>
          </a:p>
          <a:p>
            <a:endParaRPr lang="sv-SE" b="1" dirty="0" smtClean="0">
              <a:solidFill>
                <a:srgbClr val="C00000"/>
              </a:solidFill>
            </a:endParaRPr>
          </a:p>
          <a:p>
            <a:r>
              <a:rPr lang="sv-SE" dirty="0" smtClean="0"/>
              <a:t>City Stockholm </a:t>
            </a:r>
            <a:r>
              <a:rPr lang="sv-SE" b="1" dirty="0" smtClean="0">
                <a:solidFill>
                  <a:srgbClr val="C00000"/>
                </a:solidFill>
              </a:rPr>
              <a:t>12 %</a:t>
            </a:r>
          </a:p>
          <a:p>
            <a:r>
              <a:rPr lang="sv-SE" dirty="0" smtClean="0"/>
              <a:t>Region Stockholm </a:t>
            </a:r>
            <a:r>
              <a:rPr lang="sv-SE" b="1" dirty="0" smtClean="0">
                <a:solidFill>
                  <a:srgbClr val="C00000"/>
                </a:solidFill>
              </a:rPr>
              <a:t>21 %</a:t>
            </a:r>
          </a:p>
          <a:p>
            <a:r>
              <a:rPr lang="sv-SE" dirty="0" smtClean="0"/>
              <a:t>City Stockholm, Göteborg och Malmö </a:t>
            </a:r>
            <a:r>
              <a:rPr lang="sv-SE" b="1" dirty="0" smtClean="0">
                <a:solidFill>
                  <a:srgbClr val="C00000"/>
                </a:solidFill>
              </a:rPr>
              <a:t>22%</a:t>
            </a:r>
          </a:p>
          <a:p>
            <a:r>
              <a:rPr lang="sv-SE" dirty="0" smtClean="0"/>
              <a:t>Region Stockholm, Göteborg Malmö </a:t>
            </a:r>
            <a:r>
              <a:rPr lang="sv-SE" b="1" dirty="0" smtClean="0">
                <a:solidFill>
                  <a:srgbClr val="C00000"/>
                </a:solidFill>
              </a:rPr>
              <a:t>39%</a:t>
            </a:r>
          </a:p>
          <a:p>
            <a:r>
              <a:rPr lang="sv-SE" dirty="0" smtClean="0"/>
              <a:t>Resten av landet </a:t>
            </a:r>
            <a:r>
              <a:rPr lang="sv-SE" b="1" dirty="0" smtClean="0">
                <a:solidFill>
                  <a:srgbClr val="FF0000"/>
                </a:solidFill>
              </a:rPr>
              <a:t>61%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BFBE-F79D-482B-9AAD-341EB1EFD03D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Data: CIS 2004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err="1" smtClean="0"/>
              <a:t>Fördlingsvärde</a:t>
            </a:r>
            <a:endParaRPr lang="sv-SE" dirty="0" smtClean="0"/>
          </a:p>
          <a:p>
            <a:r>
              <a:rPr lang="sv-SE" dirty="0" smtClean="0"/>
              <a:t>Export</a:t>
            </a:r>
          </a:p>
          <a:p>
            <a:r>
              <a:rPr lang="sv-SE" dirty="0" smtClean="0"/>
              <a:t>Vinst</a:t>
            </a:r>
          </a:p>
          <a:p>
            <a:r>
              <a:rPr lang="sv-SE" dirty="0" smtClean="0"/>
              <a:t>Eget kapital</a:t>
            </a:r>
          </a:p>
          <a:p>
            <a:r>
              <a:rPr lang="sv-SE" dirty="0" smtClean="0"/>
              <a:t>Utbildningsnivå</a:t>
            </a:r>
          </a:p>
          <a:p>
            <a:r>
              <a:rPr lang="sv-SE" dirty="0" smtClean="0"/>
              <a:t>Fysiskt kapital</a:t>
            </a:r>
          </a:p>
          <a:p>
            <a:r>
              <a:rPr lang="sv-SE" dirty="0" smtClean="0"/>
              <a:t>Ägarskap</a:t>
            </a:r>
          </a:p>
          <a:p>
            <a:r>
              <a:rPr lang="sv-SE" dirty="0" smtClean="0"/>
              <a:t>Storlek</a:t>
            </a:r>
          </a:p>
          <a:p>
            <a:r>
              <a:rPr lang="sv-SE" dirty="0" err="1" smtClean="0"/>
              <a:t>Etc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2D286-1EB4-47D0-9CBA-F514E87B4369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19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v-FI" dirty="0" smtClean="0"/>
              <a:t>Innovationer och innovationsstrategi</a:t>
            </a:r>
            <a:endParaRPr lang="sv-S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FI" sz="6000" dirty="0" smtClean="0"/>
              <a:t>1</a:t>
            </a:r>
            <a:endParaRPr lang="sv-SE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FI" sz="6000" dirty="0" smtClean="0"/>
              <a:t>Metod: CIS 2004</a:t>
            </a:r>
            <a:endParaRPr lang="sv-SE" sz="6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296" t="34916" r="42745" b="34916"/>
          <a:stretch>
            <a:fillRect/>
          </a:stretch>
        </p:blipFill>
        <p:spPr bwMode="auto">
          <a:xfrm>
            <a:off x="1763688" y="1916832"/>
            <a:ext cx="5750971" cy="434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5400000" flipH="1" flipV="1">
            <a:off x="4247964" y="3753036"/>
            <a:ext cx="396044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AC8E8-A531-4E5B-B32A-A33FB9818109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7" name="Oval 6"/>
          <p:cNvSpPr/>
          <p:nvPr/>
        </p:nvSpPr>
        <p:spPr>
          <a:xfrm>
            <a:off x="5796136" y="1484784"/>
            <a:ext cx="936104" cy="49685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ight Arrow 8"/>
          <p:cNvSpPr/>
          <p:nvPr/>
        </p:nvSpPr>
        <p:spPr>
          <a:xfrm>
            <a:off x="6228184" y="1052736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ight Arrow 10"/>
          <p:cNvSpPr/>
          <p:nvPr/>
        </p:nvSpPr>
        <p:spPr>
          <a:xfrm rot="10800000">
            <a:off x="2339752" y="1484784"/>
            <a:ext cx="37867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20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Metod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FI" dirty="0" smtClean="0"/>
              <a:t>Allt annat lika,</a:t>
            </a:r>
          </a:p>
          <a:p>
            <a:r>
              <a:rPr lang="sv-FI" dirty="0" smtClean="0"/>
              <a:t>”tvillingföretag”,</a:t>
            </a:r>
          </a:p>
          <a:p>
            <a:endParaRPr lang="sv-FI" dirty="0" smtClean="0"/>
          </a:p>
          <a:p>
            <a:r>
              <a:rPr lang="sv-FI" dirty="0" smtClean="0"/>
              <a:t>Vi </a:t>
            </a:r>
            <a:r>
              <a:rPr lang="sv-FI" dirty="0" smtClean="0"/>
              <a:t>placerar identiska företag, men med olika innovationsstrategier, i fem olika geografiska miljöer.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Omsättning</a:t>
            </a:r>
            <a:endParaRPr lang="sv-SE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433D5-2EF4-4FA9-91F7-CBE0869CCED0}" type="datetime1">
              <a:rPr lang="sv-SE" smtClean="0"/>
              <a:pPr/>
              <a:t>2011-05-04</a:t>
            </a:fld>
            <a:endParaRPr lang="sv-SE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618696" cy="456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Förädlingsvärde</a:t>
            </a:r>
            <a:endParaRPr lang="sv-SE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5B8B-2F07-4ABE-9815-941E39081473}" type="datetime1">
              <a:rPr lang="sv-SE" smtClean="0"/>
              <a:pPr/>
              <a:t>2011-05-04</a:t>
            </a:fld>
            <a:endParaRPr lang="sv-SE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618696" cy="456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Lönsamhet</a:t>
            </a:r>
            <a:endParaRPr lang="sv-SE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F654-CBCD-49E3-84CB-239F81AD6A18}" type="datetime1">
              <a:rPr lang="sv-SE" smtClean="0"/>
              <a:pPr/>
              <a:t>2011-05-04</a:t>
            </a:fld>
            <a:endParaRPr lang="sv-SE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8066667" cy="40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Sysselsättningsutveckling</a:t>
            </a:r>
            <a:endParaRPr lang="sv-SE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DA0B-3E9D-4934-A409-7EC5E4539BCC}" type="datetime1">
              <a:rPr lang="sv-SE" smtClean="0"/>
              <a:pPr/>
              <a:t>2011-05-04</a:t>
            </a:fld>
            <a:endParaRPr lang="sv-SE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872001" cy="39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25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Export</a:t>
            </a:r>
            <a:endParaRPr lang="sv-SE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3EAC-B277-4514-9014-5545E0CD5972}" type="datetime1">
              <a:rPr lang="sv-SE" smtClean="0"/>
              <a:pPr/>
              <a:t>2011-05-04</a:t>
            </a:fld>
            <a:endParaRPr lang="sv-SE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872001" cy="39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26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v-SE" dirty="0" smtClean="0"/>
              <a:t>Hypoteser</a:t>
            </a:r>
            <a:endParaRPr lang="sv-SE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4</a:t>
            </a:r>
            <a:endParaRPr lang="sv-SE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7AFA-2E29-4B34-9629-3D504591460B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27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Hypotes 1</a:t>
            </a:r>
            <a:endParaRPr lang="sv-SE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 smtClean="0">
                <a:solidFill>
                  <a:srgbClr val="C00000"/>
                </a:solidFill>
              </a:rPr>
              <a:t>Företag som följer en strategi med</a:t>
            </a:r>
            <a:br>
              <a:rPr lang="sv-SE" b="1" dirty="0" smtClean="0">
                <a:solidFill>
                  <a:srgbClr val="C00000"/>
                </a:solidFill>
              </a:rPr>
            </a:br>
            <a:r>
              <a:rPr lang="sv-SE" b="1" dirty="0" smtClean="0">
                <a:solidFill>
                  <a:srgbClr val="C00000"/>
                </a:solidFill>
              </a:rPr>
              <a:t>uthålliga  FoU-insatser </a:t>
            </a:r>
          </a:p>
          <a:p>
            <a:endParaRPr lang="sv-SE" dirty="0"/>
          </a:p>
          <a:p>
            <a:r>
              <a:rPr lang="sv-SE" dirty="0" smtClean="0"/>
              <a:t>har en tydligt högre produktivitet än andra företag </a:t>
            </a:r>
            <a:br>
              <a:rPr lang="sv-SE" dirty="0" smtClean="0"/>
            </a:br>
            <a:r>
              <a:rPr lang="sv-SE" dirty="0" smtClean="0"/>
              <a:t>för alla typer av lokaliseringar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C0C-F094-4DE3-88A1-C86055CEE23E}" type="datetime1">
              <a:rPr lang="sv-SE" smtClean="0"/>
              <a:pPr/>
              <a:t>2011-05-04</a:t>
            </a:fld>
            <a:endParaRPr lang="sv-S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3608832" cy="27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2964656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4824028" y="2528900"/>
            <a:ext cx="2664296" cy="0"/>
          </a:xfrm>
          <a:prstGeom prst="line">
            <a:avLst/>
          </a:prstGeom>
          <a:ln w="508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051" idx="0"/>
            <a:endCxn id="2051" idx="2"/>
          </p:cNvCxnSpPr>
          <p:nvPr/>
        </p:nvCxnSpPr>
        <p:spPr>
          <a:xfrm rot="16200000" flipH="1">
            <a:off x="5372521" y="5406950"/>
            <a:ext cx="2371725" cy="0"/>
          </a:xfrm>
          <a:prstGeom prst="line">
            <a:avLst/>
          </a:prstGeom>
          <a:ln w="508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27984" y="1412776"/>
            <a:ext cx="13681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PERSISTENTFOU</a:t>
            </a:r>
            <a:endParaRPr lang="sv-SE" dirty="0"/>
          </a:p>
        </p:txBody>
      </p:sp>
      <p:sp>
        <p:nvSpPr>
          <p:cNvPr id="14" name="Rectangle 13"/>
          <p:cNvSpPr/>
          <p:nvPr/>
        </p:nvSpPr>
        <p:spPr>
          <a:xfrm>
            <a:off x="4860032" y="4509120"/>
            <a:ext cx="12241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Persistent</a:t>
            </a:r>
          </a:p>
          <a:p>
            <a:pPr algn="ctr"/>
            <a:r>
              <a:rPr lang="sv-SE" dirty="0" smtClean="0"/>
              <a:t>FOU</a:t>
            </a:r>
            <a:endParaRPr lang="sv-SE" dirty="0"/>
          </a:p>
        </p:txBody>
      </p:sp>
      <p:sp>
        <p:nvSpPr>
          <p:cNvPr id="17" name="Oval 16"/>
          <p:cNvSpPr/>
          <p:nvPr/>
        </p:nvSpPr>
        <p:spPr>
          <a:xfrm>
            <a:off x="6732240" y="2996952"/>
            <a:ext cx="1080120" cy="72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ICKE  FOU</a:t>
            </a:r>
            <a:endParaRPr lang="sv-SE" dirty="0"/>
          </a:p>
        </p:txBody>
      </p:sp>
      <p:sp>
        <p:nvSpPr>
          <p:cNvPr id="18" name="Oval 17"/>
          <p:cNvSpPr/>
          <p:nvPr/>
        </p:nvSpPr>
        <p:spPr>
          <a:xfrm>
            <a:off x="6884640" y="5661248"/>
            <a:ext cx="1080120" cy="72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ICKE  FOU</a:t>
            </a:r>
            <a:endParaRPr lang="sv-SE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28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Hypotes 2</a:t>
            </a:r>
            <a:endParaRPr lang="sv-SE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 smtClean="0">
                <a:solidFill>
                  <a:srgbClr val="FF0000"/>
                </a:solidFill>
              </a:rPr>
              <a:t>Företag som följer en strategi med</a:t>
            </a:r>
            <a:br>
              <a:rPr lang="sv-SE" b="1" dirty="0" smtClean="0">
                <a:solidFill>
                  <a:srgbClr val="FF0000"/>
                </a:solidFill>
              </a:rPr>
            </a:br>
            <a:r>
              <a:rPr lang="sv-SE" b="1" dirty="0" smtClean="0">
                <a:solidFill>
                  <a:srgbClr val="FF0000"/>
                </a:solidFill>
              </a:rPr>
              <a:t>uthålliga FoU-insatser i </a:t>
            </a:r>
            <a:r>
              <a:rPr lang="sv-SE" b="1" dirty="0" err="1" smtClean="0">
                <a:solidFill>
                  <a:srgbClr val="FF0000"/>
                </a:solidFill>
              </a:rPr>
              <a:t>Metro-regioner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är mer produktiva än</a:t>
            </a:r>
            <a:br>
              <a:rPr lang="sv-SE" dirty="0" smtClean="0"/>
            </a:br>
            <a:r>
              <a:rPr lang="sv-SE" dirty="0" smtClean="0"/>
              <a:t>uthålliga FoU företag i andra regioner.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077E-A4C9-4348-BEE1-178319586FD5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19" name="Rounded Rectangle 18"/>
          <p:cNvSpPr/>
          <p:nvPr/>
        </p:nvSpPr>
        <p:spPr>
          <a:xfrm>
            <a:off x="6156176" y="2492896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FOU</a:t>
            </a:r>
            <a:endParaRPr lang="sv-SE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34996" t="37795" r="23330" b="18898"/>
          <a:stretch>
            <a:fillRect/>
          </a:stretch>
        </p:blipFill>
        <p:spPr bwMode="auto">
          <a:xfrm>
            <a:off x="5580112" y="2132856"/>
            <a:ext cx="3086642" cy="395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6228184" y="3573016"/>
            <a:ext cx="2808312" cy="1944216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508104" y="2348880"/>
            <a:ext cx="172819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PERSISTENT FOU</a:t>
            </a:r>
            <a:endParaRPr lang="sv-SE" dirty="0"/>
          </a:p>
        </p:txBody>
      </p:sp>
      <p:sp>
        <p:nvSpPr>
          <p:cNvPr id="36" name="Rectangle 35"/>
          <p:cNvSpPr/>
          <p:nvPr/>
        </p:nvSpPr>
        <p:spPr>
          <a:xfrm>
            <a:off x="7884368" y="5157192"/>
            <a:ext cx="1152128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Persistent FOU</a:t>
            </a:r>
            <a:endParaRPr lang="sv-SE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29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sv-SE" sz="2000" dirty="0" smtClean="0"/>
              <a:t>INNOVATIONSANSTRÄNGNINGAR BYGGER BESTÅENDE FÖRMÅGA ATT GENOMFÖRA  INNOVATIONER</a:t>
            </a:r>
            <a:endParaRPr lang="sv-SE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3</a:t>
            </a:fld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980728"/>
            <a:ext cx="8732969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Hypotes 3</a:t>
            </a:r>
            <a:endParaRPr lang="sv-SE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 smtClean="0">
                <a:solidFill>
                  <a:srgbClr val="C00000"/>
                </a:solidFill>
              </a:rPr>
              <a:t>Företag som följer en strategi med</a:t>
            </a:r>
            <a:br>
              <a:rPr lang="sv-SE" b="1" dirty="0" smtClean="0">
                <a:solidFill>
                  <a:srgbClr val="C00000"/>
                </a:solidFill>
              </a:rPr>
            </a:br>
            <a:r>
              <a:rPr lang="sv-SE" b="1" dirty="0" smtClean="0">
                <a:solidFill>
                  <a:srgbClr val="C00000"/>
                </a:solidFill>
              </a:rPr>
              <a:t>tillfälliga FoU-insatser i </a:t>
            </a:r>
            <a:r>
              <a:rPr lang="sv-SE" b="1" dirty="0" err="1" smtClean="0">
                <a:solidFill>
                  <a:srgbClr val="C00000"/>
                </a:solidFill>
              </a:rPr>
              <a:t>Metro-regioner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är mer produktiva än</a:t>
            </a:r>
            <a:br>
              <a:rPr lang="sv-SE" dirty="0" smtClean="0"/>
            </a:br>
            <a:r>
              <a:rPr lang="sv-SE" dirty="0" smtClean="0"/>
              <a:t>tillfälliga FoU företag i andra regioner.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077E-A4C9-4348-BEE1-178319586FD5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19" name="Rounded Rectangle 18"/>
          <p:cNvSpPr/>
          <p:nvPr/>
        </p:nvSpPr>
        <p:spPr>
          <a:xfrm>
            <a:off x="6156176" y="2492896"/>
            <a:ext cx="93610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FOU</a:t>
            </a:r>
            <a:endParaRPr lang="sv-SE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34996" t="37795" r="23330" b="18898"/>
          <a:stretch>
            <a:fillRect/>
          </a:stretch>
        </p:blipFill>
        <p:spPr bwMode="auto">
          <a:xfrm>
            <a:off x="5580112" y="2132856"/>
            <a:ext cx="3086642" cy="395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ontent Placeholder 2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6228184" y="3573016"/>
            <a:ext cx="2808312" cy="1944216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508104" y="2348880"/>
            <a:ext cx="1728192" cy="648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TILLFÄLLIG</a:t>
            </a:r>
          </a:p>
          <a:p>
            <a:pPr algn="ctr"/>
            <a:r>
              <a:rPr lang="sv-SE" dirty="0" smtClean="0"/>
              <a:t>FOU</a:t>
            </a:r>
            <a:endParaRPr lang="sv-SE" dirty="0"/>
          </a:p>
        </p:txBody>
      </p:sp>
      <p:sp>
        <p:nvSpPr>
          <p:cNvPr id="36" name="Rectangle 35"/>
          <p:cNvSpPr/>
          <p:nvPr/>
        </p:nvSpPr>
        <p:spPr>
          <a:xfrm>
            <a:off x="7668344" y="5157192"/>
            <a:ext cx="1368152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TILLFÄLLIG</a:t>
            </a:r>
          </a:p>
          <a:p>
            <a:pPr algn="ctr"/>
            <a:r>
              <a:rPr lang="sv-SE" dirty="0" smtClean="0"/>
              <a:t>FOU</a:t>
            </a:r>
            <a:endParaRPr lang="sv-SE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30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Hypotes 4</a:t>
            </a:r>
            <a:endParaRPr lang="sv-SE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b="1" dirty="0" smtClean="0">
                <a:solidFill>
                  <a:srgbClr val="C00000"/>
                </a:solidFill>
              </a:rPr>
              <a:t>Företag som följer en strategi med ihållande FoU-insatser i en </a:t>
            </a:r>
            <a:r>
              <a:rPr lang="sv-SE" b="1" dirty="0" err="1" smtClean="0">
                <a:solidFill>
                  <a:srgbClr val="C00000"/>
                </a:solidFill>
              </a:rPr>
              <a:t>metro-city</a:t>
            </a:r>
            <a:r>
              <a:rPr lang="sv-SE" b="1" dirty="0" smtClean="0">
                <a:solidFill>
                  <a:srgbClr val="C00000"/>
                </a:solidFill>
              </a:rPr>
              <a:t> är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  mer produktiva än ihållande FoU företag med placering i </a:t>
            </a:r>
            <a:r>
              <a:rPr lang="sv-SE" dirty="0" err="1" smtClean="0"/>
              <a:t>metro-regionen</a:t>
            </a:r>
            <a:r>
              <a:rPr lang="sv-SE" dirty="0" smtClean="0"/>
              <a:t> som helhet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EFCF-4B14-403C-96C7-B01B2DCD81A5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31</a:t>
            </a:fld>
            <a:endParaRPr lang="sv-S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924300"/>
            <a:ext cx="2857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Hypotes 5</a:t>
            </a:r>
            <a:endParaRPr lang="sv-SE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sv-SE" b="1" dirty="0" smtClean="0">
                <a:solidFill>
                  <a:srgbClr val="FF0000"/>
                </a:solidFill>
              </a:rPr>
              <a:t>Företag som följer en strategi med uthålliga FoU-insatser i det största </a:t>
            </a:r>
            <a:r>
              <a:rPr lang="sv-SE" b="1" dirty="0" err="1" smtClean="0">
                <a:solidFill>
                  <a:srgbClr val="FF0000"/>
                </a:solidFill>
              </a:rPr>
              <a:t>metro-city</a:t>
            </a:r>
            <a:r>
              <a:rPr lang="sv-SE" b="1" dirty="0" smtClean="0">
                <a:solidFill>
                  <a:srgbClr val="FF0000"/>
                </a:solidFill>
              </a:rPr>
              <a:t>  området (Stockholm)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är mer produktiva än ihållande FoU företag i </a:t>
            </a:r>
            <a:r>
              <a:rPr lang="sv-SE" dirty="0" err="1" smtClean="0"/>
              <a:t>metro-regionen</a:t>
            </a:r>
            <a:r>
              <a:rPr lang="sv-SE" dirty="0" smtClean="0"/>
              <a:t> som helhet.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EFCF-4B14-403C-96C7-B01B2DCD81A5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32</a:t>
            </a:fld>
            <a:endParaRPr lang="sv-S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005064"/>
            <a:ext cx="3429000" cy="229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333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6516216" y="1484784"/>
            <a:ext cx="23042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PERSISTENT FOU</a:t>
            </a:r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7524328" y="4077072"/>
            <a:ext cx="14401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PERSISTENT FOU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979763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Resultat </a:t>
            </a:r>
            <a:r>
              <a:rPr lang="en-US" dirty="0" err="1" smtClean="0"/>
              <a:t>från</a:t>
            </a:r>
            <a:r>
              <a:rPr lang="en-US" dirty="0" smtClean="0"/>
              <a:t> </a:t>
            </a:r>
            <a:r>
              <a:rPr lang="en-US" dirty="0" err="1" smtClean="0"/>
              <a:t>analys</a:t>
            </a:r>
            <a:r>
              <a:rPr lang="en-US" dirty="0" smtClean="0"/>
              <a:t> 25 892 </a:t>
            </a:r>
            <a:r>
              <a:rPr lang="en-US" dirty="0" err="1" smtClean="0"/>
              <a:t>observationer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2,895 </a:t>
            </a:r>
            <a:r>
              <a:rPr lang="en-US" dirty="0" err="1" smtClean="0"/>
              <a:t>svenska</a:t>
            </a:r>
            <a:r>
              <a:rPr lang="en-US" dirty="0" smtClean="0"/>
              <a:t> </a:t>
            </a:r>
            <a:r>
              <a:rPr lang="en-US" dirty="0" err="1" smtClean="0"/>
              <a:t>företag</a:t>
            </a:r>
            <a:r>
              <a:rPr lang="en-US" dirty="0" smtClean="0"/>
              <a:t> under en 10-års period med </a:t>
            </a:r>
            <a:r>
              <a:rPr lang="en-US" dirty="0" err="1" smtClean="0"/>
              <a:t>hjälp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en </a:t>
            </a:r>
            <a:r>
              <a:rPr lang="en-US" dirty="0" err="1" smtClean="0"/>
              <a:t>sk</a:t>
            </a:r>
            <a:r>
              <a:rPr lang="en-US" dirty="0" smtClean="0"/>
              <a:t>  two-step system GMM-estimator </a:t>
            </a:r>
            <a:br>
              <a:rPr lang="en-US" dirty="0" smtClean="0"/>
            </a:br>
            <a:endParaRPr lang="sv-S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5</a:t>
            </a:r>
            <a:endParaRPr lang="sv-SE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C3BF-52D2-40A6-BB25-DF54F0F7CBAE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33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Några resultat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sz="3400" dirty="0" smtClean="0"/>
              <a:t>(1) Storstadsregionerna Stockholm Göteborg Malmö kontra Övriga </a:t>
            </a:r>
            <a:r>
              <a:rPr lang="sv-SE" sz="3400" dirty="0" smtClean="0"/>
              <a:t>Sverige</a:t>
            </a:r>
          </a:p>
          <a:p>
            <a:endParaRPr lang="sv-SE" sz="3400" dirty="0" smtClean="0"/>
          </a:p>
          <a:p>
            <a:r>
              <a:rPr lang="sv-SE" sz="3400" dirty="0" smtClean="0"/>
              <a:t>(2) </a:t>
            </a:r>
            <a:r>
              <a:rPr lang="sv-SE" sz="3400" dirty="0" smtClean="0"/>
              <a:t>Region Stockholm kontra Övriga Sverige (exklusive region Malmö och Göteborg)</a:t>
            </a:r>
          </a:p>
          <a:p>
            <a:endParaRPr lang="sv-SE" sz="3400" dirty="0" smtClean="0"/>
          </a:p>
          <a:p>
            <a:r>
              <a:rPr lang="sv-SE" sz="3400" dirty="0" smtClean="0"/>
              <a:t>(3) </a:t>
            </a:r>
            <a:r>
              <a:rPr lang="sv-SE" sz="3400" dirty="0" err="1" smtClean="0"/>
              <a:t>Metro-Regioner</a:t>
            </a:r>
            <a:r>
              <a:rPr lang="sv-SE" sz="3400" dirty="0" smtClean="0"/>
              <a:t> Stockholm, Göteborg och Malmö kontra Övriga Sverige</a:t>
            </a:r>
          </a:p>
          <a:p>
            <a:endParaRPr lang="sv-SE" sz="3400" dirty="0" smtClean="0"/>
          </a:p>
          <a:p>
            <a:r>
              <a:rPr lang="sv-SE" sz="3400" dirty="0" smtClean="0"/>
              <a:t>(</a:t>
            </a:r>
            <a:r>
              <a:rPr lang="sv-SE" sz="3400" dirty="0" smtClean="0"/>
              <a:t>4) </a:t>
            </a:r>
            <a:r>
              <a:rPr lang="sv-SE" sz="3400" dirty="0" err="1" smtClean="0"/>
              <a:t>City-Stockholm</a:t>
            </a:r>
            <a:r>
              <a:rPr lang="sv-SE" sz="3400" dirty="0" smtClean="0"/>
              <a:t> kontra Övriga Sverige</a:t>
            </a:r>
          </a:p>
          <a:p>
            <a:r>
              <a:rPr lang="sv-FI" sz="3400" dirty="0" smtClean="0"/>
              <a:t>(Exklusive city Malmö och Göteborg)</a:t>
            </a:r>
            <a:endParaRPr lang="sv-SE" sz="3400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C3BF-52D2-40A6-BB25-DF54F0F7CBAE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34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(1) Storstadsregionerna Stockholm, Göteborg och Malmö kontra Övriga Sverige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Metro bara meningsfull för företag som sysslar med FoU </a:t>
            </a:r>
          </a:p>
          <a:p>
            <a:r>
              <a:rPr lang="sv-SE" dirty="0" smtClean="0"/>
              <a:t>Tillfälliga FoU är meningsfull endast i Metro Uthållig FoU lönar sig alltid </a:t>
            </a:r>
          </a:p>
          <a:p>
            <a:r>
              <a:rPr lang="sv-SE" dirty="0" smtClean="0"/>
              <a:t>Uthållig FoU i Metro överlägsen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C3BF-52D2-40A6-BB25-DF54F0F7CBAE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35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8696"/>
                <a:gridCol w="2520280"/>
                <a:gridCol w="2530624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LOKALISERING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FOU-STRATEGI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RELATIV EFFEKT, produktivitet</a:t>
                      </a:r>
                      <a:endParaRPr lang="sv-SE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ÖVRIGA SVERIGE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INGEN FOU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 0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3 STORSTADSREGIONER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INGEN FOU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1.2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ÖVRIGA SVERIGE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TILLFÄLLIG FOU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1.4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3 STORSTADSREGIONER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TILLFÄLLIG FOU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4.2 **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ÖVRIGA SVERIGE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PERMANENT FOU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8.2 ***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3 STORSTADSREGIONER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PERMANENT FOU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10.9 ***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C3BF-52D2-40A6-BB25-DF54F0F7CBAE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36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755576" y="188640"/>
            <a:ext cx="763284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 smtClean="0"/>
          </a:p>
          <a:p>
            <a:pPr algn="ctr"/>
            <a:r>
              <a:rPr lang="sv-SE" sz="2400" dirty="0" smtClean="0"/>
              <a:t>(1) Storstadsregionerna Stockholm, Göteborg och Malmö kontra Övriga Sverige</a:t>
            </a:r>
          </a:p>
          <a:p>
            <a:pPr algn="ctr"/>
            <a:r>
              <a:rPr lang="sv-SE" sz="2400" dirty="0" smtClean="0"/>
              <a:t>Signifikant på  1% (***), 5% (**) och 10 </a:t>
            </a:r>
            <a:r>
              <a:rPr lang="sv-SE" dirty="0" smtClean="0"/>
              <a:t>%(*) </a:t>
            </a:r>
          </a:p>
          <a:p>
            <a:pPr algn="ctr"/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(2) </a:t>
            </a:r>
            <a:r>
              <a:rPr lang="sv-SE" dirty="0" smtClean="0"/>
              <a:t>Region Stockholm kontra Övriga Sverige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(1) Metro bara meningsfull för företag som sysslar med FoU </a:t>
            </a:r>
          </a:p>
          <a:p>
            <a:r>
              <a:rPr lang="sv-SE" dirty="0" smtClean="0"/>
              <a:t>(2) Tillfälliga FoU är meningsfull endast i Metro Uthållig FoU lönar sig alltid </a:t>
            </a:r>
          </a:p>
          <a:p>
            <a:r>
              <a:rPr lang="sv-FI" dirty="0" smtClean="0"/>
              <a:t>(3) </a:t>
            </a:r>
            <a:r>
              <a:rPr lang="sv-SE" dirty="0" smtClean="0"/>
              <a:t>Uthållig FoU i Metro överlägsen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C3BF-52D2-40A6-BB25-DF54F0F7CBAE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37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435280" cy="53377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6717"/>
                <a:gridCol w="2586803"/>
                <a:gridCol w="2811760"/>
              </a:tblGrid>
              <a:tr h="50012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LOKALISERING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FOU-STRATEGI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PRODUKTIVITETS-EFFEKT</a:t>
                      </a:r>
                      <a:endParaRPr lang="sv-SE" sz="2400" b="1" dirty="0"/>
                    </a:p>
                  </a:txBody>
                  <a:tcPr/>
                </a:tc>
              </a:tr>
              <a:tr h="50012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ÖVRIGA SVERIGE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INGEN FOU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 0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9128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REGION STOCKHOLM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INGEN FOU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2.8    --3 </a:t>
                      </a:r>
                      <a:r>
                        <a:rPr lang="sv-SE" sz="2400" b="1" dirty="0" err="1" smtClean="0"/>
                        <a:t>reg</a:t>
                      </a:r>
                      <a:r>
                        <a:rPr lang="sv-SE" sz="2400" b="1" dirty="0" smtClean="0"/>
                        <a:t> (1.2)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9128"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0012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ÖVRIGA SVERIGE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TILLFÄLLIG FOU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1.8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7992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REGION STOCKHOLM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TILLFÄLLIG FOU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5.6 </a:t>
                      </a:r>
                      <a:r>
                        <a:rPr lang="sv-SE" sz="2400" b="1" dirty="0" smtClean="0"/>
                        <a:t>** --3 </a:t>
                      </a:r>
                      <a:r>
                        <a:rPr lang="sv-SE" sz="2400" b="1" dirty="0" err="1" smtClean="0"/>
                        <a:t>reg</a:t>
                      </a:r>
                      <a:r>
                        <a:rPr lang="sv-SE" sz="2400" b="1" dirty="0" smtClean="0"/>
                        <a:t> (4.2)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7992"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0012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ÖVRIGA SVERIGE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PERMANENT FOU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9.3 ***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00216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REGION STOCKHOLM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PERMANENT FOU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12.2 </a:t>
                      </a:r>
                      <a:r>
                        <a:rPr lang="sv-SE" sz="2400" b="1" dirty="0" smtClean="0"/>
                        <a:t>***  3-reg(10.9)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C3BF-52D2-40A6-BB25-DF54F0F7CBAE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38</a:t>
            </a:fld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683568" y="332656"/>
            <a:ext cx="792088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400" dirty="0" smtClean="0"/>
              <a:t>(2) </a:t>
            </a:r>
            <a:r>
              <a:rPr lang="sv-FI" sz="2400" dirty="0" smtClean="0"/>
              <a:t>Region Stor-Stockholm kontra övriga Sverige,</a:t>
            </a:r>
          </a:p>
          <a:p>
            <a:pPr algn="ctr"/>
            <a:r>
              <a:rPr lang="sv-FI" sz="2400" dirty="0" smtClean="0"/>
              <a:t> Signifikant på 1% (***), 5% (**) och 10% (*) nivå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(3) </a:t>
            </a:r>
            <a:r>
              <a:rPr lang="sv-SE" dirty="0" smtClean="0"/>
              <a:t>Storstadskärnorna i Stockholm, Göteborg och Malmö kontra Övriga Sverige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Metro bara meningsfull för företag som sysslar med FoU </a:t>
            </a:r>
          </a:p>
          <a:p>
            <a:r>
              <a:rPr lang="sv-SE" dirty="0" smtClean="0"/>
              <a:t>Tillfälliga FoU är meningsfull endast i Metro Uthållig FoU lönar sig alltid </a:t>
            </a:r>
          </a:p>
          <a:p>
            <a:r>
              <a:rPr lang="sv-SE" dirty="0" smtClean="0"/>
              <a:t>Uthållig FoU i Metro </a:t>
            </a:r>
            <a:r>
              <a:rPr lang="sv-SE" dirty="0" smtClean="0"/>
              <a:t>överlägsen</a:t>
            </a:r>
          </a:p>
          <a:p>
            <a:endParaRPr lang="sv-SE" dirty="0" smtClean="0"/>
          </a:p>
          <a:p>
            <a:r>
              <a:rPr lang="sv-FI" i="1" dirty="0" smtClean="0"/>
              <a:t>Notera: Storstadseffekten </a:t>
            </a:r>
            <a:r>
              <a:rPr lang="sv-FI" i="1" dirty="0" smtClean="0"/>
              <a:t>svagare i Göteborg och Malmö än i Stockholm</a:t>
            </a:r>
            <a:endParaRPr lang="sv-SE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C3BF-52D2-40A6-BB25-DF54F0F7CBAE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39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sv-SE" sz="1800" dirty="0" smtClean="0"/>
              <a:t>Utveckling av FoU-rutiner som ett led i utvecklingsarbetet - INNOVATIONSRESULTAT</a:t>
            </a:r>
            <a:endParaRPr lang="sv-SE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57374"/>
            <a:ext cx="7776863" cy="409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4680"/>
                <a:gridCol w="2664296"/>
                <a:gridCol w="2530624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LOKALISERING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FOU-STRATEGI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RELATIV EFFEKT, produktivitet</a:t>
                      </a:r>
                      <a:endParaRPr lang="sv-SE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ÖVRIGA SVERIGE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INGEN FOU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 0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3 STORSTADSKÄRNOR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INGEN FOU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2.6*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ÖVRIGA SVERIGE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TILLFÄLLIG FOU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1.6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3 STORSTADSKÄRNOR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TILLFÄLLIG FOU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6.4 **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ÖVRIGA SVERIGE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PERMANENT FOU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8.4 ***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3 STORSTADSKÄRNOR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PERMANENT FOU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13.3 ***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C3BF-52D2-40A6-BB25-DF54F0F7CBAE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40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611560" y="260648"/>
            <a:ext cx="763284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 smtClean="0"/>
          </a:p>
          <a:p>
            <a:pPr algn="ctr"/>
            <a:r>
              <a:rPr lang="sv-SE" sz="2400" dirty="0" smtClean="0"/>
              <a:t>(3) </a:t>
            </a:r>
            <a:r>
              <a:rPr lang="sv-SE" sz="2400" dirty="0" smtClean="0"/>
              <a:t>Storstadskärnorna i Stockholm, Göteborg och Malmö kontra Övriga Sverige</a:t>
            </a:r>
          </a:p>
          <a:p>
            <a:pPr algn="ctr"/>
            <a:r>
              <a:rPr lang="sv-SE" sz="2400" dirty="0" smtClean="0"/>
              <a:t>Signifikant på  1% (***), 5% (**) och 10 %(*) </a:t>
            </a:r>
          </a:p>
          <a:p>
            <a:pPr algn="ctr"/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(4) City- Stockholm kontra Övriga Sverige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Metro är bara meningsfull för företag som sysslar med FoU</a:t>
            </a:r>
          </a:p>
          <a:p>
            <a:r>
              <a:rPr lang="sv-SE" dirty="0" smtClean="0"/>
              <a:t>Tillfälliga FoU är meningsfull endast i Metro Uthållig FoU alltid vettigt </a:t>
            </a:r>
          </a:p>
          <a:p>
            <a:r>
              <a:rPr lang="sv-SE" dirty="0" smtClean="0"/>
              <a:t>Uthållig FoU i Metro överlägsen </a:t>
            </a:r>
          </a:p>
          <a:p>
            <a:r>
              <a:rPr lang="sv-SE" dirty="0" smtClean="0"/>
              <a:t>Metro City ger bonus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C3BF-52D2-40A6-BB25-DF54F0F7CBAE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41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LOKALISERING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FOU-STRATEGI</a:t>
                      </a:r>
                      <a:endParaRPr lang="sv-S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RELATIV EFFEKT, produktivitet</a:t>
                      </a:r>
                      <a:endParaRPr lang="sv-SE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ÖVRIGA SVERIGE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INGEN FOU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 0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CITY STOCKHOLM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INGEN FOU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5.2</a:t>
                      </a:r>
                      <a:r>
                        <a:rPr lang="sv-SE" sz="2400" b="1" dirty="0" smtClean="0"/>
                        <a:t>* --3 city 2.6</a:t>
                      </a:r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ÖVRIGA SVERIGE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TILLFÄLLIG FOU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1.5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CITY STOCKHOLM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TILLFÄLLIG FOU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7.0 </a:t>
                      </a:r>
                      <a:r>
                        <a:rPr lang="sv-SE" sz="2400" b="1" dirty="0" smtClean="0"/>
                        <a:t>** --3 city 6.4</a:t>
                      </a:r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ÖVRIGA SVERIGE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PERMANENT FOU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8.1 ***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CITY STOCKHOLM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PERMANENT FOU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1" dirty="0" smtClean="0"/>
                        <a:t>15.7 </a:t>
                      </a:r>
                      <a:r>
                        <a:rPr lang="sv-SE" sz="2400" b="1" dirty="0" smtClean="0"/>
                        <a:t>***--3 city 13.3</a:t>
                      </a:r>
                      <a:endParaRPr lang="sv-S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C3BF-52D2-40A6-BB25-DF54F0F7CBAE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42</a:t>
            </a:fld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611560" y="620688"/>
            <a:ext cx="78488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sz="2400" dirty="0" smtClean="0"/>
              <a:t>(4) City Stockholm kontra övriga Sverige,</a:t>
            </a:r>
          </a:p>
          <a:p>
            <a:pPr algn="ctr"/>
            <a:r>
              <a:rPr lang="sv-FI" sz="2400" dirty="0" smtClean="0"/>
              <a:t> Signifikant på 1% (***), 5% (**) och 10% (*) nivå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SAMMANFATTNING 1</a:t>
            </a:r>
            <a:endParaRPr lang="sv-SE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Utan</a:t>
            </a:r>
            <a:r>
              <a:rPr lang="en-US" b="1" dirty="0" smtClean="0"/>
              <a:t> </a:t>
            </a:r>
            <a:r>
              <a:rPr lang="en-US" b="1" dirty="0" err="1" smtClean="0"/>
              <a:t>någonsomhelst</a:t>
            </a:r>
            <a:r>
              <a:rPr lang="en-US" b="1" dirty="0" smtClean="0"/>
              <a:t> </a:t>
            </a:r>
            <a:r>
              <a:rPr lang="en-US" b="1" dirty="0" err="1" smtClean="0"/>
              <a:t>innovationsverkamhet</a:t>
            </a:r>
            <a:r>
              <a:rPr lang="en-US" b="1" dirty="0" smtClean="0"/>
              <a:t>, </a:t>
            </a:r>
          </a:p>
          <a:p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företag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inte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dra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någon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nytta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den </a:t>
            </a:r>
            <a:r>
              <a:rPr lang="en-US" dirty="0" err="1" smtClean="0"/>
              <a:t>kunskapsmiljö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kännetecknar</a:t>
            </a:r>
            <a:r>
              <a:rPr lang="en-US" dirty="0" smtClean="0"/>
              <a:t> en </a:t>
            </a:r>
            <a:r>
              <a:rPr lang="en-US" dirty="0" err="1" smtClean="0"/>
              <a:t>storstadsregion</a:t>
            </a:r>
            <a:r>
              <a:rPr lang="en-US" dirty="0" smtClean="0"/>
              <a:t> </a:t>
            </a:r>
            <a:r>
              <a:rPr lang="en-US" dirty="0" err="1" smtClean="0"/>
              <a:t>eller</a:t>
            </a:r>
            <a:r>
              <a:rPr lang="en-US" dirty="0" smtClean="0"/>
              <a:t> </a:t>
            </a:r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storstadscentrum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 smtClean="0">
                <a:solidFill>
                  <a:srgbClr val="C00000"/>
                </a:solidFill>
              </a:rPr>
              <a:t>Produktivitetseffekt</a:t>
            </a:r>
            <a:r>
              <a:rPr lang="en-US" b="1" dirty="0" smtClean="0">
                <a:solidFill>
                  <a:srgbClr val="C00000"/>
                </a:solidFill>
              </a:rPr>
              <a:t>  0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Av en </a:t>
            </a:r>
            <a:r>
              <a:rPr lang="en-US" b="1" dirty="0" err="1" smtClean="0">
                <a:solidFill>
                  <a:srgbClr val="C00000"/>
                </a:solidFill>
              </a:rPr>
              <a:t>omlokalisering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C0C-F094-4DE3-88A1-C86055CEE23E}" type="datetime1">
              <a:rPr lang="sv-SE" smtClean="0"/>
              <a:pPr/>
              <a:t>2011-05-04</a:t>
            </a:fld>
            <a:endParaRPr lang="sv-S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3608832" cy="27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2964656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6732240" y="2996952"/>
            <a:ext cx="1080120" cy="72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ICKE  FOU</a:t>
            </a:r>
            <a:endParaRPr lang="sv-SE" dirty="0"/>
          </a:p>
        </p:txBody>
      </p:sp>
      <p:sp>
        <p:nvSpPr>
          <p:cNvPr id="18" name="Oval 17"/>
          <p:cNvSpPr/>
          <p:nvPr/>
        </p:nvSpPr>
        <p:spPr>
          <a:xfrm>
            <a:off x="6884640" y="5661248"/>
            <a:ext cx="1080120" cy="72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ICKE  FOU</a:t>
            </a:r>
            <a:endParaRPr lang="sv-SE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43</a:t>
            </a:fld>
            <a:endParaRPr lang="sv-SE"/>
          </a:p>
        </p:txBody>
      </p:sp>
      <p:sp>
        <p:nvSpPr>
          <p:cNvPr id="15" name="Down Arrow 14"/>
          <p:cNvSpPr/>
          <p:nvPr/>
        </p:nvSpPr>
        <p:spPr>
          <a:xfrm rot="10800000">
            <a:off x="7092280" y="3789040"/>
            <a:ext cx="360040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SAMMANFATTNING 2</a:t>
            </a:r>
            <a:endParaRPr lang="sv-SE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företag</a:t>
            </a:r>
            <a:r>
              <a:rPr lang="en-US" dirty="0" smtClean="0"/>
              <a:t> </a:t>
            </a:r>
            <a:r>
              <a:rPr lang="en-US" dirty="0" err="1" smtClean="0"/>
              <a:t>lokaliserat</a:t>
            </a:r>
            <a:r>
              <a:rPr lang="en-US" dirty="0" smtClean="0"/>
              <a:t> i en </a:t>
            </a:r>
            <a:r>
              <a:rPr lang="en-US" dirty="0" err="1" smtClean="0"/>
              <a:t>icke</a:t>
            </a:r>
            <a:r>
              <a:rPr lang="en-US" dirty="0" smtClean="0"/>
              <a:t>-metropolitan region</a:t>
            </a:r>
          </a:p>
          <a:p>
            <a:r>
              <a:rPr lang="en-US" dirty="0" smtClean="0"/>
              <a:t> och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beslutar</a:t>
            </a:r>
            <a:r>
              <a:rPr lang="en-US" dirty="0" smtClean="0"/>
              <a:t> sig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byta</a:t>
            </a:r>
            <a:r>
              <a:rPr lang="en-US" dirty="0" smtClean="0"/>
              <a:t> </a:t>
            </a:r>
            <a:r>
              <a:rPr lang="en-US" dirty="0" err="1" smtClean="0"/>
              <a:t>innovationsstrategi</a:t>
            </a:r>
            <a:r>
              <a:rPr lang="en-US" dirty="0" smtClean="0"/>
              <a:t> </a:t>
            </a:r>
            <a:r>
              <a:rPr lang="en-US" dirty="0" err="1" smtClean="0"/>
              <a:t>från</a:t>
            </a:r>
            <a:r>
              <a:rPr lang="en-US" dirty="0" smtClean="0"/>
              <a:t> </a:t>
            </a:r>
            <a:r>
              <a:rPr lang="en-US" b="1" dirty="0" err="1" smtClean="0"/>
              <a:t>icke</a:t>
            </a:r>
            <a:r>
              <a:rPr lang="en-US" b="1" dirty="0" smtClean="0"/>
              <a:t>-FOU till </a:t>
            </a:r>
            <a:r>
              <a:rPr lang="en-US" b="1" dirty="0" err="1" smtClean="0"/>
              <a:t>tillfällig</a:t>
            </a:r>
            <a:r>
              <a:rPr lang="en-US" b="1" dirty="0" smtClean="0"/>
              <a:t>  FOU:</a:t>
            </a:r>
            <a:endParaRPr lang="en-US" b="1" dirty="0"/>
          </a:p>
          <a:p>
            <a:r>
              <a:rPr lang="en-US" b="1" dirty="0" err="1" smtClean="0">
                <a:solidFill>
                  <a:srgbClr val="C00000"/>
                </a:solidFill>
              </a:rPr>
              <a:t>Produktivitetseffekt</a:t>
            </a:r>
            <a:r>
              <a:rPr lang="en-US" b="1" dirty="0" smtClean="0">
                <a:solidFill>
                  <a:srgbClr val="C00000"/>
                </a:solidFill>
              </a:rPr>
              <a:t>  0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dirty="0" smtClean="0"/>
              <a:t>(</a:t>
            </a:r>
            <a:r>
              <a:rPr lang="en-US" dirty="0" err="1" smtClean="0"/>
              <a:t>Kanske</a:t>
            </a:r>
            <a:r>
              <a:rPr lang="en-US" dirty="0" smtClean="0"/>
              <a:t> en </a:t>
            </a:r>
            <a:r>
              <a:rPr lang="en-US" dirty="0" err="1" smtClean="0"/>
              <a:t>nödvändig</a:t>
            </a:r>
            <a:r>
              <a:rPr lang="en-US" dirty="0" smtClean="0"/>
              <a:t> </a:t>
            </a:r>
            <a:r>
              <a:rPr lang="en-US" dirty="0" err="1" smtClean="0"/>
              <a:t>åtgärd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överleva</a:t>
            </a:r>
            <a:r>
              <a:rPr lang="en-US" dirty="0" smtClean="0"/>
              <a:t>)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C0C-F094-4DE3-88A1-C86055CEE23E}" type="datetime1">
              <a:rPr lang="sv-SE" smtClean="0"/>
              <a:pPr/>
              <a:t>2011-05-04</a:t>
            </a:fld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3952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6156176" y="3933056"/>
            <a:ext cx="1080120" cy="72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ICKE  FOU</a:t>
            </a:r>
            <a:endParaRPr lang="sv-SE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44</a:t>
            </a:fld>
            <a:endParaRPr lang="sv-SE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8604448" y="1600200"/>
            <a:ext cx="82352" cy="4525963"/>
          </a:xfrm>
        </p:spPr>
        <p:txBody>
          <a:bodyPr>
            <a:normAutofit fontScale="92500"/>
          </a:bodyPr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12" name="Rectangle 11"/>
          <p:cNvSpPr/>
          <p:nvPr/>
        </p:nvSpPr>
        <p:spPr>
          <a:xfrm>
            <a:off x="5652120" y="1916832"/>
            <a:ext cx="19442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TILLFÄLLIG  FOU</a:t>
            </a:r>
            <a:endParaRPr lang="sv-SE" dirty="0"/>
          </a:p>
        </p:txBody>
      </p:sp>
      <p:sp>
        <p:nvSpPr>
          <p:cNvPr id="14" name="Down Arrow 13"/>
          <p:cNvSpPr/>
          <p:nvPr/>
        </p:nvSpPr>
        <p:spPr>
          <a:xfrm rot="10800000">
            <a:off x="6588224" y="2852936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SAMMANFATTNING 3</a:t>
            </a:r>
            <a:endParaRPr lang="sv-SE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företag</a:t>
            </a:r>
            <a:r>
              <a:rPr lang="en-US" dirty="0" smtClean="0"/>
              <a:t> </a:t>
            </a:r>
            <a:r>
              <a:rPr lang="en-US" dirty="0" err="1" smtClean="0"/>
              <a:t>lokaliserat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en </a:t>
            </a:r>
            <a:r>
              <a:rPr lang="en-US" b="1" dirty="0" err="1" smtClean="0"/>
              <a:t>icke</a:t>
            </a:r>
            <a:r>
              <a:rPr lang="en-US" b="1" dirty="0" smtClean="0"/>
              <a:t>-metropolitan region </a:t>
            </a:r>
            <a:r>
              <a:rPr lang="en-US" dirty="0" smtClean="0"/>
              <a:t>och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beslutar</a:t>
            </a:r>
            <a:r>
              <a:rPr lang="en-US" dirty="0" smtClean="0"/>
              <a:t> sig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byta</a:t>
            </a:r>
            <a:r>
              <a:rPr lang="en-US" dirty="0" smtClean="0"/>
              <a:t> </a:t>
            </a:r>
            <a:r>
              <a:rPr lang="en-US" dirty="0" err="1" smtClean="0"/>
              <a:t>innovationsstrategi</a:t>
            </a:r>
            <a:r>
              <a:rPr lang="en-US" dirty="0" smtClean="0"/>
              <a:t> </a:t>
            </a:r>
            <a:r>
              <a:rPr lang="en-US" dirty="0" err="1" smtClean="0"/>
              <a:t>från</a:t>
            </a:r>
            <a:r>
              <a:rPr lang="en-US" dirty="0" smtClean="0"/>
              <a:t> </a:t>
            </a:r>
            <a:r>
              <a:rPr lang="en-US" dirty="0" err="1" smtClean="0"/>
              <a:t>icke</a:t>
            </a:r>
            <a:r>
              <a:rPr lang="en-US" dirty="0" smtClean="0"/>
              <a:t>-FOU till </a:t>
            </a:r>
            <a:r>
              <a:rPr lang="en-US" b="1" dirty="0" smtClean="0"/>
              <a:t>permanent FOU:</a:t>
            </a:r>
            <a:endParaRPr lang="en-US" b="1" dirty="0"/>
          </a:p>
          <a:p>
            <a:r>
              <a:rPr lang="en-US" b="1" dirty="0" err="1" smtClean="0">
                <a:solidFill>
                  <a:srgbClr val="C00000"/>
                </a:solidFill>
              </a:rPr>
              <a:t>Produktivitetseffekt</a:t>
            </a:r>
            <a:r>
              <a:rPr lang="en-US" b="1" dirty="0" smtClean="0">
                <a:solidFill>
                  <a:srgbClr val="C00000"/>
                </a:solidFill>
              </a:rPr>
              <a:t>  +8% </a:t>
            </a:r>
            <a:r>
              <a:rPr lang="en-US" b="1" dirty="0" err="1" smtClean="0">
                <a:solidFill>
                  <a:srgbClr val="C00000"/>
                </a:solidFill>
              </a:rPr>
              <a:t>på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sikt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C0C-F094-4DE3-88A1-C86055CEE23E}" type="datetime1">
              <a:rPr lang="sv-SE" smtClean="0"/>
              <a:pPr/>
              <a:t>2011-05-04</a:t>
            </a:fld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3952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6156176" y="3933056"/>
            <a:ext cx="1080120" cy="72008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ICKE  FOU</a:t>
            </a:r>
            <a:endParaRPr lang="sv-SE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45</a:t>
            </a:fld>
            <a:endParaRPr lang="sv-SE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8604448" y="1600200"/>
            <a:ext cx="82352" cy="4525963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endParaRPr lang="sv-SE" dirty="0"/>
          </a:p>
        </p:txBody>
      </p:sp>
      <p:sp>
        <p:nvSpPr>
          <p:cNvPr id="12" name="Rectangle 11"/>
          <p:cNvSpPr/>
          <p:nvPr/>
        </p:nvSpPr>
        <p:spPr>
          <a:xfrm>
            <a:off x="5652120" y="1988840"/>
            <a:ext cx="194421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PERMANENT FOU</a:t>
            </a:r>
            <a:endParaRPr lang="sv-SE" dirty="0"/>
          </a:p>
        </p:txBody>
      </p:sp>
      <p:sp>
        <p:nvSpPr>
          <p:cNvPr id="14" name="Down Arrow 13"/>
          <p:cNvSpPr/>
          <p:nvPr/>
        </p:nvSpPr>
        <p:spPr>
          <a:xfrm rot="10800000">
            <a:off x="6588224" y="2852936"/>
            <a:ext cx="21602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6000" dirty="0" smtClean="0"/>
              <a:t>SAMMANFATTNING 4</a:t>
            </a:r>
            <a:endParaRPr lang="sv-SE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Om </a:t>
            </a:r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företag</a:t>
            </a:r>
            <a:r>
              <a:rPr lang="en-US" dirty="0" smtClean="0"/>
              <a:t> med en </a:t>
            </a:r>
            <a:r>
              <a:rPr lang="en-US" dirty="0" err="1" smtClean="0"/>
              <a:t>icke</a:t>
            </a:r>
            <a:r>
              <a:rPr lang="en-US" dirty="0" smtClean="0"/>
              <a:t>-FOU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beslutar</a:t>
            </a:r>
            <a:r>
              <a:rPr lang="en-US" dirty="0" smtClean="0"/>
              <a:t> sig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omlokalisering</a:t>
            </a:r>
            <a:r>
              <a:rPr lang="en-US" dirty="0" smtClean="0"/>
              <a:t> till </a:t>
            </a:r>
            <a:r>
              <a:rPr lang="en-US" dirty="0" err="1" smtClean="0"/>
              <a:t>storstadsregion</a:t>
            </a:r>
            <a:r>
              <a:rPr lang="en-US" dirty="0" smtClean="0"/>
              <a:t>, </a:t>
            </a:r>
            <a:r>
              <a:rPr lang="en-US" dirty="0" err="1" smtClean="0"/>
              <a:t>samtidigt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den </a:t>
            </a:r>
            <a:r>
              <a:rPr lang="en-US" dirty="0" err="1" smtClean="0"/>
              <a:t>byter</a:t>
            </a:r>
            <a:r>
              <a:rPr lang="en-US" dirty="0" smtClean="0"/>
              <a:t> till </a:t>
            </a:r>
            <a:r>
              <a:rPr lang="en-US" b="1" dirty="0" err="1" smtClean="0">
                <a:solidFill>
                  <a:srgbClr val="FF0000"/>
                </a:solidFill>
              </a:rPr>
              <a:t>tillfällig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FOU-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blir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b="1" dirty="0" err="1" smtClean="0">
                <a:solidFill>
                  <a:srgbClr val="C00000"/>
                </a:solidFill>
              </a:rPr>
              <a:t>Produktivitetseffekten</a:t>
            </a:r>
            <a:r>
              <a:rPr lang="en-US" b="1" dirty="0" smtClean="0">
                <a:solidFill>
                  <a:srgbClr val="C00000"/>
                </a:solidFill>
              </a:rPr>
              <a:t>  +4-7%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C0C-F094-4DE3-88A1-C86055CEE23E}" type="datetime1">
              <a:rPr lang="sv-SE" smtClean="0"/>
              <a:pPr/>
              <a:t>2011-05-04</a:t>
            </a:fld>
            <a:endParaRPr lang="sv-S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21088"/>
            <a:ext cx="2964656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6884640" y="5661248"/>
            <a:ext cx="1080120" cy="72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ICKE  FOU</a:t>
            </a:r>
            <a:endParaRPr lang="sv-SE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46</a:t>
            </a:fld>
            <a:endParaRPr lang="sv-S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528392" cy="2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804248" y="1700808"/>
            <a:ext cx="14401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TILLFÄLLIG FOU</a:t>
            </a:r>
            <a:endParaRPr lang="sv-SE" dirty="0"/>
          </a:p>
        </p:txBody>
      </p:sp>
      <p:sp>
        <p:nvSpPr>
          <p:cNvPr id="16" name="Down Arrow 15"/>
          <p:cNvSpPr/>
          <p:nvPr/>
        </p:nvSpPr>
        <p:spPr>
          <a:xfrm rot="10800000">
            <a:off x="7164288" y="2852936"/>
            <a:ext cx="144016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SAMMANFATTNING 5</a:t>
            </a:r>
            <a:endParaRPr lang="sv-SE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icke</a:t>
            </a:r>
            <a:r>
              <a:rPr lang="en-US" dirty="0" smtClean="0"/>
              <a:t>-FOU-</a:t>
            </a:r>
            <a:r>
              <a:rPr lang="en-US" dirty="0" err="1" smtClean="0"/>
              <a:t>företag</a:t>
            </a:r>
            <a:r>
              <a:rPr lang="en-US" dirty="0" smtClean="0"/>
              <a:t> I </a:t>
            </a:r>
            <a:r>
              <a:rPr lang="en-US" dirty="0" err="1" smtClean="0"/>
              <a:t>övriga</a:t>
            </a:r>
            <a:r>
              <a:rPr lang="en-US" dirty="0" smtClean="0"/>
              <a:t> </a:t>
            </a:r>
            <a:r>
              <a:rPr lang="en-US" dirty="0" err="1" smtClean="0"/>
              <a:t>Sverige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byter</a:t>
            </a:r>
            <a:r>
              <a:rPr lang="en-US" dirty="0" smtClean="0"/>
              <a:t> till </a:t>
            </a:r>
            <a:r>
              <a:rPr lang="en-US" dirty="0" err="1" smtClean="0"/>
              <a:t>permenent</a:t>
            </a:r>
            <a:r>
              <a:rPr lang="en-US" dirty="0" smtClean="0"/>
              <a:t> FOU-</a:t>
            </a:r>
            <a:r>
              <a:rPr lang="en-US" dirty="0" err="1" smtClean="0"/>
              <a:t>strategi</a:t>
            </a:r>
            <a:r>
              <a:rPr lang="en-US" dirty="0" smtClean="0"/>
              <a:t> och </a:t>
            </a:r>
            <a:r>
              <a:rPr lang="en-US" dirty="0" err="1" smtClean="0"/>
              <a:t>flyttar</a:t>
            </a:r>
            <a:r>
              <a:rPr lang="en-US" dirty="0" smtClean="0"/>
              <a:t> till </a:t>
            </a:r>
            <a:r>
              <a:rPr lang="en-US" dirty="0" err="1" smtClean="0"/>
              <a:t>storstadsregion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 smtClean="0">
                <a:solidFill>
                  <a:srgbClr val="C00000"/>
                </a:solidFill>
              </a:rPr>
              <a:t>Produktivitetseffekt</a:t>
            </a:r>
            <a:r>
              <a:rPr lang="en-US" b="1" dirty="0" smtClean="0">
                <a:solidFill>
                  <a:srgbClr val="C00000"/>
                </a:solidFill>
              </a:rPr>
              <a:t>  +11-12%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C0C-F094-4DE3-88A1-C86055CEE23E}" type="datetime1">
              <a:rPr lang="sv-SE" smtClean="0"/>
              <a:pPr/>
              <a:t>2011-05-04</a:t>
            </a:fld>
            <a:endParaRPr lang="sv-S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3608832" cy="27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2964656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5724128" y="2996952"/>
            <a:ext cx="2088232" cy="72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PERMANENT FOU</a:t>
            </a:r>
            <a:endParaRPr lang="sv-SE" dirty="0"/>
          </a:p>
        </p:txBody>
      </p:sp>
      <p:sp>
        <p:nvSpPr>
          <p:cNvPr id="18" name="Oval 17"/>
          <p:cNvSpPr/>
          <p:nvPr/>
        </p:nvSpPr>
        <p:spPr>
          <a:xfrm>
            <a:off x="6884640" y="5661248"/>
            <a:ext cx="1080120" cy="72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ICKE  FOU</a:t>
            </a:r>
            <a:endParaRPr lang="sv-SE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47</a:t>
            </a:fld>
            <a:endParaRPr lang="sv-SE"/>
          </a:p>
        </p:txBody>
      </p:sp>
      <p:sp>
        <p:nvSpPr>
          <p:cNvPr id="15" name="Down Arrow 14"/>
          <p:cNvSpPr/>
          <p:nvPr/>
        </p:nvSpPr>
        <p:spPr>
          <a:xfrm rot="10800000">
            <a:off x="7092280" y="3789040"/>
            <a:ext cx="360040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smtClean="0"/>
              <a:t>SAMMANFATTNING 6</a:t>
            </a:r>
            <a:endParaRPr lang="sv-SE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Ett</a:t>
            </a:r>
            <a:r>
              <a:rPr lang="en-US" dirty="0" smtClean="0"/>
              <a:t> </a:t>
            </a:r>
            <a:r>
              <a:rPr lang="en-US" dirty="0" err="1" smtClean="0"/>
              <a:t>icke</a:t>
            </a:r>
            <a:r>
              <a:rPr lang="en-US" dirty="0" smtClean="0"/>
              <a:t>-FOU-</a:t>
            </a:r>
            <a:r>
              <a:rPr lang="en-US" dirty="0" err="1" smtClean="0"/>
              <a:t>företag</a:t>
            </a:r>
            <a:r>
              <a:rPr lang="en-US" dirty="0" smtClean="0"/>
              <a:t> I </a:t>
            </a:r>
            <a:r>
              <a:rPr lang="en-US" dirty="0" err="1" smtClean="0"/>
              <a:t>övriga</a:t>
            </a:r>
            <a:r>
              <a:rPr lang="en-US" dirty="0" smtClean="0"/>
              <a:t> </a:t>
            </a:r>
            <a:r>
              <a:rPr lang="en-US" dirty="0" err="1" smtClean="0"/>
              <a:t>Sverige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byter</a:t>
            </a:r>
            <a:r>
              <a:rPr lang="en-US" dirty="0" smtClean="0"/>
              <a:t> till </a:t>
            </a:r>
            <a:r>
              <a:rPr lang="en-US" dirty="0" err="1" smtClean="0"/>
              <a:t>permenent</a:t>
            </a:r>
            <a:r>
              <a:rPr lang="en-US" dirty="0" smtClean="0"/>
              <a:t> FOU-</a:t>
            </a:r>
            <a:r>
              <a:rPr lang="en-US" dirty="0" err="1" smtClean="0"/>
              <a:t>strategi</a:t>
            </a:r>
            <a:r>
              <a:rPr lang="en-US" dirty="0" smtClean="0"/>
              <a:t> och </a:t>
            </a:r>
            <a:r>
              <a:rPr lang="en-US" dirty="0" err="1" smtClean="0"/>
              <a:t>flyttar</a:t>
            </a:r>
            <a:r>
              <a:rPr lang="en-US" dirty="0" smtClean="0"/>
              <a:t> till </a:t>
            </a:r>
            <a:r>
              <a:rPr lang="en-US" dirty="0" err="1" smtClean="0"/>
              <a:t>storstadscity</a:t>
            </a:r>
            <a:endParaRPr lang="en-US" dirty="0" smtClean="0"/>
          </a:p>
          <a:p>
            <a:endParaRPr lang="en-US" dirty="0"/>
          </a:p>
          <a:p>
            <a:r>
              <a:rPr lang="en-US" b="1" dirty="0" err="1" smtClean="0">
                <a:solidFill>
                  <a:srgbClr val="C00000"/>
                </a:solidFill>
              </a:rPr>
              <a:t>Produktivitetseffekt</a:t>
            </a:r>
            <a:r>
              <a:rPr lang="en-US" b="1" dirty="0" smtClean="0">
                <a:solidFill>
                  <a:srgbClr val="C00000"/>
                </a:solidFill>
              </a:rPr>
              <a:t>  +13-16%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Allra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högst</a:t>
            </a:r>
            <a:r>
              <a:rPr lang="en-US" b="1" dirty="0" smtClean="0">
                <a:solidFill>
                  <a:srgbClr val="C00000"/>
                </a:solidFill>
              </a:rPr>
              <a:t> Stockholm)</a:t>
            </a:r>
            <a:endParaRPr lang="sv-SE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FC0C-F094-4DE3-88A1-C86055CEE23E}" type="datetime1">
              <a:rPr lang="sv-SE" smtClean="0"/>
              <a:pPr/>
              <a:t>2011-05-04</a:t>
            </a:fld>
            <a:endParaRPr lang="sv-S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3608832" cy="27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221088"/>
            <a:ext cx="2964656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5724128" y="2996952"/>
            <a:ext cx="2088232" cy="72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PERMANENT FOU</a:t>
            </a:r>
            <a:endParaRPr lang="sv-SE" dirty="0"/>
          </a:p>
        </p:txBody>
      </p:sp>
      <p:sp>
        <p:nvSpPr>
          <p:cNvPr id="18" name="Oval 17"/>
          <p:cNvSpPr/>
          <p:nvPr/>
        </p:nvSpPr>
        <p:spPr>
          <a:xfrm>
            <a:off x="6884640" y="5661248"/>
            <a:ext cx="1080120" cy="7200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ICKE  FOU</a:t>
            </a:r>
            <a:endParaRPr lang="sv-SE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48</a:t>
            </a:fld>
            <a:endParaRPr lang="sv-SE"/>
          </a:p>
        </p:txBody>
      </p:sp>
      <p:sp>
        <p:nvSpPr>
          <p:cNvPr id="15" name="Down Arrow 14"/>
          <p:cNvSpPr/>
          <p:nvPr/>
        </p:nvSpPr>
        <p:spPr>
          <a:xfrm rot="10800000">
            <a:off x="7092280" y="3789040"/>
            <a:ext cx="360040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sv-FI" dirty="0" smtClean="0"/>
              <a:t>Att diskutera</a:t>
            </a:r>
            <a:endParaRPr lang="sv-S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FI" sz="6000" dirty="0" smtClean="0"/>
              <a:t>6</a:t>
            </a:r>
            <a:endParaRPr lang="sv-SE" sz="6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49</a:t>
            </a:fld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3240359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v-SE" dirty="0" smtClean="0"/>
              <a:t>VÅR STUDIE:</a:t>
            </a:r>
            <a:br>
              <a:rPr lang="sv-SE" dirty="0" smtClean="0"/>
            </a:br>
            <a:r>
              <a:rPr lang="sv-SE" dirty="0" smtClean="0"/>
              <a:t>Vilken forskningslitteratur anknyter vi till, och vad kan vi förvänta oss för egenskaper inom den svenska ekonomin enligt litteraturen</a:t>
            </a:r>
            <a:endParaRPr lang="sv-S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2</a:t>
            </a:r>
            <a:endParaRPr lang="sv-SE" sz="6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05AB-6A50-4089-8E62-244A08EBCDE3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5436096" y="4221088"/>
            <a:ext cx="316835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/>
              <a:t>Innovation and </a:t>
            </a:r>
            <a:r>
              <a:rPr lang="sv-SE" sz="2400" dirty="0" err="1" smtClean="0"/>
              <a:t>Growth</a:t>
            </a:r>
            <a:endParaRPr lang="sv-SE" sz="2400" dirty="0" smtClean="0"/>
          </a:p>
          <a:p>
            <a:pPr algn="ctr"/>
            <a:r>
              <a:rPr lang="sv-SE" sz="2400" dirty="0" smtClean="0"/>
              <a:t>Oxford University Press 2012</a:t>
            </a:r>
            <a:endParaRPr lang="sv-S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Frågeställningar (1)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FI" dirty="0" smtClean="0"/>
              <a:t>Avveckling </a:t>
            </a:r>
            <a:r>
              <a:rPr lang="sv-FI" dirty="0" smtClean="0"/>
              <a:t>av </a:t>
            </a:r>
            <a:r>
              <a:rPr lang="sv-FI" dirty="0" smtClean="0"/>
              <a:t>regionalpolitik</a:t>
            </a:r>
            <a:r>
              <a:rPr lang="sv-FI" dirty="0" smtClean="0"/>
              <a:t>? Finns någon ny?</a:t>
            </a:r>
            <a:endParaRPr lang="sv-FI" dirty="0" smtClean="0"/>
          </a:p>
          <a:p>
            <a:endParaRPr lang="sv-FI" dirty="0" smtClean="0"/>
          </a:p>
          <a:p>
            <a:r>
              <a:rPr lang="sv-FI" dirty="0" smtClean="0"/>
              <a:t>Bör </a:t>
            </a:r>
            <a:r>
              <a:rPr lang="sv-FI" dirty="0" err="1" smtClean="0"/>
              <a:t>FOU-företagen</a:t>
            </a:r>
            <a:r>
              <a:rPr lang="sv-FI" dirty="0" smtClean="0"/>
              <a:t> stimuleras att flytta till storstäder?</a:t>
            </a:r>
          </a:p>
          <a:p>
            <a:endParaRPr lang="sv-FI" dirty="0" smtClean="0"/>
          </a:p>
          <a:p>
            <a:r>
              <a:rPr lang="sv-FI" dirty="0" smtClean="0"/>
              <a:t>Är Stockholm för begränsat som kunskapskluster – kanske Hamburg, London eller Barcelona</a:t>
            </a:r>
            <a:r>
              <a:rPr lang="sv-FI" dirty="0" smtClean="0"/>
              <a:t>?</a:t>
            </a:r>
          </a:p>
          <a:p>
            <a:endParaRPr lang="sv-FI" dirty="0" smtClean="0"/>
          </a:p>
          <a:p>
            <a:r>
              <a:rPr lang="sv-SE" dirty="0" smtClean="0"/>
              <a:t>Behövs innovationspolitik?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50</a:t>
            </a:fld>
            <a:endParaRPr lang="sv-SE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CESIS</a:t>
            </a:r>
            <a:br>
              <a:rPr lang="sv-FI" dirty="0" smtClean="0"/>
            </a:br>
            <a:r>
              <a:rPr lang="sv-FI" dirty="0" smtClean="0"/>
              <a:t>http://www.cesis.se/research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51</a:t>
            </a:fld>
            <a:endParaRPr lang="sv-S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123" t="18898" r="13123" b="12598"/>
          <a:stretch>
            <a:fillRect/>
          </a:stretch>
        </p:blipFill>
        <p:spPr bwMode="auto">
          <a:xfrm>
            <a:off x="467544" y="1628800"/>
            <a:ext cx="8092879" cy="469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Representativa kontra</a:t>
            </a:r>
            <a:br>
              <a:rPr lang="sv-SE" dirty="0" smtClean="0"/>
            </a:br>
            <a:r>
              <a:rPr lang="sv-SE" dirty="0" smtClean="0"/>
              <a:t>Heterogena </a:t>
            </a:r>
            <a:r>
              <a:rPr lang="sv-SE" dirty="0" smtClean="0"/>
              <a:t>företag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Företag </a:t>
            </a:r>
            <a:r>
              <a:rPr lang="sv-SE" dirty="0" smtClean="0"/>
              <a:t>skiljer sig åt uthålligt över tiden i nästan alla dimensioner som forskningen kan upptäcka</a:t>
            </a:r>
          </a:p>
          <a:p>
            <a:endParaRPr lang="sv-SE" dirty="0" smtClean="0"/>
          </a:p>
          <a:p>
            <a:r>
              <a:rPr lang="sv-SE" dirty="0" smtClean="0"/>
              <a:t>Företagen är heterogena, även inom smala segment av marknaden.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Asymmetrier mellan företag är långlivade.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Bestående skillnader observerades med avseende på storlek, innovation, produktivitet, lönsamhet och tillväxt.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8E8B4-3D41-4222-9DE1-990D80CC0274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Innovationsstrategier</a:t>
            </a:r>
            <a:endParaRPr lang="sv-SE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853136"/>
          </a:xfrm>
        </p:spPr>
        <p:txBody>
          <a:bodyPr>
            <a:normAutofit fontScale="70000" lnSpcReduction="20000"/>
          </a:bodyPr>
          <a:lstStyle/>
          <a:p>
            <a:r>
              <a:rPr lang="sv-SE" sz="4100" dirty="0" smtClean="0"/>
              <a:t>Företagen ”väljer” mellan tre innovationsstrategier</a:t>
            </a:r>
          </a:p>
          <a:p>
            <a:endParaRPr lang="sv-SE" sz="4100" dirty="0" smtClean="0"/>
          </a:p>
          <a:p>
            <a:r>
              <a:rPr lang="sv-SE" sz="4100" u="sng" dirty="0" smtClean="0"/>
              <a:t>Uthålliga innovationssatsningar</a:t>
            </a:r>
          </a:p>
          <a:p>
            <a:r>
              <a:rPr lang="sv-SE" sz="4100" dirty="0" smtClean="0"/>
              <a:t>(</a:t>
            </a:r>
            <a:r>
              <a:rPr lang="sv-SE" sz="4100" i="1" dirty="0" smtClean="0"/>
              <a:t>Speciella krav på finansiering och kunskap</a:t>
            </a:r>
            <a:r>
              <a:rPr lang="sv-SE" sz="4100" dirty="0" smtClean="0"/>
              <a:t>)</a:t>
            </a:r>
          </a:p>
          <a:p>
            <a:endParaRPr lang="sv-SE" sz="4100" dirty="0" smtClean="0"/>
          </a:p>
          <a:p>
            <a:r>
              <a:rPr lang="sv-SE" sz="4100" u="sng" dirty="0" smtClean="0"/>
              <a:t>Temporära innovationssatsningar</a:t>
            </a:r>
          </a:p>
          <a:p>
            <a:r>
              <a:rPr lang="sv-SE" sz="4100" i="1" dirty="0" smtClean="0"/>
              <a:t>(Oftast företag med få produkter och som har relativt lång livstid.</a:t>
            </a:r>
            <a:r>
              <a:rPr lang="sv-SE" sz="4100" dirty="0" smtClean="0"/>
              <a:t>)</a:t>
            </a:r>
          </a:p>
          <a:p>
            <a:endParaRPr lang="sv-SE" sz="4100" dirty="0" smtClean="0"/>
          </a:p>
          <a:p>
            <a:r>
              <a:rPr lang="sv-SE" sz="4100" u="sng" dirty="0" smtClean="0"/>
              <a:t>Ingen egentlig innovationsverksamhet </a:t>
            </a:r>
          </a:p>
          <a:p>
            <a:r>
              <a:rPr lang="sv-SE" sz="4100" dirty="0" smtClean="0"/>
              <a:t>(</a:t>
            </a:r>
            <a:r>
              <a:rPr lang="sv-SE" sz="4100" i="1" dirty="0" smtClean="0"/>
              <a:t>Den dominerande innovationsstrategin</a:t>
            </a:r>
            <a:r>
              <a:rPr lang="sv-SE" sz="4100" dirty="0" smtClean="0"/>
              <a:t>)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E29E-9347-4F1D-9118-F7DCDB32A01B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700" dirty="0" smtClean="0"/>
              <a:t> Innovationsstrategier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sv-SE" sz="3800" dirty="0" smtClean="0"/>
          </a:p>
          <a:p>
            <a:pPr>
              <a:buNone/>
            </a:pPr>
            <a:r>
              <a:rPr lang="sv-SE" sz="11200" dirty="0" smtClean="0"/>
              <a:t>Företagen som väljer  strategin uthålliga innovationssatsningar skapar två typer av resultat</a:t>
            </a:r>
          </a:p>
          <a:p>
            <a:endParaRPr lang="sv-SE" sz="6700" dirty="0"/>
          </a:p>
          <a:p>
            <a:pPr marL="514350" indent="-514350">
              <a:buNone/>
            </a:pPr>
            <a:r>
              <a:rPr lang="sv-SE" sz="12800" u="sng" dirty="0" smtClean="0"/>
              <a:t>Nya varor och tjänster för marknaden </a:t>
            </a:r>
          </a:p>
          <a:p>
            <a:pPr marL="514350" indent="-514350">
              <a:buNone/>
            </a:pPr>
            <a:r>
              <a:rPr lang="sv-SE" sz="12800" dirty="0" smtClean="0"/>
              <a:t>(extern output)</a:t>
            </a:r>
          </a:p>
          <a:p>
            <a:pPr marL="514350" indent="-514350">
              <a:buNone/>
            </a:pPr>
            <a:endParaRPr lang="sv-SE" sz="9800" dirty="0"/>
          </a:p>
          <a:p>
            <a:pPr marL="514350" indent="-514350">
              <a:buNone/>
            </a:pPr>
            <a:r>
              <a:rPr lang="sv-SE" sz="12800" u="sng" dirty="0" smtClean="0"/>
              <a:t>Ny kunskap &amp; nya rutiner</a:t>
            </a:r>
          </a:p>
          <a:p>
            <a:pPr marL="514350" indent="-514350">
              <a:buNone/>
            </a:pPr>
            <a:r>
              <a:rPr lang="sv-SE" sz="12800" dirty="0" smtClean="0"/>
              <a:t>(intern output)</a:t>
            </a:r>
          </a:p>
          <a:p>
            <a:endParaRPr lang="sv-SE" sz="6700" dirty="0" smtClean="0"/>
          </a:p>
          <a:p>
            <a:endParaRPr lang="sv-SE" sz="6700" b="1" dirty="0" smtClean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012D1-A3BD-497E-A00B-1CF24257A526}" type="datetime1">
              <a:rPr lang="sv-SE" smtClean="0"/>
              <a:pPr/>
              <a:t>2011-05-04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F288-3C17-43F3-A15B-13FC4DABD783}" type="slidenum">
              <a:rPr lang="sv-SE" smtClean="0"/>
              <a:pPr/>
              <a:t>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u="sng" dirty="0" smtClean="0"/>
              <a:t>EN STRATEGIS OMFATTNING:</a:t>
            </a:r>
            <a:endParaRPr lang="sv-SE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(1) Rekrytering av kunskapsintensiv  (innovationserfaren) arbetskraft</a:t>
            </a:r>
          </a:p>
          <a:p>
            <a:r>
              <a:rPr lang="sv-SE" sz="3600" dirty="0" smtClean="0"/>
              <a:t>(2) Val av lokalisering</a:t>
            </a:r>
          </a:p>
          <a:p>
            <a:r>
              <a:rPr lang="sv-SE" sz="3600" dirty="0" smtClean="0"/>
              <a:t>(3) Bygga rutiner för innovationsarbete</a:t>
            </a:r>
            <a:br>
              <a:rPr lang="sv-SE" sz="3600" dirty="0" smtClean="0"/>
            </a:br>
            <a:r>
              <a:rPr lang="sv-SE" sz="3600" dirty="0" smtClean="0"/>
              <a:t>(4) Bygga nätverk  för kunskapsutbyte med andra aktörer</a:t>
            </a:r>
            <a:br>
              <a:rPr lang="sv-SE" sz="3600" dirty="0" smtClean="0"/>
            </a:br>
            <a:r>
              <a:rPr lang="sv-SE" sz="3600" dirty="0" smtClean="0"/>
              <a:t>(5) Upprätthålla internationella nätverk</a:t>
            </a:r>
            <a:endParaRPr lang="sv-SE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5B5D2-EE29-44AB-8C19-9E365AEF9FD1}" type="slidenum">
              <a:rPr lang="sv-SE" smtClean="0"/>
              <a:pPr/>
              <a:t>9</a:t>
            </a:fld>
            <a:endParaRPr lang="sv-S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1307</Words>
  <Application>Microsoft Office PowerPoint</Application>
  <PresentationFormat>On-screen Show (4:3)</PresentationFormat>
  <Paragraphs>418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Uthållig innovation och lokalisering Betydelse för samhälle och företag </vt:lpstr>
      <vt:lpstr>Innovationer och innovationsstrategi</vt:lpstr>
      <vt:lpstr>INNOVATIONSANSTRÄNGNINGAR BYGGER BESTÅENDE FÖRMÅGA ATT GENOMFÖRA  INNOVATIONER</vt:lpstr>
      <vt:lpstr>Utveckling av FoU-rutiner som ett led i utvecklingsarbetet - INNOVATIONSRESULTAT</vt:lpstr>
      <vt:lpstr>VÅR STUDIE: Vilken forskningslitteratur anknyter vi till, och vad kan vi förvänta oss för egenskaper inom den svenska ekonomin enligt litteraturen</vt:lpstr>
      <vt:lpstr>Representativa kontra Heterogena företag</vt:lpstr>
      <vt:lpstr>Innovationsstrategier</vt:lpstr>
      <vt:lpstr> Innovationsstrategier</vt:lpstr>
      <vt:lpstr>EN STRATEGIS OMFATTNING:</vt:lpstr>
      <vt:lpstr> TVÅ PERSPEKTIV FÖR ANALYSER AV INNOVATIONSSTRATEGIER </vt:lpstr>
      <vt:lpstr>Direkta innovationsresultat - Hur kan de observeras?</vt:lpstr>
      <vt:lpstr>Indirekta innovationsresultat - Hur kan de observeras</vt:lpstr>
      <vt:lpstr>Företagens lokalisering</vt:lpstr>
      <vt:lpstr>Slide 14</vt:lpstr>
      <vt:lpstr>Företagens lokalisering</vt:lpstr>
      <vt:lpstr>Metod och data</vt:lpstr>
      <vt:lpstr>Metod</vt:lpstr>
      <vt:lpstr>Data</vt:lpstr>
      <vt:lpstr>Data: CIS 2004</vt:lpstr>
      <vt:lpstr>Metod: CIS 2004</vt:lpstr>
      <vt:lpstr>Metod</vt:lpstr>
      <vt:lpstr>Omsättning</vt:lpstr>
      <vt:lpstr>Förädlingsvärde</vt:lpstr>
      <vt:lpstr>Lönsamhet</vt:lpstr>
      <vt:lpstr>Sysselsättningsutveckling</vt:lpstr>
      <vt:lpstr>Export</vt:lpstr>
      <vt:lpstr>Hypoteser</vt:lpstr>
      <vt:lpstr>Hypotes 1</vt:lpstr>
      <vt:lpstr>Hypotes 2</vt:lpstr>
      <vt:lpstr>Hypotes 3</vt:lpstr>
      <vt:lpstr>Hypotes 4</vt:lpstr>
      <vt:lpstr>Hypotes 5</vt:lpstr>
      <vt:lpstr> Resultat från analys 25 892 observationer av 2,895 svenska företag under en 10-års period med hjälp av en sk  two-step system GMM-estimator  </vt:lpstr>
      <vt:lpstr>Några resultat</vt:lpstr>
      <vt:lpstr> (1) Storstadsregionerna Stockholm, Göteborg och Malmö kontra Övriga Sverige</vt:lpstr>
      <vt:lpstr>  </vt:lpstr>
      <vt:lpstr> (2) Region Stockholm kontra Övriga Sverige</vt:lpstr>
      <vt:lpstr> </vt:lpstr>
      <vt:lpstr> (3) Storstadskärnorna i Stockholm, Göteborg och Malmö kontra Övriga Sverige</vt:lpstr>
      <vt:lpstr>  </vt:lpstr>
      <vt:lpstr>(4) City- Stockholm kontra Övriga Sverige</vt:lpstr>
      <vt:lpstr>  </vt:lpstr>
      <vt:lpstr>SAMMANFATTNING 1</vt:lpstr>
      <vt:lpstr>SAMMANFATTNING 2</vt:lpstr>
      <vt:lpstr>SAMMANFATTNING 3</vt:lpstr>
      <vt:lpstr>SAMMANFATTNING 4</vt:lpstr>
      <vt:lpstr>SAMMANFATTNING 5</vt:lpstr>
      <vt:lpstr>SAMMANFATTNING 6</vt:lpstr>
      <vt:lpstr>Att diskutera</vt:lpstr>
      <vt:lpstr>Frågeställningar (1)</vt:lpstr>
      <vt:lpstr>CESIS http://www.cesis.se/research</vt:lpstr>
    </vt:vector>
  </TitlesOfParts>
  <Company>Högskolan i Jönköping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JoBo</dc:creator>
  <cp:lastModifiedBy>loofhans</cp:lastModifiedBy>
  <cp:revision>196</cp:revision>
  <dcterms:created xsi:type="dcterms:W3CDTF">2008-08-24T18:51:37Z</dcterms:created>
  <dcterms:modified xsi:type="dcterms:W3CDTF">2011-05-04T07:32:36Z</dcterms:modified>
</cp:coreProperties>
</file>