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customXml/itemProps3.xml" ContentType="application/vnd.openxmlformats-officedocument.customXmlPropertie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customXml/itemProps2.xml" ContentType="application/vnd.openxmlformats-officedocument.customXmlProperties+xml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Default Extension="wmf" ContentType="image/x-wmf"/>
  <Default Extension="png" ContentType="image/png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docProps/custom.xml" ContentType="application/vnd.openxmlformats-officedocument.custom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03" r:id="rId5"/>
    <p:sldId id="411" r:id="rId6"/>
    <p:sldId id="410" r:id="rId7"/>
    <p:sldId id="404" r:id="rId8"/>
    <p:sldId id="405" r:id="rId9"/>
    <p:sldId id="407" r:id="rId10"/>
    <p:sldId id="406" r:id="rId11"/>
    <p:sldId id="408" r:id="rId12"/>
    <p:sldId id="409" r:id="rId13"/>
  </p:sldIdLst>
  <p:sldSz cx="9145588" cy="6859588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tryggi" initials="" lastIdx="30" clrIdx="0"/>
  <p:cmAuthor id="1" name="Anne-Cathrine Hartmann" initials="" lastIdx="9" clrIdx="1"/>
  <p:cmAuthor id="2" name="Maria Wannefalk" initials="" lastIdx="1" clrIdx="2"/>
  <p:cmAuthor id="3" name="Sara Larsson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8DDE6"/>
    <a:srgbClr val="C0C0C0"/>
    <a:srgbClr val="EAEAEA"/>
    <a:srgbClr val="808080"/>
    <a:srgbClr val="969696"/>
    <a:srgbClr val="C5E5FF"/>
    <a:srgbClr val="A3D5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9" autoAdjust="0"/>
    <p:restoredTop sz="91357" autoAdjust="0"/>
  </p:normalViewPr>
  <p:slideViewPr>
    <p:cSldViewPr snapToGrid="0">
      <p:cViewPr varScale="1">
        <p:scale>
          <a:sx n="68" d="100"/>
          <a:sy n="6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1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0" Type="http://schemas.openxmlformats.org/officeDocument/2006/relationships/slide" Target="slides/slide6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19" Type="http://schemas.openxmlformats.org/officeDocument/2006/relationships/viewProps" Target="viewProps.xml"/><Relationship Id="rId2" Type="http://schemas.openxmlformats.org/officeDocument/2006/relationships/customXml" Target="../customXml/item2.xml"/><Relationship Id="rId9" Type="http://schemas.openxmlformats.org/officeDocument/2006/relationships/slide" Target="slides/slide5.xml"/><Relationship Id="rId3" Type="http://schemas.openxmlformats.org/officeDocument/2006/relationships/customXml" Target="../customXml/item3.xml"/><Relationship Id="rId1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l" defTabSz="920750" eaLnBrk="0" hangingPunct="0">
              <a:defRPr sz="1200"/>
            </a:lvl1pPr>
          </a:lstStyle>
          <a:p>
            <a:endParaRPr lang="sv-SE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fld id="{260C7372-3790-4339-8E0E-E77A0419F92A}" type="datetimeFigureOut">
              <a:rPr lang="sv-SE"/>
              <a:pPr/>
              <a:t>10-11-15</a:t>
            </a:fld>
            <a:endParaRPr lang="sv-SE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l" defTabSz="920750" eaLnBrk="0" hangingPunct="0">
              <a:defRPr sz="1200"/>
            </a:lvl1pPr>
          </a:lstStyle>
          <a:p>
            <a:endParaRPr lang="sv-SE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/>
            </a:lvl1pPr>
          </a:lstStyle>
          <a:p>
            <a:fld id="{EA10EA04-A4A4-4BBC-A77B-E18AE48D6F61}" type="slidenum">
              <a:rPr lang="sv-SE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2" rIns="92144" bIns="460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2" rIns="92144" bIns="46072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5CF7D6EE-1E5E-47BE-AD7B-A5F7F90D3ED7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7" name="Picture 15" descr="Eka_Color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5150" y="5856288"/>
            <a:ext cx="644525" cy="428625"/>
          </a:xfrm>
          <a:prstGeom prst="rect">
            <a:avLst/>
          </a:prstGeom>
          <a:noFill/>
        </p:spPr>
      </p:pic>
      <p:pic>
        <p:nvPicPr>
          <p:cNvPr id="33805" name="Picture 28" descr="AN_Figure_Crop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7200"/>
            <a:ext cx="5697538" cy="386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051050" y="288925"/>
            <a:ext cx="6765925" cy="0"/>
          </a:xfrm>
          <a:prstGeom prst="line">
            <a:avLst/>
          </a:prstGeom>
          <a:noFill/>
          <a:ln w="50800">
            <a:solidFill>
              <a:srgbClr val="A3A19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95488" y="1212850"/>
            <a:ext cx="6435725" cy="1471613"/>
          </a:xfrm>
        </p:spPr>
        <p:txBody>
          <a:bodyPr tIns="10799" bIns="10799"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5488" y="365125"/>
            <a:ext cx="6797675" cy="708025"/>
          </a:xfrm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0"/>
              </a:spcBef>
              <a:defRPr sz="2600" b="1" smtClean="0"/>
            </a:lvl1pPr>
          </a:lstStyle>
          <a:p>
            <a:r>
              <a:rPr lang="en-US" smtClean="0"/>
              <a:t>Click to edit Master subtitle style</a:t>
            </a:r>
            <a:endParaRPr lang="sv-SE" smtClean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051050" y="1128713"/>
            <a:ext cx="6765925" cy="0"/>
          </a:xfrm>
          <a:prstGeom prst="line">
            <a:avLst/>
          </a:prstGeom>
          <a:noFill/>
          <a:ln w="12700">
            <a:solidFill>
              <a:srgbClr val="73737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84163" y="288925"/>
            <a:ext cx="1439862" cy="0"/>
          </a:xfrm>
          <a:prstGeom prst="line">
            <a:avLst/>
          </a:prstGeom>
          <a:noFill/>
          <a:ln w="50800">
            <a:solidFill>
              <a:srgbClr val="A3A19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33803" name="Picture 18" descr="AN_Brand_Strap_RGB"/>
          <p:cNvPicPr>
            <a:picLocks noChangeAspect="1" noChangeArrowheads="1"/>
          </p:cNvPicPr>
          <p:nvPr/>
        </p:nvPicPr>
        <p:blipFill>
          <a:blip r:embed="rId4" cstate="print"/>
          <a:srcRect l="8022" t="32494" r="8289" b="32494"/>
          <a:stretch>
            <a:fillRect/>
          </a:stretch>
        </p:blipFill>
        <p:spPr bwMode="auto">
          <a:xfrm>
            <a:off x="252413" y="428625"/>
            <a:ext cx="14906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31BD2-651C-4215-9306-7C6BEC645D2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42163" y="361950"/>
            <a:ext cx="1711325" cy="5868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006600" y="361950"/>
            <a:ext cx="4983163" cy="5868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A137E-B18F-475B-8167-DE0A269468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06600" y="361950"/>
            <a:ext cx="6846888" cy="741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2006600" y="1217613"/>
            <a:ext cx="3346450" cy="5013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05450" y="1217613"/>
            <a:ext cx="3348038" cy="5013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8F0AC-6918-4D86-A961-18B47004A0F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06600" y="361950"/>
            <a:ext cx="6846888" cy="741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6600" y="1217613"/>
            <a:ext cx="3346450" cy="5013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505450" y="1217613"/>
            <a:ext cx="3348038" cy="5013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05B2-4E6A-4971-84DA-CC919407812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075" y="361950"/>
            <a:ext cx="6846888" cy="741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97075" y="1189038"/>
            <a:ext cx="6846888" cy="50133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001838" y="6411913"/>
            <a:ext cx="6057900" cy="25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551863" y="6411913"/>
            <a:ext cx="300037" cy="252412"/>
          </a:xfrm>
        </p:spPr>
        <p:txBody>
          <a:bodyPr/>
          <a:lstStyle>
            <a:lvl1pPr>
              <a:defRPr/>
            </a:lvl1pPr>
          </a:lstStyle>
          <a:p>
            <a:fld id="{A6E65009-79C0-4026-A3AC-3881C4FA32A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ECC33-6B50-4B00-A858-2B7AA3E7C86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A8146-880D-44CA-905D-AAE1A79F227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006600" y="1217613"/>
            <a:ext cx="3346450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05450" y="1217613"/>
            <a:ext cx="3348038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8E5B7-559D-4B62-A2D2-3C76A432FF5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4CEAA-4E16-4055-950B-E367457E335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68752-9B34-4E45-89E2-1038D9CDC00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A9476-5BBC-431A-99E2-A4AE386EA9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DEE85-CD68-4FB5-8073-1FEFCB6EAED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 lIns="36000" tIns="36000" rIns="36000" bIns="360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7AD8C-07D7-49A0-9CAC-4DF38B775BD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wmf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Eka_ColorRG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85150" y="5856288"/>
            <a:ext cx="644525" cy="428625"/>
          </a:xfrm>
          <a:prstGeom prst="rect">
            <a:avLst/>
          </a:prstGeom>
          <a:noFill/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051050" y="288925"/>
            <a:ext cx="6765925" cy="0"/>
          </a:xfrm>
          <a:prstGeom prst="line">
            <a:avLst/>
          </a:prstGeom>
          <a:noFill/>
          <a:ln w="50800">
            <a:solidFill>
              <a:srgbClr val="A3A19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7075" y="361950"/>
            <a:ext cx="6846888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7075" y="1189038"/>
            <a:ext cx="6846888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01838" y="6411913"/>
            <a:ext cx="6057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37373"/>
                </a:solidFill>
              </a:defRPr>
            </a:lvl1pPr>
          </a:lstStyle>
          <a:p>
            <a:r>
              <a:rPr lang="en-US"/>
              <a:t>Business Unit /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1863" y="6411913"/>
            <a:ext cx="3000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737373"/>
                </a:solidFill>
              </a:defRPr>
            </a:lvl1pPr>
          </a:lstStyle>
          <a:p>
            <a:fld id="{B3E905B5-1CCE-4970-8CD0-D78A31CE18D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2051050" y="1128713"/>
            <a:ext cx="6765925" cy="0"/>
          </a:xfrm>
          <a:prstGeom prst="line">
            <a:avLst/>
          </a:prstGeom>
          <a:noFill/>
          <a:ln w="12700">
            <a:solidFill>
              <a:srgbClr val="73737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3081" name="Picture 15" descr="AN_Figure_Crop_RGB"/>
          <p:cNvPicPr>
            <a:picLocks noChangeAspect="1" noChangeArrowheads="1"/>
          </p:cNvPicPr>
          <p:nvPr/>
        </p:nvPicPr>
        <p:blipFill>
          <a:blip r:embed="rId17" cstate="print"/>
          <a:srcRect l="5116" b="16290"/>
          <a:stretch>
            <a:fillRect/>
          </a:stretch>
        </p:blipFill>
        <p:spPr bwMode="auto">
          <a:xfrm>
            <a:off x="0" y="5586413"/>
            <a:ext cx="1878013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84163" y="288925"/>
            <a:ext cx="1439862" cy="0"/>
          </a:xfrm>
          <a:prstGeom prst="line">
            <a:avLst/>
          </a:prstGeom>
          <a:noFill/>
          <a:ln w="50800">
            <a:solidFill>
              <a:srgbClr val="A3A19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v-SE"/>
          </a:p>
        </p:txBody>
      </p:sp>
      <p:pic>
        <p:nvPicPr>
          <p:cNvPr id="3083" name="Picture 18" descr="AN_Brand_Strap_RGB"/>
          <p:cNvPicPr>
            <a:picLocks noChangeAspect="1" noChangeArrowheads="1"/>
          </p:cNvPicPr>
          <p:nvPr/>
        </p:nvPicPr>
        <p:blipFill>
          <a:blip r:embed="rId18" cstate="print"/>
          <a:srcRect l="8022" t="32494" r="8289" b="32494"/>
          <a:stretch>
            <a:fillRect/>
          </a:stretch>
        </p:blipFill>
        <p:spPr bwMode="auto">
          <a:xfrm>
            <a:off x="252413" y="428625"/>
            <a:ext cx="14906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2051050" y="6270625"/>
            <a:ext cx="5892800" cy="0"/>
          </a:xfrm>
          <a:prstGeom prst="line">
            <a:avLst/>
          </a:prstGeom>
          <a:noFill/>
          <a:ln w="28575">
            <a:solidFill>
              <a:srgbClr val="A3A19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  <p:sldLayoutId id="2147483676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600" b="1">
          <a:solidFill>
            <a:srgbClr val="7329B0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737373"/>
          </a:solidFill>
          <a:latin typeface="+mn-lt"/>
          <a:ea typeface="+mn-ea"/>
          <a:cs typeface="+mn-cs"/>
        </a:defRPr>
      </a:lvl1pPr>
      <a:lvl2pPr marL="352425" indent="-3508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37373"/>
          </a:solidFill>
          <a:latin typeface="+mn-lt"/>
        </a:defRPr>
      </a:lvl2pPr>
      <a:lvl3pPr marL="74295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37373"/>
          </a:solidFill>
          <a:latin typeface="+mn-lt"/>
        </a:defRPr>
      </a:lvl3pPr>
      <a:lvl4pPr marL="1095375" indent="-3508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37373"/>
          </a:solidFill>
          <a:latin typeface="+mn-lt"/>
        </a:defRPr>
      </a:lvl4pPr>
      <a:lvl5pPr marL="1463675" indent="-3524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37373"/>
          </a:solidFill>
          <a:latin typeface="+mn-lt"/>
        </a:defRPr>
      </a:lvl5pPr>
      <a:lvl6pPr marL="1890713" indent="-182563" algn="l" rtl="0" eaLnBrk="1" fontAlgn="base" hangingPunct="1">
        <a:spcBef>
          <a:spcPct val="20000"/>
        </a:spcBef>
        <a:spcAft>
          <a:spcPct val="30000"/>
        </a:spcAft>
        <a:buChar char="•"/>
        <a:defRPr sz="2000">
          <a:solidFill>
            <a:srgbClr val="737373"/>
          </a:solidFill>
          <a:latin typeface="+mn-lt"/>
        </a:defRPr>
      </a:lvl6pPr>
      <a:lvl7pPr marL="2347913" indent="-182563" algn="l" rtl="0" eaLnBrk="1" fontAlgn="base" hangingPunct="1">
        <a:spcBef>
          <a:spcPct val="20000"/>
        </a:spcBef>
        <a:spcAft>
          <a:spcPct val="30000"/>
        </a:spcAft>
        <a:buChar char="•"/>
        <a:defRPr sz="2000">
          <a:solidFill>
            <a:srgbClr val="737373"/>
          </a:solidFill>
          <a:latin typeface="+mn-lt"/>
        </a:defRPr>
      </a:lvl7pPr>
      <a:lvl8pPr marL="2805113" indent="-182563" algn="l" rtl="0" eaLnBrk="1" fontAlgn="base" hangingPunct="1">
        <a:spcBef>
          <a:spcPct val="20000"/>
        </a:spcBef>
        <a:spcAft>
          <a:spcPct val="30000"/>
        </a:spcAft>
        <a:buChar char="•"/>
        <a:defRPr sz="2000">
          <a:solidFill>
            <a:srgbClr val="737373"/>
          </a:solidFill>
          <a:latin typeface="+mn-lt"/>
        </a:defRPr>
      </a:lvl8pPr>
      <a:lvl9pPr marL="3262313" indent="-182563" algn="l" rtl="0" eaLnBrk="1" fontAlgn="base" hangingPunct="1">
        <a:spcBef>
          <a:spcPct val="20000"/>
        </a:spcBef>
        <a:spcAft>
          <a:spcPct val="30000"/>
        </a:spcAft>
        <a:buChar char="•"/>
        <a:defRPr sz="2000">
          <a:solidFill>
            <a:srgbClr val="737373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95488" y="324784"/>
            <a:ext cx="6797675" cy="712872"/>
          </a:xfrm>
        </p:spPr>
        <p:txBody>
          <a:bodyPr/>
          <a:lstStyle/>
          <a:p>
            <a:r>
              <a:rPr lang="sv-SE" dirty="0" err="1">
                <a:solidFill>
                  <a:srgbClr val="7329B0"/>
                </a:solidFill>
                <a:latin typeface="+mj-lt"/>
                <a:ea typeface="+mj-ea"/>
                <a:cs typeface="+mj-cs"/>
              </a:rPr>
              <a:t>CBI-samarbetet-</a:t>
            </a:r>
            <a:endParaRPr lang="sv-SE" dirty="0">
              <a:solidFill>
                <a:srgbClr val="7329B0"/>
              </a:solidFill>
              <a:latin typeface="+mj-lt"/>
              <a:ea typeface="+mj-ea"/>
              <a:cs typeface="+mj-cs"/>
            </a:endParaRPr>
          </a:p>
          <a:p>
            <a:r>
              <a:rPr lang="sv-SE" dirty="0">
                <a:solidFill>
                  <a:srgbClr val="7329B0"/>
                </a:solidFill>
                <a:latin typeface="+mj-lt"/>
                <a:ea typeface="+mj-ea"/>
                <a:cs typeface="+mj-cs"/>
              </a:rPr>
              <a:t>Effekter för Eka Chemicals</a:t>
            </a:r>
            <a:endParaRPr lang="en-US" dirty="0">
              <a:solidFill>
                <a:srgbClr val="7329B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Eka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sv-SE" sz="2400" dirty="0" smtClean="0"/>
              <a:t>Affärsenhet i Akzo Nobel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400" dirty="0" smtClean="0"/>
              <a:t>3000 anställda i ca 25 länder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400" dirty="0" smtClean="0"/>
              <a:t>Omsättning ca 10 miljarder kronor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400" dirty="0" smtClean="0"/>
              <a:t>Blek- och papperskemikalier till massa- och pappersindustrin ca 85 % av omsättningen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Ekas </a:t>
            </a:r>
            <a:r>
              <a:rPr lang="sv-SE" dirty="0" err="1" smtClean="0"/>
              <a:t>innovations-historia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001838" y="6411913"/>
            <a:ext cx="6057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Business Unit / Title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8551863" y="6411913"/>
            <a:ext cx="300037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5997" tIns="35997" rIns="35997" bIns="35997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75D7D8-B9DC-42BB-808A-6734DBE7E1ED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rot="20488971">
            <a:off x="2182815" y="2528888"/>
            <a:ext cx="4848225" cy="949325"/>
          </a:xfrm>
          <a:prstGeom prst="rightArrow">
            <a:avLst>
              <a:gd name="adj1" fmla="val 70278"/>
              <a:gd name="adj2" fmla="val 43693"/>
            </a:avLst>
          </a:prstGeom>
          <a:solidFill>
            <a:schemeClr val="folHlink">
              <a:alpha val="47842"/>
            </a:schemeClr>
          </a:solidFill>
          <a:ln w="9525">
            <a:solidFill>
              <a:srgbClr val="A3A19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5510215" y="2038350"/>
            <a:ext cx="20637" cy="3124200"/>
          </a:xfrm>
          <a:prstGeom prst="line">
            <a:avLst/>
          </a:prstGeom>
          <a:noFill/>
          <a:ln w="57150">
            <a:solidFill>
              <a:srgbClr val="A3A19E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8059740" y="2038350"/>
            <a:ext cx="20637" cy="3124200"/>
          </a:xfrm>
          <a:prstGeom prst="line">
            <a:avLst/>
          </a:prstGeom>
          <a:noFill/>
          <a:ln w="57150">
            <a:solidFill>
              <a:srgbClr val="A3A19E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349627" y="2033588"/>
            <a:ext cx="11113" cy="3098800"/>
          </a:xfrm>
          <a:prstGeom prst="line">
            <a:avLst/>
          </a:prstGeom>
          <a:noFill/>
          <a:ln w="57150">
            <a:solidFill>
              <a:srgbClr val="A3A19E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4373565" y="2038350"/>
            <a:ext cx="20637" cy="3124200"/>
          </a:xfrm>
          <a:prstGeom prst="line">
            <a:avLst/>
          </a:prstGeom>
          <a:noFill/>
          <a:ln w="57150">
            <a:solidFill>
              <a:srgbClr val="A3A19E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170115" y="1817688"/>
            <a:ext cx="34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1200" b="1" dirty="0"/>
              <a:t>1970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176590" y="1817688"/>
            <a:ext cx="34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1200" b="1"/>
              <a:t>1980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360990" y="1817688"/>
            <a:ext cx="34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1200" b="1"/>
              <a:t>2000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2335215" y="2058988"/>
            <a:ext cx="20637" cy="3082925"/>
          </a:xfrm>
          <a:prstGeom prst="line">
            <a:avLst/>
          </a:prstGeom>
          <a:noFill/>
          <a:ln w="57150">
            <a:solidFill>
              <a:srgbClr val="A3A19E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184652" y="1817688"/>
            <a:ext cx="34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1200" b="1"/>
              <a:t>1990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893052" y="1817688"/>
            <a:ext cx="3508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1200" b="1"/>
              <a:t>2010</a:t>
            </a:r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6137277" y="2466975"/>
            <a:ext cx="1525588" cy="461963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Chemical Island</a:t>
            </a: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5781677" y="3968750"/>
            <a:ext cx="2216150" cy="547688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Chlorine dioxide concept</a:t>
            </a:r>
          </a:p>
        </p:txBody>
      </p: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6977065" y="1990725"/>
            <a:ext cx="1711325" cy="533400"/>
          </a:xfrm>
          <a:prstGeom prst="ellipse">
            <a:avLst/>
          </a:prstGeom>
          <a:solidFill>
            <a:schemeClr val="folHlink"/>
          </a:solidFill>
          <a:ln w="1905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Chemicals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Management</a:t>
            </a:r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1582740" y="3738563"/>
            <a:ext cx="1849437" cy="7493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 Hydrogen Peroxide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in mechanical pulp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 bleaching</a:t>
            </a:r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373315" y="4437063"/>
            <a:ext cx="1862137" cy="563562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Hydrogen Peroxide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reinforcement</a:t>
            </a:r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3930652" y="4787900"/>
            <a:ext cx="1681163" cy="4095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TCF/ECF</a:t>
            </a:r>
          </a:p>
        </p:txBody>
      </p:sp>
      <p:sp>
        <p:nvSpPr>
          <p:cNvPr id="25" name="Oval 20"/>
          <p:cNvSpPr>
            <a:spLocks noChangeArrowheads="1"/>
          </p:cNvSpPr>
          <p:nvPr/>
        </p:nvSpPr>
        <p:spPr bwMode="auto">
          <a:xfrm>
            <a:off x="4697415" y="4216400"/>
            <a:ext cx="1231900" cy="52705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Solvent free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AKD wax</a:t>
            </a:r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5064127" y="2827338"/>
            <a:ext cx="1630363" cy="563562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Remote monitoring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of chemical plants</a:t>
            </a:r>
          </a:p>
        </p:txBody>
      </p:sp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5257802" y="3536950"/>
            <a:ext cx="1343025" cy="503238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3</a:t>
            </a:r>
            <a:r>
              <a:rPr lang="sv-SE" sz="1200" b="1" baseline="30000">
                <a:solidFill>
                  <a:srgbClr val="FFFFFF"/>
                </a:solidFill>
              </a:rPr>
              <a:t>rd</a:t>
            </a:r>
            <a:r>
              <a:rPr lang="sv-SE" sz="1200" b="1">
                <a:solidFill>
                  <a:srgbClr val="FFFFFF"/>
                </a:solidFill>
              </a:rPr>
              <a:t> generation 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Wet Strength</a:t>
            </a: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2828927" y="3338513"/>
            <a:ext cx="1862138" cy="544512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Compozil </a:t>
            </a:r>
          </a:p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retention technology</a:t>
            </a:r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3579815" y="3971925"/>
            <a:ext cx="1862137" cy="357188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Expancel</a:t>
            </a:r>
          </a:p>
        </p:txBody>
      </p:sp>
      <p:sp>
        <p:nvSpPr>
          <p:cNvPr id="30" name="Oval 25"/>
          <p:cNvSpPr>
            <a:spLocks noChangeArrowheads="1"/>
          </p:cNvSpPr>
          <p:nvPr/>
        </p:nvSpPr>
        <p:spPr bwMode="auto">
          <a:xfrm>
            <a:off x="6430965" y="3133725"/>
            <a:ext cx="1501775" cy="463550"/>
          </a:xfrm>
          <a:prstGeom prst="ellipse">
            <a:avLst/>
          </a:prstGeom>
          <a:solidFill>
            <a:schemeClr val="hlink"/>
          </a:solidFill>
          <a:ln w="12700">
            <a:noFill/>
            <a:round/>
            <a:headEnd/>
            <a:tailEnd/>
          </a:ln>
          <a:effectLst/>
        </p:spPr>
        <p:txBody>
          <a:bodyPr wrap="none" lIns="91449" tIns="45725" rIns="91449" bIns="45725" anchor="ctr"/>
          <a:lstStyle/>
          <a:p>
            <a:pPr eaLnBrk="0" hangingPunct="0"/>
            <a:r>
              <a:rPr lang="sv-SE" sz="1200" b="1">
                <a:solidFill>
                  <a:srgbClr val="FFFFFF"/>
                </a:solidFill>
              </a:rPr>
              <a:t>Remote controlling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0" grpId="0" animBg="1"/>
      <p:bldP spid="21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075" y="469526"/>
            <a:ext cx="6846888" cy="741363"/>
          </a:xfrm>
        </p:spPr>
        <p:txBody>
          <a:bodyPr/>
          <a:lstStyle/>
          <a:p>
            <a:r>
              <a:rPr lang="sv-SE" dirty="0" smtClean="0"/>
              <a:t>Enkäten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8787" lvl="1" indent="-457200"/>
            <a:r>
              <a:rPr lang="sv-SE" dirty="0" smtClean="0">
                <a:ea typeface="+mn-ea"/>
                <a:cs typeface="+mn-cs"/>
              </a:rPr>
              <a:t>212 personer från</a:t>
            </a:r>
          </a:p>
          <a:p>
            <a:pPr marL="849312" lvl="2" indent="-457200"/>
            <a:r>
              <a:rPr lang="sv-SE" dirty="0" smtClean="0">
                <a:ea typeface="+mn-ea"/>
                <a:cs typeface="+mn-cs"/>
              </a:rPr>
              <a:t>Europa, Nord- och Sydamerika samt Asien</a:t>
            </a:r>
          </a:p>
          <a:p>
            <a:pPr marL="849312" lvl="2" indent="-457200"/>
            <a:r>
              <a:rPr lang="sv-SE" dirty="0" smtClean="0">
                <a:ea typeface="+mn-ea"/>
                <a:cs typeface="+mn-cs"/>
              </a:rPr>
              <a:t>Olika nivåer i organisationen</a:t>
            </a:r>
          </a:p>
          <a:p>
            <a:pPr marL="849312" lvl="2" indent="-457200"/>
            <a:r>
              <a:rPr lang="sv-SE" dirty="0" err="1" smtClean="0">
                <a:ea typeface="+mn-ea"/>
                <a:cs typeface="+mn-cs"/>
              </a:rPr>
              <a:t>Forskning&amp;Utveckling</a:t>
            </a:r>
            <a:r>
              <a:rPr lang="sv-SE" dirty="0" smtClean="0">
                <a:ea typeface="+mn-ea"/>
                <a:cs typeface="+mn-cs"/>
              </a:rPr>
              <a:t>, </a:t>
            </a:r>
            <a:r>
              <a:rPr lang="sv-SE" dirty="0" err="1" smtClean="0">
                <a:ea typeface="+mn-ea"/>
                <a:cs typeface="+mn-cs"/>
              </a:rPr>
              <a:t>Marknad-och</a:t>
            </a:r>
            <a:r>
              <a:rPr lang="sv-SE" dirty="0" smtClean="0">
                <a:ea typeface="+mn-ea"/>
                <a:cs typeface="+mn-cs"/>
              </a:rPr>
              <a:t> Sälj, Teknik och Finans</a:t>
            </a:r>
          </a:p>
          <a:p>
            <a:pPr marL="458787" lvl="1" indent="-457200"/>
            <a:r>
              <a:rPr lang="sv-SE" dirty="0" smtClean="0">
                <a:ea typeface="+mn-ea"/>
                <a:cs typeface="+mn-cs"/>
              </a:rPr>
              <a:t>Respons rate ca 86 %</a:t>
            </a:r>
          </a:p>
          <a:p>
            <a:pPr marL="458787" lvl="1" indent="-457200"/>
            <a:r>
              <a:rPr lang="sv-SE" dirty="0" smtClean="0">
                <a:ea typeface="+mn-ea"/>
                <a:cs typeface="+mn-cs"/>
              </a:rPr>
              <a:t>Resultatet visade:</a:t>
            </a:r>
          </a:p>
          <a:p>
            <a:pPr marL="849312" lvl="2" indent="-457200"/>
            <a:r>
              <a:rPr lang="sv-SE" dirty="0" smtClean="0">
                <a:ea typeface="+mn-ea"/>
                <a:cs typeface="+mn-cs"/>
              </a:rPr>
              <a:t>Eka bör jobba på det kreativa klimatet</a:t>
            </a:r>
          </a:p>
          <a:p>
            <a:pPr marL="849312" lvl="2" indent="-457200"/>
            <a:r>
              <a:rPr lang="sv-SE" dirty="0" smtClean="0">
                <a:ea typeface="+mn-ea"/>
                <a:cs typeface="+mn-cs"/>
              </a:rPr>
              <a:t>Eka har en bra innovationskraft</a:t>
            </a:r>
          </a:p>
          <a:p>
            <a:pPr marL="458787" lvl="1" indent="-457200">
              <a:buNone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Kreativa klimatet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1888" y="1331259"/>
            <a:ext cx="6705593" cy="472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Innovationskraften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347" y="1573306"/>
            <a:ext cx="6650900" cy="4307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har hänt efteråt?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sv-SE" dirty="0" smtClean="0"/>
              <a:t>CBI-samarbetet  och en stor kundundersökning triggade ledningen att </a:t>
            </a:r>
          </a:p>
          <a:p>
            <a:pPr marL="457200" indent="-457200">
              <a:buFont typeface="Arial" pitchFamily="34" charset="0"/>
              <a:buChar char="•"/>
            </a:pPr>
            <a:endParaRPr lang="sv-SE" dirty="0" smtClean="0"/>
          </a:p>
          <a:p>
            <a:pPr marL="809625" lvl="1" indent="-457200">
              <a:buFont typeface="Arial" pitchFamily="34" charset="0"/>
              <a:buChar char="•"/>
            </a:pPr>
            <a:r>
              <a:rPr lang="sv-SE" dirty="0" smtClean="0"/>
              <a:t>Starta initiativet LUCIA (</a:t>
            </a:r>
            <a:r>
              <a:rPr lang="sv-SE" dirty="0" err="1" smtClean="0"/>
              <a:t>Let</a:t>
            </a:r>
            <a:r>
              <a:rPr lang="sv-SE" dirty="0" smtClean="0"/>
              <a:t> Us </a:t>
            </a:r>
            <a:r>
              <a:rPr lang="sv-SE" dirty="0" err="1" smtClean="0"/>
              <a:t>Communicate</a:t>
            </a:r>
            <a:r>
              <a:rPr lang="sv-SE" dirty="0" smtClean="0"/>
              <a:t> Innovation </a:t>
            </a:r>
            <a:r>
              <a:rPr lang="sv-SE" dirty="0" err="1" smtClean="0"/>
              <a:t>Actively</a:t>
            </a:r>
            <a:r>
              <a:rPr lang="sv-SE" dirty="0" smtClean="0"/>
              <a:t>)</a:t>
            </a:r>
          </a:p>
          <a:p>
            <a:pPr marL="809625" lvl="1" indent="-457200">
              <a:buFont typeface="Arial" pitchFamily="34" charset="0"/>
              <a:buChar char="•"/>
            </a:pPr>
            <a:endParaRPr lang="sv-SE" dirty="0" smtClean="0"/>
          </a:p>
          <a:p>
            <a:pPr marL="809625" lvl="1" indent="-457200">
              <a:buFont typeface="Arial" pitchFamily="34" charset="0"/>
              <a:buChar char="•"/>
            </a:pPr>
            <a:r>
              <a:rPr lang="sv-SE" dirty="0" smtClean="0"/>
              <a:t>Detta har resulterat i </a:t>
            </a:r>
          </a:p>
          <a:p>
            <a:pPr marL="809625" lvl="1" indent="-457200">
              <a:buFont typeface="Arial" pitchFamily="34" charset="0"/>
              <a:buChar char="•"/>
            </a:pPr>
            <a:endParaRPr lang="sv-SE" dirty="0" smtClean="0"/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smtClean="0"/>
              <a:t>Intern kampanj att öka kunskapen och medvetenheten om Eka som ett innovativt företag</a:t>
            </a:r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smtClean="0"/>
              <a:t>Extern satsning på att informera våra kunder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Intern kampanj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25" lvl="1" indent="-457200">
              <a:buFont typeface="Arial" pitchFamily="34" charset="0"/>
              <a:buChar char="•"/>
            </a:pPr>
            <a:r>
              <a:rPr lang="sv-SE" dirty="0" smtClean="0"/>
              <a:t>Öka medvetenheten och stoltheten i vår egen organisation om vår </a:t>
            </a:r>
            <a:r>
              <a:rPr lang="sv-SE" dirty="0" err="1" smtClean="0"/>
              <a:t>innovations-historia</a:t>
            </a:r>
            <a:endParaRPr lang="sv-SE" dirty="0" smtClean="0"/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err="1" smtClean="0"/>
              <a:t>Poster-kampanj</a:t>
            </a:r>
            <a:endParaRPr lang="sv-SE" dirty="0" smtClean="0"/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smtClean="0"/>
              <a:t>Artiklar, notiser, ”visste du att” i personaltidningen</a:t>
            </a:r>
          </a:p>
          <a:p>
            <a:pPr marL="809625" lvl="1" indent="-457200">
              <a:buFont typeface="Arial" pitchFamily="34" charset="0"/>
              <a:buChar char="•"/>
            </a:pPr>
            <a:r>
              <a:rPr lang="sv-SE" dirty="0" smtClean="0"/>
              <a:t>Öka internkommunikationen mellan FoU och säljorganisationen</a:t>
            </a:r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smtClean="0"/>
              <a:t>Årliga möten</a:t>
            </a:r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err="1" smtClean="0"/>
              <a:t>Webex-utbildning</a:t>
            </a:r>
            <a:endParaRPr lang="sv-SE" dirty="0" smtClean="0"/>
          </a:p>
          <a:p>
            <a:pPr marL="1200150" lvl="2" indent="-457200">
              <a:buFont typeface="Arial" pitchFamily="34" charset="0"/>
              <a:buChar char="•"/>
            </a:pPr>
            <a:r>
              <a:rPr lang="sv-SE" dirty="0" err="1" smtClean="0"/>
              <a:t>Intranät-portal</a:t>
            </a:r>
            <a:r>
              <a:rPr lang="sv-SE" dirty="0" smtClean="0"/>
              <a:t> med info om innovationer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Extern satsning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25" lvl="1" indent="-457200">
              <a:buFont typeface="Arial" pitchFamily="34" charset="0"/>
              <a:buChar char="•"/>
            </a:pPr>
            <a:r>
              <a:rPr lang="sv-SE" dirty="0" smtClean="0"/>
              <a:t>Artiklar</a:t>
            </a:r>
          </a:p>
          <a:p>
            <a:pPr marL="809625" lvl="1" indent="-457200">
              <a:buFont typeface="Arial" pitchFamily="34" charset="0"/>
              <a:buChar char="•"/>
            </a:pPr>
            <a:r>
              <a:rPr lang="sv-SE" dirty="0" err="1" smtClean="0"/>
              <a:t>Newsletter</a:t>
            </a:r>
            <a:endParaRPr lang="sv-SE" dirty="0" smtClean="0"/>
          </a:p>
          <a:p>
            <a:pPr marL="809625" lvl="1" indent="-457200">
              <a:buFont typeface="Arial" pitchFamily="34" charset="0"/>
              <a:buChar char="•"/>
            </a:pPr>
            <a:r>
              <a:rPr lang="sv-SE" dirty="0" err="1" smtClean="0"/>
              <a:t>Extranet</a:t>
            </a:r>
            <a:r>
              <a:rPr lang="sv-SE" dirty="0" smtClean="0"/>
              <a:t> för våra kunder med innovation som inramning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Unit /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2ECC33-6B50-4B00-A858-2B7AA3E7C8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 eka">
  <a:themeElements>
    <a:clrScheme name="Eka_template_new 1">
      <a:dk1>
        <a:srgbClr val="000000"/>
      </a:dk1>
      <a:lt1>
        <a:srgbClr val="FFFFFF"/>
      </a:lt1>
      <a:dk2>
        <a:srgbClr val="000000"/>
      </a:dk2>
      <a:lt2>
        <a:srgbClr val="C5BBDA"/>
      </a:lt2>
      <a:accent1>
        <a:srgbClr val="55BECF"/>
      </a:accent1>
      <a:accent2>
        <a:srgbClr val="008BC5"/>
      </a:accent2>
      <a:accent3>
        <a:srgbClr val="FFFFFF"/>
      </a:accent3>
      <a:accent4>
        <a:srgbClr val="000000"/>
      </a:accent4>
      <a:accent5>
        <a:srgbClr val="B4DBE4"/>
      </a:accent5>
      <a:accent6>
        <a:srgbClr val="007DB2"/>
      </a:accent6>
      <a:hlink>
        <a:srgbClr val="005192"/>
      </a:hlink>
      <a:folHlink>
        <a:srgbClr val="56378A"/>
      </a:folHlink>
    </a:clrScheme>
    <a:fontScheme name="AkzoNobe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457A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0457A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kzoNobe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zoNobel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zoNobel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zoNobel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zoNobel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zoNobel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zoNobel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a_template_new 1">
        <a:dk1>
          <a:srgbClr val="000000"/>
        </a:dk1>
        <a:lt1>
          <a:srgbClr val="FFFFFF"/>
        </a:lt1>
        <a:dk2>
          <a:srgbClr val="000000"/>
        </a:dk2>
        <a:lt2>
          <a:srgbClr val="C5BBDA"/>
        </a:lt2>
        <a:accent1>
          <a:srgbClr val="55BECF"/>
        </a:accent1>
        <a:accent2>
          <a:srgbClr val="008BC5"/>
        </a:accent2>
        <a:accent3>
          <a:srgbClr val="FFFFFF"/>
        </a:accent3>
        <a:accent4>
          <a:srgbClr val="000000"/>
        </a:accent4>
        <a:accent5>
          <a:srgbClr val="B4DBE4"/>
        </a:accent5>
        <a:accent6>
          <a:srgbClr val="007DB2"/>
        </a:accent6>
        <a:hlink>
          <a:srgbClr val="005192"/>
        </a:hlink>
        <a:folHlink>
          <a:srgbClr val="56378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a_template_new 2">
        <a:dk1>
          <a:srgbClr val="000000"/>
        </a:dk1>
        <a:lt1>
          <a:srgbClr val="FFFFFF"/>
        </a:lt1>
        <a:dk2>
          <a:srgbClr val="000000"/>
        </a:dk2>
        <a:lt2>
          <a:srgbClr val="C5BBDA"/>
        </a:lt2>
        <a:accent1>
          <a:srgbClr val="FFF598"/>
        </a:accent1>
        <a:accent2>
          <a:srgbClr val="FFE600"/>
        </a:accent2>
        <a:accent3>
          <a:srgbClr val="FFFFFF"/>
        </a:accent3>
        <a:accent4>
          <a:srgbClr val="000000"/>
        </a:accent4>
        <a:accent5>
          <a:srgbClr val="FFF9CA"/>
        </a:accent5>
        <a:accent6>
          <a:srgbClr val="E7D000"/>
        </a:accent6>
        <a:hlink>
          <a:srgbClr val="FBC682"/>
        </a:hlink>
        <a:folHlink>
          <a:srgbClr val="F18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a_template_new 3">
        <a:dk1>
          <a:srgbClr val="000000"/>
        </a:dk1>
        <a:lt1>
          <a:srgbClr val="FFFFFF"/>
        </a:lt1>
        <a:dk2>
          <a:srgbClr val="000000"/>
        </a:dk2>
        <a:lt2>
          <a:srgbClr val="C5BBDA"/>
        </a:lt2>
        <a:accent1>
          <a:srgbClr val="F2A6AA"/>
        </a:accent1>
        <a:accent2>
          <a:srgbClr val="E4312C"/>
        </a:accent2>
        <a:accent3>
          <a:srgbClr val="FFFFFF"/>
        </a:accent3>
        <a:accent4>
          <a:srgbClr val="000000"/>
        </a:accent4>
        <a:accent5>
          <a:srgbClr val="F7D0D2"/>
        </a:accent5>
        <a:accent6>
          <a:srgbClr val="CF2B27"/>
        </a:accent6>
        <a:hlink>
          <a:srgbClr val="F4457A"/>
        </a:hlink>
        <a:folHlink>
          <a:srgbClr val="C300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a_template_new 4">
        <a:dk1>
          <a:srgbClr val="000000"/>
        </a:dk1>
        <a:lt1>
          <a:srgbClr val="FFFFFF"/>
        </a:lt1>
        <a:dk2>
          <a:srgbClr val="000000"/>
        </a:dk2>
        <a:lt2>
          <a:srgbClr val="C5BBDA"/>
        </a:lt2>
        <a:accent1>
          <a:srgbClr val="D3DE89"/>
        </a:accent1>
        <a:accent2>
          <a:srgbClr val="96BF0D"/>
        </a:accent2>
        <a:accent3>
          <a:srgbClr val="FFFFFF"/>
        </a:accent3>
        <a:accent4>
          <a:srgbClr val="000000"/>
        </a:accent4>
        <a:accent5>
          <a:srgbClr val="E6ECC4"/>
        </a:accent5>
        <a:accent6>
          <a:srgbClr val="87AD0B"/>
        </a:accent6>
        <a:hlink>
          <a:srgbClr val="EAE34C"/>
        </a:hlink>
        <a:folHlink>
          <a:srgbClr val="CECD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a_template_new 5">
        <a:dk1>
          <a:srgbClr val="000000"/>
        </a:dk1>
        <a:lt1>
          <a:srgbClr val="FFFFFF"/>
        </a:lt1>
        <a:dk2>
          <a:srgbClr val="000000"/>
        </a:dk2>
        <a:lt2>
          <a:srgbClr val="C5BBDA"/>
        </a:lt2>
        <a:accent1>
          <a:srgbClr val="C5BDDA"/>
        </a:accent1>
        <a:accent2>
          <a:srgbClr val="56378A"/>
        </a:accent2>
        <a:accent3>
          <a:srgbClr val="FFFFFF"/>
        </a:accent3>
        <a:accent4>
          <a:srgbClr val="000000"/>
        </a:accent4>
        <a:accent5>
          <a:srgbClr val="DFDBEA"/>
        </a:accent5>
        <a:accent6>
          <a:srgbClr val="4D317D"/>
        </a:accent6>
        <a:hlink>
          <a:srgbClr val="008BC5"/>
        </a:hlink>
        <a:folHlink>
          <a:srgbClr val="0051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ype_x003a_ xmlns="19a33e97-c07a-4fba-9b27-65dee3a02439">1. Regular templates</Type_x003a_>
    <_x003a_ xmlns="19a33e97-c07a-4fba-9b27-65dee3a02439">General</_x003a_>
    <Office_x0020_version_x003a_ xmlns="19a33e97-c07a-4fba-9b27-65dee3a02439">a. 2007 (docx, pptx etc)</Office_x0020_version_x003a_>
    <Style xmlns="19a33e97-c07a-4fba-9b27-65dee3a02439">N/A</Styl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1C2F1DBD52FC43AD04B9C0F0BCB5DB" ma:contentTypeVersion="4" ma:contentTypeDescription="Create a new document." ma:contentTypeScope="" ma:versionID="c1302b68a8a04caf0c2b2c15506430e7">
  <xsd:schema xmlns:xsd="http://www.w3.org/2001/XMLSchema" xmlns:p="http://schemas.microsoft.com/office/2006/metadata/properties" xmlns:ns2="19a33e97-c07a-4fba-9b27-65dee3a02439" targetNamespace="http://schemas.microsoft.com/office/2006/metadata/properties" ma:root="true" ma:fieldsID="69d1db1ded06dbd0913a2d7b492c54b2" ns2:_="">
    <xsd:import namespace="19a33e97-c07a-4fba-9b27-65dee3a02439"/>
    <xsd:element name="properties">
      <xsd:complexType>
        <xsd:sequence>
          <xsd:element name="documentManagement">
            <xsd:complexType>
              <xsd:all>
                <xsd:element ref="ns2:Type_x003a_"/>
                <xsd:element ref="ns2:_x003a_" minOccurs="0"/>
                <xsd:element ref="ns2:Office_x0020_version_x003a_" minOccurs="0"/>
                <xsd:element ref="ns2:Styl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9a33e97-c07a-4fba-9b27-65dee3a02439" elementFormDefault="qualified">
    <xsd:import namespace="http://schemas.microsoft.com/office/2006/documentManagement/types"/>
    <xsd:element name="Type_x003a_" ma:index="8" ma:displayName="Type:" ma:format="RadioButtons" ma:internalName="Type_x003a_">
      <xsd:simpleType>
        <xsd:restriction base="dms:Choice">
          <xsd:enumeration value="1. Regular templates"/>
          <xsd:enumeration value="2. Other templates"/>
        </xsd:restriction>
      </xsd:simpleType>
    </xsd:element>
    <xsd:element name="_x003a_" ma:index="9" nillable="true" ma:displayName=":" ma:format="Dropdown" ma:internalName="_x003a_">
      <xsd:simpleType>
        <xsd:restriction base="dms:Choice">
          <xsd:enumeration value="General"/>
          <xsd:enumeration value="Organizational"/>
          <xsd:enumeration value="Press release"/>
          <xsd:enumeration value="Unit (SBU/SPU)"/>
          <xsd:enumeration value="Eka Facts"/>
          <xsd:enumeration value="Other"/>
        </xsd:restriction>
      </xsd:simpleType>
    </xsd:element>
    <xsd:element name="Office_x0020_version_x003a_" ma:index="10" nillable="true" ma:displayName="Office version:" ma:format="Dropdown" ma:internalName="Office_x0020_version_x003a_">
      <xsd:simpleType>
        <xsd:restriction base="dms:Choice">
          <xsd:enumeration value="a. 2007 (docx, pptx etc)"/>
          <xsd:enumeration value="b. 2003 (doc, ppt etc)"/>
        </xsd:restriction>
      </xsd:simpleType>
    </xsd:element>
    <xsd:element name="Style" ma:index="11" nillable="true" ma:displayName="Style" ma:format="Dropdown" ma:internalName="Style">
      <xsd:simpleType>
        <xsd:restriction base="dms:Choice">
          <xsd:enumeration value="Imperial"/>
          <xsd:enumeration value="Metric"/>
          <xsd:enumeration value="N/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9B6997-CDA1-4566-95E2-541D887A0DCE}">
  <ds:schemaRefs>
    <ds:schemaRef ds:uri="http://schemas.microsoft.com/office/2006/metadata/properties"/>
    <ds:schemaRef ds:uri="19a33e97-c07a-4fba-9b27-65dee3a02439"/>
  </ds:schemaRefs>
</ds:datastoreItem>
</file>

<file path=customXml/itemProps2.xml><?xml version="1.0" encoding="utf-8"?>
<ds:datastoreItem xmlns:ds="http://schemas.openxmlformats.org/officeDocument/2006/customXml" ds:itemID="{FDC040D5-522A-49DB-9883-90918A2D39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1E2DD8-FF22-4EFF-9D9C-CB5C4CF056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33e97-c07a-4fba-9b27-65dee3a024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 eka</Template>
  <TotalTime>0</TotalTime>
  <Words>292</Words>
  <Application>Microsoft Macintosh PowerPoint</Application>
  <PresentationFormat>Anpassad</PresentationFormat>
  <Paragraphs>83</Paragraphs>
  <Slides>9</Slides>
  <Notes>1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PowerPoint_Template eka</vt:lpstr>
      <vt:lpstr>Bild 1</vt:lpstr>
      <vt:lpstr>Eka Chemicals</vt:lpstr>
      <vt:lpstr>Ekas innovations-historia</vt:lpstr>
      <vt:lpstr>Enkäten</vt:lpstr>
      <vt:lpstr>Kreativa klimatet</vt:lpstr>
      <vt:lpstr>Innovationskraften</vt:lpstr>
      <vt:lpstr>Vad har hänt efteråt?</vt:lpstr>
      <vt:lpstr>Intern kampanj</vt:lpstr>
      <vt:lpstr>Extern satsning</vt:lpstr>
    </vt:vector>
  </TitlesOfParts>
  <Company>AkzoNobel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 Larsson</dc:creator>
  <cp:keywords>PowerPoint</cp:keywords>
  <dc:description>v1.0</dc:description>
  <cp:lastModifiedBy>Helene Thorgrimsson</cp:lastModifiedBy>
  <cp:revision>7</cp:revision>
  <dcterms:created xsi:type="dcterms:W3CDTF">2010-11-15T13:47:55Z</dcterms:created>
  <dcterms:modified xsi:type="dcterms:W3CDTF">2010-11-15T13:48:21Z</dcterms:modified>
  <cp:category/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Akzo Nobel</vt:lpwstr>
  </property>
  <property fmtid="{D5CDD505-2E9C-101B-9397-08002B2CF9AE}" pid="3" name="Language">
    <vt:lpwstr>English (United Kingdom)</vt:lpwstr>
  </property>
  <property fmtid="{D5CDD505-2E9C-101B-9397-08002B2CF9AE}" pid="4" name="Owner">
    <vt:lpwstr>P L Kessler</vt:lpwstr>
  </property>
  <property fmtid="{D5CDD505-2E9C-101B-9397-08002B2CF9AE}" pid="5" name="Project">
    <vt:lpwstr>Pentagram Design Ltd</vt:lpwstr>
  </property>
  <property fmtid="{D5CDD505-2E9C-101B-9397-08002B2CF9AE}" pid="6" name="Publisher">
    <vt:lpwstr>Kessler Associates</vt:lpwstr>
  </property>
  <property fmtid="{D5CDD505-2E9C-101B-9397-08002B2CF9AE}" pid="7" name="ContentType">
    <vt:lpwstr>Document</vt:lpwstr>
  </property>
  <property fmtid="{D5CDD505-2E9C-101B-9397-08002B2CF9AE}" pid="8" name="Order">
    <vt:r8>1400</vt:r8>
  </property>
  <property fmtid="{D5CDD505-2E9C-101B-9397-08002B2CF9AE}" pid="9" name="ContentTypeId">
    <vt:lpwstr>0x0101001B1C2F1DBD52FC43AD04B9C0F0BCB5DB</vt:lpwstr>
  </property>
</Properties>
</file>