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57" r:id="rId14"/>
    <p:sldId id="272" r:id="rId15"/>
    <p:sldId id="273" r:id="rId16"/>
    <p:sldId id="276" r:id="rId17"/>
    <p:sldId id="274" r:id="rId18"/>
    <p:sldId id="275" r:id="rId19"/>
    <p:sldId id="270" r:id="rId20"/>
  </p:sldIdLst>
  <p:sldSz cx="9144000" cy="6858000" type="screen4x3"/>
  <p:notesSz cx="7099300" cy="102346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F7774FAE-C792-4F7D-8943-9DAFF099DA54}" type="datetimeFigureOut">
              <a:rPr lang="sv-SE" smtClean="0"/>
              <a:pPr/>
              <a:t>2010-09-02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8D90139C-B39F-4013-90C2-CCA4C7DB7EFB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B48C46D7-EC32-4003-AA0E-C5BC6EC4857F}" type="datetimeFigureOut">
              <a:rPr lang="sv-SE" smtClean="0"/>
              <a:pPr/>
              <a:t>2010-09-02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468F75F-A362-4E2B-9656-1E11CA3C77D3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B60ECCD-0AD2-4800-8715-26CADF200F79}" type="slidenum">
              <a:rPr lang="sv-SE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sv-SE"/>
          </a:p>
        </p:txBody>
      </p:sp>
      <p:sp>
        <p:nvSpPr>
          <p:cNvPr id="19459" name="Rectangle 7"/>
          <p:cNvSpPr txBox="1">
            <a:spLocks noGrp="1" noChangeArrowheads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/>
            <a:fld id="{9F6D5786-D13F-412D-B41B-AEC9EF3CF278}" type="slidenum">
              <a:rPr lang="sv-SE" sz="1300">
                <a:latin typeface="Calibri" pitchFamily="34" charset="0"/>
              </a:rPr>
              <a:pPr algn="r"/>
              <a:t>1</a:t>
            </a:fld>
            <a:endParaRPr lang="sv-SE" sz="1300" dirty="0">
              <a:latin typeface="Calibri" pitchFamily="34" charset="0"/>
            </a:endParaRPr>
          </a:p>
        </p:txBody>
      </p:sp>
      <p:sp>
        <p:nvSpPr>
          <p:cNvPr id="194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68350"/>
            <a:ext cx="5118100" cy="38385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v-S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B60ECCD-0AD2-4800-8715-26CADF200F79}" type="slidenum">
              <a:rPr lang="sv-SE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sv-SE"/>
          </a:p>
        </p:txBody>
      </p:sp>
      <p:sp>
        <p:nvSpPr>
          <p:cNvPr id="19459" name="Rectangle 7"/>
          <p:cNvSpPr txBox="1">
            <a:spLocks noGrp="1" noChangeArrowheads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/>
            <a:fld id="{9F6D5786-D13F-412D-B41B-AEC9EF3CF278}" type="slidenum">
              <a:rPr lang="sv-SE" sz="1300">
                <a:latin typeface="Calibri" pitchFamily="34" charset="0"/>
              </a:rPr>
              <a:pPr algn="r"/>
              <a:t>10</a:t>
            </a:fld>
            <a:endParaRPr lang="sv-SE" sz="1300" dirty="0">
              <a:latin typeface="Calibri" pitchFamily="34" charset="0"/>
            </a:endParaRPr>
          </a:p>
        </p:txBody>
      </p:sp>
      <p:sp>
        <p:nvSpPr>
          <p:cNvPr id="194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68350"/>
            <a:ext cx="5118100" cy="38385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v-SE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B60ECCD-0AD2-4800-8715-26CADF200F79}" type="slidenum">
              <a:rPr lang="sv-SE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sv-SE"/>
          </a:p>
        </p:txBody>
      </p:sp>
      <p:sp>
        <p:nvSpPr>
          <p:cNvPr id="19459" name="Rectangle 7"/>
          <p:cNvSpPr txBox="1">
            <a:spLocks noGrp="1" noChangeArrowheads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/>
            <a:fld id="{9F6D5786-D13F-412D-B41B-AEC9EF3CF278}" type="slidenum">
              <a:rPr lang="sv-SE" sz="1300">
                <a:latin typeface="Calibri" pitchFamily="34" charset="0"/>
              </a:rPr>
              <a:pPr algn="r"/>
              <a:t>11</a:t>
            </a:fld>
            <a:endParaRPr lang="sv-SE" sz="1300" dirty="0">
              <a:latin typeface="Calibri" pitchFamily="34" charset="0"/>
            </a:endParaRPr>
          </a:p>
        </p:txBody>
      </p:sp>
      <p:sp>
        <p:nvSpPr>
          <p:cNvPr id="194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68350"/>
            <a:ext cx="5118100" cy="38385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v-SE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B60ECCD-0AD2-4800-8715-26CADF200F79}" type="slidenum">
              <a:rPr lang="sv-SE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sv-SE"/>
          </a:p>
        </p:txBody>
      </p:sp>
      <p:sp>
        <p:nvSpPr>
          <p:cNvPr id="19459" name="Rectangle 7"/>
          <p:cNvSpPr txBox="1">
            <a:spLocks noGrp="1" noChangeArrowheads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/>
            <a:fld id="{9F6D5786-D13F-412D-B41B-AEC9EF3CF278}" type="slidenum">
              <a:rPr lang="sv-SE" sz="1300">
                <a:latin typeface="Calibri" pitchFamily="34" charset="0"/>
              </a:rPr>
              <a:pPr algn="r"/>
              <a:t>12</a:t>
            </a:fld>
            <a:endParaRPr lang="sv-SE" sz="1300" dirty="0">
              <a:latin typeface="Calibri" pitchFamily="34" charset="0"/>
            </a:endParaRPr>
          </a:p>
        </p:txBody>
      </p:sp>
      <p:sp>
        <p:nvSpPr>
          <p:cNvPr id="194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68350"/>
            <a:ext cx="5118100" cy="38385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v-SE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B60ECCD-0AD2-4800-8715-26CADF200F79}" type="slidenum">
              <a:rPr lang="sv-SE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sv-SE"/>
          </a:p>
        </p:txBody>
      </p:sp>
      <p:sp>
        <p:nvSpPr>
          <p:cNvPr id="19459" name="Rectangle 7"/>
          <p:cNvSpPr txBox="1">
            <a:spLocks noGrp="1" noChangeArrowheads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/>
            <a:fld id="{9F6D5786-D13F-412D-B41B-AEC9EF3CF278}" type="slidenum">
              <a:rPr lang="sv-SE" sz="1300">
                <a:latin typeface="Calibri" pitchFamily="34" charset="0"/>
              </a:rPr>
              <a:pPr algn="r"/>
              <a:t>13</a:t>
            </a:fld>
            <a:endParaRPr lang="sv-SE" sz="1300" dirty="0">
              <a:latin typeface="Calibri" pitchFamily="34" charset="0"/>
            </a:endParaRPr>
          </a:p>
        </p:txBody>
      </p:sp>
      <p:sp>
        <p:nvSpPr>
          <p:cNvPr id="194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68350"/>
            <a:ext cx="5118100" cy="38385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v-SE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B60ECCD-0AD2-4800-8715-26CADF200F79}" type="slidenum">
              <a:rPr lang="sv-SE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sv-SE"/>
          </a:p>
        </p:txBody>
      </p:sp>
      <p:sp>
        <p:nvSpPr>
          <p:cNvPr id="19459" name="Rectangle 7"/>
          <p:cNvSpPr txBox="1">
            <a:spLocks noGrp="1" noChangeArrowheads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/>
            <a:fld id="{9F6D5786-D13F-412D-B41B-AEC9EF3CF278}" type="slidenum">
              <a:rPr lang="sv-SE" sz="1300">
                <a:latin typeface="Calibri" pitchFamily="34" charset="0"/>
              </a:rPr>
              <a:pPr algn="r"/>
              <a:t>14</a:t>
            </a:fld>
            <a:endParaRPr lang="sv-SE" sz="1300" dirty="0">
              <a:latin typeface="Calibri" pitchFamily="34" charset="0"/>
            </a:endParaRPr>
          </a:p>
        </p:txBody>
      </p:sp>
      <p:sp>
        <p:nvSpPr>
          <p:cNvPr id="194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68350"/>
            <a:ext cx="5118100" cy="38385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v-SE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B60ECCD-0AD2-4800-8715-26CADF200F79}" type="slidenum">
              <a:rPr lang="sv-SE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sv-SE"/>
          </a:p>
        </p:txBody>
      </p:sp>
      <p:sp>
        <p:nvSpPr>
          <p:cNvPr id="19459" name="Rectangle 7"/>
          <p:cNvSpPr txBox="1">
            <a:spLocks noGrp="1" noChangeArrowheads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/>
            <a:fld id="{9F6D5786-D13F-412D-B41B-AEC9EF3CF278}" type="slidenum">
              <a:rPr lang="sv-SE" sz="1300">
                <a:latin typeface="Calibri" pitchFamily="34" charset="0"/>
              </a:rPr>
              <a:pPr algn="r"/>
              <a:t>15</a:t>
            </a:fld>
            <a:endParaRPr lang="sv-SE" sz="1300" dirty="0">
              <a:latin typeface="Calibri" pitchFamily="34" charset="0"/>
            </a:endParaRPr>
          </a:p>
        </p:txBody>
      </p:sp>
      <p:sp>
        <p:nvSpPr>
          <p:cNvPr id="194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68350"/>
            <a:ext cx="5118100" cy="38385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v-SE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B60ECCD-0AD2-4800-8715-26CADF200F79}" type="slidenum">
              <a:rPr lang="sv-SE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sv-SE"/>
          </a:p>
        </p:txBody>
      </p:sp>
      <p:sp>
        <p:nvSpPr>
          <p:cNvPr id="19459" name="Rectangle 7"/>
          <p:cNvSpPr txBox="1">
            <a:spLocks noGrp="1" noChangeArrowheads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/>
            <a:fld id="{9F6D5786-D13F-412D-B41B-AEC9EF3CF278}" type="slidenum">
              <a:rPr lang="sv-SE" sz="1300">
                <a:latin typeface="Calibri" pitchFamily="34" charset="0"/>
              </a:rPr>
              <a:pPr algn="r"/>
              <a:t>16</a:t>
            </a:fld>
            <a:endParaRPr lang="sv-SE" sz="1300" dirty="0">
              <a:latin typeface="Calibri" pitchFamily="34" charset="0"/>
            </a:endParaRPr>
          </a:p>
        </p:txBody>
      </p:sp>
      <p:sp>
        <p:nvSpPr>
          <p:cNvPr id="194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68350"/>
            <a:ext cx="5118100" cy="38385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v-SE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B60ECCD-0AD2-4800-8715-26CADF200F79}" type="slidenum">
              <a:rPr lang="sv-SE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sv-SE"/>
          </a:p>
        </p:txBody>
      </p:sp>
      <p:sp>
        <p:nvSpPr>
          <p:cNvPr id="19459" name="Rectangle 7"/>
          <p:cNvSpPr txBox="1">
            <a:spLocks noGrp="1" noChangeArrowheads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/>
            <a:fld id="{9F6D5786-D13F-412D-B41B-AEC9EF3CF278}" type="slidenum">
              <a:rPr lang="sv-SE" sz="1300">
                <a:latin typeface="Calibri" pitchFamily="34" charset="0"/>
              </a:rPr>
              <a:pPr algn="r"/>
              <a:t>17</a:t>
            </a:fld>
            <a:endParaRPr lang="sv-SE" sz="1300" dirty="0">
              <a:latin typeface="Calibri" pitchFamily="34" charset="0"/>
            </a:endParaRPr>
          </a:p>
        </p:txBody>
      </p:sp>
      <p:sp>
        <p:nvSpPr>
          <p:cNvPr id="194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68350"/>
            <a:ext cx="5118100" cy="38385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v-SE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B60ECCD-0AD2-4800-8715-26CADF200F79}" type="slidenum">
              <a:rPr lang="sv-SE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sv-SE"/>
          </a:p>
        </p:txBody>
      </p:sp>
      <p:sp>
        <p:nvSpPr>
          <p:cNvPr id="19459" name="Rectangle 7"/>
          <p:cNvSpPr txBox="1">
            <a:spLocks noGrp="1" noChangeArrowheads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/>
            <a:fld id="{9F6D5786-D13F-412D-B41B-AEC9EF3CF278}" type="slidenum">
              <a:rPr lang="sv-SE" sz="1300">
                <a:latin typeface="Calibri" pitchFamily="34" charset="0"/>
              </a:rPr>
              <a:pPr algn="r"/>
              <a:t>18</a:t>
            </a:fld>
            <a:endParaRPr lang="sv-SE" sz="1300" dirty="0">
              <a:latin typeface="Calibri" pitchFamily="34" charset="0"/>
            </a:endParaRPr>
          </a:p>
        </p:txBody>
      </p:sp>
      <p:sp>
        <p:nvSpPr>
          <p:cNvPr id="194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68350"/>
            <a:ext cx="5118100" cy="38385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v-SE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B60ECCD-0AD2-4800-8715-26CADF200F79}" type="slidenum">
              <a:rPr lang="sv-SE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sv-SE"/>
          </a:p>
        </p:txBody>
      </p:sp>
      <p:sp>
        <p:nvSpPr>
          <p:cNvPr id="19459" name="Rectangle 7"/>
          <p:cNvSpPr txBox="1">
            <a:spLocks noGrp="1" noChangeArrowheads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/>
            <a:fld id="{9F6D5786-D13F-412D-B41B-AEC9EF3CF278}" type="slidenum">
              <a:rPr lang="sv-SE" sz="1300">
                <a:latin typeface="Calibri" pitchFamily="34" charset="0"/>
              </a:rPr>
              <a:pPr algn="r"/>
              <a:t>19</a:t>
            </a:fld>
            <a:endParaRPr lang="sv-SE" sz="1300" dirty="0">
              <a:latin typeface="Calibri" pitchFamily="34" charset="0"/>
            </a:endParaRPr>
          </a:p>
        </p:txBody>
      </p:sp>
      <p:sp>
        <p:nvSpPr>
          <p:cNvPr id="194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68350"/>
            <a:ext cx="5118100" cy="38385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v-S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B60ECCD-0AD2-4800-8715-26CADF200F79}" type="slidenum">
              <a:rPr lang="sv-SE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sv-SE"/>
          </a:p>
        </p:txBody>
      </p:sp>
      <p:sp>
        <p:nvSpPr>
          <p:cNvPr id="19459" name="Rectangle 7"/>
          <p:cNvSpPr txBox="1">
            <a:spLocks noGrp="1" noChangeArrowheads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/>
            <a:fld id="{9F6D5786-D13F-412D-B41B-AEC9EF3CF278}" type="slidenum">
              <a:rPr lang="sv-SE" sz="1300">
                <a:latin typeface="Calibri" pitchFamily="34" charset="0"/>
              </a:rPr>
              <a:pPr algn="r"/>
              <a:t>2</a:t>
            </a:fld>
            <a:endParaRPr lang="sv-SE" sz="1300" dirty="0">
              <a:latin typeface="Calibri" pitchFamily="34" charset="0"/>
            </a:endParaRPr>
          </a:p>
        </p:txBody>
      </p:sp>
      <p:sp>
        <p:nvSpPr>
          <p:cNvPr id="194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68350"/>
            <a:ext cx="5118100" cy="38385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v-S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B60ECCD-0AD2-4800-8715-26CADF200F79}" type="slidenum">
              <a:rPr lang="sv-SE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sv-SE"/>
          </a:p>
        </p:txBody>
      </p:sp>
      <p:sp>
        <p:nvSpPr>
          <p:cNvPr id="19459" name="Rectangle 7"/>
          <p:cNvSpPr txBox="1">
            <a:spLocks noGrp="1" noChangeArrowheads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/>
            <a:fld id="{9F6D5786-D13F-412D-B41B-AEC9EF3CF278}" type="slidenum">
              <a:rPr lang="sv-SE" sz="1300">
                <a:latin typeface="Calibri" pitchFamily="34" charset="0"/>
              </a:rPr>
              <a:pPr algn="r"/>
              <a:t>3</a:t>
            </a:fld>
            <a:endParaRPr lang="sv-SE" sz="1300" dirty="0">
              <a:latin typeface="Calibri" pitchFamily="34" charset="0"/>
            </a:endParaRPr>
          </a:p>
        </p:txBody>
      </p:sp>
      <p:sp>
        <p:nvSpPr>
          <p:cNvPr id="194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68350"/>
            <a:ext cx="5118100" cy="38385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v-S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B60ECCD-0AD2-4800-8715-26CADF200F79}" type="slidenum">
              <a:rPr lang="sv-SE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sv-SE"/>
          </a:p>
        </p:txBody>
      </p:sp>
      <p:sp>
        <p:nvSpPr>
          <p:cNvPr id="19459" name="Rectangle 7"/>
          <p:cNvSpPr txBox="1">
            <a:spLocks noGrp="1" noChangeArrowheads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/>
            <a:fld id="{9F6D5786-D13F-412D-B41B-AEC9EF3CF278}" type="slidenum">
              <a:rPr lang="sv-SE" sz="1300">
                <a:latin typeface="Calibri" pitchFamily="34" charset="0"/>
              </a:rPr>
              <a:pPr algn="r"/>
              <a:t>4</a:t>
            </a:fld>
            <a:endParaRPr lang="sv-SE" sz="1300" dirty="0">
              <a:latin typeface="Calibri" pitchFamily="34" charset="0"/>
            </a:endParaRPr>
          </a:p>
        </p:txBody>
      </p:sp>
      <p:sp>
        <p:nvSpPr>
          <p:cNvPr id="194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68350"/>
            <a:ext cx="5118100" cy="38385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v-S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B60ECCD-0AD2-4800-8715-26CADF200F79}" type="slidenum">
              <a:rPr lang="sv-SE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sv-SE"/>
          </a:p>
        </p:txBody>
      </p:sp>
      <p:sp>
        <p:nvSpPr>
          <p:cNvPr id="19459" name="Rectangle 7"/>
          <p:cNvSpPr txBox="1">
            <a:spLocks noGrp="1" noChangeArrowheads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/>
            <a:fld id="{9F6D5786-D13F-412D-B41B-AEC9EF3CF278}" type="slidenum">
              <a:rPr lang="sv-SE" sz="1300">
                <a:latin typeface="Calibri" pitchFamily="34" charset="0"/>
              </a:rPr>
              <a:pPr algn="r"/>
              <a:t>5</a:t>
            </a:fld>
            <a:endParaRPr lang="sv-SE" sz="1300" dirty="0">
              <a:latin typeface="Calibri" pitchFamily="34" charset="0"/>
            </a:endParaRPr>
          </a:p>
        </p:txBody>
      </p:sp>
      <p:sp>
        <p:nvSpPr>
          <p:cNvPr id="194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68350"/>
            <a:ext cx="5118100" cy="38385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v-S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B60ECCD-0AD2-4800-8715-26CADF200F79}" type="slidenum">
              <a:rPr lang="sv-SE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sv-SE"/>
          </a:p>
        </p:txBody>
      </p:sp>
      <p:sp>
        <p:nvSpPr>
          <p:cNvPr id="19459" name="Rectangle 7"/>
          <p:cNvSpPr txBox="1">
            <a:spLocks noGrp="1" noChangeArrowheads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/>
            <a:fld id="{9F6D5786-D13F-412D-B41B-AEC9EF3CF278}" type="slidenum">
              <a:rPr lang="sv-SE" sz="1300">
                <a:latin typeface="Calibri" pitchFamily="34" charset="0"/>
              </a:rPr>
              <a:pPr algn="r"/>
              <a:t>6</a:t>
            </a:fld>
            <a:endParaRPr lang="sv-SE" sz="1300" dirty="0">
              <a:latin typeface="Calibri" pitchFamily="34" charset="0"/>
            </a:endParaRPr>
          </a:p>
        </p:txBody>
      </p:sp>
      <p:sp>
        <p:nvSpPr>
          <p:cNvPr id="194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68350"/>
            <a:ext cx="5118100" cy="38385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v-S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B60ECCD-0AD2-4800-8715-26CADF200F79}" type="slidenum">
              <a:rPr lang="sv-SE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sv-SE"/>
          </a:p>
        </p:txBody>
      </p:sp>
      <p:sp>
        <p:nvSpPr>
          <p:cNvPr id="19459" name="Rectangle 7"/>
          <p:cNvSpPr txBox="1">
            <a:spLocks noGrp="1" noChangeArrowheads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/>
            <a:fld id="{9F6D5786-D13F-412D-B41B-AEC9EF3CF278}" type="slidenum">
              <a:rPr lang="sv-SE" sz="1300">
                <a:latin typeface="Calibri" pitchFamily="34" charset="0"/>
              </a:rPr>
              <a:pPr algn="r"/>
              <a:t>7</a:t>
            </a:fld>
            <a:endParaRPr lang="sv-SE" sz="1300" dirty="0">
              <a:latin typeface="Calibri" pitchFamily="34" charset="0"/>
            </a:endParaRPr>
          </a:p>
        </p:txBody>
      </p:sp>
      <p:sp>
        <p:nvSpPr>
          <p:cNvPr id="194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68350"/>
            <a:ext cx="5118100" cy="38385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v-S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B60ECCD-0AD2-4800-8715-26CADF200F79}" type="slidenum">
              <a:rPr lang="sv-SE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sv-SE"/>
          </a:p>
        </p:txBody>
      </p:sp>
      <p:sp>
        <p:nvSpPr>
          <p:cNvPr id="19459" name="Rectangle 7"/>
          <p:cNvSpPr txBox="1">
            <a:spLocks noGrp="1" noChangeArrowheads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/>
            <a:fld id="{9F6D5786-D13F-412D-B41B-AEC9EF3CF278}" type="slidenum">
              <a:rPr lang="sv-SE" sz="1300">
                <a:latin typeface="Calibri" pitchFamily="34" charset="0"/>
              </a:rPr>
              <a:pPr algn="r"/>
              <a:t>8</a:t>
            </a:fld>
            <a:endParaRPr lang="sv-SE" sz="1300" dirty="0">
              <a:latin typeface="Calibri" pitchFamily="34" charset="0"/>
            </a:endParaRPr>
          </a:p>
        </p:txBody>
      </p:sp>
      <p:sp>
        <p:nvSpPr>
          <p:cNvPr id="194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68350"/>
            <a:ext cx="5118100" cy="38385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v-S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B60ECCD-0AD2-4800-8715-26CADF200F79}" type="slidenum">
              <a:rPr lang="sv-SE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sv-SE"/>
          </a:p>
        </p:txBody>
      </p:sp>
      <p:sp>
        <p:nvSpPr>
          <p:cNvPr id="19459" name="Rectangle 7"/>
          <p:cNvSpPr txBox="1">
            <a:spLocks noGrp="1" noChangeArrowheads="1"/>
          </p:cNvSpPr>
          <p:nvPr/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/>
            <a:fld id="{9F6D5786-D13F-412D-B41B-AEC9EF3CF278}" type="slidenum">
              <a:rPr lang="sv-SE" sz="1300">
                <a:latin typeface="Calibri" pitchFamily="34" charset="0"/>
              </a:rPr>
              <a:pPr algn="r"/>
              <a:t>9</a:t>
            </a:fld>
            <a:endParaRPr lang="sv-SE" sz="1300" dirty="0">
              <a:latin typeface="Calibri" pitchFamily="34" charset="0"/>
            </a:endParaRPr>
          </a:p>
        </p:txBody>
      </p:sp>
      <p:sp>
        <p:nvSpPr>
          <p:cNvPr id="194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68350"/>
            <a:ext cx="5118100" cy="38385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v-S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130AC-27B6-4BA3-8369-27FF8A5107CB}" type="datetimeFigureOut">
              <a:rPr lang="sv-SE" smtClean="0"/>
              <a:pPr/>
              <a:t>2010-09-02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C0C0C-5397-4E78-A595-84F3C0FF9476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130AC-27B6-4BA3-8369-27FF8A5107CB}" type="datetimeFigureOut">
              <a:rPr lang="sv-SE" smtClean="0"/>
              <a:pPr/>
              <a:t>2010-09-02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C0C0C-5397-4E78-A595-84F3C0FF9476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130AC-27B6-4BA3-8369-27FF8A5107CB}" type="datetimeFigureOut">
              <a:rPr lang="sv-SE" smtClean="0"/>
              <a:pPr/>
              <a:t>2010-09-02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C0C0C-5397-4E78-A595-84F3C0FF9476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130AC-27B6-4BA3-8369-27FF8A5107CB}" type="datetimeFigureOut">
              <a:rPr lang="sv-SE" smtClean="0"/>
              <a:pPr/>
              <a:t>2010-09-02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C0C0C-5397-4E78-A595-84F3C0FF9476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130AC-27B6-4BA3-8369-27FF8A5107CB}" type="datetimeFigureOut">
              <a:rPr lang="sv-SE" smtClean="0"/>
              <a:pPr/>
              <a:t>2010-09-02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C0C0C-5397-4E78-A595-84F3C0FF9476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130AC-27B6-4BA3-8369-27FF8A5107CB}" type="datetimeFigureOut">
              <a:rPr lang="sv-SE" smtClean="0"/>
              <a:pPr/>
              <a:t>2010-09-02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C0C0C-5397-4E78-A595-84F3C0FF9476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130AC-27B6-4BA3-8369-27FF8A5107CB}" type="datetimeFigureOut">
              <a:rPr lang="sv-SE" smtClean="0"/>
              <a:pPr/>
              <a:t>2010-09-02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C0C0C-5397-4E78-A595-84F3C0FF9476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130AC-27B6-4BA3-8369-27FF8A5107CB}" type="datetimeFigureOut">
              <a:rPr lang="sv-SE" smtClean="0"/>
              <a:pPr/>
              <a:t>2010-09-02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C0C0C-5397-4E78-A595-84F3C0FF9476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130AC-27B6-4BA3-8369-27FF8A5107CB}" type="datetimeFigureOut">
              <a:rPr lang="sv-SE" smtClean="0"/>
              <a:pPr/>
              <a:t>2010-09-02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C0C0C-5397-4E78-A595-84F3C0FF9476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130AC-27B6-4BA3-8369-27FF8A5107CB}" type="datetimeFigureOut">
              <a:rPr lang="sv-SE" smtClean="0"/>
              <a:pPr/>
              <a:t>2010-09-02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C0C0C-5397-4E78-A595-84F3C0FF9476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130AC-27B6-4BA3-8369-27FF8A5107CB}" type="datetimeFigureOut">
              <a:rPr lang="sv-SE" smtClean="0"/>
              <a:pPr/>
              <a:t>2010-09-02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C0C0C-5397-4E78-A595-84F3C0FF9476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130AC-27B6-4BA3-8369-27FF8A5107CB}" type="datetimeFigureOut">
              <a:rPr lang="sv-SE" smtClean="0"/>
              <a:pPr/>
              <a:t>2010-09-02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C0C0C-5397-4E78-A595-84F3C0FF9476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1071563"/>
            <a:ext cx="9144000" cy="51054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95DCFF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000" tIns="46800" rIns="90000" bIns="46800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it-IT" sz="1400" dirty="0">
              <a:solidFill>
                <a:schemeClr val="tx2"/>
              </a:solidFill>
              <a:latin typeface="Tahoma" charset="0"/>
              <a:cs typeface="+mn-cs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sv-SE" sz="2400" dirty="0">
              <a:solidFill>
                <a:schemeClr val="folHlink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165850"/>
            <a:ext cx="9161463" cy="6858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v-SE">
              <a:latin typeface="Calibri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6165850"/>
            <a:ext cx="9161463" cy="685800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it-IT" sz="1400" b="1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endParaRPr lang="sv-SE" sz="1400" b="1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endParaRPr lang="sv-SE">
              <a:latin typeface="Calibri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214313" y="1285875"/>
            <a:ext cx="8650287" cy="483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GB" sz="2800">
                <a:solidFill>
                  <a:srgbClr val="000099"/>
                </a:solidFill>
                <a:latin typeface="Calibri" pitchFamily="34" charset="0"/>
              </a:rPr>
              <a:t>    </a:t>
            </a:r>
          </a:p>
        </p:txBody>
      </p:sp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7072313" y="62420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8645EF78-54EE-45D6-A77F-21DA2CD1F631}" type="slidenum">
              <a:rPr lang="it-IT" sz="1400" b="1">
                <a:solidFill>
                  <a:schemeClr val="bg1"/>
                </a:solidFill>
                <a:latin typeface="Tahoma" pitchFamily="34" charset="0"/>
              </a:rPr>
              <a:pPr algn="r" eaLnBrk="0" hangingPunct="0"/>
              <a:t>1</a:t>
            </a:fld>
            <a:endParaRPr lang="it-IT" sz="1400" b="1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2055" name="Text Box 11"/>
          <p:cNvSpPr txBox="1">
            <a:spLocks noChangeArrowheads="1"/>
          </p:cNvSpPr>
          <p:nvPr/>
        </p:nvSpPr>
        <p:spPr bwMode="auto">
          <a:xfrm>
            <a:off x="4192588" y="10001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sv-SE">
              <a:latin typeface="Calibri" pitchFamily="34" charset="0"/>
            </a:endParaRPr>
          </a:p>
        </p:txBody>
      </p:sp>
      <p:sp>
        <p:nvSpPr>
          <p:cNvPr id="2056" name="Text Box 34"/>
          <p:cNvSpPr txBox="1">
            <a:spLocks noChangeArrowheads="1"/>
          </p:cNvSpPr>
          <p:nvPr/>
        </p:nvSpPr>
        <p:spPr bwMode="auto">
          <a:xfrm>
            <a:off x="2699792" y="6165304"/>
            <a:ext cx="375532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="1" dirty="0" smtClean="0">
                <a:solidFill>
                  <a:schemeClr val="bg1"/>
                </a:solidFill>
                <a:latin typeface="Calibri" pitchFamily="34" charset="0"/>
              </a:rPr>
              <a:t>Göran Brulin – Tillväxtverket</a:t>
            </a:r>
          </a:p>
          <a:p>
            <a:r>
              <a:rPr lang="it-IT" b="1" dirty="0" smtClean="0">
                <a:solidFill>
                  <a:schemeClr val="bg1"/>
                </a:solidFill>
                <a:latin typeface="Calibri" pitchFamily="34" charset="0"/>
              </a:rPr>
              <a:t>Lars Aspling  - www.asplingkonsult.se</a:t>
            </a:r>
          </a:p>
        </p:txBody>
      </p:sp>
      <p:sp>
        <p:nvSpPr>
          <p:cNvPr id="2057" name="Text Box 10"/>
          <p:cNvSpPr txBox="1">
            <a:spLocks noChangeArrowheads="1"/>
          </p:cNvSpPr>
          <p:nvPr/>
        </p:nvSpPr>
        <p:spPr bwMode="auto">
          <a:xfrm>
            <a:off x="0" y="1"/>
            <a:ext cx="914400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sv-SE" sz="3200" b="1" dirty="0" smtClean="0">
                <a:solidFill>
                  <a:srgbClr val="000099"/>
                </a:solidFill>
              </a:rPr>
              <a:t>Finna</a:t>
            </a:r>
            <a:r>
              <a:rPr lang="sv-SE" sz="3200" b="1" dirty="0">
                <a:solidFill>
                  <a:srgbClr val="000099"/>
                </a:solidFill>
              </a:rPr>
              <a:t>, fånga, främja företagare </a:t>
            </a:r>
            <a:endParaRPr lang="sv-SE" sz="3200" b="1" dirty="0" smtClean="0">
              <a:solidFill>
                <a:srgbClr val="000099"/>
              </a:solidFill>
            </a:endParaRPr>
          </a:p>
          <a:p>
            <a:pPr algn="ctr"/>
            <a:r>
              <a:rPr lang="sv-SE" sz="3200" b="1" dirty="0" smtClean="0">
                <a:solidFill>
                  <a:srgbClr val="000099"/>
                </a:solidFill>
              </a:rPr>
              <a:t>med </a:t>
            </a:r>
            <a:r>
              <a:rPr lang="sv-SE" sz="3200" b="1" dirty="0">
                <a:solidFill>
                  <a:srgbClr val="000099"/>
                </a:solidFill>
              </a:rPr>
              <a:t>utländsk bakgrund!</a:t>
            </a:r>
            <a:endParaRPr lang="sv-SE" sz="3200" b="1" dirty="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2284" name="Rectangle 46"/>
          <p:cNvSpPr>
            <a:spLocks noChangeArrowheads="1"/>
          </p:cNvSpPr>
          <p:nvPr/>
        </p:nvSpPr>
        <p:spPr bwMode="auto">
          <a:xfrm>
            <a:off x="395288" y="6356350"/>
            <a:ext cx="2089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/>
            <a:r>
              <a:rPr lang="it-IT" sz="1400" b="1" dirty="0" smtClean="0">
                <a:solidFill>
                  <a:schemeClr val="bg1"/>
                </a:solidFill>
                <a:latin typeface="Calibri" pitchFamily="34" charset="0"/>
              </a:rPr>
              <a:t>September  </a:t>
            </a:r>
            <a:r>
              <a:rPr lang="it-IT" sz="1400" b="1" dirty="0">
                <a:solidFill>
                  <a:schemeClr val="bg1"/>
                </a:solidFill>
                <a:latin typeface="Calibri" pitchFamily="34" charset="0"/>
              </a:rPr>
              <a:t>2010</a:t>
            </a:r>
          </a:p>
        </p:txBody>
      </p:sp>
      <p:sp>
        <p:nvSpPr>
          <p:cNvPr id="11" name="textruta 10"/>
          <p:cNvSpPr txBox="1"/>
          <p:nvPr/>
        </p:nvSpPr>
        <p:spPr>
          <a:xfrm>
            <a:off x="395536" y="2651428"/>
            <a:ext cx="85011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200" b="1" dirty="0" smtClean="0">
                <a:solidFill>
                  <a:srgbClr val="000099"/>
                </a:solidFill>
              </a:rPr>
              <a:t>Kan vi främja entreprenörskap </a:t>
            </a:r>
          </a:p>
          <a:p>
            <a:pPr algn="ctr"/>
            <a:r>
              <a:rPr lang="sv-SE" sz="3200" b="1" dirty="0" smtClean="0">
                <a:solidFill>
                  <a:srgbClr val="000099"/>
                </a:solidFill>
              </a:rPr>
              <a:t>bland företagare med utländsk bakgrund </a:t>
            </a:r>
          </a:p>
          <a:p>
            <a:pPr algn="ctr"/>
            <a:r>
              <a:rPr lang="sv-SE" sz="3200" b="1" dirty="0" smtClean="0">
                <a:solidFill>
                  <a:srgbClr val="000099"/>
                </a:solidFill>
              </a:rPr>
              <a:t>med allmänna insatser och stora program?</a:t>
            </a:r>
            <a:endParaRPr lang="sv-SE" sz="2400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1052736"/>
            <a:ext cx="9144000" cy="51054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95DCFF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000" tIns="46800" rIns="90000" bIns="46800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it-IT" sz="1400" dirty="0">
              <a:solidFill>
                <a:schemeClr val="tx2"/>
              </a:solidFill>
              <a:latin typeface="Tahoma" charset="0"/>
              <a:cs typeface="+mn-cs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sv-SE" sz="2400" dirty="0">
              <a:solidFill>
                <a:schemeClr val="folHlink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165850"/>
            <a:ext cx="9161463" cy="6858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v-SE">
              <a:latin typeface="Calibri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6165850"/>
            <a:ext cx="9161463" cy="685800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it-IT" sz="1400" b="1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endParaRPr lang="sv-SE" sz="1400" b="1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endParaRPr lang="sv-SE">
              <a:latin typeface="Calibri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214313" y="1285875"/>
            <a:ext cx="8650287" cy="483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GB" sz="2800">
                <a:solidFill>
                  <a:srgbClr val="000099"/>
                </a:solidFill>
                <a:latin typeface="Calibri" pitchFamily="34" charset="0"/>
              </a:rPr>
              <a:t>    </a:t>
            </a:r>
          </a:p>
        </p:txBody>
      </p:sp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7072313" y="62420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8645EF78-54EE-45D6-A77F-21DA2CD1F631}" type="slidenum">
              <a:rPr lang="it-IT" sz="1400" b="1">
                <a:solidFill>
                  <a:schemeClr val="bg1"/>
                </a:solidFill>
                <a:latin typeface="Tahoma" pitchFamily="34" charset="0"/>
              </a:rPr>
              <a:pPr algn="r" eaLnBrk="0" hangingPunct="0"/>
              <a:t>10</a:t>
            </a:fld>
            <a:endParaRPr lang="it-IT" sz="1400" b="1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2055" name="Text Box 11"/>
          <p:cNvSpPr txBox="1">
            <a:spLocks noChangeArrowheads="1"/>
          </p:cNvSpPr>
          <p:nvPr/>
        </p:nvSpPr>
        <p:spPr bwMode="auto">
          <a:xfrm>
            <a:off x="4192588" y="10001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sv-SE">
              <a:latin typeface="Calibri" pitchFamily="34" charset="0"/>
            </a:endParaRPr>
          </a:p>
        </p:txBody>
      </p:sp>
      <p:sp>
        <p:nvSpPr>
          <p:cNvPr id="2057" name="Text Box 10"/>
          <p:cNvSpPr txBox="1">
            <a:spLocks noChangeArrowheads="1"/>
          </p:cNvSpPr>
          <p:nvPr/>
        </p:nvSpPr>
        <p:spPr bwMode="auto">
          <a:xfrm>
            <a:off x="0" y="1"/>
            <a:ext cx="914400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sv-SE" sz="3200" b="1" dirty="0" smtClean="0">
                <a:solidFill>
                  <a:srgbClr val="000099"/>
                </a:solidFill>
              </a:rPr>
              <a:t>Finna</a:t>
            </a:r>
            <a:r>
              <a:rPr lang="sv-SE" sz="3200" b="1" dirty="0">
                <a:solidFill>
                  <a:srgbClr val="000099"/>
                </a:solidFill>
              </a:rPr>
              <a:t>, fånga, främja företagare </a:t>
            </a:r>
            <a:endParaRPr lang="sv-SE" sz="3200" b="1" dirty="0" smtClean="0">
              <a:solidFill>
                <a:srgbClr val="000099"/>
              </a:solidFill>
            </a:endParaRPr>
          </a:p>
          <a:p>
            <a:pPr algn="ctr"/>
            <a:r>
              <a:rPr lang="sv-SE" sz="3200" b="1" dirty="0" smtClean="0">
                <a:solidFill>
                  <a:srgbClr val="000099"/>
                </a:solidFill>
              </a:rPr>
              <a:t>med </a:t>
            </a:r>
            <a:r>
              <a:rPr lang="sv-SE" sz="3200" b="1" dirty="0">
                <a:solidFill>
                  <a:srgbClr val="000099"/>
                </a:solidFill>
              </a:rPr>
              <a:t>utländsk bakgrund!</a:t>
            </a:r>
            <a:endParaRPr lang="sv-SE" sz="3200" b="1" dirty="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2284" name="Rectangle 46"/>
          <p:cNvSpPr>
            <a:spLocks noChangeArrowheads="1"/>
          </p:cNvSpPr>
          <p:nvPr/>
        </p:nvSpPr>
        <p:spPr bwMode="auto">
          <a:xfrm>
            <a:off x="395288" y="6356350"/>
            <a:ext cx="2089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/>
            <a:r>
              <a:rPr lang="it-IT" sz="1400" b="1" dirty="0" smtClean="0">
                <a:solidFill>
                  <a:schemeClr val="bg1"/>
                </a:solidFill>
                <a:latin typeface="Calibri" pitchFamily="34" charset="0"/>
              </a:rPr>
              <a:t>September  </a:t>
            </a:r>
            <a:r>
              <a:rPr lang="it-IT" sz="1400" b="1" dirty="0">
                <a:solidFill>
                  <a:schemeClr val="bg1"/>
                </a:solidFill>
                <a:latin typeface="Calibri" pitchFamily="34" charset="0"/>
              </a:rPr>
              <a:t>2010</a:t>
            </a:r>
          </a:p>
        </p:txBody>
      </p:sp>
      <p:sp>
        <p:nvSpPr>
          <p:cNvPr id="11" name="textruta 10"/>
          <p:cNvSpPr txBox="1"/>
          <p:nvPr/>
        </p:nvSpPr>
        <p:spPr>
          <a:xfrm>
            <a:off x="395536" y="1231592"/>
            <a:ext cx="8640960" cy="4816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sv-SE" sz="3200" b="1" dirty="0" smtClean="0">
                <a:solidFill>
                  <a:srgbClr val="000099"/>
                </a:solidFill>
              </a:rPr>
              <a:t>Riskkapitalfondsprojekten;</a:t>
            </a:r>
          </a:p>
          <a:p>
            <a:pPr>
              <a:spcAft>
                <a:spcPts val="600"/>
              </a:spcAft>
            </a:pPr>
            <a:r>
              <a:rPr lang="sv-SE" sz="2400" b="1" u="sng" dirty="0" smtClean="0">
                <a:solidFill>
                  <a:srgbClr val="000099"/>
                </a:solidFill>
              </a:rPr>
              <a:t>Intressenter: </a:t>
            </a:r>
            <a:r>
              <a:rPr lang="sv-SE" sz="2400" b="1" dirty="0" smtClean="0">
                <a:solidFill>
                  <a:srgbClr val="000099"/>
                </a:solidFill>
              </a:rPr>
              <a:t>	ERUF- TVV- Almi, m.fl. + 50% privata saminvesterare</a:t>
            </a:r>
          </a:p>
          <a:p>
            <a:pPr>
              <a:spcAft>
                <a:spcPts val="600"/>
              </a:spcAft>
            </a:pPr>
            <a:endParaRPr lang="sv-SE" sz="2400" b="1" u="sng" dirty="0" smtClean="0">
              <a:solidFill>
                <a:srgbClr val="000099"/>
              </a:solidFill>
            </a:endParaRPr>
          </a:p>
          <a:p>
            <a:pPr>
              <a:spcAft>
                <a:spcPts val="600"/>
              </a:spcAft>
            </a:pPr>
            <a:r>
              <a:rPr lang="sv-SE" sz="2400" b="1" u="sng" dirty="0" smtClean="0">
                <a:solidFill>
                  <a:srgbClr val="000099"/>
                </a:solidFill>
              </a:rPr>
              <a:t>Målsättning:</a:t>
            </a:r>
            <a:r>
              <a:rPr lang="sv-SE" sz="2400" b="1" dirty="0" smtClean="0">
                <a:solidFill>
                  <a:srgbClr val="000099"/>
                </a:solidFill>
              </a:rPr>
              <a:t> 	Att tillföra SME med behov av riskkapital i tidiga 			skeden (etablering, kommersialisering, expansion) 		ett offentligt finansierat revolverande riskkapital på 		0,5 – 5 Mkr/företag +motsvarande privat investering</a:t>
            </a:r>
          </a:p>
          <a:p>
            <a:pPr>
              <a:spcAft>
                <a:spcPts val="600"/>
              </a:spcAft>
            </a:pPr>
            <a:endParaRPr lang="sv-SE" sz="2400" b="1" u="sng" dirty="0" smtClean="0">
              <a:solidFill>
                <a:srgbClr val="000099"/>
              </a:solidFill>
            </a:endParaRPr>
          </a:p>
          <a:p>
            <a:pPr>
              <a:spcAft>
                <a:spcPts val="600"/>
              </a:spcAft>
            </a:pPr>
            <a:r>
              <a:rPr lang="sv-SE" sz="2400" b="1" u="sng" dirty="0" smtClean="0">
                <a:solidFill>
                  <a:srgbClr val="000099"/>
                </a:solidFill>
              </a:rPr>
              <a:t>Medel:	</a:t>
            </a:r>
            <a:r>
              <a:rPr lang="sv-SE" sz="2400" b="1" dirty="0" smtClean="0">
                <a:solidFill>
                  <a:srgbClr val="000099"/>
                </a:solidFill>
              </a:rPr>
              <a:t>	100 – 180 Mkr/fond totalt 1,3 Mdr (+1,2 Mdr privat)</a:t>
            </a:r>
          </a:p>
          <a:p>
            <a:pPr>
              <a:spcAft>
                <a:spcPts val="600"/>
              </a:spcAft>
            </a:pPr>
            <a:endParaRPr lang="sv-SE" sz="2400" b="1" u="sng" dirty="0" smtClean="0">
              <a:solidFill>
                <a:srgbClr val="000099"/>
              </a:solidFill>
            </a:endParaRPr>
          </a:p>
          <a:p>
            <a:pPr>
              <a:spcAft>
                <a:spcPts val="600"/>
              </a:spcAft>
            </a:pPr>
            <a:r>
              <a:rPr lang="sv-SE" sz="2400" b="1" u="sng" dirty="0" smtClean="0">
                <a:solidFill>
                  <a:srgbClr val="000099"/>
                </a:solidFill>
              </a:rPr>
              <a:t>Horisont:</a:t>
            </a:r>
            <a:r>
              <a:rPr lang="sv-SE" sz="2400" b="1" dirty="0" smtClean="0">
                <a:solidFill>
                  <a:srgbClr val="000099"/>
                </a:solidFill>
              </a:rPr>
              <a:t>	2010 – 2014 (ca 0,5 Mdr/år) – Upplöses 2020</a:t>
            </a:r>
            <a:endParaRPr lang="sv-SE" sz="3200" b="1" dirty="0" smtClean="0">
              <a:solidFill>
                <a:srgbClr val="000099"/>
              </a:solidFill>
            </a:endParaRPr>
          </a:p>
        </p:txBody>
      </p:sp>
      <p:sp>
        <p:nvSpPr>
          <p:cNvPr id="12" name="Text Box 34"/>
          <p:cNvSpPr txBox="1">
            <a:spLocks noChangeArrowheads="1"/>
          </p:cNvSpPr>
          <p:nvPr/>
        </p:nvSpPr>
        <p:spPr bwMode="auto">
          <a:xfrm>
            <a:off x="2699792" y="6165304"/>
            <a:ext cx="375532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="1" dirty="0" smtClean="0">
                <a:solidFill>
                  <a:schemeClr val="bg1"/>
                </a:solidFill>
                <a:latin typeface="Calibri" pitchFamily="34" charset="0"/>
              </a:rPr>
              <a:t>Göran Brulin – Tillväxtverket</a:t>
            </a:r>
          </a:p>
          <a:p>
            <a:r>
              <a:rPr lang="it-IT" b="1" dirty="0" smtClean="0">
                <a:solidFill>
                  <a:schemeClr val="bg1"/>
                </a:solidFill>
                <a:latin typeface="Calibri" pitchFamily="34" charset="0"/>
              </a:rPr>
              <a:t>Lars Aspling  - www.asplingkonsult.se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1052736"/>
            <a:ext cx="9144000" cy="51054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95DCFF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000" tIns="46800" rIns="90000" bIns="46800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it-IT" sz="1400" dirty="0">
              <a:solidFill>
                <a:schemeClr val="tx2"/>
              </a:solidFill>
              <a:latin typeface="Tahoma" charset="0"/>
              <a:cs typeface="+mn-cs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sv-SE" sz="2400" dirty="0">
              <a:solidFill>
                <a:schemeClr val="folHlink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165850"/>
            <a:ext cx="9161463" cy="6858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v-SE">
              <a:latin typeface="Calibri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6165850"/>
            <a:ext cx="9161463" cy="685800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it-IT" sz="1400" b="1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endParaRPr lang="sv-SE" sz="1400" b="1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endParaRPr lang="sv-SE">
              <a:latin typeface="Calibri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214313" y="1285875"/>
            <a:ext cx="8650287" cy="483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GB" sz="2800">
                <a:solidFill>
                  <a:srgbClr val="000099"/>
                </a:solidFill>
                <a:latin typeface="Calibri" pitchFamily="34" charset="0"/>
              </a:rPr>
              <a:t>    </a:t>
            </a:r>
          </a:p>
        </p:txBody>
      </p:sp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7072313" y="62420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8645EF78-54EE-45D6-A77F-21DA2CD1F631}" type="slidenum">
              <a:rPr lang="it-IT" sz="1400" b="1">
                <a:solidFill>
                  <a:schemeClr val="bg1"/>
                </a:solidFill>
                <a:latin typeface="Tahoma" pitchFamily="34" charset="0"/>
              </a:rPr>
              <a:pPr algn="r" eaLnBrk="0" hangingPunct="0"/>
              <a:t>11</a:t>
            </a:fld>
            <a:endParaRPr lang="it-IT" sz="1400" b="1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2055" name="Text Box 11"/>
          <p:cNvSpPr txBox="1">
            <a:spLocks noChangeArrowheads="1"/>
          </p:cNvSpPr>
          <p:nvPr/>
        </p:nvSpPr>
        <p:spPr bwMode="auto">
          <a:xfrm>
            <a:off x="4192588" y="10001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sv-SE">
              <a:latin typeface="Calibri" pitchFamily="34" charset="0"/>
            </a:endParaRPr>
          </a:p>
        </p:txBody>
      </p:sp>
      <p:sp>
        <p:nvSpPr>
          <p:cNvPr id="2057" name="Text Box 10"/>
          <p:cNvSpPr txBox="1">
            <a:spLocks noChangeArrowheads="1"/>
          </p:cNvSpPr>
          <p:nvPr/>
        </p:nvSpPr>
        <p:spPr bwMode="auto">
          <a:xfrm>
            <a:off x="0" y="1"/>
            <a:ext cx="914400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sv-SE" sz="3200" b="1" dirty="0" smtClean="0">
                <a:solidFill>
                  <a:srgbClr val="000099"/>
                </a:solidFill>
              </a:rPr>
              <a:t>Finna</a:t>
            </a:r>
            <a:r>
              <a:rPr lang="sv-SE" sz="3200" b="1" dirty="0">
                <a:solidFill>
                  <a:srgbClr val="000099"/>
                </a:solidFill>
              </a:rPr>
              <a:t>, fånga, främja företagare </a:t>
            </a:r>
            <a:endParaRPr lang="sv-SE" sz="3200" b="1" dirty="0" smtClean="0">
              <a:solidFill>
                <a:srgbClr val="000099"/>
              </a:solidFill>
            </a:endParaRPr>
          </a:p>
          <a:p>
            <a:pPr algn="ctr"/>
            <a:r>
              <a:rPr lang="sv-SE" sz="3200" b="1" dirty="0" smtClean="0">
                <a:solidFill>
                  <a:srgbClr val="000099"/>
                </a:solidFill>
              </a:rPr>
              <a:t>med </a:t>
            </a:r>
            <a:r>
              <a:rPr lang="sv-SE" sz="3200" b="1" dirty="0">
                <a:solidFill>
                  <a:srgbClr val="000099"/>
                </a:solidFill>
              </a:rPr>
              <a:t>utländsk bakgrund!</a:t>
            </a:r>
            <a:endParaRPr lang="sv-SE" sz="3200" b="1" dirty="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2284" name="Rectangle 46"/>
          <p:cNvSpPr>
            <a:spLocks noChangeArrowheads="1"/>
          </p:cNvSpPr>
          <p:nvPr/>
        </p:nvSpPr>
        <p:spPr bwMode="auto">
          <a:xfrm>
            <a:off x="395288" y="6356350"/>
            <a:ext cx="2089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/>
            <a:r>
              <a:rPr lang="it-IT" sz="1400" b="1" dirty="0" smtClean="0">
                <a:solidFill>
                  <a:schemeClr val="bg1"/>
                </a:solidFill>
                <a:latin typeface="Calibri" pitchFamily="34" charset="0"/>
              </a:rPr>
              <a:t>September  </a:t>
            </a:r>
            <a:r>
              <a:rPr lang="it-IT" sz="1400" b="1" dirty="0">
                <a:solidFill>
                  <a:schemeClr val="bg1"/>
                </a:solidFill>
                <a:latin typeface="Calibri" pitchFamily="34" charset="0"/>
              </a:rPr>
              <a:t>2010</a:t>
            </a:r>
          </a:p>
        </p:txBody>
      </p:sp>
      <p:sp>
        <p:nvSpPr>
          <p:cNvPr id="11" name="textruta 10"/>
          <p:cNvSpPr txBox="1"/>
          <p:nvPr/>
        </p:nvSpPr>
        <p:spPr>
          <a:xfrm>
            <a:off x="395536" y="1052736"/>
            <a:ext cx="8640960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sv-SE" sz="2600" b="1" u="sng" dirty="0" smtClean="0">
                <a:solidFill>
                  <a:srgbClr val="000099"/>
                </a:solidFill>
              </a:rPr>
              <a:t>Riskkapitalfondsprojekten - Integrationsmål i ansökningarna;</a:t>
            </a:r>
          </a:p>
          <a:p>
            <a:pPr lvl="0"/>
            <a:r>
              <a:rPr lang="sv-SE" sz="2400" b="1" dirty="0" smtClean="0">
                <a:solidFill>
                  <a:srgbClr val="000099"/>
                </a:solidFill>
              </a:rPr>
              <a:t>”Projektet har som målsättning att 15 procent av nya intressebolag ägs och leds av personer med utländsk bakgrund.” (1 fond)</a:t>
            </a:r>
          </a:p>
          <a:p>
            <a:pPr lvl="0"/>
            <a:endParaRPr lang="sv-SE" sz="2400" b="1" dirty="0" smtClean="0">
              <a:solidFill>
                <a:srgbClr val="000099"/>
              </a:solidFill>
            </a:endParaRPr>
          </a:p>
          <a:p>
            <a:r>
              <a:rPr lang="sv-SE" sz="2400" b="1" dirty="0" smtClean="0">
                <a:solidFill>
                  <a:srgbClr val="000099"/>
                </a:solidFill>
              </a:rPr>
              <a:t>”Projektet har som mål att minst 20 procent av kapitalet ska investeras i företag ägda av invandrare.” (2 fonder)</a:t>
            </a:r>
          </a:p>
          <a:p>
            <a:pPr lvl="0"/>
            <a:endParaRPr lang="sv-SE" sz="2400" b="1" dirty="0" smtClean="0">
              <a:solidFill>
                <a:srgbClr val="000099"/>
              </a:solidFill>
            </a:endParaRPr>
          </a:p>
          <a:p>
            <a:r>
              <a:rPr lang="sv-SE" sz="2400" b="1" dirty="0" smtClean="0">
                <a:solidFill>
                  <a:srgbClr val="000099"/>
                </a:solidFill>
              </a:rPr>
              <a:t>”Projektet har som målsättning att minimum 25 procent av nya intressebolag ägs och leds av personer med utländsk bakgrund.”*)</a:t>
            </a:r>
          </a:p>
          <a:p>
            <a:pPr>
              <a:spcAft>
                <a:spcPts val="600"/>
              </a:spcAft>
            </a:pPr>
            <a:endParaRPr lang="sv-SE" sz="2400" b="1" dirty="0" smtClean="0">
              <a:solidFill>
                <a:srgbClr val="000099"/>
              </a:solidFill>
            </a:endParaRPr>
          </a:p>
          <a:p>
            <a:pPr>
              <a:spcAft>
                <a:spcPts val="600"/>
              </a:spcAft>
            </a:pPr>
            <a:r>
              <a:rPr lang="sv-SE" sz="2400" b="1" dirty="0" smtClean="0">
                <a:solidFill>
                  <a:srgbClr val="000099"/>
                </a:solidFill>
              </a:rPr>
              <a:t>”Målsättning är även att minimum 20 procent av </a:t>
            </a:r>
            <a:r>
              <a:rPr lang="sv-SE" sz="2400" b="1" u="sng" dirty="0" smtClean="0">
                <a:solidFill>
                  <a:srgbClr val="000099"/>
                </a:solidFill>
              </a:rPr>
              <a:t>anställda inom intressebolag </a:t>
            </a:r>
            <a:r>
              <a:rPr lang="sv-SE" sz="2400" b="1" dirty="0" smtClean="0">
                <a:solidFill>
                  <a:srgbClr val="000099"/>
                </a:solidFill>
              </a:rPr>
              <a:t>ska utgöras av personer med utländsk bakgrund.”*) *(6 fonder)	  </a:t>
            </a:r>
            <a:endParaRPr lang="sv-SE" sz="3200" b="1" dirty="0" smtClean="0">
              <a:solidFill>
                <a:srgbClr val="000099"/>
              </a:solidFill>
            </a:endParaRPr>
          </a:p>
        </p:txBody>
      </p:sp>
      <p:sp>
        <p:nvSpPr>
          <p:cNvPr id="12" name="Text Box 34"/>
          <p:cNvSpPr txBox="1">
            <a:spLocks noChangeArrowheads="1"/>
          </p:cNvSpPr>
          <p:nvPr/>
        </p:nvSpPr>
        <p:spPr bwMode="auto">
          <a:xfrm>
            <a:off x="2699792" y="6165304"/>
            <a:ext cx="375532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="1" dirty="0" smtClean="0">
                <a:solidFill>
                  <a:schemeClr val="bg1"/>
                </a:solidFill>
                <a:latin typeface="Calibri" pitchFamily="34" charset="0"/>
              </a:rPr>
              <a:t>Göran Brulin – Tillväxtverket</a:t>
            </a:r>
          </a:p>
          <a:p>
            <a:r>
              <a:rPr lang="it-IT" b="1" dirty="0" smtClean="0">
                <a:solidFill>
                  <a:schemeClr val="bg1"/>
                </a:solidFill>
                <a:latin typeface="Calibri" pitchFamily="34" charset="0"/>
              </a:rPr>
              <a:t>Lars Aspling  - www.asplingkonsult.se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1052736"/>
            <a:ext cx="9144000" cy="51054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95DCFF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000" tIns="46800" rIns="90000" bIns="46800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it-IT" sz="1400" dirty="0">
              <a:solidFill>
                <a:schemeClr val="tx2"/>
              </a:solidFill>
              <a:latin typeface="Tahoma" charset="0"/>
              <a:cs typeface="+mn-cs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sv-SE" sz="2400" dirty="0">
              <a:solidFill>
                <a:schemeClr val="folHlink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165850"/>
            <a:ext cx="9161463" cy="6858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v-SE">
              <a:latin typeface="Calibri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6165850"/>
            <a:ext cx="9161463" cy="685800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it-IT" sz="1400" b="1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endParaRPr lang="sv-SE" sz="1400" b="1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endParaRPr lang="sv-SE">
              <a:latin typeface="Calibri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214313" y="1285875"/>
            <a:ext cx="8650287" cy="483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GB" sz="2800">
                <a:solidFill>
                  <a:srgbClr val="000099"/>
                </a:solidFill>
                <a:latin typeface="Calibri" pitchFamily="34" charset="0"/>
              </a:rPr>
              <a:t>    </a:t>
            </a:r>
          </a:p>
        </p:txBody>
      </p:sp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7072313" y="62420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8645EF78-54EE-45D6-A77F-21DA2CD1F631}" type="slidenum">
              <a:rPr lang="it-IT" sz="1400" b="1">
                <a:solidFill>
                  <a:schemeClr val="bg1"/>
                </a:solidFill>
                <a:latin typeface="Tahoma" pitchFamily="34" charset="0"/>
              </a:rPr>
              <a:pPr algn="r" eaLnBrk="0" hangingPunct="0"/>
              <a:t>12</a:t>
            </a:fld>
            <a:endParaRPr lang="it-IT" sz="1400" b="1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2055" name="Text Box 11"/>
          <p:cNvSpPr txBox="1">
            <a:spLocks noChangeArrowheads="1"/>
          </p:cNvSpPr>
          <p:nvPr/>
        </p:nvSpPr>
        <p:spPr bwMode="auto">
          <a:xfrm>
            <a:off x="4192588" y="10001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sv-SE">
              <a:latin typeface="Calibri" pitchFamily="34" charset="0"/>
            </a:endParaRPr>
          </a:p>
        </p:txBody>
      </p:sp>
      <p:sp>
        <p:nvSpPr>
          <p:cNvPr id="2057" name="Text Box 10"/>
          <p:cNvSpPr txBox="1">
            <a:spLocks noChangeArrowheads="1"/>
          </p:cNvSpPr>
          <p:nvPr/>
        </p:nvSpPr>
        <p:spPr bwMode="auto">
          <a:xfrm>
            <a:off x="0" y="1"/>
            <a:ext cx="914400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sv-SE" sz="3200" b="1" dirty="0" smtClean="0">
                <a:solidFill>
                  <a:srgbClr val="000099"/>
                </a:solidFill>
              </a:rPr>
              <a:t>Finna</a:t>
            </a:r>
            <a:r>
              <a:rPr lang="sv-SE" sz="3200" b="1" dirty="0">
                <a:solidFill>
                  <a:srgbClr val="000099"/>
                </a:solidFill>
              </a:rPr>
              <a:t>, fånga, främja företagare </a:t>
            </a:r>
            <a:endParaRPr lang="sv-SE" sz="3200" b="1" dirty="0" smtClean="0">
              <a:solidFill>
                <a:srgbClr val="000099"/>
              </a:solidFill>
            </a:endParaRPr>
          </a:p>
          <a:p>
            <a:pPr algn="ctr"/>
            <a:r>
              <a:rPr lang="sv-SE" sz="3200" b="1" dirty="0" smtClean="0">
                <a:solidFill>
                  <a:srgbClr val="000099"/>
                </a:solidFill>
              </a:rPr>
              <a:t>med </a:t>
            </a:r>
            <a:r>
              <a:rPr lang="sv-SE" sz="3200" b="1" dirty="0">
                <a:solidFill>
                  <a:srgbClr val="000099"/>
                </a:solidFill>
              </a:rPr>
              <a:t>utländsk bakgrund!</a:t>
            </a:r>
            <a:endParaRPr lang="sv-SE" sz="3200" b="1" dirty="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2284" name="Rectangle 46"/>
          <p:cNvSpPr>
            <a:spLocks noChangeArrowheads="1"/>
          </p:cNvSpPr>
          <p:nvPr/>
        </p:nvSpPr>
        <p:spPr bwMode="auto">
          <a:xfrm>
            <a:off x="395288" y="6356350"/>
            <a:ext cx="2089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/>
            <a:r>
              <a:rPr lang="it-IT" sz="1400" b="1" dirty="0" smtClean="0">
                <a:solidFill>
                  <a:schemeClr val="bg1"/>
                </a:solidFill>
                <a:latin typeface="Calibri" pitchFamily="34" charset="0"/>
              </a:rPr>
              <a:t>September  </a:t>
            </a:r>
            <a:r>
              <a:rPr lang="it-IT" sz="1400" b="1" dirty="0">
                <a:solidFill>
                  <a:schemeClr val="bg1"/>
                </a:solidFill>
                <a:latin typeface="Calibri" pitchFamily="34" charset="0"/>
              </a:rPr>
              <a:t>2010</a:t>
            </a:r>
          </a:p>
        </p:txBody>
      </p:sp>
      <p:sp>
        <p:nvSpPr>
          <p:cNvPr id="11" name="textruta 10"/>
          <p:cNvSpPr txBox="1"/>
          <p:nvPr/>
        </p:nvSpPr>
        <p:spPr>
          <a:xfrm>
            <a:off x="395536" y="1231592"/>
            <a:ext cx="8640960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sv-SE" sz="3200" b="1" dirty="0" smtClean="0">
                <a:solidFill>
                  <a:srgbClr val="000099"/>
                </a:solidFill>
              </a:rPr>
              <a:t>Nationella programmet för ME 2008 - 2011;</a:t>
            </a:r>
          </a:p>
          <a:p>
            <a:pPr>
              <a:spcAft>
                <a:spcPts val="600"/>
              </a:spcAft>
            </a:pPr>
            <a:r>
              <a:rPr lang="sv-SE" sz="2400" b="1" u="sng" dirty="0" smtClean="0">
                <a:solidFill>
                  <a:srgbClr val="000099"/>
                </a:solidFill>
              </a:rPr>
              <a:t>Intressenter: </a:t>
            </a:r>
            <a:r>
              <a:rPr lang="sv-SE" sz="2400" b="1" dirty="0" smtClean="0">
                <a:solidFill>
                  <a:srgbClr val="000099"/>
                </a:solidFill>
              </a:rPr>
              <a:t>	TVV på uppdrag av regeringen</a:t>
            </a:r>
          </a:p>
          <a:p>
            <a:pPr>
              <a:spcAft>
                <a:spcPts val="600"/>
              </a:spcAft>
            </a:pPr>
            <a:endParaRPr lang="sv-SE" sz="2400" b="1" u="sng" dirty="0" smtClean="0">
              <a:solidFill>
                <a:srgbClr val="000099"/>
              </a:solidFill>
            </a:endParaRPr>
          </a:p>
          <a:p>
            <a:r>
              <a:rPr lang="sv-SE" sz="2400" b="1" u="sng" dirty="0" smtClean="0">
                <a:solidFill>
                  <a:srgbClr val="000099"/>
                </a:solidFill>
              </a:rPr>
              <a:t>Målsättning:</a:t>
            </a:r>
            <a:r>
              <a:rPr lang="sv-SE" sz="2400" b="1" dirty="0" smtClean="0">
                <a:solidFill>
                  <a:srgbClr val="000099"/>
                </a:solidFill>
              </a:rPr>
              <a:t> 	Att främja tillväxt bland de medelstora företagen 			genom:</a:t>
            </a:r>
          </a:p>
          <a:p>
            <a:pPr marL="1792288">
              <a:buFont typeface="Arial" pitchFamily="34" charset="0"/>
              <a:buChar char="•"/>
            </a:pPr>
            <a:r>
              <a:rPr lang="sv-SE" sz="2400" b="1" dirty="0" smtClean="0">
                <a:solidFill>
                  <a:srgbClr val="000099"/>
                </a:solidFill>
              </a:rPr>
              <a:t> utvecklings-/nätverksinsatser (coacher) 2009-2010</a:t>
            </a:r>
          </a:p>
          <a:p>
            <a:pPr marL="1792288">
              <a:buFont typeface="Arial" pitchFamily="34" charset="0"/>
              <a:buChar char="•"/>
            </a:pPr>
            <a:r>
              <a:rPr lang="sv-SE" sz="2400" b="1" dirty="0" smtClean="0">
                <a:solidFill>
                  <a:srgbClr val="000099"/>
                </a:solidFill>
              </a:rPr>
              <a:t> utbildningssatser och kunskapsinsatser 2010-2011 </a:t>
            </a:r>
          </a:p>
          <a:p>
            <a:pPr>
              <a:spcAft>
                <a:spcPts val="600"/>
              </a:spcAft>
            </a:pPr>
            <a:endParaRPr lang="sv-SE" sz="2400" b="1" dirty="0" smtClean="0">
              <a:solidFill>
                <a:srgbClr val="000099"/>
              </a:solidFill>
            </a:endParaRPr>
          </a:p>
          <a:p>
            <a:pPr>
              <a:spcAft>
                <a:spcPts val="600"/>
              </a:spcAft>
            </a:pPr>
            <a:r>
              <a:rPr lang="sv-SE" sz="2400" b="1" u="sng" dirty="0" smtClean="0">
                <a:solidFill>
                  <a:srgbClr val="000099"/>
                </a:solidFill>
              </a:rPr>
              <a:t>Integrationsmål</a:t>
            </a:r>
            <a:r>
              <a:rPr lang="sv-SE" sz="2400" b="1" dirty="0" smtClean="0">
                <a:solidFill>
                  <a:srgbClr val="000099"/>
                </a:solidFill>
              </a:rPr>
              <a:t>:</a:t>
            </a:r>
          </a:p>
          <a:p>
            <a:pPr>
              <a:spcAft>
                <a:spcPts val="600"/>
              </a:spcAft>
            </a:pPr>
            <a:r>
              <a:rPr lang="sv-SE" sz="2400" b="1" dirty="0" smtClean="0">
                <a:solidFill>
                  <a:srgbClr val="000099"/>
                </a:solidFill>
              </a:rPr>
              <a:t>		Inga angivna i programmet</a:t>
            </a:r>
          </a:p>
        </p:txBody>
      </p:sp>
      <p:sp>
        <p:nvSpPr>
          <p:cNvPr id="12" name="Text Box 34"/>
          <p:cNvSpPr txBox="1">
            <a:spLocks noChangeArrowheads="1"/>
          </p:cNvSpPr>
          <p:nvPr/>
        </p:nvSpPr>
        <p:spPr bwMode="auto">
          <a:xfrm>
            <a:off x="2699792" y="6165304"/>
            <a:ext cx="375532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="1" dirty="0" smtClean="0">
                <a:solidFill>
                  <a:schemeClr val="bg1"/>
                </a:solidFill>
                <a:latin typeface="Calibri" pitchFamily="34" charset="0"/>
              </a:rPr>
              <a:t>Göran Brulin – Tillväxtverket</a:t>
            </a:r>
          </a:p>
          <a:p>
            <a:r>
              <a:rPr lang="it-IT" b="1" dirty="0" smtClean="0">
                <a:solidFill>
                  <a:schemeClr val="bg1"/>
                </a:solidFill>
                <a:latin typeface="Calibri" pitchFamily="34" charset="0"/>
              </a:rPr>
              <a:t>Lars Aspling  - www.asplingkonsult.se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1071563"/>
            <a:ext cx="9144000" cy="51054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95DCFF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000" tIns="46800" rIns="90000" bIns="46800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it-IT" sz="1400" dirty="0" smtClean="0">
              <a:solidFill>
                <a:schemeClr val="tx2"/>
              </a:solidFill>
              <a:latin typeface="Tahoma" charset="0"/>
              <a:cs typeface="+mn-cs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sv-SE" sz="2400" dirty="0">
              <a:solidFill>
                <a:schemeClr val="folHlink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165850"/>
            <a:ext cx="9161463" cy="6858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v-SE">
              <a:latin typeface="Calibri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6165850"/>
            <a:ext cx="9161463" cy="685800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it-IT" sz="1400" b="1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endParaRPr lang="sv-SE" sz="1400" b="1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endParaRPr lang="sv-SE">
              <a:latin typeface="Calibri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214313" y="1285875"/>
            <a:ext cx="8650287" cy="483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GB" sz="2800">
                <a:solidFill>
                  <a:srgbClr val="000099"/>
                </a:solidFill>
                <a:latin typeface="Calibri" pitchFamily="34" charset="0"/>
              </a:rPr>
              <a:t>    </a:t>
            </a:r>
          </a:p>
        </p:txBody>
      </p:sp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7072313" y="62420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8645EF78-54EE-45D6-A77F-21DA2CD1F631}" type="slidenum">
              <a:rPr lang="it-IT" sz="1400" b="1">
                <a:solidFill>
                  <a:schemeClr val="bg1"/>
                </a:solidFill>
                <a:latin typeface="Tahoma" pitchFamily="34" charset="0"/>
              </a:rPr>
              <a:pPr algn="r" eaLnBrk="0" hangingPunct="0"/>
              <a:t>13</a:t>
            </a:fld>
            <a:endParaRPr lang="it-IT" sz="1400" b="1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2055" name="Text Box 11"/>
          <p:cNvSpPr txBox="1">
            <a:spLocks noChangeArrowheads="1"/>
          </p:cNvSpPr>
          <p:nvPr/>
        </p:nvSpPr>
        <p:spPr bwMode="auto">
          <a:xfrm>
            <a:off x="4192588" y="10001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sv-SE">
              <a:latin typeface="Calibri" pitchFamily="34" charset="0"/>
            </a:endParaRPr>
          </a:p>
        </p:txBody>
      </p:sp>
      <p:sp>
        <p:nvSpPr>
          <p:cNvPr id="2057" name="Text Box 10"/>
          <p:cNvSpPr txBox="1">
            <a:spLocks noChangeArrowheads="1"/>
          </p:cNvSpPr>
          <p:nvPr/>
        </p:nvSpPr>
        <p:spPr bwMode="auto">
          <a:xfrm>
            <a:off x="0" y="1"/>
            <a:ext cx="914400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sv-SE" sz="3200" b="1" dirty="0" smtClean="0">
                <a:solidFill>
                  <a:srgbClr val="000099"/>
                </a:solidFill>
              </a:rPr>
              <a:t>Finna</a:t>
            </a:r>
            <a:r>
              <a:rPr lang="sv-SE" sz="3200" b="1" dirty="0">
                <a:solidFill>
                  <a:srgbClr val="000099"/>
                </a:solidFill>
              </a:rPr>
              <a:t>, fånga, främja företagare </a:t>
            </a:r>
            <a:endParaRPr lang="sv-SE" sz="3200" b="1" dirty="0" smtClean="0">
              <a:solidFill>
                <a:srgbClr val="000099"/>
              </a:solidFill>
            </a:endParaRPr>
          </a:p>
          <a:p>
            <a:pPr algn="ctr"/>
            <a:r>
              <a:rPr lang="sv-SE" sz="3200" b="1" dirty="0" smtClean="0">
                <a:solidFill>
                  <a:srgbClr val="000099"/>
                </a:solidFill>
              </a:rPr>
              <a:t>med </a:t>
            </a:r>
            <a:r>
              <a:rPr lang="sv-SE" sz="3200" b="1" dirty="0">
                <a:solidFill>
                  <a:srgbClr val="000099"/>
                </a:solidFill>
              </a:rPr>
              <a:t>utländsk bakgrund!</a:t>
            </a:r>
            <a:endParaRPr lang="sv-SE" sz="3200" b="1" dirty="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2284" name="Rectangle 46"/>
          <p:cNvSpPr>
            <a:spLocks noChangeArrowheads="1"/>
          </p:cNvSpPr>
          <p:nvPr/>
        </p:nvSpPr>
        <p:spPr bwMode="auto">
          <a:xfrm>
            <a:off x="395288" y="6356350"/>
            <a:ext cx="2089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/>
            <a:r>
              <a:rPr lang="it-IT" sz="1400" b="1" dirty="0" smtClean="0">
                <a:solidFill>
                  <a:schemeClr val="bg1"/>
                </a:solidFill>
                <a:latin typeface="Calibri" pitchFamily="34" charset="0"/>
              </a:rPr>
              <a:t>September  </a:t>
            </a:r>
            <a:r>
              <a:rPr lang="it-IT" sz="1400" b="1" dirty="0">
                <a:solidFill>
                  <a:schemeClr val="bg1"/>
                </a:solidFill>
                <a:latin typeface="Calibri" pitchFamily="34" charset="0"/>
              </a:rPr>
              <a:t>2010</a:t>
            </a:r>
          </a:p>
        </p:txBody>
      </p:sp>
      <p:sp>
        <p:nvSpPr>
          <p:cNvPr id="11" name="textruta 10"/>
          <p:cNvSpPr txBox="1"/>
          <p:nvPr/>
        </p:nvSpPr>
        <p:spPr>
          <a:xfrm>
            <a:off x="0" y="1052736"/>
            <a:ext cx="91440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>
              <a:spcAft>
                <a:spcPts val="600"/>
              </a:spcAft>
            </a:pPr>
            <a:r>
              <a:rPr lang="sv-SE" sz="3200" b="1" u="sng" dirty="0" smtClean="0">
                <a:solidFill>
                  <a:srgbClr val="000099"/>
                </a:solidFill>
              </a:rPr>
              <a:t>Terrängen</a:t>
            </a:r>
          </a:p>
          <a:p>
            <a:pPr marL="0" lvl="1" algn="ctr">
              <a:spcAft>
                <a:spcPts val="600"/>
              </a:spcAft>
            </a:pPr>
            <a:r>
              <a:rPr lang="sv-SE" sz="3200" b="1" u="sng" dirty="0" smtClean="0">
                <a:solidFill>
                  <a:srgbClr val="000099"/>
                </a:solidFill>
              </a:rPr>
              <a:t>Hur såg den verklighet som programansvarige mötte </a:t>
            </a:r>
          </a:p>
          <a:p>
            <a:pPr algn="ctr"/>
            <a:r>
              <a:rPr lang="sv-SE" sz="3200" b="1" u="sng" dirty="0" smtClean="0">
                <a:solidFill>
                  <a:srgbClr val="000099"/>
                </a:solidFill>
              </a:rPr>
              <a:t>Smeax:</a:t>
            </a:r>
            <a:r>
              <a:rPr lang="sv-SE" sz="2400" b="1" u="sng" dirty="0" smtClean="0">
                <a:solidFill>
                  <a:srgbClr val="000099"/>
                </a:solidFill>
              </a:rPr>
              <a:t> </a:t>
            </a:r>
          </a:p>
          <a:p>
            <a:pPr algn="ctr"/>
            <a:endParaRPr lang="sv-SE" sz="2400" b="1" u="sng" dirty="0" smtClean="0">
              <a:solidFill>
                <a:srgbClr val="000099"/>
              </a:solidFill>
            </a:endParaRPr>
          </a:p>
          <a:p>
            <a:pPr marL="358775">
              <a:buFont typeface="Arial" charset="0"/>
              <a:buChar char="•"/>
            </a:pPr>
            <a:r>
              <a:rPr lang="sv-SE" sz="2400" b="1" dirty="0" smtClean="0">
                <a:solidFill>
                  <a:srgbClr val="000099"/>
                </a:solidFill>
              </a:rPr>
              <a:t> Gap-analyser &amp; tolkningar totalt 600 (1500) </a:t>
            </a:r>
          </a:p>
          <a:p>
            <a:pPr marL="358775">
              <a:buFont typeface="Arial" charset="0"/>
              <a:buChar char="•"/>
            </a:pPr>
            <a:r>
              <a:rPr lang="sv-SE" sz="2400" b="1" dirty="0" smtClean="0">
                <a:solidFill>
                  <a:srgbClr val="000099"/>
                </a:solidFill>
              </a:rPr>
              <a:t>       -                  ”             utländska företagare 40 (375)</a:t>
            </a:r>
          </a:p>
          <a:p>
            <a:pPr marL="358775"/>
            <a:endParaRPr lang="sv-SE" sz="2400" b="1" dirty="0" smtClean="0">
              <a:solidFill>
                <a:srgbClr val="000099"/>
              </a:solidFill>
            </a:endParaRPr>
          </a:p>
          <a:p>
            <a:pPr marL="358775">
              <a:buFont typeface="Arial" charset="0"/>
              <a:buChar char="•"/>
            </a:pPr>
            <a:r>
              <a:rPr lang="sv-SE" sz="2400" b="1" dirty="0" smtClean="0">
                <a:solidFill>
                  <a:srgbClr val="000099"/>
                </a:solidFill>
              </a:rPr>
              <a:t>Funna företag till ”Företagsacceleratorn” 50-100 (750) </a:t>
            </a:r>
            <a:r>
              <a:rPr lang="sv-SE" sz="2400" b="1" dirty="0" smtClean="0">
                <a:solidFill>
                  <a:srgbClr val="FF0000"/>
                </a:solidFill>
              </a:rPr>
              <a:t>Utl. ?</a:t>
            </a:r>
          </a:p>
          <a:p>
            <a:endParaRPr lang="sv-SE" sz="2400" b="1" dirty="0" smtClean="0">
              <a:solidFill>
                <a:srgbClr val="000099"/>
              </a:solidFill>
            </a:endParaRPr>
          </a:p>
        </p:txBody>
      </p:sp>
      <p:sp>
        <p:nvSpPr>
          <p:cNvPr id="12" name="Text Box 34"/>
          <p:cNvSpPr txBox="1">
            <a:spLocks noChangeArrowheads="1"/>
          </p:cNvSpPr>
          <p:nvPr/>
        </p:nvSpPr>
        <p:spPr bwMode="auto">
          <a:xfrm>
            <a:off x="2699792" y="6165304"/>
            <a:ext cx="375532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="1" dirty="0" smtClean="0">
                <a:solidFill>
                  <a:schemeClr val="bg1"/>
                </a:solidFill>
                <a:latin typeface="Calibri" pitchFamily="34" charset="0"/>
              </a:rPr>
              <a:t>Göran Brulin – Tillväxtverket</a:t>
            </a:r>
          </a:p>
          <a:p>
            <a:r>
              <a:rPr lang="it-IT" b="1" dirty="0" smtClean="0">
                <a:solidFill>
                  <a:schemeClr val="bg1"/>
                </a:solidFill>
                <a:latin typeface="Calibri" pitchFamily="34" charset="0"/>
              </a:rPr>
              <a:t>Lars Aspling  - www.asplingkonsult.se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1071563"/>
            <a:ext cx="9144000" cy="51054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95DCFF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000" tIns="46800" rIns="90000" bIns="46800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it-IT" sz="1400" dirty="0" smtClean="0">
              <a:solidFill>
                <a:schemeClr val="tx2"/>
              </a:solidFill>
              <a:latin typeface="Tahoma" charset="0"/>
              <a:cs typeface="+mn-cs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sv-SE" sz="2400" dirty="0">
              <a:solidFill>
                <a:schemeClr val="folHlink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165850"/>
            <a:ext cx="9161463" cy="6858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v-SE">
              <a:latin typeface="Calibri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6165850"/>
            <a:ext cx="9161463" cy="685800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it-IT" sz="1400" b="1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endParaRPr lang="sv-SE" sz="1400" b="1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endParaRPr lang="sv-SE">
              <a:latin typeface="Calibri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214313" y="1285875"/>
            <a:ext cx="8650287" cy="483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GB" sz="2800">
                <a:solidFill>
                  <a:srgbClr val="000099"/>
                </a:solidFill>
                <a:latin typeface="Calibri" pitchFamily="34" charset="0"/>
              </a:rPr>
              <a:t>    </a:t>
            </a:r>
          </a:p>
        </p:txBody>
      </p:sp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7072313" y="62420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8645EF78-54EE-45D6-A77F-21DA2CD1F631}" type="slidenum">
              <a:rPr lang="it-IT" sz="1400" b="1">
                <a:solidFill>
                  <a:schemeClr val="bg1"/>
                </a:solidFill>
                <a:latin typeface="Tahoma" pitchFamily="34" charset="0"/>
              </a:rPr>
              <a:pPr algn="r" eaLnBrk="0" hangingPunct="0"/>
              <a:t>14</a:t>
            </a:fld>
            <a:endParaRPr lang="it-IT" sz="1400" b="1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2055" name="Text Box 11"/>
          <p:cNvSpPr txBox="1">
            <a:spLocks noChangeArrowheads="1"/>
          </p:cNvSpPr>
          <p:nvPr/>
        </p:nvSpPr>
        <p:spPr bwMode="auto">
          <a:xfrm>
            <a:off x="4192588" y="10001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sv-SE">
              <a:latin typeface="Calibri" pitchFamily="34" charset="0"/>
            </a:endParaRPr>
          </a:p>
        </p:txBody>
      </p:sp>
      <p:sp>
        <p:nvSpPr>
          <p:cNvPr id="2057" name="Text Box 10"/>
          <p:cNvSpPr txBox="1">
            <a:spLocks noChangeArrowheads="1"/>
          </p:cNvSpPr>
          <p:nvPr/>
        </p:nvSpPr>
        <p:spPr bwMode="auto">
          <a:xfrm>
            <a:off x="0" y="1"/>
            <a:ext cx="914400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sv-SE" sz="3200" b="1" dirty="0" smtClean="0">
                <a:solidFill>
                  <a:srgbClr val="000099"/>
                </a:solidFill>
              </a:rPr>
              <a:t>Finna</a:t>
            </a:r>
            <a:r>
              <a:rPr lang="sv-SE" sz="3200" b="1" dirty="0">
                <a:solidFill>
                  <a:srgbClr val="000099"/>
                </a:solidFill>
              </a:rPr>
              <a:t>, fånga, främja företagare </a:t>
            </a:r>
            <a:endParaRPr lang="sv-SE" sz="3200" b="1" dirty="0" smtClean="0">
              <a:solidFill>
                <a:srgbClr val="000099"/>
              </a:solidFill>
            </a:endParaRPr>
          </a:p>
          <a:p>
            <a:pPr algn="ctr"/>
            <a:r>
              <a:rPr lang="sv-SE" sz="3200" b="1" dirty="0" smtClean="0">
                <a:solidFill>
                  <a:srgbClr val="000099"/>
                </a:solidFill>
              </a:rPr>
              <a:t>med </a:t>
            </a:r>
            <a:r>
              <a:rPr lang="sv-SE" sz="3200" b="1" dirty="0">
                <a:solidFill>
                  <a:srgbClr val="000099"/>
                </a:solidFill>
              </a:rPr>
              <a:t>utländsk bakgrund!</a:t>
            </a:r>
            <a:endParaRPr lang="sv-SE" sz="3200" b="1" dirty="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2284" name="Rectangle 46"/>
          <p:cNvSpPr>
            <a:spLocks noChangeArrowheads="1"/>
          </p:cNvSpPr>
          <p:nvPr/>
        </p:nvSpPr>
        <p:spPr bwMode="auto">
          <a:xfrm>
            <a:off x="395288" y="6356350"/>
            <a:ext cx="2089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/>
            <a:r>
              <a:rPr lang="it-IT" sz="1400" b="1" dirty="0" smtClean="0">
                <a:solidFill>
                  <a:schemeClr val="bg1"/>
                </a:solidFill>
                <a:latin typeface="Calibri" pitchFamily="34" charset="0"/>
              </a:rPr>
              <a:t>September  </a:t>
            </a:r>
            <a:r>
              <a:rPr lang="it-IT" sz="1400" b="1" dirty="0">
                <a:solidFill>
                  <a:schemeClr val="bg1"/>
                </a:solidFill>
                <a:latin typeface="Calibri" pitchFamily="34" charset="0"/>
              </a:rPr>
              <a:t>2010</a:t>
            </a:r>
          </a:p>
        </p:txBody>
      </p:sp>
      <p:sp>
        <p:nvSpPr>
          <p:cNvPr id="11" name="textruta 10"/>
          <p:cNvSpPr txBox="1"/>
          <p:nvPr/>
        </p:nvSpPr>
        <p:spPr>
          <a:xfrm>
            <a:off x="0" y="1052736"/>
            <a:ext cx="9144000" cy="484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>
              <a:spcAft>
                <a:spcPts val="600"/>
              </a:spcAft>
            </a:pPr>
            <a:r>
              <a:rPr lang="sv-SE" sz="3200" b="1" u="sng" dirty="0" smtClean="0">
                <a:solidFill>
                  <a:srgbClr val="000099"/>
                </a:solidFill>
              </a:rPr>
              <a:t>Terrängen</a:t>
            </a:r>
          </a:p>
          <a:p>
            <a:pPr marL="0" lvl="1" algn="ctr">
              <a:spcAft>
                <a:spcPts val="600"/>
              </a:spcAft>
            </a:pPr>
            <a:r>
              <a:rPr lang="sv-SE" sz="3200" b="1" u="sng" dirty="0" smtClean="0">
                <a:solidFill>
                  <a:srgbClr val="000099"/>
                </a:solidFill>
              </a:rPr>
              <a:t>Hur såg den verklighet som programansvarige mötte </a:t>
            </a:r>
          </a:p>
          <a:p>
            <a:pPr algn="ctr"/>
            <a:r>
              <a:rPr lang="sv-SE" sz="3200" b="1" u="sng" dirty="0" smtClean="0">
                <a:solidFill>
                  <a:srgbClr val="000099"/>
                </a:solidFill>
              </a:rPr>
              <a:t>Riskkapitalfonderna:</a:t>
            </a:r>
          </a:p>
          <a:p>
            <a:pPr algn="ctr"/>
            <a:r>
              <a:rPr lang="sv-SE" sz="2400" b="1" dirty="0" smtClean="0">
                <a:solidFill>
                  <a:srgbClr val="000099"/>
                </a:solidFill>
              </a:rPr>
              <a:t>(Kan utvärderas efter år 2014)</a:t>
            </a:r>
          </a:p>
          <a:p>
            <a:pPr algn="ctr"/>
            <a:endParaRPr lang="sv-SE" sz="2400" b="1" dirty="0" smtClean="0">
              <a:solidFill>
                <a:srgbClr val="000099"/>
              </a:solidFill>
            </a:endParaRP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sv-SE" sz="2400" b="1" dirty="0" smtClean="0">
                <a:solidFill>
                  <a:srgbClr val="000099"/>
                </a:solidFill>
              </a:rPr>
              <a:t>IFS har som kanal, inga förutsättningar att realisera integrationsmålen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sv-SE" sz="2400" b="1" dirty="0" smtClean="0">
                <a:solidFill>
                  <a:srgbClr val="000099"/>
                </a:solidFill>
              </a:rPr>
              <a:t>Betydande regionala skillnader i befolkningsstruktur har ej beaktats   </a:t>
            </a:r>
          </a:p>
          <a:p>
            <a:pPr marL="88900" indent="-88900">
              <a:spcBef>
                <a:spcPts val="1200"/>
              </a:spcBef>
              <a:buFont typeface="Arial" pitchFamily="34" charset="0"/>
              <a:buChar char="•"/>
            </a:pPr>
            <a:r>
              <a:rPr lang="sv-SE" sz="2400" b="1" dirty="0" smtClean="0">
                <a:solidFill>
                  <a:srgbClr val="000099"/>
                </a:solidFill>
              </a:rPr>
              <a:t>Samtliga fondansvariga understryker att angivna kvantitativa mål främst ska betraktas som en ambitionsnivå och viljeinriktning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sv-SE" sz="2400" b="1" dirty="0" smtClean="0">
                <a:solidFill>
                  <a:srgbClr val="000099"/>
                </a:solidFill>
              </a:rPr>
              <a:t>Saminvesterare håller inte integrationsmål före avkastningsmål</a:t>
            </a:r>
          </a:p>
        </p:txBody>
      </p:sp>
      <p:sp>
        <p:nvSpPr>
          <p:cNvPr id="12" name="Text Box 34"/>
          <p:cNvSpPr txBox="1">
            <a:spLocks noChangeArrowheads="1"/>
          </p:cNvSpPr>
          <p:nvPr/>
        </p:nvSpPr>
        <p:spPr bwMode="auto">
          <a:xfrm>
            <a:off x="2699792" y="6165304"/>
            <a:ext cx="375532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="1" dirty="0" smtClean="0">
                <a:solidFill>
                  <a:schemeClr val="bg1"/>
                </a:solidFill>
                <a:latin typeface="Calibri" pitchFamily="34" charset="0"/>
              </a:rPr>
              <a:t>Göran Brulin – Tillväxtverket</a:t>
            </a:r>
          </a:p>
          <a:p>
            <a:r>
              <a:rPr lang="it-IT" b="1" dirty="0" smtClean="0">
                <a:solidFill>
                  <a:schemeClr val="bg1"/>
                </a:solidFill>
                <a:latin typeface="Calibri" pitchFamily="34" charset="0"/>
              </a:rPr>
              <a:t>Lars Aspling  - www.asplingkonsult.se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1071563"/>
            <a:ext cx="9144000" cy="51054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95DCFF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000" tIns="46800" rIns="90000" bIns="46800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it-IT" sz="1400" dirty="0" smtClean="0">
              <a:solidFill>
                <a:schemeClr val="tx2"/>
              </a:solidFill>
              <a:latin typeface="Tahoma" charset="0"/>
              <a:cs typeface="+mn-cs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sv-SE" sz="2400" dirty="0">
              <a:solidFill>
                <a:schemeClr val="folHlink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165850"/>
            <a:ext cx="9161463" cy="6858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v-SE">
              <a:latin typeface="Calibri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6165850"/>
            <a:ext cx="9161463" cy="685800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it-IT" sz="1400" b="1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endParaRPr lang="sv-SE" sz="1400" b="1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endParaRPr lang="sv-SE">
              <a:latin typeface="Calibri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214313" y="1285875"/>
            <a:ext cx="8650287" cy="483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GB" sz="2800">
                <a:solidFill>
                  <a:srgbClr val="000099"/>
                </a:solidFill>
                <a:latin typeface="Calibri" pitchFamily="34" charset="0"/>
              </a:rPr>
              <a:t>    </a:t>
            </a:r>
          </a:p>
        </p:txBody>
      </p:sp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7072313" y="62420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8645EF78-54EE-45D6-A77F-21DA2CD1F631}" type="slidenum">
              <a:rPr lang="it-IT" sz="1400" b="1">
                <a:solidFill>
                  <a:schemeClr val="bg1"/>
                </a:solidFill>
                <a:latin typeface="Tahoma" pitchFamily="34" charset="0"/>
              </a:rPr>
              <a:pPr algn="r" eaLnBrk="0" hangingPunct="0"/>
              <a:t>15</a:t>
            </a:fld>
            <a:endParaRPr lang="it-IT" sz="1400" b="1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2055" name="Text Box 11"/>
          <p:cNvSpPr txBox="1">
            <a:spLocks noChangeArrowheads="1"/>
          </p:cNvSpPr>
          <p:nvPr/>
        </p:nvSpPr>
        <p:spPr bwMode="auto">
          <a:xfrm>
            <a:off x="4192588" y="10001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sv-SE">
              <a:latin typeface="Calibri" pitchFamily="34" charset="0"/>
            </a:endParaRPr>
          </a:p>
        </p:txBody>
      </p:sp>
      <p:sp>
        <p:nvSpPr>
          <p:cNvPr id="2057" name="Text Box 10"/>
          <p:cNvSpPr txBox="1">
            <a:spLocks noChangeArrowheads="1"/>
          </p:cNvSpPr>
          <p:nvPr/>
        </p:nvSpPr>
        <p:spPr bwMode="auto">
          <a:xfrm>
            <a:off x="0" y="1"/>
            <a:ext cx="914400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sv-SE" sz="3200" b="1" dirty="0" smtClean="0">
                <a:solidFill>
                  <a:srgbClr val="000099"/>
                </a:solidFill>
              </a:rPr>
              <a:t>Finna</a:t>
            </a:r>
            <a:r>
              <a:rPr lang="sv-SE" sz="3200" b="1" dirty="0">
                <a:solidFill>
                  <a:srgbClr val="000099"/>
                </a:solidFill>
              </a:rPr>
              <a:t>, fånga, främja företagare </a:t>
            </a:r>
            <a:endParaRPr lang="sv-SE" sz="3200" b="1" dirty="0" smtClean="0">
              <a:solidFill>
                <a:srgbClr val="000099"/>
              </a:solidFill>
            </a:endParaRPr>
          </a:p>
          <a:p>
            <a:pPr algn="ctr"/>
            <a:r>
              <a:rPr lang="sv-SE" sz="3200" b="1" dirty="0" smtClean="0">
                <a:solidFill>
                  <a:srgbClr val="000099"/>
                </a:solidFill>
              </a:rPr>
              <a:t>med </a:t>
            </a:r>
            <a:r>
              <a:rPr lang="sv-SE" sz="3200" b="1" dirty="0">
                <a:solidFill>
                  <a:srgbClr val="000099"/>
                </a:solidFill>
              </a:rPr>
              <a:t>utländsk bakgrund!</a:t>
            </a:r>
            <a:endParaRPr lang="sv-SE" sz="3200" b="1" dirty="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2284" name="Rectangle 46"/>
          <p:cNvSpPr>
            <a:spLocks noChangeArrowheads="1"/>
          </p:cNvSpPr>
          <p:nvPr/>
        </p:nvSpPr>
        <p:spPr bwMode="auto">
          <a:xfrm>
            <a:off x="395288" y="6356350"/>
            <a:ext cx="2089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/>
            <a:r>
              <a:rPr lang="it-IT" sz="1400" b="1" dirty="0" smtClean="0">
                <a:solidFill>
                  <a:schemeClr val="bg1"/>
                </a:solidFill>
                <a:latin typeface="Calibri" pitchFamily="34" charset="0"/>
              </a:rPr>
              <a:t>September  </a:t>
            </a:r>
            <a:r>
              <a:rPr lang="it-IT" sz="1400" b="1" dirty="0">
                <a:solidFill>
                  <a:schemeClr val="bg1"/>
                </a:solidFill>
                <a:latin typeface="Calibri" pitchFamily="34" charset="0"/>
              </a:rPr>
              <a:t>2010</a:t>
            </a:r>
          </a:p>
        </p:txBody>
      </p:sp>
      <p:sp>
        <p:nvSpPr>
          <p:cNvPr id="11" name="textruta 10"/>
          <p:cNvSpPr txBox="1"/>
          <p:nvPr/>
        </p:nvSpPr>
        <p:spPr>
          <a:xfrm>
            <a:off x="0" y="1052736"/>
            <a:ext cx="9144000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>
              <a:spcAft>
                <a:spcPts val="600"/>
              </a:spcAft>
            </a:pPr>
            <a:r>
              <a:rPr lang="sv-SE" sz="3200" b="1" u="sng" dirty="0" smtClean="0">
                <a:solidFill>
                  <a:srgbClr val="000099"/>
                </a:solidFill>
              </a:rPr>
              <a:t>Terrängen</a:t>
            </a:r>
          </a:p>
          <a:p>
            <a:pPr marL="0" lvl="1" algn="ctr">
              <a:spcAft>
                <a:spcPts val="600"/>
              </a:spcAft>
            </a:pPr>
            <a:r>
              <a:rPr lang="sv-SE" sz="3200" b="1" u="sng" dirty="0" smtClean="0">
                <a:solidFill>
                  <a:srgbClr val="000099"/>
                </a:solidFill>
              </a:rPr>
              <a:t>Hur såg den verklighet som programansvarige mötte </a:t>
            </a:r>
          </a:p>
          <a:p>
            <a:pPr algn="ctr"/>
            <a:r>
              <a:rPr lang="sv-SE" sz="3200" b="1" u="sng" dirty="0" smtClean="0">
                <a:solidFill>
                  <a:srgbClr val="000099"/>
                </a:solidFill>
              </a:rPr>
              <a:t>ME-programmet:</a:t>
            </a:r>
            <a:r>
              <a:rPr lang="sv-SE" sz="2400" b="1" u="sng" dirty="0" smtClean="0">
                <a:solidFill>
                  <a:srgbClr val="000099"/>
                </a:solidFill>
              </a:rPr>
              <a:t> </a:t>
            </a:r>
          </a:p>
          <a:p>
            <a:pPr algn="ctr"/>
            <a:endParaRPr lang="sv-SE" sz="2400" b="1" u="sng" dirty="0" smtClean="0">
              <a:solidFill>
                <a:srgbClr val="000099"/>
              </a:solidFill>
            </a:endParaRPr>
          </a:p>
          <a:p>
            <a:pPr algn="ctr"/>
            <a:endParaRPr lang="sv-SE" sz="2400" b="1" u="sng" dirty="0" smtClean="0">
              <a:solidFill>
                <a:srgbClr val="000099"/>
              </a:solidFill>
            </a:endParaRPr>
          </a:p>
          <a:p>
            <a:pPr marL="358775" algn="ctr"/>
            <a:r>
              <a:rPr lang="sv-SE" sz="2400" b="1" dirty="0" smtClean="0">
                <a:solidFill>
                  <a:srgbClr val="000099"/>
                </a:solidFill>
              </a:rPr>
              <a:t>5 utländska företagare av totalt 200 deltagande företag </a:t>
            </a:r>
          </a:p>
          <a:p>
            <a:pPr marL="358775" algn="ctr"/>
            <a:r>
              <a:rPr lang="sv-SE" sz="2400" b="1" dirty="0" smtClean="0">
                <a:solidFill>
                  <a:srgbClr val="000099"/>
                </a:solidFill>
              </a:rPr>
              <a:t>funna av en tillfällighet!</a:t>
            </a:r>
          </a:p>
        </p:txBody>
      </p:sp>
      <p:sp>
        <p:nvSpPr>
          <p:cNvPr id="12" name="Text Box 34"/>
          <p:cNvSpPr txBox="1">
            <a:spLocks noChangeArrowheads="1"/>
          </p:cNvSpPr>
          <p:nvPr/>
        </p:nvSpPr>
        <p:spPr bwMode="auto">
          <a:xfrm>
            <a:off x="2699792" y="6165304"/>
            <a:ext cx="375532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="1" dirty="0" smtClean="0">
                <a:solidFill>
                  <a:schemeClr val="bg1"/>
                </a:solidFill>
                <a:latin typeface="Calibri" pitchFamily="34" charset="0"/>
              </a:rPr>
              <a:t>Göran Brulin – Tillväxtverket</a:t>
            </a:r>
          </a:p>
          <a:p>
            <a:r>
              <a:rPr lang="it-IT" b="1" dirty="0" smtClean="0">
                <a:solidFill>
                  <a:schemeClr val="bg1"/>
                </a:solidFill>
                <a:latin typeface="Calibri" pitchFamily="34" charset="0"/>
              </a:rPr>
              <a:t>Lars Aspling  - www.asplingkonsult.se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1071563"/>
            <a:ext cx="9144000" cy="51054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95DCFF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000" tIns="46800" rIns="90000" bIns="46800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it-IT" sz="1400" smtClean="0">
              <a:solidFill>
                <a:schemeClr val="tx2"/>
              </a:solidFill>
              <a:latin typeface="Tahoma" charset="0"/>
              <a:cs typeface="+mn-cs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sv-SE" sz="2400" dirty="0">
              <a:solidFill>
                <a:schemeClr val="folHlink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165850"/>
            <a:ext cx="9161463" cy="6858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v-SE">
              <a:latin typeface="Calibri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6165850"/>
            <a:ext cx="9161463" cy="685800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it-IT" sz="1400" b="1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endParaRPr lang="sv-SE" sz="1400" b="1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endParaRPr lang="sv-SE">
              <a:latin typeface="Calibri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214313" y="1285875"/>
            <a:ext cx="8650287" cy="483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GB" sz="2800">
                <a:solidFill>
                  <a:srgbClr val="000099"/>
                </a:solidFill>
                <a:latin typeface="Calibri" pitchFamily="34" charset="0"/>
              </a:rPr>
              <a:t>    </a:t>
            </a:r>
          </a:p>
        </p:txBody>
      </p:sp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7072313" y="62420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8645EF78-54EE-45D6-A77F-21DA2CD1F631}" type="slidenum">
              <a:rPr lang="it-IT" sz="1400" b="1">
                <a:solidFill>
                  <a:schemeClr val="bg1"/>
                </a:solidFill>
                <a:latin typeface="Tahoma" pitchFamily="34" charset="0"/>
              </a:rPr>
              <a:pPr algn="r" eaLnBrk="0" hangingPunct="0"/>
              <a:t>16</a:t>
            </a:fld>
            <a:endParaRPr lang="it-IT" sz="1400" b="1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2055" name="Text Box 11"/>
          <p:cNvSpPr txBox="1">
            <a:spLocks noChangeArrowheads="1"/>
          </p:cNvSpPr>
          <p:nvPr/>
        </p:nvSpPr>
        <p:spPr bwMode="auto">
          <a:xfrm>
            <a:off x="4192588" y="10001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sv-SE">
              <a:latin typeface="Calibri" pitchFamily="34" charset="0"/>
            </a:endParaRPr>
          </a:p>
        </p:txBody>
      </p:sp>
      <p:sp>
        <p:nvSpPr>
          <p:cNvPr id="2057" name="Text Box 10"/>
          <p:cNvSpPr txBox="1">
            <a:spLocks noChangeArrowheads="1"/>
          </p:cNvSpPr>
          <p:nvPr/>
        </p:nvSpPr>
        <p:spPr bwMode="auto">
          <a:xfrm>
            <a:off x="0" y="1"/>
            <a:ext cx="914400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sv-SE" sz="3200" b="1" dirty="0" smtClean="0">
                <a:solidFill>
                  <a:srgbClr val="000099"/>
                </a:solidFill>
              </a:rPr>
              <a:t>Finna</a:t>
            </a:r>
            <a:r>
              <a:rPr lang="sv-SE" sz="3200" b="1" dirty="0">
                <a:solidFill>
                  <a:srgbClr val="000099"/>
                </a:solidFill>
              </a:rPr>
              <a:t>, fånga, främja företagare </a:t>
            </a:r>
            <a:endParaRPr lang="sv-SE" sz="3200" b="1" dirty="0" smtClean="0">
              <a:solidFill>
                <a:srgbClr val="000099"/>
              </a:solidFill>
            </a:endParaRPr>
          </a:p>
          <a:p>
            <a:pPr algn="ctr"/>
            <a:r>
              <a:rPr lang="sv-SE" sz="3200" b="1" dirty="0" smtClean="0">
                <a:solidFill>
                  <a:srgbClr val="000099"/>
                </a:solidFill>
              </a:rPr>
              <a:t>med </a:t>
            </a:r>
            <a:r>
              <a:rPr lang="sv-SE" sz="3200" b="1" dirty="0">
                <a:solidFill>
                  <a:srgbClr val="000099"/>
                </a:solidFill>
              </a:rPr>
              <a:t>utländsk bakgrund!</a:t>
            </a:r>
            <a:endParaRPr lang="sv-SE" sz="3200" b="1" dirty="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2284" name="Rectangle 46"/>
          <p:cNvSpPr>
            <a:spLocks noChangeArrowheads="1"/>
          </p:cNvSpPr>
          <p:nvPr/>
        </p:nvSpPr>
        <p:spPr bwMode="auto">
          <a:xfrm>
            <a:off x="395288" y="6356350"/>
            <a:ext cx="2089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/>
            <a:r>
              <a:rPr lang="it-IT" sz="1400" b="1" dirty="0" smtClean="0">
                <a:solidFill>
                  <a:schemeClr val="bg1"/>
                </a:solidFill>
                <a:latin typeface="Calibri" pitchFamily="34" charset="0"/>
              </a:rPr>
              <a:t>September  </a:t>
            </a:r>
            <a:r>
              <a:rPr lang="it-IT" sz="1400" b="1" dirty="0">
                <a:solidFill>
                  <a:schemeClr val="bg1"/>
                </a:solidFill>
                <a:latin typeface="Calibri" pitchFamily="34" charset="0"/>
              </a:rPr>
              <a:t>2010</a:t>
            </a:r>
          </a:p>
        </p:txBody>
      </p:sp>
      <p:sp>
        <p:nvSpPr>
          <p:cNvPr id="11" name="textruta 10"/>
          <p:cNvSpPr txBox="1"/>
          <p:nvPr/>
        </p:nvSpPr>
        <p:spPr>
          <a:xfrm>
            <a:off x="395536" y="2651428"/>
            <a:ext cx="85011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200" b="1" dirty="0" smtClean="0">
                <a:solidFill>
                  <a:srgbClr val="000099"/>
                </a:solidFill>
              </a:rPr>
              <a:t>Kan vi främja entreprenörskap </a:t>
            </a:r>
          </a:p>
          <a:p>
            <a:pPr algn="ctr"/>
            <a:r>
              <a:rPr lang="sv-SE" sz="3200" b="1" dirty="0" smtClean="0">
                <a:solidFill>
                  <a:srgbClr val="000099"/>
                </a:solidFill>
              </a:rPr>
              <a:t>bland företagare med utländsk bakgrund </a:t>
            </a:r>
          </a:p>
          <a:p>
            <a:pPr algn="ctr"/>
            <a:r>
              <a:rPr lang="sv-SE" sz="3200" b="1" dirty="0" smtClean="0">
                <a:solidFill>
                  <a:srgbClr val="000099"/>
                </a:solidFill>
              </a:rPr>
              <a:t>med allmänna insatser och stora program?</a:t>
            </a:r>
            <a:endParaRPr lang="sv-SE" sz="2400" b="1" dirty="0">
              <a:solidFill>
                <a:srgbClr val="000099"/>
              </a:solidFill>
            </a:endParaRPr>
          </a:p>
        </p:txBody>
      </p:sp>
      <p:sp>
        <p:nvSpPr>
          <p:cNvPr id="12" name="textruta 11"/>
          <p:cNvSpPr txBox="1"/>
          <p:nvPr/>
        </p:nvSpPr>
        <p:spPr>
          <a:xfrm>
            <a:off x="3707904" y="1700808"/>
            <a:ext cx="17620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200" b="1" u="sng" dirty="0" smtClean="0">
                <a:solidFill>
                  <a:srgbClr val="000099"/>
                </a:solidFill>
              </a:rPr>
              <a:t>Frågan är</a:t>
            </a:r>
            <a:endParaRPr lang="sv-SE" sz="3200" dirty="0"/>
          </a:p>
        </p:txBody>
      </p:sp>
      <p:sp>
        <p:nvSpPr>
          <p:cNvPr id="13" name="Text Box 34"/>
          <p:cNvSpPr txBox="1">
            <a:spLocks noChangeArrowheads="1"/>
          </p:cNvSpPr>
          <p:nvPr/>
        </p:nvSpPr>
        <p:spPr bwMode="auto">
          <a:xfrm>
            <a:off x="2699792" y="6165304"/>
            <a:ext cx="375532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="1" dirty="0" smtClean="0">
                <a:solidFill>
                  <a:schemeClr val="bg1"/>
                </a:solidFill>
                <a:latin typeface="Calibri" pitchFamily="34" charset="0"/>
              </a:rPr>
              <a:t>Göran Brulin – Tillväxtverket</a:t>
            </a:r>
          </a:p>
          <a:p>
            <a:r>
              <a:rPr lang="it-IT" b="1" dirty="0" smtClean="0">
                <a:solidFill>
                  <a:schemeClr val="bg1"/>
                </a:solidFill>
                <a:latin typeface="Calibri" pitchFamily="34" charset="0"/>
              </a:rPr>
              <a:t>Lars Aspling  - www.asplingkonsult.se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1071563"/>
            <a:ext cx="9144000" cy="51054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95DCFF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000" tIns="46800" rIns="90000" bIns="46800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it-IT" sz="1400" dirty="0" smtClean="0">
              <a:solidFill>
                <a:schemeClr val="tx2"/>
              </a:solidFill>
              <a:latin typeface="Tahoma" charset="0"/>
              <a:cs typeface="+mn-cs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sv-SE" sz="2400" dirty="0">
              <a:solidFill>
                <a:schemeClr val="folHlink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165850"/>
            <a:ext cx="9161463" cy="6858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v-SE">
              <a:latin typeface="Calibri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6165850"/>
            <a:ext cx="9161463" cy="685800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it-IT" sz="1400" b="1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endParaRPr lang="sv-SE" sz="1400" b="1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endParaRPr lang="sv-SE">
              <a:latin typeface="Calibri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214313" y="1285875"/>
            <a:ext cx="8650287" cy="483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GB" sz="2800">
                <a:solidFill>
                  <a:srgbClr val="000099"/>
                </a:solidFill>
                <a:latin typeface="Calibri" pitchFamily="34" charset="0"/>
              </a:rPr>
              <a:t>    </a:t>
            </a:r>
          </a:p>
        </p:txBody>
      </p:sp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7072313" y="62420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8645EF78-54EE-45D6-A77F-21DA2CD1F631}" type="slidenum">
              <a:rPr lang="it-IT" sz="1400" b="1">
                <a:solidFill>
                  <a:schemeClr val="bg1"/>
                </a:solidFill>
                <a:latin typeface="Tahoma" pitchFamily="34" charset="0"/>
              </a:rPr>
              <a:pPr algn="r" eaLnBrk="0" hangingPunct="0"/>
              <a:t>17</a:t>
            </a:fld>
            <a:endParaRPr lang="it-IT" sz="1400" b="1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2055" name="Text Box 11"/>
          <p:cNvSpPr txBox="1">
            <a:spLocks noChangeArrowheads="1"/>
          </p:cNvSpPr>
          <p:nvPr/>
        </p:nvSpPr>
        <p:spPr bwMode="auto">
          <a:xfrm>
            <a:off x="4192588" y="10001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sv-SE">
              <a:latin typeface="Calibri" pitchFamily="34" charset="0"/>
            </a:endParaRPr>
          </a:p>
        </p:txBody>
      </p:sp>
      <p:sp>
        <p:nvSpPr>
          <p:cNvPr id="2057" name="Text Box 10"/>
          <p:cNvSpPr txBox="1">
            <a:spLocks noChangeArrowheads="1"/>
          </p:cNvSpPr>
          <p:nvPr/>
        </p:nvSpPr>
        <p:spPr bwMode="auto">
          <a:xfrm>
            <a:off x="0" y="1"/>
            <a:ext cx="914400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sv-SE" sz="3200" b="1" dirty="0" smtClean="0">
                <a:solidFill>
                  <a:srgbClr val="000099"/>
                </a:solidFill>
              </a:rPr>
              <a:t>Finna</a:t>
            </a:r>
            <a:r>
              <a:rPr lang="sv-SE" sz="3200" b="1" dirty="0">
                <a:solidFill>
                  <a:srgbClr val="000099"/>
                </a:solidFill>
              </a:rPr>
              <a:t>, fånga, främja företagare </a:t>
            </a:r>
            <a:endParaRPr lang="sv-SE" sz="3200" b="1" dirty="0" smtClean="0">
              <a:solidFill>
                <a:srgbClr val="000099"/>
              </a:solidFill>
            </a:endParaRPr>
          </a:p>
          <a:p>
            <a:pPr algn="ctr"/>
            <a:r>
              <a:rPr lang="sv-SE" sz="3200" b="1" dirty="0" smtClean="0">
                <a:solidFill>
                  <a:srgbClr val="000099"/>
                </a:solidFill>
              </a:rPr>
              <a:t>med </a:t>
            </a:r>
            <a:r>
              <a:rPr lang="sv-SE" sz="3200" b="1" dirty="0">
                <a:solidFill>
                  <a:srgbClr val="000099"/>
                </a:solidFill>
              </a:rPr>
              <a:t>utländsk bakgrund!</a:t>
            </a:r>
            <a:endParaRPr lang="sv-SE" sz="3200" b="1" dirty="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2284" name="Rectangle 46"/>
          <p:cNvSpPr>
            <a:spLocks noChangeArrowheads="1"/>
          </p:cNvSpPr>
          <p:nvPr/>
        </p:nvSpPr>
        <p:spPr bwMode="auto">
          <a:xfrm>
            <a:off x="395288" y="6356350"/>
            <a:ext cx="2089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/>
            <a:r>
              <a:rPr lang="it-IT" sz="1400" b="1" dirty="0" smtClean="0">
                <a:solidFill>
                  <a:schemeClr val="bg1"/>
                </a:solidFill>
                <a:latin typeface="Calibri" pitchFamily="34" charset="0"/>
              </a:rPr>
              <a:t>September  </a:t>
            </a:r>
            <a:r>
              <a:rPr lang="it-IT" sz="1400" b="1" dirty="0">
                <a:solidFill>
                  <a:schemeClr val="bg1"/>
                </a:solidFill>
                <a:latin typeface="Calibri" pitchFamily="34" charset="0"/>
              </a:rPr>
              <a:t>2010</a:t>
            </a:r>
          </a:p>
        </p:txBody>
      </p:sp>
      <p:sp>
        <p:nvSpPr>
          <p:cNvPr id="11" name="textruta 10"/>
          <p:cNvSpPr txBox="1"/>
          <p:nvPr/>
        </p:nvSpPr>
        <p:spPr>
          <a:xfrm>
            <a:off x="0" y="1052736"/>
            <a:ext cx="91440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>
              <a:spcAft>
                <a:spcPts val="600"/>
              </a:spcAft>
            </a:pPr>
            <a:r>
              <a:rPr lang="sv-SE" sz="3200" b="1" u="sng" dirty="0" smtClean="0">
                <a:solidFill>
                  <a:srgbClr val="000099"/>
                </a:solidFill>
              </a:rPr>
              <a:t>Navigationstips</a:t>
            </a:r>
            <a:r>
              <a:rPr lang="sv-SE" sz="3200" b="1" dirty="0" smtClean="0">
                <a:solidFill>
                  <a:srgbClr val="000099"/>
                </a:solidFill>
              </a:rPr>
              <a:t> </a:t>
            </a:r>
          </a:p>
          <a:p>
            <a:pPr marL="0" lvl="1" algn="ctr">
              <a:spcAft>
                <a:spcPts val="600"/>
              </a:spcAft>
            </a:pPr>
            <a:r>
              <a:rPr lang="sv-SE" sz="3200" b="1" dirty="0" smtClean="0">
                <a:solidFill>
                  <a:srgbClr val="000099"/>
                </a:solidFill>
              </a:rPr>
              <a:t>Vilka slutsatser kan dras:</a:t>
            </a:r>
            <a:r>
              <a:rPr lang="sv-SE" sz="2400" b="1" dirty="0" smtClean="0">
                <a:solidFill>
                  <a:srgbClr val="000099"/>
                </a:solidFill>
              </a:rPr>
              <a:t> </a:t>
            </a:r>
          </a:p>
          <a:p>
            <a:pPr marL="179388"/>
            <a:r>
              <a:rPr lang="sv-SE" sz="2400" b="1" u="sng" dirty="0" smtClean="0">
                <a:solidFill>
                  <a:srgbClr val="000099"/>
                </a:solidFill>
              </a:rPr>
              <a:t>Ställ krav på projektägaren som i sin ansökan anger integrationsmål</a:t>
            </a:r>
            <a:r>
              <a:rPr lang="sv-SE" sz="2400" b="1" dirty="0" smtClean="0">
                <a:solidFill>
                  <a:srgbClr val="000099"/>
                </a:solidFill>
              </a:rPr>
              <a:t>:</a:t>
            </a:r>
          </a:p>
          <a:p>
            <a:pPr marL="179388">
              <a:spcBef>
                <a:spcPts val="1200"/>
              </a:spcBef>
              <a:buFont typeface="Arial" pitchFamily="34" charset="0"/>
              <a:buChar char="•"/>
            </a:pPr>
            <a:r>
              <a:rPr lang="sv-SE" sz="2400" b="1" dirty="0" smtClean="0">
                <a:solidFill>
                  <a:srgbClr val="000099"/>
                </a:solidFill>
              </a:rPr>
              <a:t> att ange tydliga, icke divergerande mål, med prioritetsordning</a:t>
            </a:r>
          </a:p>
          <a:p>
            <a:pPr marL="179388">
              <a:spcBef>
                <a:spcPts val="1200"/>
              </a:spcBef>
              <a:buFont typeface="Arial" pitchFamily="34" charset="0"/>
              <a:buChar char="•"/>
            </a:pPr>
            <a:r>
              <a:rPr lang="sv-SE" sz="2400" b="1" dirty="0" smtClean="0">
                <a:solidFill>
                  <a:srgbClr val="000099"/>
                </a:solidFill>
              </a:rPr>
              <a:t> att avsätta medel för att infria dessa i förhållande de mål de anger</a:t>
            </a:r>
          </a:p>
          <a:p>
            <a:pPr marL="358775" indent="-179388">
              <a:spcBef>
                <a:spcPts val="1200"/>
              </a:spcBef>
              <a:buFont typeface="Arial" pitchFamily="34" charset="0"/>
              <a:buChar char="•"/>
            </a:pPr>
            <a:r>
              <a:rPr lang="sv-SE" sz="2400" b="1" dirty="0" smtClean="0">
                <a:solidFill>
                  <a:srgbClr val="000099"/>
                </a:solidFill>
              </a:rPr>
              <a:t>att dokumentera den beprövade metod för att ”finna” företagare med utländsk bakgrund som de avser att använda </a:t>
            </a:r>
          </a:p>
          <a:p>
            <a:pPr marL="358775" indent="-179388">
              <a:spcBef>
                <a:spcPts val="1200"/>
              </a:spcBef>
              <a:buFont typeface="Arial" pitchFamily="34" charset="0"/>
              <a:buChar char="•"/>
            </a:pPr>
            <a:r>
              <a:rPr lang="sv-SE" sz="2400" b="1" dirty="0" smtClean="0">
                <a:solidFill>
                  <a:srgbClr val="000099"/>
                </a:solidFill>
              </a:rPr>
              <a:t>att bifoga intyg från underleverantör om sådan skall anlitas</a:t>
            </a:r>
          </a:p>
        </p:txBody>
      </p:sp>
      <p:sp>
        <p:nvSpPr>
          <p:cNvPr id="12" name="Text Box 34"/>
          <p:cNvSpPr txBox="1">
            <a:spLocks noChangeArrowheads="1"/>
          </p:cNvSpPr>
          <p:nvPr/>
        </p:nvSpPr>
        <p:spPr bwMode="auto">
          <a:xfrm>
            <a:off x="2699792" y="6165304"/>
            <a:ext cx="375532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="1" dirty="0" smtClean="0">
                <a:solidFill>
                  <a:schemeClr val="bg1"/>
                </a:solidFill>
                <a:latin typeface="Calibri" pitchFamily="34" charset="0"/>
              </a:rPr>
              <a:t>Göran Brulin – Tillväxtverket</a:t>
            </a:r>
          </a:p>
          <a:p>
            <a:r>
              <a:rPr lang="it-IT" b="1" dirty="0" smtClean="0">
                <a:solidFill>
                  <a:schemeClr val="bg1"/>
                </a:solidFill>
                <a:latin typeface="Calibri" pitchFamily="34" charset="0"/>
              </a:rPr>
              <a:t>Lars Aspling  - www.asplingkonsult.se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1071563"/>
            <a:ext cx="9144000" cy="51054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95DCFF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000" tIns="46800" rIns="90000" bIns="46800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it-IT" sz="1400" dirty="0" smtClean="0">
              <a:solidFill>
                <a:schemeClr val="tx2"/>
              </a:solidFill>
              <a:latin typeface="Tahoma" charset="0"/>
              <a:cs typeface="+mn-cs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sv-SE" sz="2400" dirty="0">
              <a:solidFill>
                <a:schemeClr val="folHlink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165850"/>
            <a:ext cx="9161463" cy="6858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v-SE">
              <a:latin typeface="Calibri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6165850"/>
            <a:ext cx="9161463" cy="685800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it-IT" sz="1400" b="1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endParaRPr lang="sv-SE" sz="1400" b="1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endParaRPr lang="sv-SE">
              <a:latin typeface="Calibri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214313" y="1285875"/>
            <a:ext cx="8650287" cy="483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GB" sz="2800">
                <a:solidFill>
                  <a:srgbClr val="000099"/>
                </a:solidFill>
                <a:latin typeface="Calibri" pitchFamily="34" charset="0"/>
              </a:rPr>
              <a:t>    </a:t>
            </a:r>
          </a:p>
        </p:txBody>
      </p:sp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7072313" y="62420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8645EF78-54EE-45D6-A77F-21DA2CD1F631}" type="slidenum">
              <a:rPr lang="it-IT" sz="1400" b="1">
                <a:solidFill>
                  <a:schemeClr val="bg1"/>
                </a:solidFill>
                <a:latin typeface="Tahoma" pitchFamily="34" charset="0"/>
              </a:rPr>
              <a:pPr algn="r" eaLnBrk="0" hangingPunct="0"/>
              <a:t>18</a:t>
            </a:fld>
            <a:endParaRPr lang="it-IT" sz="1400" b="1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2055" name="Text Box 11"/>
          <p:cNvSpPr txBox="1">
            <a:spLocks noChangeArrowheads="1"/>
          </p:cNvSpPr>
          <p:nvPr/>
        </p:nvSpPr>
        <p:spPr bwMode="auto">
          <a:xfrm>
            <a:off x="4192588" y="10001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sv-SE">
              <a:latin typeface="Calibri" pitchFamily="34" charset="0"/>
            </a:endParaRPr>
          </a:p>
        </p:txBody>
      </p:sp>
      <p:sp>
        <p:nvSpPr>
          <p:cNvPr id="2057" name="Text Box 10"/>
          <p:cNvSpPr txBox="1">
            <a:spLocks noChangeArrowheads="1"/>
          </p:cNvSpPr>
          <p:nvPr/>
        </p:nvSpPr>
        <p:spPr bwMode="auto">
          <a:xfrm>
            <a:off x="0" y="1"/>
            <a:ext cx="914400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sv-SE" sz="3200" b="1" dirty="0" smtClean="0">
                <a:solidFill>
                  <a:srgbClr val="000099"/>
                </a:solidFill>
              </a:rPr>
              <a:t>Finna</a:t>
            </a:r>
            <a:r>
              <a:rPr lang="sv-SE" sz="3200" b="1" dirty="0">
                <a:solidFill>
                  <a:srgbClr val="000099"/>
                </a:solidFill>
              </a:rPr>
              <a:t>, fånga, främja företagare </a:t>
            </a:r>
            <a:endParaRPr lang="sv-SE" sz="3200" b="1" dirty="0" smtClean="0">
              <a:solidFill>
                <a:srgbClr val="000099"/>
              </a:solidFill>
            </a:endParaRPr>
          </a:p>
          <a:p>
            <a:pPr algn="ctr"/>
            <a:r>
              <a:rPr lang="sv-SE" sz="3200" b="1" dirty="0" smtClean="0">
                <a:solidFill>
                  <a:srgbClr val="000099"/>
                </a:solidFill>
              </a:rPr>
              <a:t>med </a:t>
            </a:r>
            <a:r>
              <a:rPr lang="sv-SE" sz="3200" b="1" dirty="0">
                <a:solidFill>
                  <a:srgbClr val="000099"/>
                </a:solidFill>
              </a:rPr>
              <a:t>utländsk bakgrund!</a:t>
            </a:r>
            <a:endParaRPr lang="sv-SE" sz="3200" b="1" dirty="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2284" name="Rectangle 46"/>
          <p:cNvSpPr>
            <a:spLocks noChangeArrowheads="1"/>
          </p:cNvSpPr>
          <p:nvPr/>
        </p:nvSpPr>
        <p:spPr bwMode="auto">
          <a:xfrm>
            <a:off x="395288" y="6356350"/>
            <a:ext cx="2089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/>
            <a:r>
              <a:rPr lang="it-IT" sz="1400" b="1" dirty="0" smtClean="0">
                <a:solidFill>
                  <a:schemeClr val="bg1"/>
                </a:solidFill>
                <a:latin typeface="Calibri" pitchFamily="34" charset="0"/>
              </a:rPr>
              <a:t>September  </a:t>
            </a:r>
            <a:r>
              <a:rPr lang="it-IT" sz="1400" b="1" dirty="0">
                <a:solidFill>
                  <a:schemeClr val="bg1"/>
                </a:solidFill>
                <a:latin typeface="Calibri" pitchFamily="34" charset="0"/>
              </a:rPr>
              <a:t>2010</a:t>
            </a:r>
          </a:p>
        </p:txBody>
      </p:sp>
      <p:sp>
        <p:nvSpPr>
          <p:cNvPr id="11" name="textruta 10"/>
          <p:cNvSpPr txBox="1"/>
          <p:nvPr/>
        </p:nvSpPr>
        <p:spPr>
          <a:xfrm>
            <a:off x="0" y="1052736"/>
            <a:ext cx="914400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>
              <a:spcAft>
                <a:spcPts val="600"/>
              </a:spcAft>
            </a:pPr>
            <a:r>
              <a:rPr lang="sv-SE" sz="3200" b="1" u="sng" dirty="0" smtClean="0">
                <a:solidFill>
                  <a:srgbClr val="000099"/>
                </a:solidFill>
              </a:rPr>
              <a:t>Navigationstips</a:t>
            </a:r>
            <a:r>
              <a:rPr lang="sv-SE" sz="3200" b="1" dirty="0" smtClean="0">
                <a:solidFill>
                  <a:srgbClr val="000099"/>
                </a:solidFill>
              </a:rPr>
              <a:t> </a:t>
            </a:r>
          </a:p>
          <a:p>
            <a:pPr marL="0" lvl="1" algn="ctr">
              <a:spcAft>
                <a:spcPts val="600"/>
              </a:spcAft>
            </a:pPr>
            <a:r>
              <a:rPr lang="sv-SE" sz="3200" b="1" dirty="0" smtClean="0">
                <a:solidFill>
                  <a:srgbClr val="000099"/>
                </a:solidFill>
              </a:rPr>
              <a:t>Vilka slutsatser kan dras:</a:t>
            </a:r>
            <a:r>
              <a:rPr lang="sv-SE" sz="2400" b="1" dirty="0" smtClean="0">
                <a:solidFill>
                  <a:srgbClr val="000099"/>
                </a:solidFill>
              </a:rPr>
              <a:t> </a:t>
            </a:r>
          </a:p>
          <a:p>
            <a:pPr marL="358775" indent="-179388"/>
            <a:r>
              <a:rPr lang="sv-SE" sz="2400" b="1" u="sng" dirty="0" smtClean="0">
                <a:solidFill>
                  <a:srgbClr val="000099"/>
                </a:solidFill>
              </a:rPr>
              <a:t>Underkänn ansökningar</a:t>
            </a:r>
            <a:r>
              <a:rPr lang="sv-SE" sz="2400" b="1" dirty="0" smtClean="0">
                <a:solidFill>
                  <a:srgbClr val="000099"/>
                </a:solidFill>
              </a:rPr>
              <a:t>: </a:t>
            </a:r>
          </a:p>
          <a:p>
            <a:pPr marL="179388">
              <a:spcBef>
                <a:spcPts val="1200"/>
              </a:spcBef>
              <a:buFont typeface="Arial" pitchFamily="34" charset="0"/>
              <a:buChar char="•"/>
            </a:pPr>
            <a:r>
              <a:rPr lang="sv-SE" sz="2400" b="1" dirty="0" smtClean="0">
                <a:solidFill>
                  <a:srgbClr val="000099"/>
                </a:solidFill>
              </a:rPr>
              <a:t>som bygger på en registeransats – adekvata register saknas</a:t>
            </a:r>
          </a:p>
          <a:p>
            <a:pPr marL="268288" indent="-88900">
              <a:spcBef>
                <a:spcPts val="1200"/>
              </a:spcBef>
              <a:buFont typeface="Arial" charset="0"/>
              <a:buChar char="•"/>
            </a:pPr>
            <a:r>
              <a:rPr lang="sv-SE" sz="2400" b="1" dirty="0" smtClean="0">
                <a:solidFill>
                  <a:srgbClr val="000099"/>
                </a:solidFill>
              </a:rPr>
              <a:t>som är likriktade och inte beaktar</a:t>
            </a:r>
            <a:r>
              <a:rPr lang="sv-SE" sz="2400" dirty="0" smtClean="0"/>
              <a:t> </a:t>
            </a:r>
            <a:r>
              <a:rPr lang="sv-SE" sz="2400" b="1" dirty="0" smtClean="0">
                <a:solidFill>
                  <a:srgbClr val="000099"/>
                </a:solidFill>
              </a:rPr>
              <a:t>betydande regionala skillnader i befolknings- och näringslivsstruktur.</a:t>
            </a:r>
          </a:p>
        </p:txBody>
      </p:sp>
      <p:sp>
        <p:nvSpPr>
          <p:cNvPr id="12" name="Text Box 34"/>
          <p:cNvSpPr txBox="1">
            <a:spLocks noChangeArrowheads="1"/>
          </p:cNvSpPr>
          <p:nvPr/>
        </p:nvSpPr>
        <p:spPr bwMode="auto">
          <a:xfrm>
            <a:off x="2699792" y="6165304"/>
            <a:ext cx="375532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="1" dirty="0" smtClean="0">
                <a:solidFill>
                  <a:schemeClr val="bg1"/>
                </a:solidFill>
                <a:latin typeface="Calibri" pitchFamily="34" charset="0"/>
              </a:rPr>
              <a:t>Göran Brulin – Tillväxtverket</a:t>
            </a:r>
          </a:p>
          <a:p>
            <a:r>
              <a:rPr lang="it-IT" b="1" dirty="0" smtClean="0">
                <a:solidFill>
                  <a:schemeClr val="bg1"/>
                </a:solidFill>
                <a:latin typeface="Calibri" pitchFamily="34" charset="0"/>
              </a:rPr>
              <a:t>Lars Aspling  - www.asplingkonsult.se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1124744"/>
            <a:ext cx="9144000" cy="51054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95DCFF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000" tIns="46800" rIns="90000" bIns="46800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it-IT" sz="1400" dirty="0">
              <a:solidFill>
                <a:schemeClr val="tx2"/>
              </a:solidFill>
              <a:latin typeface="Tahoma" charset="0"/>
              <a:cs typeface="+mn-cs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sv-SE" sz="2400" dirty="0">
              <a:solidFill>
                <a:schemeClr val="folHlink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165850"/>
            <a:ext cx="9161463" cy="6858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v-SE">
              <a:latin typeface="Calibri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6165850"/>
            <a:ext cx="9161463" cy="685800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it-IT" sz="1400" b="1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endParaRPr lang="sv-SE" sz="1400" b="1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endParaRPr lang="sv-SE">
              <a:latin typeface="Calibri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214313" y="1285875"/>
            <a:ext cx="8650287" cy="483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GB" sz="2800">
                <a:solidFill>
                  <a:srgbClr val="000099"/>
                </a:solidFill>
                <a:latin typeface="Calibri" pitchFamily="34" charset="0"/>
              </a:rPr>
              <a:t>    </a:t>
            </a:r>
          </a:p>
        </p:txBody>
      </p:sp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7072313" y="62420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8645EF78-54EE-45D6-A77F-21DA2CD1F631}" type="slidenum">
              <a:rPr lang="it-IT" sz="1400" b="1">
                <a:solidFill>
                  <a:schemeClr val="bg1"/>
                </a:solidFill>
                <a:latin typeface="Tahoma" pitchFamily="34" charset="0"/>
              </a:rPr>
              <a:pPr algn="r" eaLnBrk="0" hangingPunct="0"/>
              <a:t>19</a:t>
            </a:fld>
            <a:endParaRPr lang="it-IT" sz="1400" b="1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2055" name="Text Box 11"/>
          <p:cNvSpPr txBox="1">
            <a:spLocks noChangeArrowheads="1"/>
          </p:cNvSpPr>
          <p:nvPr/>
        </p:nvSpPr>
        <p:spPr bwMode="auto">
          <a:xfrm>
            <a:off x="4192588" y="10001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sv-SE">
              <a:latin typeface="Calibri" pitchFamily="34" charset="0"/>
            </a:endParaRPr>
          </a:p>
        </p:txBody>
      </p:sp>
      <p:sp>
        <p:nvSpPr>
          <p:cNvPr id="2057" name="Text Box 10"/>
          <p:cNvSpPr txBox="1">
            <a:spLocks noChangeArrowheads="1"/>
          </p:cNvSpPr>
          <p:nvPr/>
        </p:nvSpPr>
        <p:spPr bwMode="auto">
          <a:xfrm>
            <a:off x="0" y="1"/>
            <a:ext cx="914400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sv-SE" sz="3200" b="1" dirty="0" smtClean="0">
                <a:solidFill>
                  <a:srgbClr val="000099"/>
                </a:solidFill>
              </a:rPr>
              <a:t>Finna</a:t>
            </a:r>
            <a:r>
              <a:rPr lang="sv-SE" sz="3200" b="1" dirty="0">
                <a:solidFill>
                  <a:srgbClr val="000099"/>
                </a:solidFill>
              </a:rPr>
              <a:t>, fånga, främja företagare </a:t>
            </a:r>
            <a:endParaRPr lang="sv-SE" sz="3200" b="1" dirty="0" smtClean="0">
              <a:solidFill>
                <a:srgbClr val="000099"/>
              </a:solidFill>
            </a:endParaRPr>
          </a:p>
          <a:p>
            <a:pPr algn="ctr"/>
            <a:r>
              <a:rPr lang="sv-SE" sz="3200" b="1" dirty="0" smtClean="0">
                <a:solidFill>
                  <a:srgbClr val="000099"/>
                </a:solidFill>
              </a:rPr>
              <a:t>med </a:t>
            </a:r>
            <a:r>
              <a:rPr lang="sv-SE" sz="3200" b="1" dirty="0">
                <a:solidFill>
                  <a:srgbClr val="000099"/>
                </a:solidFill>
              </a:rPr>
              <a:t>utländsk bakgrund!</a:t>
            </a:r>
            <a:endParaRPr lang="sv-SE" sz="3200" b="1" dirty="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2284" name="Rectangle 46"/>
          <p:cNvSpPr>
            <a:spLocks noChangeArrowheads="1"/>
          </p:cNvSpPr>
          <p:nvPr/>
        </p:nvSpPr>
        <p:spPr bwMode="auto">
          <a:xfrm>
            <a:off x="395288" y="6356350"/>
            <a:ext cx="2089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/>
            <a:r>
              <a:rPr lang="it-IT" sz="1400" b="1" dirty="0" smtClean="0">
                <a:solidFill>
                  <a:schemeClr val="bg1"/>
                </a:solidFill>
                <a:latin typeface="Calibri" pitchFamily="34" charset="0"/>
              </a:rPr>
              <a:t>September  </a:t>
            </a:r>
            <a:r>
              <a:rPr lang="it-IT" sz="1400" b="1" dirty="0">
                <a:solidFill>
                  <a:schemeClr val="bg1"/>
                </a:solidFill>
                <a:latin typeface="Calibri" pitchFamily="34" charset="0"/>
              </a:rPr>
              <a:t>2010</a:t>
            </a:r>
          </a:p>
        </p:txBody>
      </p:sp>
      <p:sp>
        <p:nvSpPr>
          <p:cNvPr id="11" name="textruta 10"/>
          <p:cNvSpPr txBox="1"/>
          <p:nvPr/>
        </p:nvSpPr>
        <p:spPr>
          <a:xfrm>
            <a:off x="179512" y="1844824"/>
            <a:ext cx="896448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Font typeface="Arial" charset="0"/>
              <a:buChar char="•"/>
            </a:pPr>
            <a:r>
              <a:rPr lang="sv-SE" sz="2400" b="1" dirty="0" smtClean="0">
                <a:solidFill>
                  <a:srgbClr val="FF0000"/>
                </a:solidFill>
              </a:rPr>
              <a:t>”Culture beats </a:t>
            </a:r>
            <a:r>
              <a:rPr lang="en-GB" sz="2400" b="1" dirty="0" smtClean="0">
                <a:solidFill>
                  <a:srgbClr val="FF0000"/>
                </a:solidFill>
              </a:rPr>
              <a:t>Strategy</a:t>
            </a:r>
            <a:r>
              <a:rPr lang="sv-SE" sz="2400" b="1" dirty="0" smtClean="0">
                <a:solidFill>
                  <a:srgbClr val="FF0000"/>
                </a:solidFill>
              </a:rPr>
              <a:t>” </a:t>
            </a:r>
            <a:r>
              <a:rPr lang="sv-SE" sz="2400" b="1" dirty="0" smtClean="0">
                <a:solidFill>
                  <a:srgbClr val="000099"/>
                </a:solidFill>
              </a:rPr>
              <a:t>– gäller i högsta grad integration</a:t>
            </a:r>
          </a:p>
          <a:p>
            <a:pPr>
              <a:spcAft>
                <a:spcPts val="600"/>
              </a:spcAft>
              <a:buFont typeface="Arial" charset="0"/>
              <a:buChar char="•"/>
            </a:pPr>
            <a:endParaRPr lang="sv-SE" sz="2400" b="1" dirty="0" smtClean="0">
              <a:solidFill>
                <a:srgbClr val="000099"/>
              </a:solidFill>
            </a:endParaRPr>
          </a:p>
          <a:p>
            <a:pPr marL="88900" indent="-88900">
              <a:spcAft>
                <a:spcPts val="600"/>
              </a:spcAft>
              <a:buFont typeface="Arial" charset="0"/>
              <a:buChar char="•"/>
            </a:pPr>
            <a:r>
              <a:rPr lang="sv-SE" sz="2400" b="1" dirty="0" smtClean="0">
                <a:solidFill>
                  <a:srgbClr val="000099"/>
                </a:solidFill>
              </a:rPr>
              <a:t>Många projekt skulle sannolikt lättare kunna finna, fånga och främja invandrarföretagare om de i ökad utsträckning verkade </a:t>
            </a:r>
            <a:r>
              <a:rPr lang="sv-SE" sz="2400" b="1" u="sng" dirty="0" smtClean="0">
                <a:solidFill>
                  <a:srgbClr val="000099"/>
                </a:solidFill>
              </a:rPr>
              <a:t>indirekt</a:t>
            </a:r>
            <a:r>
              <a:rPr lang="sv-SE" sz="2400" b="1" dirty="0" smtClean="0">
                <a:solidFill>
                  <a:srgbClr val="000099"/>
                </a:solidFill>
              </a:rPr>
              <a:t> via olika befintliga etniska nätverk och dess företrädare. Men om dessa skall ”göra jobbet” skall de också tilldelas erforderliga resurser. </a:t>
            </a:r>
          </a:p>
          <a:p>
            <a:pPr marL="88900" indent="-88900">
              <a:spcAft>
                <a:spcPts val="600"/>
              </a:spcAft>
            </a:pPr>
            <a:endParaRPr lang="sv-SE" sz="2400" b="1" dirty="0" smtClean="0">
              <a:solidFill>
                <a:srgbClr val="000099"/>
              </a:solidFill>
            </a:endParaRPr>
          </a:p>
          <a:p>
            <a:pPr marL="88900" indent="-88900">
              <a:spcAft>
                <a:spcPts val="600"/>
              </a:spcAft>
              <a:buFont typeface="Arial" charset="0"/>
              <a:buChar char="•"/>
            </a:pPr>
            <a:r>
              <a:rPr lang="sv-SE" sz="2400" b="1" dirty="0" smtClean="0">
                <a:solidFill>
                  <a:srgbClr val="000099"/>
                </a:solidFill>
              </a:rPr>
              <a:t>Kontakter med sådana etniska nätverk underlättas om IFS/Almi och liknande organisationer etablerar sig i invandrartäta områden såsom Rinkeby, Rosengård, Hjällbo etc.</a:t>
            </a:r>
          </a:p>
        </p:txBody>
      </p:sp>
      <p:sp>
        <p:nvSpPr>
          <p:cNvPr id="12" name="textruta 11"/>
          <p:cNvSpPr txBox="1"/>
          <p:nvPr/>
        </p:nvSpPr>
        <p:spPr>
          <a:xfrm>
            <a:off x="971600" y="1188041"/>
            <a:ext cx="71986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>
              <a:spcAft>
                <a:spcPts val="600"/>
              </a:spcAft>
            </a:pPr>
            <a:r>
              <a:rPr lang="sv-SE" sz="3200" b="1" dirty="0" smtClean="0">
                <a:solidFill>
                  <a:srgbClr val="000099"/>
                </a:solidFill>
              </a:rPr>
              <a:t>Våra synpunkter och rekommendationer</a:t>
            </a:r>
            <a:endParaRPr lang="sv-SE" sz="3200" dirty="0" smtClean="0">
              <a:solidFill>
                <a:srgbClr val="000099"/>
              </a:solidFill>
            </a:endParaRPr>
          </a:p>
        </p:txBody>
      </p:sp>
      <p:sp>
        <p:nvSpPr>
          <p:cNvPr id="13" name="Text Box 34"/>
          <p:cNvSpPr txBox="1">
            <a:spLocks noChangeArrowheads="1"/>
          </p:cNvSpPr>
          <p:nvPr/>
        </p:nvSpPr>
        <p:spPr bwMode="auto">
          <a:xfrm>
            <a:off x="2699792" y="6165304"/>
            <a:ext cx="375532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="1" dirty="0" smtClean="0">
                <a:solidFill>
                  <a:schemeClr val="bg1"/>
                </a:solidFill>
                <a:latin typeface="Calibri" pitchFamily="34" charset="0"/>
              </a:rPr>
              <a:t>Göran Brulin – Tillväxtverket</a:t>
            </a:r>
          </a:p>
          <a:p>
            <a:r>
              <a:rPr lang="it-IT" b="1" dirty="0" smtClean="0">
                <a:solidFill>
                  <a:schemeClr val="bg1"/>
                </a:solidFill>
                <a:latin typeface="Calibri" pitchFamily="34" charset="0"/>
              </a:rPr>
              <a:t>Lars Aspling  - www.asplingkonsult.se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1071563"/>
            <a:ext cx="9144000" cy="51054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95DCFF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000" tIns="46800" rIns="90000" bIns="46800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it-IT" sz="1400" dirty="0">
              <a:solidFill>
                <a:schemeClr val="tx2"/>
              </a:solidFill>
              <a:latin typeface="Tahoma" charset="0"/>
              <a:cs typeface="+mn-cs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sv-SE" sz="2400" dirty="0">
              <a:solidFill>
                <a:schemeClr val="folHlink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165850"/>
            <a:ext cx="9161463" cy="6858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v-SE">
              <a:latin typeface="Calibri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6165850"/>
            <a:ext cx="9161463" cy="685800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it-IT" sz="1400" b="1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endParaRPr lang="sv-SE" sz="1400" b="1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endParaRPr lang="sv-SE">
              <a:latin typeface="Calibri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214313" y="1285875"/>
            <a:ext cx="8650287" cy="483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GB" sz="2800">
                <a:solidFill>
                  <a:srgbClr val="000099"/>
                </a:solidFill>
                <a:latin typeface="Calibri" pitchFamily="34" charset="0"/>
              </a:rPr>
              <a:t>    </a:t>
            </a:r>
          </a:p>
        </p:txBody>
      </p:sp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7072313" y="62420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8645EF78-54EE-45D6-A77F-21DA2CD1F631}" type="slidenum">
              <a:rPr lang="it-IT" sz="1400" b="1">
                <a:solidFill>
                  <a:schemeClr val="bg1"/>
                </a:solidFill>
                <a:latin typeface="Tahoma" pitchFamily="34" charset="0"/>
              </a:rPr>
              <a:pPr algn="r" eaLnBrk="0" hangingPunct="0"/>
              <a:t>2</a:t>
            </a:fld>
            <a:endParaRPr lang="it-IT" sz="1400" b="1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2055" name="Text Box 11"/>
          <p:cNvSpPr txBox="1">
            <a:spLocks noChangeArrowheads="1"/>
          </p:cNvSpPr>
          <p:nvPr/>
        </p:nvSpPr>
        <p:spPr bwMode="auto">
          <a:xfrm>
            <a:off x="4192588" y="10001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sv-SE">
              <a:latin typeface="Calibri" pitchFamily="34" charset="0"/>
            </a:endParaRPr>
          </a:p>
        </p:txBody>
      </p:sp>
      <p:sp>
        <p:nvSpPr>
          <p:cNvPr id="2057" name="Text Box 10"/>
          <p:cNvSpPr txBox="1">
            <a:spLocks noChangeArrowheads="1"/>
          </p:cNvSpPr>
          <p:nvPr/>
        </p:nvSpPr>
        <p:spPr bwMode="auto">
          <a:xfrm>
            <a:off x="0" y="1"/>
            <a:ext cx="914400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sv-SE" sz="3200" b="1" dirty="0" smtClean="0">
                <a:solidFill>
                  <a:srgbClr val="000099"/>
                </a:solidFill>
              </a:rPr>
              <a:t>Finna</a:t>
            </a:r>
            <a:r>
              <a:rPr lang="sv-SE" sz="3200" b="1" dirty="0">
                <a:solidFill>
                  <a:srgbClr val="000099"/>
                </a:solidFill>
              </a:rPr>
              <a:t>, fånga, främja företagare </a:t>
            </a:r>
            <a:endParaRPr lang="sv-SE" sz="3200" b="1" dirty="0" smtClean="0">
              <a:solidFill>
                <a:srgbClr val="000099"/>
              </a:solidFill>
            </a:endParaRPr>
          </a:p>
          <a:p>
            <a:pPr algn="ctr"/>
            <a:r>
              <a:rPr lang="sv-SE" sz="3200" b="1" dirty="0" smtClean="0">
                <a:solidFill>
                  <a:srgbClr val="000099"/>
                </a:solidFill>
              </a:rPr>
              <a:t>med </a:t>
            </a:r>
            <a:r>
              <a:rPr lang="sv-SE" sz="3200" b="1" dirty="0">
                <a:solidFill>
                  <a:srgbClr val="000099"/>
                </a:solidFill>
              </a:rPr>
              <a:t>utländsk bakgrund!</a:t>
            </a:r>
            <a:endParaRPr lang="sv-SE" sz="3200" b="1" dirty="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2284" name="Rectangle 46"/>
          <p:cNvSpPr>
            <a:spLocks noChangeArrowheads="1"/>
          </p:cNvSpPr>
          <p:nvPr/>
        </p:nvSpPr>
        <p:spPr bwMode="auto">
          <a:xfrm>
            <a:off x="395288" y="6356350"/>
            <a:ext cx="2089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/>
            <a:r>
              <a:rPr lang="it-IT" sz="1400" b="1" dirty="0" smtClean="0">
                <a:solidFill>
                  <a:schemeClr val="bg1"/>
                </a:solidFill>
                <a:latin typeface="Calibri" pitchFamily="34" charset="0"/>
              </a:rPr>
              <a:t>September  </a:t>
            </a:r>
            <a:r>
              <a:rPr lang="it-IT" sz="1400" b="1" dirty="0">
                <a:solidFill>
                  <a:schemeClr val="bg1"/>
                </a:solidFill>
                <a:latin typeface="Calibri" pitchFamily="34" charset="0"/>
              </a:rPr>
              <a:t>2010</a:t>
            </a:r>
          </a:p>
        </p:txBody>
      </p:sp>
      <p:sp>
        <p:nvSpPr>
          <p:cNvPr id="11" name="textruta 10"/>
          <p:cNvSpPr txBox="1"/>
          <p:nvPr/>
        </p:nvSpPr>
        <p:spPr>
          <a:xfrm>
            <a:off x="179512" y="1989415"/>
            <a:ext cx="896448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Font typeface="Arial" charset="0"/>
              <a:buChar char="•"/>
            </a:pPr>
            <a:r>
              <a:rPr lang="sv-SE" sz="2400" b="1" dirty="0" smtClean="0">
                <a:solidFill>
                  <a:srgbClr val="000099"/>
                </a:solidFill>
              </a:rPr>
              <a:t>Den politiska viljan </a:t>
            </a:r>
          </a:p>
          <a:p>
            <a:pPr>
              <a:spcAft>
                <a:spcPts val="600"/>
              </a:spcAft>
              <a:buFont typeface="Arial" charset="0"/>
              <a:buChar char="•"/>
            </a:pPr>
            <a:r>
              <a:rPr lang="sv-SE" sz="2400" b="1" dirty="0" smtClean="0">
                <a:solidFill>
                  <a:srgbClr val="000099"/>
                </a:solidFill>
              </a:rPr>
              <a:t>Tre skäl för att fokusera på integrations- och mångfaldsperspektivet</a:t>
            </a:r>
          </a:p>
          <a:p>
            <a:pPr>
              <a:spcAft>
                <a:spcPts val="600"/>
              </a:spcAft>
              <a:buFont typeface="Arial" charset="0"/>
              <a:buChar char="•"/>
            </a:pPr>
            <a:r>
              <a:rPr lang="sv-SE" sz="2400" b="1" dirty="0" smtClean="0">
                <a:solidFill>
                  <a:srgbClr val="000099"/>
                </a:solidFill>
              </a:rPr>
              <a:t>Finansiella medel – strukturfondsmedel – övriga medel</a:t>
            </a:r>
          </a:p>
          <a:p>
            <a:pPr>
              <a:spcAft>
                <a:spcPts val="600"/>
              </a:spcAft>
              <a:buFont typeface="Arial" charset="0"/>
              <a:buChar char="•"/>
            </a:pPr>
            <a:r>
              <a:rPr lang="sv-SE" sz="2400" b="1" dirty="0" smtClean="0">
                <a:solidFill>
                  <a:srgbClr val="000099"/>
                </a:solidFill>
              </a:rPr>
              <a:t>Tidigare dokumenterade erfarenheter</a:t>
            </a:r>
          </a:p>
          <a:p>
            <a:pPr>
              <a:spcAft>
                <a:spcPts val="600"/>
              </a:spcAft>
              <a:buFont typeface="Arial" charset="0"/>
              <a:buChar char="•"/>
            </a:pPr>
            <a:r>
              <a:rPr lang="sv-SE" sz="2400" b="1" dirty="0" smtClean="0">
                <a:solidFill>
                  <a:srgbClr val="000099"/>
                </a:solidFill>
              </a:rPr>
              <a:t>Följeforskningsinsats på tre aktuella program</a:t>
            </a:r>
          </a:p>
          <a:p>
            <a:pPr lvl="1">
              <a:spcAft>
                <a:spcPts val="600"/>
              </a:spcAft>
            </a:pPr>
            <a:r>
              <a:rPr lang="sv-SE" sz="2400" b="1" dirty="0" smtClean="0">
                <a:solidFill>
                  <a:srgbClr val="000099"/>
                </a:solidFill>
              </a:rPr>
              <a:t>Kartan – Vad angavs i ansökan</a:t>
            </a:r>
          </a:p>
          <a:p>
            <a:pPr lvl="1">
              <a:spcAft>
                <a:spcPts val="600"/>
              </a:spcAft>
            </a:pPr>
            <a:r>
              <a:rPr lang="sv-SE" sz="2400" b="1" dirty="0" smtClean="0">
                <a:solidFill>
                  <a:srgbClr val="000099"/>
                </a:solidFill>
              </a:rPr>
              <a:t>Terrängen – Hur såg den verklighet som programansvarige mötte</a:t>
            </a:r>
          </a:p>
          <a:p>
            <a:pPr lvl="1">
              <a:spcAft>
                <a:spcPts val="600"/>
              </a:spcAft>
            </a:pPr>
            <a:r>
              <a:rPr lang="sv-SE" sz="2400" b="1" dirty="0" smtClean="0">
                <a:solidFill>
                  <a:srgbClr val="000099"/>
                </a:solidFill>
              </a:rPr>
              <a:t>Navigationstips – Vilka slutsatser kan dras</a:t>
            </a:r>
          </a:p>
          <a:p>
            <a:pPr marL="0" lvl="1">
              <a:spcAft>
                <a:spcPts val="600"/>
              </a:spcAft>
              <a:buFont typeface="Arial" pitchFamily="34" charset="0"/>
              <a:buChar char="•"/>
            </a:pPr>
            <a:r>
              <a:rPr lang="sv-SE" sz="2400" b="1" dirty="0" smtClean="0">
                <a:solidFill>
                  <a:srgbClr val="000099"/>
                </a:solidFill>
              </a:rPr>
              <a:t>Våra synpunkter och rekommendationer</a:t>
            </a:r>
            <a:endParaRPr lang="sv-SE" dirty="0" smtClean="0">
              <a:solidFill>
                <a:srgbClr val="000099"/>
              </a:solidFill>
            </a:endParaRPr>
          </a:p>
        </p:txBody>
      </p:sp>
      <p:sp>
        <p:nvSpPr>
          <p:cNvPr id="12" name="textruta 11"/>
          <p:cNvSpPr txBox="1"/>
          <p:nvPr/>
        </p:nvSpPr>
        <p:spPr>
          <a:xfrm>
            <a:off x="288350" y="1412776"/>
            <a:ext cx="16193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b="1" u="sng" dirty="0" smtClean="0">
                <a:solidFill>
                  <a:srgbClr val="000099"/>
                </a:solidFill>
              </a:rPr>
              <a:t>Disposition</a:t>
            </a:r>
            <a:endParaRPr lang="sv-SE" sz="2400" b="1" u="sng" dirty="0">
              <a:solidFill>
                <a:srgbClr val="000099"/>
              </a:solidFill>
            </a:endParaRPr>
          </a:p>
        </p:txBody>
      </p:sp>
      <p:sp>
        <p:nvSpPr>
          <p:cNvPr id="13" name="Text Box 34"/>
          <p:cNvSpPr txBox="1">
            <a:spLocks noChangeArrowheads="1"/>
          </p:cNvSpPr>
          <p:nvPr/>
        </p:nvSpPr>
        <p:spPr bwMode="auto">
          <a:xfrm>
            <a:off x="2699792" y="6165304"/>
            <a:ext cx="375532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="1" dirty="0" smtClean="0">
                <a:solidFill>
                  <a:schemeClr val="bg1"/>
                </a:solidFill>
                <a:latin typeface="Calibri" pitchFamily="34" charset="0"/>
              </a:rPr>
              <a:t>Göran Brulin – Tillväxtverket</a:t>
            </a:r>
          </a:p>
          <a:p>
            <a:r>
              <a:rPr lang="it-IT" b="1" dirty="0" smtClean="0">
                <a:solidFill>
                  <a:schemeClr val="bg1"/>
                </a:solidFill>
                <a:latin typeface="Calibri" pitchFamily="34" charset="0"/>
              </a:rPr>
              <a:t>Lars Aspling  - www.asplingkonsult.se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1052736"/>
            <a:ext cx="9144000" cy="51054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95DCFF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000" tIns="46800" rIns="90000" bIns="46800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it-IT" sz="1400" dirty="0">
              <a:solidFill>
                <a:schemeClr val="tx2"/>
              </a:solidFill>
              <a:latin typeface="Tahoma" charset="0"/>
              <a:cs typeface="+mn-cs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sv-SE" sz="2400" dirty="0">
              <a:solidFill>
                <a:schemeClr val="folHlink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165850"/>
            <a:ext cx="9161463" cy="6858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v-SE">
              <a:latin typeface="Calibri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6165850"/>
            <a:ext cx="9161463" cy="685800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it-IT" sz="1400" b="1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endParaRPr lang="sv-SE" sz="1400" b="1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endParaRPr lang="sv-SE">
              <a:latin typeface="Calibri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214313" y="1285875"/>
            <a:ext cx="8650287" cy="483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GB" sz="2800">
                <a:solidFill>
                  <a:srgbClr val="000099"/>
                </a:solidFill>
                <a:latin typeface="Calibri" pitchFamily="34" charset="0"/>
              </a:rPr>
              <a:t>    </a:t>
            </a:r>
          </a:p>
        </p:txBody>
      </p:sp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7072313" y="62420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8645EF78-54EE-45D6-A77F-21DA2CD1F631}" type="slidenum">
              <a:rPr lang="it-IT" sz="1400" b="1">
                <a:solidFill>
                  <a:schemeClr val="bg1"/>
                </a:solidFill>
                <a:latin typeface="Tahoma" pitchFamily="34" charset="0"/>
              </a:rPr>
              <a:pPr algn="r" eaLnBrk="0" hangingPunct="0"/>
              <a:t>3</a:t>
            </a:fld>
            <a:endParaRPr lang="it-IT" sz="1400" b="1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2055" name="Text Box 11"/>
          <p:cNvSpPr txBox="1">
            <a:spLocks noChangeArrowheads="1"/>
          </p:cNvSpPr>
          <p:nvPr/>
        </p:nvSpPr>
        <p:spPr bwMode="auto">
          <a:xfrm>
            <a:off x="4192588" y="10001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sv-SE">
              <a:latin typeface="Calibri" pitchFamily="34" charset="0"/>
            </a:endParaRPr>
          </a:p>
        </p:txBody>
      </p:sp>
      <p:sp>
        <p:nvSpPr>
          <p:cNvPr id="2057" name="Text Box 10"/>
          <p:cNvSpPr txBox="1">
            <a:spLocks noChangeArrowheads="1"/>
          </p:cNvSpPr>
          <p:nvPr/>
        </p:nvSpPr>
        <p:spPr bwMode="auto">
          <a:xfrm>
            <a:off x="0" y="1"/>
            <a:ext cx="914400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sv-SE" sz="3200" b="1" dirty="0" smtClean="0">
                <a:solidFill>
                  <a:srgbClr val="000099"/>
                </a:solidFill>
              </a:rPr>
              <a:t>Finna</a:t>
            </a:r>
            <a:r>
              <a:rPr lang="sv-SE" sz="3200" b="1" dirty="0">
                <a:solidFill>
                  <a:srgbClr val="000099"/>
                </a:solidFill>
              </a:rPr>
              <a:t>, fånga, främja företagare </a:t>
            </a:r>
            <a:endParaRPr lang="sv-SE" sz="3200" b="1" dirty="0" smtClean="0">
              <a:solidFill>
                <a:srgbClr val="000099"/>
              </a:solidFill>
            </a:endParaRPr>
          </a:p>
          <a:p>
            <a:pPr algn="ctr"/>
            <a:r>
              <a:rPr lang="sv-SE" sz="3200" b="1" dirty="0" smtClean="0">
                <a:solidFill>
                  <a:srgbClr val="000099"/>
                </a:solidFill>
              </a:rPr>
              <a:t>med </a:t>
            </a:r>
            <a:r>
              <a:rPr lang="sv-SE" sz="3200" b="1" dirty="0">
                <a:solidFill>
                  <a:srgbClr val="000099"/>
                </a:solidFill>
              </a:rPr>
              <a:t>utländsk bakgrund!</a:t>
            </a:r>
            <a:endParaRPr lang="sv-SE" sz="3200" b="1" dirty="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2284" name="Rectangle 46"/>
          <p:cNvSpPr>
            <a:spLocks noChangeArrowheads="1"/>
          </p:cNvSpPr>
          <p:nvPr/>
        </p:nvSpPr>
        <p:spPr bwMode="auto">
          <a:xfrm>
            <a:off x="395288" y="6356350"/>
            <a:ext cx="2089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/>
            <a:r>
              <a:rPr lang="it-IT" sz="1400" b="1" dirty="0" smtClean="0">
                <a:solidFill>
                  <a:schemeClr val="bg1"/>
                </a:solidFill>
                <a:latin typeface="Calibri" pitchFamily="34" charset="0"/>
              </a:rPr>
              <a:t>September  </a:t>
            </a:r>
            <a:r>
              <a:rPr lang="it-IT" sz="1400" b="1" dirty="0">
                <a:solidFill>
                  <a:schemeClr val="bg1"/>
                </a:solidFill>
                <a:latin typeface="Calibri" pitchFamily="34" charset="0"/>
              </a:rPr>
              <a:t>2010</a:t>
            </a:r>
          </a:p>
        </p:txBody>
      </p:sp>
      <p:sp>
        <p:nvSpPr>
          <p:cNvPr id="11" name="textruta 10"/>
          <p:cNvSpPr txBox="1"/>
          <p:nvPr/>
        </p:nvSpPr>
        <p:spPr>
          <a:xfrm>
            <a:off x="395536" y="2564904"/>
            <a:ext cx="85011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sv-SE" sz="3200" b="1" dirty="0" smtClean="0">
                <a:solidFill>
                  <a:srgbClr val="000099"/>
                </a:solidFill>
              </a:rPr>
              <a:t>Den politiska viljan </a:t>
            </a:r>
          </a:p>
        </p:txBody>
      </p:sp>
      <p:sp>
        <p:nvSpPr>
          <p:cNvPr id="12" name="Text Box 34"/>
          <p:cNvSpPr txBox="1">
            <a:spLocks noChangeArrowheads="1"/>
          </p:cNvSpPr>
          <p:nvPr/>
        </p:nvSpPr>
        <p:spPr bwMode="auto">
          <a:xfrm>
            <a:off x="2699792" y="6165304"/>
            <a:ext cx="375532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="1" dirty="0" smtClean="0">
                <a:solidFill>
                  <a:schemeClr val="bg1"/>
                </a:solidFill>
                <a:latin typeface="Calibri" pitchFamily="34" charset="0"/>
              </a:rPr>
              <a:t>Göran Brulin – Tillväxtverket</a:t>
            </a:r>
          </a:p>
          <a:p>
            <a:r>
              <a:rPr lang="it-IT" b="1" dirty="0" smtClean="0">
                <a:solidFill>
                  <a:schemeClr val="bg1"/>
                </a:solidFill>
                <a:latin typeface="Calibri" pitchFamily="34" charset="0"/>
              </a:rPr>
              <a:t>Lars Aspling  - www.asplingkonsult.se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1052736"/>
            <a:ext cx="9144000" cy="51054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95DCFF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000" tIns="46800" rIns="90000" bIns="46800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it-IT" sz="1400" dirty="0">
              <a:solidFill>
                <a:schemeClr val="tx2"/>
              </a:solidFill>
              <a:latin typeface="Tahoma" charset="0"/>
              <a:cs typeface="+mn-cs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sv-SE" sz="2400" dirty="0">
              <a:solidFill>
                <a:schemeClr val="folHlink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165850"/>
            <a:ext cx="9161463" cy="6858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v-SE">
              <a:latin typeface="Calibri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6165850"/>
            <a:ext cx="9161463" cy="685800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it-IT" sz="1400" b="1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endParaRPr lang="sv-SE" sz="1400" b="1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endParaRPr lang="sv-SE">
              <a:latin typeface="Calibri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214313" y="1285875"/>
            <a:ext cx="8650287" cy="483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GB" sz="2800">
                <a:solidFill>
                  <a:srgbClr val="000099"/>
                </a:solidFill>
                <a:latin typeface="Calibri" pitchFamily="34" charset="0"/>
              </a:rPr>
              <a:t>    </a:t>
            </a:r>
          </a:p>
        </p:txBody>
      </p:sp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7072313" y="62420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8645EF78-54EE-45D6-A77F-21DA2CD1F631}" type="slidenum">
              <a:rPr lang="it-IT" sz="1400" b="1">
                <a:solidFill>
                  <a:schemeClr val="bg1"/>
                </a:solidFill>
                <a:latin typeface="Tahoma" pitchFamily="34" charset="0"/>
              </a:rPr>
              <a:pPr algn="r" eaLnBrk="0" hangingPunct="0"/>
              <a:t>4</a:t>
            </a:fld>
            <a:endParaRPr lang="it-IT" sz="1400" b="1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2055" name="Text Box 11"/>
          <p:cNvSpPr txBox="1">
            <a:spLocks noChangeArrowheads="1"/>
          </p:cNvSpPr>
          <p:nvPr/>
        </p:nvSpPr>
        <p:spPr bwMode="auto">
          <a:xfrm>
            <a:off x="4192588" y="10001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sv-SE">
              <a:latin typeface="Calibri" pitchFamily="34" charset="0"/>
            </a:endParaRPr>
          </a:p>
        </p:txBody>
      </p:sp>
      <p:sp>
        <p:nvSpPr>
          <p:cNvPr id="2057" name="Text Box 10"/>
          <p:cNvSpPr txBox="1">
            <a:spLocks noChangeArrowheads="1"/>
          </p:cNvSpPr>
          <p:nvPr/>
        </p:nvSpPr>
        <p:spPr bwMode="auto">
          <a:xfrm>
            <a:off x="0" y="1"/>
            <a:ext cx="914400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sv-SE" sz="3200" b="1" dirty="0" smtClean="0">
                <a:solidFill>
                  <a:srgbClr val="000099"/>
                </a:solidFill>
              </a:rPr>
              <a:t>Finna</a:t>
            </a:r>
            <a:r>
              <a:rPr lang="sv-SE" sz="3200" b="1" dirty="0">
                <a:solidFill>
                  <a:srgbClr val="000099"/>
                </a:solidFill>
              </a:rPr>
              <a:t>, fånga, främja företagare </a:t>
            </a:r>
            <a:endParaRPr lang="sv-SE" sz="3200" b="1" dirty="0" smtClean="0">
              <a:solidFill>
                <a:srgbClr val="000099"/>
              </a:solidFill>
            </a:endParaRPr>
          </a:p>
          <a:p>
            <a:pPr algn="ctr"/>
            <a:r>
              <a:rPr lang="sv-SE" sz="3200" b="1" dirty="0" smtClean="0">
                <a:solidFill>
                  <a:srgbClr val="000099"/>
                </a:solidFill>
              </a:rPr>
              <a:t>med </a:t>
            </a:r>
            <a:r>
              <a:rPr lang="sv-SE" sz="3200" b="1" dirty="0">
                <a:solidFill>
                  <a:srgbClr val="000099"/>
                </a:solidFill>
              </a:rPr>
              <a:t>utländsk bakgrund!</a:t>
            </a:r>
            <a:endParaRPr lang="sv-SE" sz="3200" b="1" dirty="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2284" name="Rectangle 46"/>
          <p:cNvSpPr>
            <a:spLocks noChangeArrowheads="1"/>
          </p:cNvSpPr>
          <p:nvPr/>
        </p:nvSpPr>
        <p:spPr bwMode="auto">
          <a:xfrm>
            <a:off x="395288" y="6356350"/>
            <a:ext cx="2089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/>
            <a:r>
              <a:rPr lang="it-IT" sz="1400" b="1" dirty="0" smtClean="0">
                <a:solidFill>
                  <a:schemeClr val="bg1"/>
                </a:solidFill>
                <a:latin typeface="Calibri" pitchFamily="34" charset="0"/>
              </a:rPr>
              <a:t>September  </a:t>
            </a:r>
            <a:r>
              <a:rPr lang="it-IT" sz="1400" b="1" dirty="0">
                <a:solidFill>
                  <a:schemeClr val="bg1"/>
                </a:solidFill>
                <a:latin typeface="Calibri" pitchFamily="34" charset="0"/>
              </a:rPr>
              <a:t>2010</a:t>
            </a:r>
          </a:p>
        </p:txBody>
      </p:sp>
      <p:sp>
        <p:nvSpPr>
          <p:cNvPr id="11" name="textruta 10"/>
          <p:cNvSpPr txBox="1"/>
          <p:nvPr/>
        </p:nvSpPr>
        <p:spPr>
          <a:xfrm>
            <a:off x="395536" y="1730419"/>
            <a:ext cx="8501121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sv-SE" sz="3200" b="1" dirty="0" smtClean="0">
                <a:solidFill>
                  <a:srgbClr val="000099"/>
                </a:solidFill>
              </a:rPr>
              <a:t>Tre skäl för att fokusera på integrations- och mångfaldsperspektivet;</a:t>
            </a:r>
          </a:p>
          <a:p>
            <a:pPr algn="ctr">
              <a:spcAft>
                <a:spcPts val="600"/>
              </a:spcAft>
            </a:pPr>
            <a:endParaRPr lang="sv-SE" sz="3200" b="1" dirty="0" smtClean="0">
              <a:solidFill>
                <a:srgbClr val="000099"/>
              </a:solidFill>
            </a:endParaRPr>
          </a:p>
          <a:p>
            <a:pPr>
              <a:spcAft>
                <a:spcPts val="600"/>
              </a:spcAft>
              <a:buFont typeface="Arial" charset="0"/>
              <a:buChar char="•"/>
            </a:pPr>
            <a:r>
              <a:rPr lang="sv-SE" sz="3200" b="1" dirty="0" smtClean="0">
                <a:solidFill>
                  <a:srgbClr val="000099"/>
                </a:solidFill>
              </a:rPr>
              <a:t>Tillväxtskälet</a:t>
            </a:r>
          </a:p>
          <a:p>
            <a:pPr>
              <a:spcAft>
                <a:spcPts val="600"/>
              </a:spcAft>
              <a:buFont typeface="Arial" charset="0"/>
              <a:buChar char="•"/>
            </a:pPr>
            <a:r>
              <a:rPr lang="sv-SE" sz="3200" b="1" dirty="0" smtClean="0">
                <a:solidFill>
                  <a:srgbClr val="000099"/>
                </a:solidFill>
              </a:rPr>
              <a:t>Rättviseskälet</a:t>
            </a:r>
          </a:p>
          <a:p>
            <a:pPr>
              <a:spcAft>
                <a:spcPts val="600"/>
              </a:spcAft>
              <a:buFont typeface="Arial" charset="0"/>
              <a:buChar char="•"/>
            </a:pPr>
            <a:r>
              <a:rPr lang="sv-SE" sz="3200" b="1" dirty="0" smtClean="0">
                <a:solidFill>
                  <a:srgbClr val="000099"/>
                </a:solidFill>
              </a:rPr>
              <a:t>Demokratiskälet</a:t>
            </a:r>
          </a:p>
        </p:txBody>
      </p:sp>
      <p:sp>
        <p:nvSpPr>
          <p:cNvPr id="12" name="Text Box 34"/>
          <p:cNvSpPr txBox="1">
            <a:spLocks noChangeArrowheads="1"/>
          </p:cNvSpPr>
          <p:nvPr/>
        </p:nvSpPr>
        <p:spPr bwMode="auto">
          <a:xfrm>
            <a:off x="2699792" y="6165304"/>
            <a:ext cx="375532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="1" dirty="0" smtClean="0">
                <a:solidFill>
                  <a:schemeClr val="bg1"/>
                </a:solidFill>
                <a:latin typeface="Calibri" pitchFamily="34" charset="0"/>
              </a:rPr>
              <a:t>Göran Brulin – Tillväxtverket</a:t>
            </a:r>
          </a:p>
          <a:p>
            <a:r>
              <a:rPr lang="it-IT" b="1" dirty="0" smtClean="0">
                <a:solidFill>
                  <a:schemeClr val="bg1"/>
                </a:solidFill>
                <a:latin typeface="Calibri" pitchFamily="34" charset="0"/>
              </a:rPr>
              <a:t>Lars Aspling  - www.asplingkonsult.se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1052736"/>
            <a:ext cx="9144000" cy="51054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95DCFF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000" tIns="46800" rIns="90000" bIns="46800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it-IT" sz="1400" dirty="0">
              <a:solidFill>
                <a:schemeClr val="tx2"/>
              </a:solidFill>
              <a:latin typeface="Tahoma" charset="0"/>
              <a:cs typeface="+mn-cs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sv-SE" sz="2400" dirty="0">
              <a:solidFill>
                <a:schemeClr val="folHlink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165850"/>
            <a:ext cx="9161463" cy="6858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v-SE">
              <a:latin typeface="Calibri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6165850"/>
            <a:ext cx="9161463" cy="685800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it-IT" sz="1400" b="1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endParaRPr lang="sv-SE" sz="1400" b="1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endParaRPr lang="sv-SE">
              <a:latin typeface="Calibri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214313" y="1285875"/>
            <a:ext cx="8650287" cy="483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GB" sz="2800">
                <a:solidFill>
                  <a:srgbClr val="000099"/>
                </a:solidFill>
                <a:latin typeface="Calibri" pitchFamily="34" charset="0"/>
              </a:rPr>
              <a:t>    </a:t>
            </a:r>
          </a:p>
        </p:txBody>
      </p:sp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7072313" y="62420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8645EF78-54EE-45D6-A77F-21DA2CD1F631}" type="slidenum">
              <a:rPr lang="it-IT" sz="1400" b="1">
                <a:solidFill>
                  <a:schemeClr val="bg1"/>
                </a:solidFill>
                <a:latin typeface="Tahoma" pitchFamily="34" charset="0"/>
              </a:rPr>
              <a:pPr algn="r" eaLnBrk="0" hangingPunct="0"/>
              <a:t>5</a:t>
            </a:fld>
            <a:endParaRPr lang="it-IT" sz="1400" b="1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2055" name="Text Box 11"/>
          <p:cNvSpPr txBox="1">
            <a:spLocks noChangeArrowheads="1"/>
          </p:cNvSpPr>
          <p:nvPr/>
        </p:nvSpPr>
        <p:spPr bwMode="auto">
          <a:xfrm>
            <a:off x="4192588" y="10001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sv-SE">
              <a:latin typeface="Calibri" pitchFamily="34" charset="0"/>
            </a:endParaRPr>
          </a:p>
        </p:txBody>
      </p:sp>
      <p:sp>
        <p:nvSpPr>
          <p:cNvPr id="2057" name="Text Box 10"/>
          <p:cNvSpPr txBox="1">
            <a:spLocks noChangeArrowheads="1"/>
          </p:cNvSpPr>
          <p:nvPr/>
        </p:nvSpPr>
        <p:spPr bwMode="auto">
          <a:xfrm>
            <a:off x="0" y="1"/>
            <a:ext cx="914400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sv-SE" sz="3200" b="1" dirty="0" smtClean="0">
                <a:solidFill>
                  <a:srgbClr val="000099"/>
                </a:solidFill>
              </a:rPr>
              <a:t>Finna</a:t>
            </a:r>
            <a:r>
              <a:rPr lang="sv-SE" sz="3200" b="1" dirty="0">
                <a:solidFill>
                  <a:srgbClr val="000099"/>
                </a:solidFill>
              </a:rPr>
              <a:t>, fånga, främja företagare </a:t>
            </a:r>
            <a:endParaRPr lang="sv-SE" sz="3200" b="1" dirty="0" smtClean="0">
              <a:solidFill>
                <a:srgbClr val="000099"/>
              </a:solidFill>
            </a:endParaRPr>
          </a:p>
          <a:p>
            <a:pPr algn="ctr"/>
            <a:r>
              <a:rPr lang="sv-SE" sz="3200" b="1" dirty="0" smtClean="0">
                <a:solidFill>
                  <a:srgbClr val="000099"/>
                </a:solidFill>
              </a:rPr>
              <a:t>med </a:t>
            </a:r>
            <a:r>
              <a:rPr lang="sv-SE" sz="3200" b="1" dirty="0">
                <a:solidFill>
                  <a:srgbClr val="000099"/>
                </a:solidFill>
              </a:rPr>
              <a:t>utländsk bakgrund!</a:t>
            </a:r>
            <a:endParaRPr lang="sv-SE" sz="3200" b="1" dirty="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2284" name="Rectangle 46"/>
          <p:cNvSpPr>
            <a:spLocks noChangeArrowheads="1"/>
          </p:cNvSpPr>
          <p:nvPr/>
        </p:nvSpPr>
        <p:spPr bwMode="auto">
          <a:xfrm>
            <a:off x="395288" y="6356350"/>
            <a:ext cx="2089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/>
            <a:r>
              <a:rPr lang="it-IT" sz="1400" b="1" dirty="0" smtClean="0">
                <a:solidFill>
                  <a:schemeClr val="bg1"/>
                </a:solidFill>
                <a:latin typeface="Calibri" pitchFamily="34" charset="0"/>
              </a:rPr>
              <a:t>September  </a:t>
            </a:r>
            <a:r>
              <a:rPr lang="it-IT" sz="1400" b="1" dirty="0">
                <a:solidFill>
                  <a:schemeClr val="bg1"/>
                </a:solidFill>
                <a:latin typeface="Calibri" pitchFamily="34" charset="0"/>
              </a:rPr>
              <a:t>2010</a:t>
            </a:r>
          </a:p>
        </p:txBody>
      </p:sp>
      <p:sp>
        <p:nvSpPr>
          <p:cNvPr id="11" name="textruta 10"/>
          <p:cNvSpPr txBox="1"/>
          <p:nvPr/>
        </p:nvSpPr>
        <p:spPr>
          <a:xfrm>
            <a:off x="395536" y="2204864"/>
            <a:ext cx="864096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sv-SE" sz="3200" b="1" dirty="0" smtClean="0">
                <a:solidFill>
                  <a:srgbClr val="000099"/>
                </a:solidFill>
              </a:rPr>
              <a:t>Finansiella medel;</a:t>
            </a:r>
          </a:p>
          <a:p>
            <a:pPr algn="ctr">
              <a:spcAft>
                <a:spcPts val="600"/>
              </a:spcAft>
            </a:pPr>
            <a:r>
              <a:rPr lang="sv-SE" sz="3200" b="1" dirty="0" smtClean="0">
                <a:solidFill>
                  <a:srgbClr val="000099"/>
                </a:solidFill>
              </a:rPr>
              <a:t> </a:t>
            </a:r>
          </a:p>
          <a:p>
            <a:pPr>
              <a:spcAft>
                <a:spcPts val="1200"/>
              </a:spcAft>
              <a:buFont typeface="Arial" charset="0"/>
              <a:buChar char="•"/>
            </a:pPr>
            <a:r>
              <a:rPr lang="sv-SE" sz="3200" b="1" dirty="0" smtClean="0">
                <a:solidFill>
                  <a:srgbClr val="000099"/>
                </a:solidFill>
              </a:rPr>
              <a:t>Strukturfondsmedel – källa, syfte/mål samt krav!</a:t>
            </a:r>
          </a:p>
          <a:p>
            <a:pPr>
              <a:spcAft>
                <a:spcPts val="600"/>
              </a:spcAft>
              <a:buFont typeface="Arial" charset="0"/>
              <a:buChar char="•"/>
            </a:pPr>
            <a:r>
              <a:rPr lang="sv-SE" sz="3200" b="1" dirty="0">
                <a:solidFill>
                  <a:srgbClr val="000099"/>
                </a:solidFill>
              </a:rPr>
              <a:t>Ö</a:t>
            </a:r>
            <a:r>
              <a:rPr lang="sv-SE" sz="3200" b="1" dirty="0" smtClean="0">
                <a:solidFill>
                  <a:srgbClr val="000099"/>
                </a:solidFill>
              </a:rPr>
              <a:t>vriga medel</a:t>
            </a:r>
          </a:p>
        </p:txBody>
      </p:sp>
      <p:sp>
        <p:nvSpPr>
          <p:cNvPr id="12" name="Text Box 34"/>
          <p:cNvSpPr txBox="1">
            <a:spLocks noChangeArrowheads="1"/>
          </p:cNvSpPr>
          <p:nvPr/>
        </p:nvSpPr>
        <p:spPr bwMode="auto">
          <a:xfrm>
            <a:off x="2699792" y="6165304"/>
            <a:ext cx="375532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="1" dirty="0" smtClean="0">
                <a:solidFill>
                  <a:schemeClr val="bg1"/>
                </a:solidFill>
                <a:latin typeface="Calibri" pitchFamily="34" charset="0"/>
              </a:rPr>
              <a:t>Göran Brulin – Tillväxtverket</a:t>
            </a:r>
          </a:p>
          <a:p>
            <a:r>
              <a:rPr lang="it-IT" b="1" dirty="0" smtClean="0">
                <a:solidFill>
                  <a:schemeClr val="bg1"/>
                </a:solidFill>
                <a:latin typeface="Calibri" pitchFamily="34" charset="0"/>
              </a:rPr>
              <a:t>Lars Aspling  - www.asplingkonsult.se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1052736"/>
            <a:ext cx="9144000" cy="51054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95DCFF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000" tIns="46800" rIns="90000" bIns="46800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it-IT" sz="1400" dirty="0">
              <a:solidFill>
                <a:schemeClr val="tx2"/>
              </a:solidFill>
              <a:latin typeface="Tahoma" charset="0"/>
              <a:cs typeface="+mn-cs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sv-SE" sz="2400" dirty="0">
              <a:solidFill>
                <a:schemeClr val="folHlink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165850"/>
            <a:ext cx="9161463" cy="6858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v-SE">
              <a:latin typeface="Calibri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6165850"/>
            <a:ext cx="9161463" cy="685800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it-IT" sz="1400" b="1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endParaRPr lang="sv-SE" sz="1400" b="1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endParaRPr lang="sv-SE">
              <a:latin typeface="Calibri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214313" y="1285875"/>
            <a:ext cx="8650287" cy="483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GB" sz="2800">
                <a:solidFill>
                  <a:srgbClr val="000099"/>
                </a:solidFill>
                <a:latin typeface="Calibri" pitchFamily="34" charset="0"/>
              </a:rPr>
              <a:t>    </a:t>
            </a:r>
          </a:p>
        </p:txBody>
      </p:sp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7072313" y="62420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8645EF78-54EE-45D6-A77F-21DA2CD1F631}" type="slidenum">
              <a:rPr lang="it-IT" sz="1400" b="1">
                <a:solidFill>
                  <a:schemeClr val="bg1"/>
                </a:solidFill>
                <a:latin typeface="Tahoma" pitchFamily="34" charset="0"/>
              </a:rPr>
              <a:pPr algn="r" eaLnBrk="0" hangingPunct="0"/>
              <a:t>6</a:t>
            </a:fld>
            <a:endParaRPr lang="it-IT" sz="1400" b="1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2055" name="Text Box 11"/>
          <p:cNvSpPr txBox="1">
            <a:spLocks noChangeArrowheads="1"/>
          </p:cNvSpPr>
          <p:nvPr/>
        </p:nvSpPr>
        <p:spPr bwMode="auto">
          <a:xfrm>
            <a:off x="4192588" y="10001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sv-SE">
              <a:latin typeface="Calibri" pitchFamily="34" charset="0"/>
            </a:endParaRPr>
          </a:p>
        </p:txBody>
      </p:sp>
      <p:sp>
        <p:nvSpPr>
          <p:cNvPr id="2057" name="Text Box 10"/>
          <p:cNvSpPr txBox="1">
            <a:spLocks noChangeArrowheads="1"/>
          </p:cNvSpPr>
          <p:nvPr/>
        </p:nvSpPr>
        <p:spPr bwMode="auto">
          <a:xfrm>
            <a:off x="0" y="1"/>
            <a:ext cx="914400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sv-SE" sz="3200" b="1" dirty="0" smtClean="0">
                <a:solidFill>
                  <a:srgbClr val="000099"/>
                </a:solidFill>
              </a:rPr>
              <a:t>Finna</a:t>
            </a:r>
            <a:r>
              <a:rPr lang="sv-SE" sz="3200" b="1" dirty="0">
                <a:solidFill>
                  <a:srgbClr val="000099"/>
                </a:solidFill>
              </a:rPr>
              <a:t>, fånga, främja företagare </a:t>
            </a:r>
            <a:endParaRPr lang="sv-SE" sz="3200" b="1" dirty="0" smtClean="0">
              <a:solidFill>
                <a:srgbClr val="000099"/>
              </a:solidFill>
            </a:endParaRPr>
          </a:p>
          <a:p>
            <a:pPr algn="ctr"/>
            <a:r>
              <a:rPr lang="sv-SE" sz="3200" b="1" dirty="0" smtClean="0">
                <a:solidFill>
                  <a:srgbClr val="000099"/>
                </a:solidFill>
              </a:rPr>
              <a:t>med </a:t>
            </a:r>
            <a:r>
              <a:rPr lang="sv-SE" sz="3200" b="1" dirty="0">
                <a:solidFill>
                  <a:srgbClr val="000099"/>
                </a:solidFill>
              </a:rPr>
              <a:t>utländsk bakgrund!</a:t>
            </a:r>
            <a:endParaRPr lang="sv-SE" sz="3200" b="1" dirty="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2284" name="Rectangle 46"/>
          <p:cNvSpPr>
            <a:spLocks noChangeArrowheads="1"/>
          </p:cNvSpPr>
          <p:nvPr/>
        </p:nvSpPr>
        <p:spPr bwMode="auto">
          <a:xfrm>
            <a:off x="395288" y="6356350"/>
            <a:ext cx="2089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/>
            <a:r>
              <a:rPr lang="it-IT" sz="1400" b="1" dirty="0" smtClean="0">
                <a:solidFill>
                  <a:schemeClr val="bg1"/>
                </a:solidFill>
                <a:latin typeface="Calibri" pitchFamily="34" charset="0"/>
              </a:rPr>
              <a:t>September  </a:t>
            </a:r>
            <a:r>
              <a:rPr lang="it-IT" sz="1400" b="1" dirty="0">
                <a:solidFill>
                  <a:schemeClr val="bg1"/>
                </a:solidFill>
                <a:latin typeface="Calibri" pitchFamily="34" charset="0"/>
              </a:rPr>
              <a:t>2010</a:t>
            </a:r>
          </a:p>
        </p:txBody>
      </p:sp>
      <p:sp>
        <p:nvSpPr>
          <p:cNvPr id="11" name="textruta 10"/>
          <p:cNvSpPr txBox="1"/>
          <p:nvPr/>
        </p:nvSpPr>
        <p:spPr>
          <a:xfrm>
            <a:off x="395536" y="2204864"/>
            <a:ext cx="850112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sv-SE" sz="3200" b="1" dirty="0" smtClean="0">
                <a:solidFill>
                  <a:srgbClr val="000099"/>
                </a:solidFill>
              </a:rPr>
              <a:t>Tidigare dokumenterade erfarenheter;</a:t>
            </a:r>
          </a:p>
          <a:p>
            <a:pPr algn="ctr">
              <a:spcAft>
                <a:spcPts val="600"/>
              </a:spcAft>
            </a:pPr>
            <a:r>
              <a:rPr lang="sv-SE" sz="3200" b="1" dirty="0" smtClean="0">
                <a:solidFill>
                  <a:srgbClr val="000099"/>
                </a:solidFill>
              </a:rPr>
              <a:t> </a:t>
            </a:r>
          </a:p>
          <a:p>
            <a:pPr algn="ctr">
              <a:spcAft>
                <a:spcPts val="1200"/>
              </a:spcAft>
            </a:pPr>
            <a:r>
              <a:rPr lang="sv-SE" sz="3200" b="1" dirty="0" smtClean="0">
                <a:solidFill>
                  <a:srgbClr val="000099"/>
                </a:solidFill>
              </a:rPr>
              <a:t>Offentliga program i allmänhet och det horisontella kriteriet ”</a:t>
            </a:r>
            <a:r>
              <a:rPr lang="sv-SE" sz="3200" b="1" dirty="0" smtClean="0">
                <a:solidFill>
                  <a:srgbClr val="FF0000"/>
                </a:solidFill>
              </a:rPr>
              <a:t>integration</a:t>
            </a:r>
            <a:r>
              <a:rPr lang="sv-SE" sz="3200" b="1" dirty="0" smtClean="0">
                <a:solidFill>
                  <a:srgbClr val="000099"/>
                </a:solidFill>
              </a:rPr>
              <a:t>” i synnerhet</a:t>
            </a:r>
          </a:p>
        </p:txBody>
      </p:sp>
      <p:sp>
        <p:nvSpPr>
          <p:cNvPr id="12" name="Text Box 34"/>
          <p:cNvSpPr txBox="1">
            <a:spLocks noChangeArrowheads="1"/>
          </p:cNvSpPr>
          <p:nvPr/>
        </p:nvSpPr>
        <p:spPr bwMode="auto">
          <a:xfrm>
            <a:off x="2699792" y="6165304"/>
            <a:ext cx="375532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="1" dirty="0" smtClean="0">
                <a:solidFill>
                  <a:schemeClr val="bg1"/>
                </a:solidFill>
                <a:latin typeface="Calibri" pitchFamily="34" charset="0"/>
              </a:rPr>
              <a:t>Göran Brulin – Tillväxtverket</a:t>
            </a:r>
          </a:p>
          <a:p>
            <a:r>
              <a:rPr lang="it-IT" b="1" dirty="0" smtClean="0">
                <a:solidFill>
                  <a:schemeClr val="bg1"/>
                </a:solidFill>
                <a:latin typeface="Calibri" pitchFamily="34" charset="0"/>
              </a:rPr>
              <a:t>Lars Aspling  - www.asplingkonsult.se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1052736"/>
            <a:ext cx="9144000" cy="51054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95DCFF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000" tIns="46800" rIns="90000" bIns="46800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it-IT" sz="1400" dirty="0">
              <a:solidFill>
                <a:schemeClr val="tx2"/>
              </a:solidFill>
              <a:latin typeface="Tahoma" charset="0"/>
              <a:cs typeface="+mn-cs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sv-SE" sz="2400" dirty="0">
              <a:solidFill>
                <a:schemeClr val="folHlink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165850"/>
            <a:ext cx="9161463" cy="6858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v-SE">
              <a:latin typeface="Calibri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6165850"/>
            <a:ext cx="9161463" cy="685800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it-IT" sz="1400" b="1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endParaRPr lang="sv-SE" sz="1400" b="1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endParaRPr lang="sv-SE">
              <a:latin typeface="Calibri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214313" y="1285875"/>
            <a:ext cx="8650287" cy="483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GB" sz="2800">
                <a:solidFill>
                  <a:srgbClr val="000099"/>
                </a:solidFill>
                <a:latin typeface="Calibri" pitchFamily="34" charset="0"/>
              </a:rPr>
              <a:t>    </a:t>
            </a:r>
          </a:p>
        </p:txBody>
      </p:sp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7072313" y="62420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8645EF78-54EE-45D6-A77F-21DA2CD1F631}" type="slidenum">
              <a:rPr lang="it-IT" sz="1400" b="1">
                <a:solidFill>
                  <a:schemeClr val="bg1"/>
                </a:solidFill>
                <a:latin typeface="Tahoma" pitchFamily="34" charset="0"/>
              </a:rPr>
              <a:pPr algn="r" eaLnBrk="0" hangingPunct="0"/>
              <a:t>7</a:t>
            </a:fld>
            <a:endParaRPr lang="it-IT" sz="1400" b="1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2055" name="Text Box 11"/>
          <p:cNvSpPr txBox="1">
            <a:spLocks noChangeArrowheads="1"/>
          </p:cNvSpPr>
          <p:nvPr/>
        </p:nvSpPr>
        <p:spPr bwMode="auto">
          <a:xfrm>
            <a:off x="4192588" y="10001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sv-SE">
              <a:latin typeface="Calibri" pitchFamily="34" charset="0"/>
            </a:endParaRPr>
          </a:p>
        </p:txBody>
      </p:sp>
      <p:sp>
        <p:nvSpPr>
          <p:cNvPr id="2057" name="Text Box 10"/>
          <p:cNvSpPr txBox="1">
            <a:spLocks noChangeArrowheads="1"/>
          </p:cNvSpPr>
          <p:nvPr/>
        </p:nvSpPr>
        <p:spPr bwMode="auto">
          <a:xfrm>
            <a:off x="0" y="1"/>
            <a:ext cx="914400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sv-SE" sz="3200" b="1" dirty="0" smtClean="0">
                <a:solidFill>
                  <a:srgbClr val="000099"/>
                </a:solidFill>
              </a:rPr>
              <a:t>Finna</a:t>
            </a:r>
            <a:r>
              <a:rPr lang="sv-SE" sz="3200" b="1" dirty="0">
                <a:solidFill>
                  <a:srgbClr val="000099"/>
                </a:solidFill>
              </a:rPr>
              <a:t>, fånga, främja företagare </a:t>
            </a:r>
            <a:endParaRPr lang="sv-SE" sz="3200" b="1" dirty="0" smtClean="0">
              <a:solidFill>
                <a:srgbClr val="000099"/>
              </a:solidFill>
            </a:endParaRPr>
          </a:p>
          <a:p>
            <a:pPr algn="ctr"/>
            <a:r>
              <a:rPr lang="sv-SE" sz="3200" b="1" dirty="0" smtClean="0">
                <a:solidFill>
                  <a:srgbClr val="000099"/>
                </a:solidFill>
              </a:rPr>
              <a:t>med </a:t>
            </a:r>
            <a:r>
              <a:rPr lang="sv-SE" sz="3200" b="1" dirty="0">
                <a:solidFill>
                  <a:srgbClr val="000099"/>
                </a:solidFill>
              </a:rPr>
              <a:t>utländsk bakgrund!</a:t>
            </a:r>
            <a:endParaRPr lang="sv-SE" sz="3200" b="1" dirty="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2284" name="Rectangle 46"/>
          <p:cNvSpPr>
            <a:spLocks noChangeArrowheads="1"/>
          </p:cNvSpPr>
          <p:nvPr/>
        </p:nvSpPr>
        <p:spPr bwMode="auto">
          <a:xfrm>
            <a:off x="395288" y="6356350"/>
            <a:ext cx="2089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/>
            <a:r>
              <a:rPr lang="it-IT" sz="1400" b="1" dirty="0" smtClean="0">
                <a:solidFill>
                  <a:schemeClr val="bg1"/>
                </a:solidFill>
                <a:latin typeface="Calibri" pitchFamily="34" charset="0"/>
              </a:rPr>
              <a:t>September  </a:t>
            </a:r>
            <a:r>
              <a:rPr lang="it-IT" sz="1400" b="1" dirty="0">
                <a:solidFill>
                  <a:schemeClr val="bg1"/>
                </a:solidFill>
                <a:latin typeface="Calibri" pitchFamily="34" charset="0"/>
              </a:rPr>
              <a:t>2010</a:t>
            </a:r>
          </a:p>
        </p:txBody>
      </p:sp>
      <p:sp>
        <p:nvSpPr>
          <p:cNvPr id="11" name="textruta 10"/>
          <p:cNvSpPr txBox="1"/>
          <p:nvPr/>
        </p:nvSpPr>
        <p:spPr>
          <a:xfrm>
            <a:off x="395536" y="1730419"/>
            <a:ext cx="8501121" cy="420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sv-SE" sz="3200" b="1" dirty="0" smtClean="0">
                <a:solidFill>
                  <a:srgbClr val="000099"/>
                </a:solidFill>
              </a:rPr>
              <a:t>Följeforskningsinsats på tre aktuella program;</a:t>
            </a:r>
          </a:p>
          <a:p>
            <a:pPr>
              <a:spcAft>
                <a:spcPts val="600"/>
              </a:spcAft>
            </a:pPr>
            <a:endParaRPr lang="sv-SE" sz="2400" b="1" u="sng" dirty="0" smtClean="0">
              <a:solidFill>
                <a:srgbClr val="000099"/>
              </a:solidFill>
            </a:endParaRPr>
          </a:p>
          <a:p>
            <a:pPr>
              <a:spcAft>
                <a:spcPts val="600"/>
              </a:spcAft>
            </a:pPr>
            <a:r>
              <a:rPr lang="sv-SE" sz="2400" b="1" u="sng" dirty="0" smtClean="0">
                <a:solidFill>
                  <a:srgbClr val="000099"/>
                </a:solidFill>
              </a:rPr>
              <a:t>Strukturfondsprojekt</a:t>
            </a:r>
            <a:endParaRPr lang="sv-SE" sz="3200" b="1" dirty="0" smtClean="0">
              <a:solidFill>
                <a:srgbClr val="000099"/>
              </a:solidFill>
            </a:endParaRPr>
          </a:p>
          <a:p>
            <a:pPr>
              <a:spcAft>
                <a:spcPts val="600"/>
              </a:spcAft>
              <a:buFont typeface="Arial" charset="0"/>
              <a:buChar char="•"/>
            </a:pPr>
            <a:r>
              <a:rPr lang="sv-SE" sz="3200" b="1" dirty="0" smtClean="0">
                <a:solidFill>
                  <a:srgbClr val="000099"/>
                </a:solidFill>
              </a:rPr>
              <a:t>Smeax-projekten (5 regionala)</a:t>
            </a:r>
          </a:p>
          <a:p>
            <a:pPr>
              <a:spcAft>
                <a:spcPts val="600"/>
              </a:spcAft>
              <a:buFont typeface="Arial" charset="0"/>
              <a:buChar char="•"/>
            </a:pPr>
            <a:r>
              <a:rPr lang="sv-SE" sz="3200" b="1" dirty="0" smtClean="0">
                <a:solidFill>
                  <a:srgbClr val="000099"/>
                </a:solidFill>
              </a:rPr>
              <a:t>Riskkapitalfondsprojekten (12 regionala)</a:t>
            </a:r>
          </a:p>
          <a:p>
            <a:pPr>
              <a:spcAft>
                <a:spcPts val="600"/>
              </a:spcAft>
            </a:pPr>
            <a:endParaRPr lang="sv-SE" sz="3200" b="1" dirty="0" smtClean="0">
              <a:solidFill>
                <a:srgbClr val="000099"/>
              </a:solidFill>
            </a:endParaRPr>
          </a:p>
          <a:p>
            <a:pPr>
              <a:spcAft>
                <a:spcPts val="600"/>
              </a:spcAft>
            </a:pPr>
            <a:r>
              <a:rPr lang="sv-SE" sz="2400" b="1" u="sng" dirty="0" smtClean="0">
                <a:solidFill>
                  <a:srgbClr val="000099"/>
                </a:solidFill>
              </a:rPr>
              <a:t>Nationellt program </a:t>
            </a:r>
          </a:p>
          <a:p>
            <a:pPr>
              <a:spcAft>
                <a:spcPts val="600"/>
              </a:spcAft>
              <a:buFont typeface="Arial" charset="0"/>
              <a:buChar char="•"/>
            </a:pPr>
            <a:r>
              <a:rPr lang="sv-SE" sz="3200" b="1" dirty="0" smtClean="0">
                <a:solidFill>
                  <a:srgbClr val="000099"/>
                </a:solidFill>
              </a:rPr>
              <a:t> Programmet för medelstora företag (ME)</a:t>
            </a:r>
          </a:p>
        </p:txBody>
      </p:sp>
      <p:sp>
        <p:nvSpPr>
          <p:cNvPr id="12" name="Text Box 34"/>
          <p:cNvSpPr txBox="1">
            <a:spLocks noChangeArrowheads="1"/>
          </p:cNvSpPr>
          <p:nvPr/>
        </p:nvSpPr>
        <p:spPr bwMode="auto">
          <a:xfrm>
            <a:off x="2699792" y="6165304"/>
            <a:ext cx="375532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="1" dirty="0" smtClean="0">
                <a:solidFill>
                  <a:schemeClr val="bg1"/>
                </a:solidFill>
                <a:latin typeface="Calibri" pitchFamily="34" charset="0"/>
              </a:rPr>
              <a:t>Göran Brulin – Tillväxtverket</a:t>
            </a:r>
          </a:p>
          <a:p>
            <a:r>
              <a:rPr lang="it-IT" b="1" dirty="0" smtClean="0">
                <a:solidFill>
                  <a:schemeClr val="bg1"/>
                </a:solidFill>
                <a:latin typeface="Calibri" pitchFamily="34" charset="0"/>
              </a:rPr>
              <a:t>Lars Aspling  - www.asplingkonsult.se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1052736"/>
            <a:ext cx="9144000" cy="51054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95DCFF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000" tIns="46800" rIns="90000" bIns="46800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it-IT" sz="1400" dirty="0">
              <a:solidFill>
                <a:schemeClr val="tx2"/>
              </a:solidFill>
              <a:latin typeface="Tahoma" charset="0"/>
              <a:cs typeface="+mn-cs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sv-SE" sz="2400" dirty="0">
              <a:solidFill>
                <a:schemeClr val="folHlink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165850"/>
            <a:ext cx="9161463" cy="6858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v-SE">
              <a:latin typeface="Calibri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6165850"/>
            <a:ext cx="9161463" cy="685800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it-IT" sz="1400" b="1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endParaRPr lang="sv-SE" sz="1400" b="1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endParaRPr lang="sv-SE">
              <a:latin typeface="Calibri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214313" y="1285875"/>
            <a:ext cx="8650287" cy="483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GB" sz="2800">
                <a:solidFill>
                  <a:srgbClr val="000099"/>
                </a:solidFill>
                <a:latin typeface="Calibri" pitchFamily="34" charset="0"/>
              </a:rPr>
              <a:t>    </a:t>
            </a:r>
          </a:p>
        </p:txBody>
      </p:sp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7072313" y="62420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8645EF78-54EE-45D6-A77F-21DA2CD1F631}" type="slidenum">
              <a:rPr lang="it-IT" sz="1400" b="1">
                <a:solidFill>
                  <a:schemeClr val="bg1"/>
                </a:solidFill>
                <a:latin typeface="Tahoma" pitchFamily="34" charset="0"/>
              </a:rPr>
              <a:pPr algn="r" eaLnBrk="0" hangingPunct="0"/>
              <a:t>8</a:t>
            </a:fld>
            <a:endParaRPr lang="it-IT" sz="1400" b="1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2055" name="Text Box 11"/>
          <p:cNvSpPr txBox="1">
            <a:spLocks noChangeArrowheads="1"/>
          </p:cNvSpPr>
          <p:nvPr/>
        </p:nvSpPr>
        <p:spPr bwMode="auto">
          <a:xfrm>
            <a:off x="4192588" y="10001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sv-SE">
              <a:latin typeface="Calibri" pitchFamily="34" charset="0"/>
            </a:endParaRPr>
          </a:p>
        </p:txBody>
      </p:sp>
      <p:sp>
        <p:nvSpPr>
          <p:cNvPr id="2057" name="Text Box 10"/>
          <p:cNvSpPr txBox="1">
            <a:spLocks noChangeArrowheads="1"/>
          </p:cNvSpPr>
          <p:nvPr/>
        </p:nvSpPr>
        <p:spPr bwMode="auto">
          <a:xfrm>
            <a:off x="0" y="1"/>
            <a:ext cx="914400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sv-SE" sz="3200" b="1" dirty="0" smtClean="0">
                <a:solidFill>
                  <a:srgbClr val="000099"/>
                </a:solidFill>
              </a:rPr>
              <a:t>Finna</a:t>
            </a:r>
            <a:r>
              <a:rPr lang="sv-SE" sz="3200" b="1" dirty="0">
                <a:solidFill>
                  <a:srgbClr val="000099"/>
                </a:solidFill>
              </a:rPr>
              <a:t>, fånga, främja företagare </a:t>
            </a:r>
            <a:endParaRPr lang="sv-SE" sz="3200" b="1" dirty="0" smtClean="0">
              <a:solidFill>
                <a:srgbClr val="000099"/>
              </a:solidFill>
            </a:endParaRPr>
          </a:p>
          <a:p>
            <a:pPr algn="ctr"/>
            <a:r>
              <a:rPr lang="sv-SE" sz="3200" b="1" dirty="0" smtClean="0">
                <a:solidFill>
                  <a:srgbClr val="000099"/>
                </a:solidFill>
              </a:rPr>
              <a:t>med </a:t>
            </a:r>
            <a:r>
              <a:rPr lang="sv-SE" sz="3200" b="1" dirty="0">
                <a:solidFill>
                  <a:srgbClr val="000099"/>
                </a:solidFill>
              </a:rPr>
              <a:t>utländsk bakgrund!</a:t>
            </a:r>
            <a:endParaRPr lang="sv-SE" sz="3200" b="1" dirty="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2284" name="Rectangle 46"/>
          <p:cNvSpPr>
            <a:spLocks noChangeArrowheads="1"/>
          </p:cNvSpPr>
          <p:nvPr/>
        </p:nvSpPr>
        <p:spPr bwMode="auto">
          <a:xfrm>
            <a:off x="395288" y="6356350"/>
            <a:ext cx="2089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/>
            <a:r>
              <a:rPr lang="it-IT" sz="1400" b="1" dirty="0" smtClean="0">
                <a:solidFill>
                  <a:schemeClr val="bg1"/>
                </a:solidFill>
                <a:latin typeface="Calibri" pitchFamily="34" charset="0"/>
              </a:rPr>
              <a:t>September  </a:t>
            </a:r>
            <a:r>
              <a:rPr lang="it-IT" sz="1400" b="1" dirty="0">
                <a:solidFill>
                  <a:schemeClr val="bg1"/>
                </a:solidFill>
                <a:latin typeface="Calibri" pitchFamily="34" charset="0"/>
              </a:rPr>
              <a:t>2010</a:t>
            </a:r>
          </a:p>
        </p:txBody>
      </p:sp>
      <p:sp>
        <p:nvSpPr>
          <p:cNvPr id="11" name="textruta 10"/>
          <p:cNvSpPr txBox="1"/>
          <p:nvPr/>
        </p:nvSpPr>
        <p:spPr>
          <a:xfrm>
            <a:off x="395536" y="1231592"/>
            <a:ext cx="8640960" cy="4601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sv-SE" sz="3200" b="1" dirty="0" smtClean="0">
                <a:solidFill>
                  <a:srgbClr val="000099"/>
                </a:solidFill>
              </a:rPr>
              <a:t>Smeax-projekten;</a:t>
            </a:r>
          </a:p>
          <a:p>
            <a:pPr>
              <a:spcAft>
                <a:spcPts val="600"/>
              </a:spcAft>
            </a:pPr>
            <a:r>
              <a:rPr lang="sv-SE" sz="2400" b="1" u="sng" dirty="0" smtClean="0">
                <a:solidFill>
                  <a:srgbClr val="000099"/>
                </a:solidFill>
              </a:rPr>
              <a:t>Intressenter: </a:t>
            </a:r>
            <a:r>
              <a:rPr lang="sv-SE" sz="2400" b="1" dirty="0" smtClean="0">
                <a:solidFill>
                  <a:srgbClr val="000099"/>
                </a:solidFill>
              </a:rPr>
              <a:t>	EU- TVV- Vinnova- Connect (Norr, Öst, Väst, Skåne) </a:t>
            </a:r>
          </a:p>
          <a:p>
            <a:pPr>
              <a:spcAft>
                <a:spcPts val="600"/>
              </a:spcAft>
            </a:pPr>
            <a:r>
              <a:rPr lang="sv-SE" sz="2400" b="1" u="sng" dirty="0" smtClean="0">
                <a:solidFill>
                  <a:srgbClr val="000099"/>
                </a:solidFill>
              </a:rPr>
              <a:t>Målsättning:</a:t>
            </a:r>
            <a:r>
              <a:rPr lang="sv-SE" sz="2400" b="1" dirty="0" smtClean="0">
                <a:solidFill>
                  <a:srgbClr val="000099"/>
                </a:solidFill>
              </a:rPr>
              <a:t> 	Finn de 300 mest tillväxtbenägna företag/region</a:t>
            </a:r>
          </a:p>
          <a:p>
            <a:pPr>
              <a:spcAft>
                <a:spcPts val="600"/>
              </a:spcAft>
            </a:pPr>
            <a:r>
              <a:rPr lang="sv-SE" sz="2400" b="1" dirty="0" smtClean="0">
                <a:solidFill>
                  <a:srgbClr val="000099"/>
                </a:solidFill>
              </a:rPr>
              <a:t>		Erbjud en kostnadsfri Gap-analys med tolkning</a:t>
            </a:r>
          </a:p>
          <a:p>
            <a:pPr>
              <a:spcAft>
                <a:spcPts val="600"/>
              </a:spcAft>
            </a:pPr>
            <a:r>
              <a:rPr lang="sv-SE" sz="2400" b="1" dirty="0" smtClean="0">
                <a:solidFill>
                  <a:srgbClr val="000099"/>
                </a:solidFill>
              </a:rPr>
              <a:t>		Fånga 150 förtag/region till ”Företagsacceleratorn”</a:t>
            </a:r>
          </a:p>
          <a:p>
            <a:pPr>
              <a:spcAft>
                <a:spcPts val="600"/>
              </a:spcAft>
            </a:pPr>
            <a:r>
              <a:rPr lang="sv-SE" sz="2400" b="1" dirty="0" smtClean="0">
                <a:solidFill>
                  <a:srgbClr val="000099"/>
                </a:solidFill>
              </a:rPr>
              <a:t>		Mål: 1500 företag = Gap samt 750 företag till ”FA”</a:t>
            </a:r>
          </a:p>
          <a:p>
            <a:pPr>
              <a:spcAft>
                <a:spcPts val="600"/>
              </a:spcAft>
            </a:pPr>
            <a:r>
              <a:rPr lang="sv-SE" sz="2400" b="1" u="sng" dirty="0" smtClean="0">
                <a:solidFill>
                  <a:srgbClr val="000099"/>
                </a:solidFill>
              </a:rPr>
              <a:t>Integrationsmål</a:t>
            </a:r>
            <a:r>
              <a:rPr lang="sv-SE" sz="2400" b="1" dirty="0" smtClean="0">
                <a:solidFill>
                  <a:srgbClr val="000099"/>
                </a:solidFill>
              </a:rPr>
              <a:t>:</a:t>
            </a:r>
          </a:p>
          <a:p>
            <a:pPr>
              <a:spcAft>
                <a:spcPts val="600"/>
              </a:spcAft>
            </a:pPr>
            <a:r>
              <a:rPr lang="sv-SE" sz="2400" b="1" dirty="0" smtClean="0">
                <a:solidFill>
                  <a:srgbClr val="000099"/>
                </a:solidFill>
              </a:rPr>
              <a:t>		25 % drivs av företagare med utländsk bakgrund</a:t>
            </a:r>
          </a:p>
          <a:p>
            <a:pPr>
              <a:spcAft>
                <a:spcPts val="600"/>
              </a:spcAft>
            </a:pPr>
            <a:r>
              <a:rPr lang="sv-SE" sz="2400" b="1" dirty="0" smtClean="0">
                <a:solidFill>
                  <a:srgbClr val="000099"/>
                </a:solidFill>
              </a:rPr>
              <a:t>		Mål: 375 företag = Gap samt 175 företag till ”FA”</a:t>
            </a:r>
          </a:p>
          <a:p>
            <a:pPr>
              <a:spcAft>
                <a:spcPts val="600"/>
              </a:spcAft>
            </a:pPr>
            <a:r>
              <a:rPr lang="sv-SE" sz="2400" b="1" dirty="0" smtClean="0">
                <a:solidFill>
                  <a:srgbClr val="000099"/>
                </a:solidFill>
              </a:rPr>
              <a:t>Ansats:	Registerutsökning (utvecklad av underleverantör)	  </a:t>
            </a:r>
            <a:endParaRPr lang="sv-SE" sz="3200" b="1" dirty="0" smtClean="0">
              <a:solidFill>
                <a:srgbClr val="000099"/>
              </a:solidFill>
            </a:endParaRPr>
          </a:p>
        </p:txBody>
      </p:sp>
      <p:sp>
        <p:nvSpPr>
          <p:cNvPr id="12" name="Text Box 34"/>
          <p:cNvSpPr txBox="1">
            <a:spLocks noChangeArrowheads="1"/>
          </p:cNvSpPr>
          <p:nvPr/>
        </p:nvSpPr>
        <p:spPr bwMode="auto">
          <a:xfrm>
            <a:off x="2699792" y="6165304"/>
            <a:ext cx="375532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="1" dirty="0" smtClean="0">
                <a:solidFill>
                  <a:schemeClr val="bg1"/>
                </a:solidFill>
                <a:latin typeface="Calibri" pitchFamily="34" charset="0"/>
              </a:rPr>
              <a:t>Göran Brulin – Tillväxtverket</a:t>
            </a:r>
          </a:p>
          <a:p>
            <a:r>
              <a:rPr lang="it-IT" b="1" dirty="0" smtClean="0">
                <a:solidFill>
                  <a:schemeClr val="bg1"/>
                </a:solidFill>
                <a:latin typeface="Calibri" pitchFamily="34" charset="0"/>
              </a:rPr>
              <a:t>Lars Aspling  - www.asplingkonsult.se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1052736"/>
            <a:ext cx="9144000" cy="51054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95DCFF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lIns="90000" tIns="46800" rIns="90000" bIns="46800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it-IT" sz="1400" dirty="0">
              <a:solidFill>
                <a:schemeClr val="tx2"/>
              </a:solidFill>
              <a:latin typeface="Tahoma" charset="0"/>
              <a:cs typeface="+mn-cs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sv-SE" sz="2400" dirty="0">
              <a:solidFill>
                <a:schemeClr val="folHlink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165850"/>
            <a:ext cx="9161463" cy="6858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sv-SE">
              <a:latin typeface="Calibri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6165850"/>
            <a:ext cx="9161463" cy="685800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it-IT" sz="1400" b="1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endParaRPr lang="sv-SE" sz="1400" b="1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endParaRPr lang="sv-SE">
              <a:latin typeface="Calibri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214313" y="1285875"/>
            <a:ext cx="8650287" cy="483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GB" sz="2800">
                <a:solidFill>
                  <a:srgbClr val="000099"/>
                </a:solidFill>
                <a:latin typeface="Calibri" pitchFamily="34" charset="0"/>
              </a:rPr>
              <a:t>    </a:t>
            </a:r>
          </a:p>
        </p:txBody>
      </p:sp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7072313" y="62420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8645EF78-54EE-45D6-A77F-21DA2CD1F631}" type="slidenum">
              <a:rPr lang="it-IT" sz="1400" b="1">
                <a:solidFill>
                  <a:schemeClr val="bg1"/>
                </a:solidFill>
                <a:latin typeface="Tahoma" pitchFamily="34" charset="0"/>
              </a:rPr>
              <a:pPr algn="r" eaLnBrk="0" hangingPunct="0"/>
              <a:t>9</a:t>
            </a:fld>
            <a:endParaRPr lang="it-IT" sz="1400" b="1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2055" name="Text Box 11"/>
          <p:cNvSpPr txBox="1">
            <a:spLocks noChangeArrowheads="1"/>
          </p:cNvSpPr>
          <p:nvPr/>
        </p:nvSpPr>
        <p:spPr bwMode="auto">
          <a:xfrm>
            <a:off x="4192588" y="10001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sv-SE">
              <a:latin typeface="Calibri" pitchFamily="34" charset="0"/>
            </a:endParaRPr>
          </a:p>
        </p:txBody>
      </p:sp>
      <p:sp>
        <p:nvSpPr>
          <p:cNvPr id="2057" name="Text Box 10"/>
          <p:cNvSpPr txBox="1">
            <a:spLocks noChangeArrowheads="1"/>
          </p:cNvSpPr>
          <p:nvPr/>
        </p:nvSpPr>
        <p:spPr bwMode="auto">
          <a:xfrm>
            <a:off x="0" y="1"/>
            <a:ext cx="914400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sv-SE" sz="3200" b="1" dirty="0" smtClean="0">
                <a:solidFill>
                  <a:srgbClr val="000099"/>
                </a:solidFill>
              </a:rPr>
              <a:t>Finna</a:t>
            </a:r>
            <a:r>
              <a:rPr lang="sv-SE" sz="3200" b="1" dirty="0">
                <a:solidFill>
                  <a:srgbClr val="000099"/>
                </a:solidFill>
              </a:rPr>
              <a:t>, fånga, främja företagare </a:t>
            </a:r>
            <a:endParaRPr lang="sv-SE" sz="3200" b="1" dirty="0" smtClean="0">
              <a:solidFill>
                <a:srgbClr val="000099"/>
              </a:solidFill>
            </a:endParaRPr>
          </a:p>
          <a:p>
            <a:pPr algn="ctr"/>
            <a:r>
              <a:rPr lang="sv-SE" sz="3200" b="1" dirty="0" smtClean="0">
                <a:solidFill>
                  <a:srgbClr val="000099"/>
                </a:solidFill>
              </a:rPr>
              <a:t>med </a:t>
            </a:r>
            <a:r>
              <a:rPr lang="sv-SE" sz="3200" b="1" dirty="0">
                <a:solidFill>
                  <a:srgbClr val="000099"/>
                </a:solidFill>
              </a:rPr>
              <a:t>utländsk bakgrund!</a:t>
            </a:r>
            <a:endParaRPr lang="sv-SE" sz="3200" b="1" dirty="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2284" name="Rectangle 46"/>
          <p:cNvSpPr>
            <a:spLocks noChangeArrowheads="1"/>
          </p:cNvSpPr>
          <p:nvPr/>
        </p:nvSpPr>
        <p:spPr bwMode="auto">
          <a:xfrm>
            <a:off x="395288" y="6356350"/>
            <a:ext cx="2089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/>
            <a:r>
              <a:rPr lang="it-IT" sz="1400" b="1" dirty="0" smtClean="0">
                <a:solidFill>
                  <a:schemeClr val="bg1"/>
                </a:solidFill>
                <a:latin typeface="Calibri" pitchFamily="34" charset="0"/>
              </a:rPr>
              <a:t>September  </a:t>
            </a:r>
            <a:r>
              <a:rPr lang="it-IT" sz="1400" b="1" dirty="0">
                <a:solidFill>
                  <a:schemeClr val="bg1"/>
                </a:solidFill>
                <a:latin typeface="Calibri" pitchFamily="34" charset="0"/>
              </a:rPr>
              <a:t>2010</a:t>
            </a:r>
          </a:p>
        </p:txBody>
      </p:sp>
      <p:sp>
        <p:nvSpPr>
          <p:cNvPr id="11" name="textruta 10"/>
          <p:cNvSpPr txBox="1"/>
          <p:nvPr/>
        </p:nvSpPr>
        <p:spPr>
          <a:xfrm>
            <a:off x="395536" y="1231593"/>
            <a:ext cx="86409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sv-SE" sz="3200" b="1" dirty="0" smtClean="0">
                <a:solidFill>
                  <a:srgbClr val="000099"/>
                </a:solidFill>
              </a:rPr>
              <a:t>Smeax – Registeransatsen reella begränsningar;</a:t>
            </a:r>
          </a:p>
          <a:p>
            <a:pPr>
              <a:spcAft>
                <a:spcPts val="600"/>
              </a:spcAft>
            </a:pPr>
            <a:r>
              <a:rPr lang="sv-SE" sz="2400" b="1" u="sng" dirty="0" smtClean="0">
                <a:solidFill>
                  <a:srgbClr val="000099"/>
                </a:solidFill>
              </a:rPr>
              <a:t>Tillväxtutmaning:</a:t>
            </a:r>
            <a:r>
              <a:rPr lang="sv-SE" sz="2400" b="1" dirty="0" smtClean="0">
                <a:solidFill>
                  <a:srgbClr val="000099"/>
                </a:solidFill>
              </a:rPr>
              <a:t>	</a:t>
            </a:r>
          </a:p>
          <a:p>
            <a:pPr>
              <a:spcAft>
                <a:spcPts val="600"/>
              </a:spcAft>
            </a:pPr>
            <a:r>
              <a:rPr lang="sv-SE" sz="2400" b="1" dirty="0" smtClean="0">
                <a:solidFill>
                  <a:srgbClr val="000099"/>
                </a:solidFill>
              </a:rPr>
              <a:t>Kan en ägares genuina tillväxtintresse utläsas från registerdata?</a:t>
            </a:r>
          </a:p>
          <a:p>
            <a:pPr>
              <a:spcAft>
                <a:spcPts val="600"/>
              </a:spcAft>
            </a:pPr>
            <a:r>
              <a:rPr lang="sv-SE" sz="2400" b="1" dirty="0" smtClean="0">
                <a:solidFill>
                  <a:srgbClr val="000099"/>
                </a:solidFill>
              </a:rPr>
              <a:t> </a:t>
            </a:r>
          </a:p>
          <a:p>
            <a:pPr>
              <a:spcAft>
                <a:spcPts val="600"/>
              </a:spcAft>
            </a:pPr>
            <a:r>
              <a:rPr lang="sv-SE" sz="2400" b="1" u="sng" dirty="0" smtClean="0">
                <a:solidFill>
                  <a:srgbClr val="000099"/>
                </a:solidFill>
              </a:rPr>
              <a:t>Matchningsutmaning:</a:t>
            </a:r>
            <a:r>
              <a:rPr lang="sv-SE" sz="2400" b="1" dirty="0" smtClean="0">
                <a:solidFill>
                  <a:srgbClr val="000099"/>
                </a:solidFill>
              </a:rPr>
              <a:t> 	</a:t>
            </a:r>
          </a:p>
          <a:p>
            <a:pPr>
              <a:spcAft>
                <a:spcPts val="600"/>
              </a:spcAft>
            </a:pPr>
            <a:r>
              <a:rPr lang="sv-SE" sz="2400" b="1" dirty="0" smtClean="0">
                <a:solidFill>
                  <a:srgbClr val="000099"/>
                </a:solidFill>
              </a:rPr>
              <a:t>Microföretag dominerade urvalsbasen – SME var målgruppen!</a:t>
            </a:r>
          </a:p>
          <a:p>
            <a:pPr>
              <a:spcAft>
                <a:spcPts val="600"/>
              </a:spcAft>
            </a:pPr>
            <a:r>
              <a:rPr lang="sv-SE" sz="2400" b="1" dirty="0" smtClean="0">
                <a:solidFill>
                  <a:srgbClr val="000099"/>
                </a:solidFill>
              </a:rPr>
              <a:t>		</a:t>
            </a:r>
          </a:p>
          <a:p>
            <a:pPr>
              <a:spcAft>
                <a:spcPts val="600"/>
              </a:spcAft>
            </a:pPr>
            <a:r>
              <a:rPr lang="sv-SE" sz="2400" b="1" u="sng" dirty="0" smtClean="0">
                <a:solidFill>
                  <a:srgbClr val="000099"/>
                </a:solidFill>
              </a:rPr>
              <a:t>Företagare med utländsk bakgrund = Att finna nålen i höstacken</a:t>
            </a:r>
          </a:p>
          <a:p>
            <a:pPr>
              <a:spcAft>
                <a:spcPts val="600"/>
              </a:spcAft>
            </a:pPr>
            <a:r>
              <a:rPr lang="sv-SE" sz="2400" b="1" dirty="0" smtClean="0">
                <a:solidFill>
                  <a:srgbClr val="000099"/>
                </a:solidFill>
              </a:rPr>
              <a:t>SME med omsättning &gt; 10 Mkr vars företrädare/VD (född före 1990) har ett </a:t>
            </a:r>
            <a:r>
              <a:rPr lang="sv-SE" sz="2400" b="1" dirty="0" err="1" smtClean="0">
                <a:solidFill>
                  <a:srgbClr val="000099"/>
                </a:solidFill>
              </a:rPr>
              <a:t>Pnr</a:t>
            </a:r>
            <a:r>
              <a:rPr lang="sv-SE" sz="2400" b="1" dirty="0" smtClean="0">
                <a:solidFill>
                  <a:srgbClr val="000099"/>
                </a:solidFill>
              </a:rPr>
              <a:t> vars 4 sista(650X-659X, 740X-749X, 930X-999X)  </a:t>
            </a:r>
            <a:endParaRPr lang="sv-SE" sz="3200" b="1" dirty="0" smtClean="0">
              <a:solidFill>
                <a:srgbClr val="000099"/>
              </a:solidFill>
            </a:endParaRPr>
          </a:p>
        </p:txBody>
      </p:sp>
      <p:sp>
        <p:nvSpPr>
          <p:cNvPr id="12" name="Text Box 34"/>
          <p:cNvSpPr txBox="1">
            <a:spLocks noChangeArrowheads="1"/>
          </p:cNvSpPr>
          <p:nvPr/>
        </p:nvSpPr>
        <p:spPr bwMode="auto">
          <a:xfrm>
            <a:off x="2699792" y="6165304"/>
            <a:ext cx="375532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="1" dirty="0" smtClean="0">
                <a:solidFill>
                  <a:schemeClr val="bg1"/>
                </a:solidFill>
                <a:latin typeface="Calibri" pitchFamily="34" charset="0"/>
              </a:rPr>
              <a:t>Göran Brulin – Tillväxtverket</a:t>
            </a:r>
          </a:p>
          <a:p>
            <a:r>
              <a:rPr lang="it-IT" b="1" dirty="0" smtClean="0">
                <a:solidFill>
                  <a:schemeClr val="bg1"/>
                </a:solidFill>
                <a:latin typeface="Calibri" pitchFamily="34" charset="0"/>
              </a:rPr>
              <a:t>Lars Aspling  - www.asplingkonsult.se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1050</TotalTime>
  <Words>1046</Words>
  <Application>Microsoft Office PowerPoint</Application>
  <PresentationFormat>Bildspel på skärmen (4:3)</PresentationFormat>
  <Paragraphs>314</Paragraphs>
  <Slides>19</Slides>
  <Notes>19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19</vt:i4>
      </vt:variant>
    </vt:vector>
  </HeadingPairs>
  <TitlesOfParts>
    <vt:vector size="20" baseType="lpstr">
      <vt:lpstr>Office-tema</vt:lpstr>
      <vt:lpstr>Bild 1</vt:lpstr>
      <vt:lpstr>Bild 2</vt:lpstr>
      <vt:lpstr>Bild 3</vt:lpstr>
      <vt:lpstr>Bild 4</vt:lpstr>
      <vt:lpstr>Bild 5</vt:lpstr>
      <vt:lpstr>Bild 6</vt:lpstr>
      <vt:lpstr>Bild 7</vt:lpstr>
      <vt:lpstr>Bild 8</vt:lpstr>
      <vt:lpstr>Bild 9</vt:lpstr>
      <vt:lpstr>Bild 10</vt:lpstr>
      <vt:lpstr>Bild 11</vt:lpstr>
      <vt:lpstr>Bild 12</vt:lpstr>
      <vt:lpstr>Bild 13</vt:lpstr>
      <vt:lpstr>Bild 14</vt:lpstr>
      <vt:lpstr>Bild 15</vt:lpstr>
      <vt:lpstr>Bild 16</vt:lpstr>
      <vt:lpstr>Bild 17</vt:lpstr>
      <vt:lpstr>Bild 18</vt:lpstr>
      <vt:lpstr>Bild 19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Lars Aspling</dc:creator>
  <cp:lastModifiedBy>Lars Aspling</cp:lastModifiedBy>
  <cp:revision>94</cp:revision>
  <dcterms:created xsi:type="dcterms:W3CDTF">2010-08-25T12:34:05Z</dcterms:created>
  <dcterms:modified xsi:type="dcterms:W3CDTF">2010-09-02T13:03:45Z</dcterms:modified>
</cp:coreProperties>
</file>