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handoutMasterIdLst>
    <p:handoutMasterId r:id="rId31"/>
  </p:handoutMasterIdLst>
  <p:sldIdLst>
    <p:sldId id="256" r:id="rId2"/>
    <p:sldId id="275" r:id="rId3"/>
    <p:sldId id="273" r:id="rId4"/>
    <p:sldId id="274" r:id="rId5"/>
    <p:sldId id="271" r:id="rId6"/>
    <p:sldId id="272" r:id="rId7"/>
    <p:sldId id="276" r:id="rId8"/>
    <p:sldId id="270" r:id="rId9"/>
    <p:sldId id="282" r:id="rId10"/>
    <p:sldId id="262" r:id="rId11"/>
    <p:sldId id="263" r:id="rId12"/>
    <p:sldId id="283" r:id="rId13"/>
    <p:sldId id="284" r:id="rId14"/>
    <p:sldId id="264" r:id="rId15"/>
    <p:sldId id="278" r:id="rId16"/>
    <p:sldId id="277" r:id="rId17"/>
    <p:sldId id="280" r:id="rId18"/>
    <p:sldId id="279" r:id="rId19"/>
    <p:sldId id="281" r:id="rId20"/>
    <p:sldId id="257" r:id="rId21"/>
    <p:sldId id="258" r:id="rId22"/>
    <p:sldId id="259" r:id="rId23"/>
    <p:sldId id="260" r:id="rId24"/>
    <p:sldId id="266" r:id="rId25"/>
    <p:sldId id="268" r:id="rId26"/>
    <p:sldId id="261" r:id="rId27"/>
    <p:sldId id="269" r:id="rId28"/>
    <p:sldId id="265" r:id="rId29"/>
    <p:sldId id="267" r:id="rId30"/>
  </p:sldIdLst>
  <p:sldSz cx="9144000" cy="6858000" type="screen4x3"/>
  <p:notesSz cx="6858000" cy="9144000"/>
  <p:custDataLst>
    <p:tags r:id="rId32"/>
  </p:custDataLst>
  <p:defaultTextStyle>
    <a:defPPr>
      <a:defRPr lang="sv-SE"/>
    </a:defPPr>
    <a:lvl1pPr marL="0" algn="l" defTabSz="914213" rtl="0" eaLnBrk="1" latinLnBrk="0" hangingPunct="1">
      <a:defRPr sz="1800" kern="1200">
        <a:solidFill>
          <a:schemeClr val="tx1"/>
        </a:solidFill>
        <a:latin typeface="+mn-lt"/>
        <a:ea typeface="+mn-ea"/>
        <a:cs typeface="+mn-cs"/>
      </a:defRPr>
    </a:lvl1pPr>
    <a:lvl2pPr marL="457107" algn="l" defTabSz="914213" rtl="0" eaLnBrk="1" latinLnBrk="0" hangingPunct="1">
      <a:defRPr sz="1800" kern="1200">
        <a:solidFill>
          <a:schemeClr val="tx1"/>
        </a:solidFill>
        <a:latin typeface="+mn-lt"/>
        <a:ea typeface="+mn-ea"/>
        <a:cs typeface="+mn-cs"/>
      </a:defRPr>
    </a:lvl2pPr>
    <a:lvl3pPr marL="914213" algn="l" defTabSz="914213" rtl="0" eaLnBrk="1" latinLnBrk="0" hangingPunct="1">
      <a:defRPr sz="1800" kern="1200">
        <a:solidFill>
          <a:schemeClr val="tx1"/>
        </a:solidFill>
        <a:latin typeface="+mn-lt"/>
        <a:ea typeface="+mn-ea"/>
        <a:cs typeface="+mn-cs"/>
      </a:defRPr>
    </a:lvl3pPr>
    <a:lvl4pPr marL="1371320" algn="l" defTabSz="914213" rtl="0" eaLnBrk="1" latinLnBrk="0" hangingPunct="1">
      <a:defRPr sz="1800" kern="1200">
        <a:solidFill>
          <a:schemeClr val="tx1"/>
        </a:solidFill>
        <a:latin typeface="+mn-lt"/>
        <a:ea typeface="+mn-ea"/>
        <a:cs typeface="+mn-cs"/>
      </a:defRPr>
    </a:lvl4pPr>
    <a:lvl5pPr marL="1828426" algn="l" defTabSz="914213" rtl="0" eaLnBrk="1" latinLnBrk="0" hangingPunct="1">
      <a:defRPr sz="1800" kern="1200">
        <a:solidFill>
          <a:schemeClr val="tx1"/>
        </a:solidFill>
        <a:latin typeface="+mn-lt"/>
        <a:ea typeface="+mn-ea"/>
        <a:cs typeface="+mn-cs"/>
      </a:defRPr>
    </a:lvl5pPr>
    <a:lvl6pPr marL="2285533" algn="l" defTabSz="914213" rtl="0" eaLnBrk="1" latinLnBrk="0" hangingPunct="1">
      <a:defRPr sz="1800" kern="1200">
        <a:solidFill>
          <a:schemeClr val="tx1"/>
        </a:solidFill>
        <a:latin typeface="+mn-lt"/>
        <a:ea typeface="+mn-ea"/>
        <a:cs typeface="+mn-cs"/>
      </a:defRPr>
    </a:lvl6pPr>
    <a:lvl7pPr marL="2742641" algn="l" defTabSz="914213" rtl="0" eaLnBrk="1" latinLnBrk="0" hangingPunct="1">
      <a:defRPr sz="1800" kern="1200">
        <a:solidFill>
          <a:schemeClr val="tx1"/>
        </a:solidFill>
        <a:latin typeface="+mn-lt"/>
        <a:ea typeface="+mn-ea"/>
        <a:cs typeface="+mn-cs"/>
      </a:defRPr>
    </a:lvl7pPr>
    <a:lvl8pPr marL="3199747" algn="l" defTabSz="914213" rtl="0" eaLnBrk="1" latinLnBrk="0" hangingPunct="1">
      <a:defRPr sz="1800" kern="1200">
        <a:solidFill>
          <a:schemeClr val="tx1"/>
        </a:solidFill>
        <a:latin typeface="+mn-lt"/>
        <a:ea typeface="+mn-ea"/>
        <a:cs typeface="+mn-cs"/>
      </a:defRPr>
    </a:lvl8pPr>
    <a:lvl9pPr marL="3656854" algn="l" defTabSz="91421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60" autoAdjust="0"/>
  </p:normalViewPr>
  <p:slideViewPr>
    <p:cSldViewPr>
      <p:cViewPr varScale="1">
        <p:scale>
          <a:sx n="41" d="100"/>
          <a:sy n="41" d="100"/>
        </p:scale>
        <p:origin x="-1320" y="-102"/>
      </p:cViewPr>
      <p:guideLst>
        <p:guide orient="horz" pos="2161"/>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filum\home\fek-ras\Tillv&#228;xtverket\Bokprojektdokument\Immigranter%20Falun%20Borl&#228;ng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sv-SE"/>
  <c:chart>
    <c:plotArea>
      <c:layout/>
      <c:barChart>
        <c:barDir val="bar"/>
        <c:grouping val="clustered"/>
        <c:ser>
          <c:idx val="0"/>
          <c:order val="0"/>
          <c:dLbls>
            <c:txPr>
              <a:bodyPr/>
              <a:lstStyle/>
              <a:p>
                <a:pPr>
                  <a:defRPr sz="1600"/>
                </a:pPr>
                <a:endParaRPr lang="sv-SE"/>
              </a:p>
            </c:txPr>
            <c:showVal val="1"/>
          </c:dLbls>
          <c:cat>
            <c:strRef>
              <c:f>Blad4!$E$16:$K$16</c:f>
              <c:strCache>
                <c:ptCount val="7"/>
                <c:pt idx="0">
                  <c:v>Norden</c:v>
                </c:pt>
                <c:pt idx="1">
                  <c:v>EU27 exkl Norden</c:v>
                </c:pt>
                <c:pt idx="2">
                  <c:v>Övr. Europa</c:v>
                </c:pt>
                <c:pt idx="3">
                  <c:v>Afrika</c:v>
                </c:pt>
                <c:pt idx="4">
                  <c:v>Nordamerika</c:v>
                </c:pt>
                <c:pt idx="5">
                  <c:v>Sydamerika</c:v>
                </c:pt>
                <c:pt idx="6">
                  <c:v>Asien</c:v>
                </c:pt>
              </c:strCache>
            </c:strRef>
          </c:cat>
          <c:val>
            <c:numRef>
              <c:f>Blad4!$E$18:$K$18</c:f>
              <c:numCache>
                <c:formatCode>0</c:formatCode>
                <c:ptCount val="7"/>
                <c:pt idx="0">
                  <c:v>24.630948694126147</c:v>
                </c:pt>
                <c:pt idx="1">
                  <c:v>12.583875296789516</c:v>
                </c:pt>
                <c:pt idx="2">
                  <c:v>14.225250335501189</c:v>
                </c:pt>
                <c:pt idx="3">
                  <c:v>13.327139465262725</c:v>
                </c:pt>
                <c:pt idx="4">
                  <c:v>2.0542995767523493</c:v>
                </c:pt>
                <c:pt idx="5">
                  <c:v>2.5498090224011571</c:v>
                </c:pt>
                <c:pt idx="6">
                  <c:v>29.926705894497779</c:v>
                </c:pt>
              </c:numCache>
            </c:numRef>
          </c:val>
        </c:ser>
        <c:axId val="82579456"/>
        <c:axId val="82580992"/>
      </c:barChart>
      <c:catAx>
        <c:axId val="82579456"/>
        <c:scaling>
          <c:orientation val="minMax"/>
        </c:scaling>
        <c:axPos val="l"/>
        <c:tickLblPos val="nextTo"/>
        <c:txPr>
          <a:bodyPr/>
          <a:lstStyle/>
          <a:p>
            <a:pPr>
              <a:defRPr sz="1400"/>
            </a:pPr>
            <a:endParaRPr lang="sv-SE"/>
          </a:p>
        </c:txPr>
        <c:crossAx val="82580992"/>
        <c:crosses val="autoZero"/>
        <c:auto val="1"/>
        <c:lblAlgn val="ctr"/>
        <c:lblOffset val="100"/>
      </c:catAx>
      <c:valAx>
        <c:axId val="82580992"/>
        <c:scaling>
          <c:orientation val="minMax"/>
        </c:scaling>
        <c:axPos val="b"/>
        <c:majorGridlines/>
        <c:numFmt formatCode="0" sourceLinked="1"/>
        <c:tickLblPos val="nextTo"/>
        <c:txPr>
          <a:bodyPr/>
          <a:lstStyle/>
          <a:p>
            <a:pPr>
              <a:defRPr sz="1400"/>
            </a:pPr>
            <a:endParaRPr lang="sv-SE"/>
          </a:p>
        </c:txPr>
        <c:crossAx val="82579456"/>
        <c:crosses val="autoZero"/>
        <c:crossBetween val="between"/>
      </c:valAx>
    </c:plotArea>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36F187F-4DA0-4FF1-BD37-F84689D41F9E}" type="datetimeFigureOut">
              <a:rPr lang="sv-SE" smtClean="0"/>
              <a:pPr/>
              <a:t>2010-09-06</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78320C3-745C-4D71-8B72-4780F07BA395}" type="slidenum">
              <a:rPr lang="sv-SE" smtClean="0"/>
              <a:pPr/>
              <a:t>‹#›</a:t>
            </a:fld>
            <a:endParaRPr lang="sv-SE"/>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398" y="2131089"/>
            <a:ext cx="7773206" cy="1469002"/>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2408" y="3886571"/>
            <a:ext cx="6400799" cy="1752300"/>
          </a:xfrm>
        </p:spPr>
        <p:txBody>
          <a:bodyPr/>
          <a:lstStyle>
            <a:lvl1pPr marL="0" indent="0" algn="ctr">
              <a:buNone/>
              <a:defRPr/>
            </a:lvl1pPr>
            <a:lvl2pPr marL="461818" indent="0" algn="ctr">
              <a:buNone/>
              <a:defRPr/>
            </a:lvl2pPr>
            <a:lvl3pPr marL="923635" indent="0" algn="ctr">
              <a:buNone/>
              <a:defRPr/>
            </a:lvl3pPr>
            <a:lvl4pPr marL="1385453" indent="0" algn="ctr">
              <a:buNone/>
              <a:defRPr/>
            </a:lvl4pPr>
            <a:lvl5pPr marL="1847271" indent="0" algn="ctr">
              <a:buNone/>
              <a:defRPr/>
            </a:lvl5pPr>
            <a:lvl6pPr marL="2309089" indent="0" algn="ctr">
              <a:buNone/>
              <a:defRPr/>
            </a:lvl6pPr>
            <a:lvl7pPr marL="2770906" indent="0" algn="ctr">
              <a:buNone/>
              <a:defRPr/>
            </a:lvl7pPr>
            <a:lvl8pPr marL="3232724" indent="0" algn="ctr">
              <a:buNone/>
              <a:defRPr/>
            </a:lvl8pPr>
            <a:lvl9pPr marL="3694542" indent="0" algn="ctr">
              <a:buNone/>
              <a:defRPr/>
            </a:lvl9pPr>
          </a:lstStyle>
          <a:p>
            <a:r>
              <a:rPr lang="sv-SE" smtClean="0"/>
              <a:t>Klicka här för att ändra format på underrubrik i bakgrunden</a:t>
            </a:r>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31416" y="515664"/>
            <a:ext cx="2056191" cy="5376264"/>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8007" y="515664"/>
            <a:ext cx="6018590" cy="5376264"/>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Rubrik och diagram">
    <p:spTree>
      <p:nvGrpSpPr>
        <p:cNvPr id="1" name=""/>
        <p:cNvGrpSpPr/>
        <p:nvPr/>
      </p:nvGrpSpPr>
      <p:grpSpPr>
        <a:xfrm>
          <a:off x="0" y="0"/>
          <a:ext cx="0" cy="0"/>
          <a:chOff x="0" y="0"/>
          <a:chExt cx="0" cy="0"/>
        </a:xfrm>
      </p:grpSpPr>
      <p:sp>
        <p:nvSpPr>
          <p:cNvPr id="2" name="Rubrik 1"/>
          <p:cNvSpPr>
            <a:spLocks noGrp="1"/>
          </p:cNvSpPr>
          <p:nvPr>
            <p:ph type="title"/>
          </p:nvPr>
        </p:nvSpPr>
        <p:spPr>
          <a:xfrm>
            <a:off x="459620" y="515663"/>
            <a:ext cx="8227987" cy="1142735"/>
          </a:xfrm>
        </p:spPr>
        <p:txBody>
          <a:bodyPr/>
          <a:lstStyle/>
          <a:p>
            <a:r>
              <a:rPr lang="sv-SE" smtClean="0"/>
              <a:t>Klicka här för att ändra format</a:t>
            </a:r>
            <a:endParaRPr lang="sv-SE"/>
          </a:p>
        </p:txBody>
      </p:sp>
      <p:sp>
        <p:nvSpPr>
          <p:cNvPr id="3" name="Platshållare för diagram 2"/>
          <p:cNvSpPr>
            <a:spLocks noGrp="1"/>
          </p:cNvSpPr>
          <p:nvPr>
            <p:ph type="chart" idx="1"/>
          </p:nvPr>
        </p:nvSpPr>
        <p:spPr>
          <a:xfrm>
            <a:off x="458006" y="2005357"/>
            <a:ext cx="7915124" cy="3886571"/>
          </a:xfrm>
        </p:spPr>
        <p:txBody>
          <a:bodyPr/>
          <a:lstStyle/>
          <a:p>
            <a:pPr lvl="0"/>
            <a:r>
              <a:rPr lang="sv-SE" noProof="0" smtClean="0"/>
              <a:t>Klicka på ikonen för att lägga till ett diagram</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489" y="4407009"/>
            <a:ext cx="7771594" cy="1362369"/>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489" y="2906176"/>
            <a:ext cx="7771594" cy="1500834"/>
          </a:xfrm>
        </p:spPr>
        <p:txBody>
          <a:bodyPr anchor="b"/>
          <a:lstStyle>
            <a:lvl1pPr marL="0" indent="0">
              <a:buNone/>
              <a:defRPr sz="2000"/>
            </a:lvl1pPr>
            <a:lvl2pPr marL="461818" indent="0">
              <a:buNone/>
              <a:defRPr sz="1800"/>
            </a:lvl2pPr>
            <a:lvl3pPr marL="923635" indent="0">
              <a:buNone/>
              <a:defRPr sz="1600"/>
            </a:lvl3pPr>
            <a:lvl4pPr marL="1385453" indent="0">
              <a:buNone/>
              <a:defRPr sz="1400"/>
            </a:lvl4pPr>
            <a:lvl5pPr marL="1847271" indent="0">
              <a:buNone/>
              <a:defRPr sz="1400"/>
            </a:lvl5pPr>
            <a:lvl6pPr marL="2309089" indent="0">
              <a:buNone/>
              <a:defRPr sz="1400"/>
            </a:lvl6pPr>
            <a:lvl7pPr marL="2770906" indent="0">
              <a:buNone/>
              <a:defRPr sz="1400"/>
            </a:lvl7pPr>
            <a:lvl8pPr marL="3232724" indent="0">
              <a:buNone/>
              <a:defRPr sz="1400"/>
            </a:lvl8pPr>
            <a:lvl9pPr marL="3694542" indent="0">
              <a:buNone/>
              <a:defRPr sz="1400"/>
            </a:lvl9pPr>
          </a:lstStyle>
          <a:p>
            <a:pPr lvl="0"/>
            <a:r>
              <a:rPr lang="sv-SE" smtClean="0"/>
              <a:t>Klicka här för att ändra format på bakgrundstexten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8007" y="2005357"/>
            <a:ext cx="3880152" cy="38865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492978" y="2005357"/>
            <a:ext cx="3880152" cy="38865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8007" y="275339"/>
            <a:ext cx="8229601" cy="1142735"/>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8006" y="1535849"/>
            <a:ext cx="4039810" cy="639804"/>
          </a:xfrm>
        </p:spPr>
        <p:txBody>
          <a:bodyPr anchor="b"/>
          <a:lstStyle>
            <a:lvl1pPr marL="0" indent="0">
              <a:buNone/>
              <a:defRPr sz="2400" b="1"/>
            </a:lvl1pPr>
            <a:lvl2pPr marL="461818" indent="0">
              <a:buNone/>
              <a:defRPr sz="2000" b="1"/>
            </a:lvl2pPr>
            <a:lvl3pPr marL="923635" indent="0">
              <a:buNone/>
              <a:defRPr sz="1800" b="1"/>
            </a:lvl3pPr>
            <a:lvl4pPr marL="1385453" indent="0">
              <a:buNone/>
              <a:defRPr sz="1600" b="1"/>
            </a:lvl4pPr>
            <a:lvl5pPr marL="1847271" indent="0">
              <a:buNone/>
              <a:defRPr sz="1600" b="1"/>
            </a:lvl5pPr>
            <a:lvl6pPr marL="2309089" indent="0">
              <a:buNone/>
              <a:defRPr sz="1600" b="1"/>
            </a:lvl6pPr>
            <a:lvl7pPr marL="2770906" indent="0">
              <a:buNone/>
              <a:defRPr sz="1600" b="1"/>
            </a:lvl7pPr>
            <a:lvl8pPr marL="3232724" indent="0">
              <a:buNone/>
              <a:defRPr sz="1600" b="1"/>
            </a:lvl8pPr>
            <a:lvl9pPr marL="3694542"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8006" y="2175653"/>
            <a:ext cx="4039810" cy="39502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4572" y="1535849"/>
            <a:ext cx="4043035" cy="639804"/>
          </a:xfrm>
        </p:spPr>
        <p:txBody>
          <a:bodyPr anchor="b"/>
          <a:lstStyle>
            <a:lvl1pPr marL="0" indent="0">
              <a:buNone/>
              <a:defRPr sz="2400" b="1"/>
            </a:lvl1pPr>
            <a:lvl2pPr marL="461818" indent="0">
              <a:buNone/>
              <a:defRPr sz="2000" b="1"/>
            </a:lvl2pPr>
            <a:lvl3pPr marL="923635" indent="0">
              <a:buNone/>
              <a:defRPr sz="1800" b="1"/>
            </a:lvl3pPr>
            <a:lvl4pPr marL="1385453" indent="0">
              <a:buNone/>
              <a:defRPr sz="1600" b="1"/>
            </a:lvl4pPr>
            <a:lvl5pPr marL="1847271" indent="0">
              <a:buNone/>
              <a:defRPr sz="1600" b="1"/>
            </a:lvl5pPr>
            <a:lvl6pPr marL="2309089" indent="0">
              <a:buNone/>
              <a:defRPr sz="1600" b="1"/>
            </a:lvl6pPr>
            <a:lvl7pPr marL="2770906" indent="0">
              <a:buNone/>
              <a:defRPr sz="1600" b="1"/>
            </a:lvl7pPr>
            <a:lvl8pPr marL="3232724" indent="0">
              <a:buNone/>
              <a:defRPr sz="1600" b="1"/>
            </a:lvl8pPr>
            <a:lvl9pPr marL="3694542"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4572" y="2175653"/>
            <a:ext cx="4043035" cy="39502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8006" y="273748"/>
            <a:ext cx="3007683" cy="1161833"/>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353" y="273747"/>
            <a:ext cx="5112254" cy="58521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8006" y="1435581"/>
            <a:ext cx="3007683" cy="4690306"/>
          </a:xfrm>
        </p:spPr>
        <p:txBody>
          <a:bodyPr/>
          <a:lstStyle>
            <a:lvl1pPr marL="0" indent="0">
              <a:buNone/>
              <a:defRPr sz="1400"/>
            </a:lvl1pPr>
            <a:lvl2pPr marL="461818" indent="0">
              <a:buNone/>
              <a:defRPr sz="1200"/>
            </a:lvl2pPr>
            <a:lvl3pPr marL="923635" indent="0">
              <a:buNone/>
              <a:defRPr sz="1000"/>
            </a:lvl3pPr>
            <a:lvl4pPr marL="1385453" indent="0">
              <a:buNone/>
              <a:defRPr sz="900"/>
            </a:lvl4pPr>
            <a:lvl5pPr marL="1847271" indent="0">
              <a:buNone/>
              <a:defRPr sz="900"/>
            </a:lvl5pPr>
            <a:lvl6pPr marL="2309089" indent="0">
              <a:buNone/>
              <a:defRPr sz="900"/>
            </a:lvl6pPr>
            <a:lvl7pPr marL="2770906" indent="0">
              <a:buNone/>
              <a:defRPr sz="900"/>
            </a:lvl7pPr>
            <a:lvl8pPr marL="3232724" indent="0">
              <a:buNone/>
              <a:defRPr sz="900"/>
            </a:lvl8pPr>
            <a:lvl9pPr marL="3694542" indent="0">
              <a:buNone/>
              <a:defRPr sz="900"/>
            </a:lvl9pPr>
          </a:lstStyle>
          <a:p>
            <a:pPr lvl="0"/>
            <a:r>
              <a:rPr lang="sv-SE" smtClean="0"/>
              <a:t>Klicka här för att ändra format på bakgrundstexten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1709" y="4800122"/>
            <a:ext cx="5486400" cy="566593"/>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1709" y="612748"/>
            <a:ext cx="5486400" cy="4114163"/>
          </a:xfrm>
        </p:spPr>
        <p:txBody>
          <a:bodyPr/>
          <a:lstStyle>
            <a:lvl1pPr marL="0" indent="0">
              <a:buNone/>
              <a:defRPr sz="3200"/>
            </a:lvl1pPr>
            <a:lvl2pPr marL="461818" indent="0">
              <a:buNone/>
              <a:defRPr sz="2800"/>
            </a:lvl2pPr>
            <a:lvl3pPr marL="923635" indent="0">
              <a:buNone/>
              <a:defRPr sz="2400"/>
            </a:lvl3pPr>
            <a:lvl4pPr marL="1385453" indent="0">
              <a:buNone/>
              <a:defRPr sz="2000"/>
            </a:lvl4pPr>
            <a:lvl5pPr marL="1847271" indent="0">
              <a:buNone/>
              <a:defRPr sz="2000"/>
            </a:lvl5pPr>
            <a:lvl6pPr marL="2309089" indent="0">
              <a:buNone/>
              <a:defRPr sz="2000"/>
            </a:lvl6pPr>
            <a:lvl7pPr marL="2770906" indent="0">
              <a:buNone/>
              <a:defRPr sz="2000"/>
            </a:lvl7pPr>
            <a:lvl8pPr marL="3232724" indent="0">
              <a:buNone/>
              <a:defRPr sz="2000"/>
            </a:lvl8pPr>
            <a:lvl9pPr marL="3694542"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1709" y="5366715"/>
            <a:ext cx="5486400" cy="805326"/>
          </a:xfrm>
        </p:spPr>
        <p:txBody>
          <a:bodyPr/>
          <a:lstStyle>
            <a:lvl1pPr marL="0" indent="0">
              <a:buNone/>
              <a:defRPr sz="1400"/>
            </a:lvl1pPr>
            <a:lvl2pPr marL="461818" indent="0">
              <a:buNone/>
              <a:defRPr sz="1200"/>
            </a:lvl2pPr>
            <a:lvl3pPr marL="923635" indent="0">
              <a:buNone/>
              <a:defRPr sz="1000"/>
            </a:lvl3pPr>
            <a:lvl4pPr marL="1385453" indent="0">
              <a:buNone/>
              <a:defRPr sz="900"/>
            </a:lvl4pPr>
            <a:lvl5pPr marL="1847271" indent="0">
              <a:buNone/>
              <a:defRPr sz="900"/>
            </a:lvl5pPr>
            <a:lvl6pPr marL="2309089" indent="0">
              <a:buNone/>
              <a:defRPr sz="900"/>
            </a:lvl6pPr>
            <a:lvl7pPr marL="2770906" indent="0">
              <a:buNone/>
              <a:defRPr sz="900"/>
            </a:lvl7pPr>
            <a:lvl8pPr marL="3232724" indent="0">
              <a:buNone/>
              <a:defRPr sz="900"/>
            </a:lvl8pPr>
            <a:lvl9pPr marL="3694542" indent="0">
              <a:buNone/>
              <a:defRPr sz="900"/>
            </a:lvl9pPr>
          </a:lstStyle>
          <a:p>
            <a:pPr lvl="0"/>
            <a:r>
              <a:rPr lang="sv-SE" smtClean="0"/>
              <a:t>Klicka här för att ändra format på bakgrundstexten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1" descr="SigillRGB"/>
          <p:cNvPicPr>
            <a:picLocks noChangeAspect="1" noChangeArrowheads="1"/>
          </p:cNvPicPr>
          <p:nvPr/>
        </p:nvPicPr>
        <p:blipFill>
          <a:blip r:embed="rId14" cstate="print">
            <a:clrChange>
              <a:clrFrom>
                <a:srgbClr val="FFFFFF"/>
              </a:clrFrom>
              <a:clrTo>
                <a:srgbClr val="FFFFFF">
                  <a:alpha val="0"/>
                </a:srgbClr>
              </a:clrTo>
            </a:clrChange>
          </a:blip>
          <a:srcRect r="18512" b="23901"/>
          <a:stretch>
            <a:fillRect/>
          </a:stretch>
        </p:blipFill>
        <p:spPr bwMode="auto">
          <a:xfrm>
            <a:off x="7660317" y="5424011"/>
            <a:ext cx="1483683" cy="1433989"/>
          </a:xfrm>
          <a:prstGeom prst="rect">
            <a:avLst/>
          </a:prstGeom>
          <a:noFill/>
          <a:ln w="9525">
            <a:noFill/>
            <a:miter lim="800000"/>
            <a:headEnd/>
            <a:tailEnd/>
          </a:ln>
        </p:spPr>
      </p:pic>
      <p:sp>
        <p:nvSpPr>
          <p:cNvPr id="3075" name="Rectangle 2"/>
          <p:cNvSpPr>
            <a:spLocks noGrp="1" noChangeArrowheads="1"/>
          </p:cNvSpPr>
          <p:nvPr>
            <p:ph type="title"/>
          </p:nvPr>
        </p:nvSpPr>
        <p:spPr bwMode="auto">
          <a:xfrm>
            <a:off x="459620" y="515663"/>
            <a:ext cx="8227987" cy="1142735"/>
          </a:xfrm>
          <a:prstGeom prst="rect">
            <a:avLst/>
          </a:prstGeom>
          <a:noFill/>
          <a:ln w="9525">
            <a:noFill/>
            <a:miter lim="800000"/>
            <a:headEnd/>
            <a:tailEnd/>
          </a:ln>
        </p:spPr>
        <p:txBody>
          <a:bodyPr vert="horz" wrap="square" lIns="91430" tIns="45715" rIns="91430" bIns="45715" numCol="1" anchor="ctr" anchorCtr="0" compatLnSpc="1">
            <a:prstTxWarp prst="textNoShape">
              <a:avLst/>
            </a:prstTxWarp>
          </a:bodyPr>
          <a:lstStyle/>
          <a:p>
            <a:pPr lvl="0"/>
            <a:r>
              <a:rPr lang="sv-SE" smtClean="0"/>
              <a:t>Klicka här för att ändra format</a:t>
            </a:r>
          </a:p>
        </p:txBody>
      </p:sp>
      <p:sp>
        <p:nvSpPr>
          <p:cNvPr id="3076" name="Rectangle 3"/>
          <p:cNvSpPr>
            <a:spLocks noGrp="1" noChangeArrowheads="1"/>
          </p:cNvSpPr>
          <p:nvPr>
            <p:ph type="body" idx="1"/>
          </p:nvPr>
        </p:nvSpPr>
        <p:spPr bwMode="auto">
          <a:xfrm>
            <a:off x="458006" y="2005357"/>
            <a:ext cx="7915124" cy="3886571"/>
          </a:xfrm>
          <a:prstGeom prst="rect">
            <a:avLst/>
          </a:prstGeom>
          <a:noFill/>
          <a:ln w="9525">
            <a:noFill/>
            <a:miter lim="800000"/>
            <a:headEnd/>
            <a:tailEnd/>
          </a:ln>
        </p:spPr>
        <p:txBody>
          <a:bodyPr vert="horz" wrap="square" lIns="91430" tIns="45715" rIns="91430" bIns="45715"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32" name="Rectangle 8"/>
          <p:cNvSpPr>
            <a:spLocks noChangeArrowheads="1"/>
          </p:cNvSpPr>
          <p:nvPr/>
        </p:nvSpPr>
        <p:spPr bwMode="auto">
          <a:xfrm>
            <a:off x="459620" y="6536507"/>
            <a:ext cx="4302684" cy="277706"/>
          </a:xfrm>
          <a:prstGeom prst="rect">
            <a:avLst/>
          </a:prstGeom>
          <a:noFill/>
          <a:ln w="9525">
            <a:noFill/>
            <a:miter lim="800000"/>
            <a:headEnd/>
            <a:tailEnd/>
          </a:ln>
          <a:effectLst/>
        </p:spPr>
        <p:txBody>
          <a:bodyPr wrap="none" lIns="92364" tIns="46182" rIns="92364" bIns="46182">
            <a:spAutoFit/>
          </a:bodyPr>
          <a:lstStyle/>
          <a:p>
            <a:pPr defTabSz="914014">
              <a:defRPr/>
            </a:pPr>
            <a:r>
              <a:rPr lang="sv-SE" sz="1200" b="0" dirty="0">
                <a:solidFill>
                  <a:srgbClr val="808080"/>
                </a:solidFill>
                <a:ea typeface="+mn-ea"/>
              </a:rPr>
              <a:t>Ekonomihögskolan vid Lunds </a:t>
            </a:r>
            <a:r>
              <a:rPr lang="sv-SE" sz="1200" b="0" dirty="0" smtClean="0">
                <a:solidFill>
                  <a:srgbClr val="808080"/>
                </a:solidFill>
                <a:ea typeface="+mn-ea"/>
              </a:rPr>
              <a:t>universitet, </a:t>
            </a:r>
            <a:r>
              <a:rPr lang="sv-SE" sz="1200" b="1" dirty="0" smtClean="0">
                <a:solidFill>
                  <a:srgbClr val="808080"/>
                </a:solidFill>
                <a:ea typeface="+mn-ea"/>
              </a:rPr>
              <a:t>Entreprenörskap</a:t>
            </a:r>
            <a:endParaRPr lang="sv-SE" sz="1200" b="1" dirty="0">
              <a:solidFill>
                <a:srgbClr val="808080"/>
              </a:solidFill>
              <a:ea typeface="+mn-ea"/>
            </a:endParaRPr>
          </a:p>
        </p:txBody>
      </p:sp>
      <p:sp>
        <p:nvSpPr>
          <p:cNvPr id="1042" name="Line 18"/>
          <p:cNvSpPr>
            <a:spLocks noChangeShapeType="1"/>
          </p:cNvSpPr>
          <p:nvPr/>
        </p:nvSpPr>
        <p:spPr bwMode="auto">
          <a:xfrm>
            <a:off x="537029" y="6487168"/>
            <a:ext cx="6873321" cy="0"/>
          </a:xfrm>
          <a:prstGeom prst="line">
            <a:avLst/>
          </a:prstGeom>
          <a:noFill/>
          <a:ln w="6350">
            <a:solidFill>
              <a:srgbClr val="808080"/>
            </a:solidFill>
            <a:round/>
            <a:headEnd/>
            <a:tailEnd/>
          </a:ln>
          <a:effectLst/>
        </p:spPr>
        <p:txBody>
          <a:bodyPr lIns="92364" tIns="46182" rIns="92364" bIns="46182"/>
          <a:lstStyle/>
          <a:p>
            <a:pPr>
              <a:defRPr/>
            </a:pPr>
            <a:endParaRPr lang="sv-SE">
              <a:ea typeface="+mn-ea"/>
            </a:endParaRP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l" defTabSz="914014" rtl="0" eaLnBrk="1" fontAlgn="base" hangingPunct="1">
        <a:spcBef>
          <a:spcPct val="0"/>
        </a:spcBef>
        <a:spcAft>
          <a:spcPct val="0"/>
        </a:spcAft>
        <a:defRPr sz="3000" b="1">
          <a:solidFill>
            <a:schemeClr val="tx1"/>
          </a:solidFill>
          <a:latin typeface="+mj-lt"/>
          <a:ea typeface="ＭＳ Ｐゴシック" charset="-128"/>
          <a:cs typeface="+mj-cs"/>
        </a:defRPr>
      </a:lvl1pPr>
      <a:lvl2pPr algn="l" defTabSz="914014" rtl="0" eaLnBrk="1" fontAlgn="base" hangingPunct="1">
        <a:spcBef>
          <a:spcPct val="0"/>
        </a:spcBef>
        <a:spcAft>
          <a:spcPct val="0"/>
        </a:spcAft>
        <a:defRPr sz="3000" b="1">
          <a:solidFill>
            <a:schemeClr val="tx1"/>
          </a:solidFill>
          <a:latin typeface="Arial" charset="0"/>
          <a:ea typeface="ＭＳ Ｐゴシック" charset="-128"/>
        </a:defRPr>
      </a:lvl2pPr>
      <a:lvl3pPr algn="l" defTabSz="914014" rtl="0" eaLnBrk="1" fontAlgn="base" hangingPunct="1">
        <a:spcBef>
          <a:spcPct val="0"/>
        </a:spcBef>
        <a:spcAft>
          <a:spcPct val="0"/>
        </a:spcAft>
        <a:defRPr sz="3000" b="1">
          <a:solidFill>
            <a:schemeClr val="tx1"/>
          </a:solidFill>
          <a:latin typeface="Arial" charset="0"/>
          <a:ea typeface="ＭＳ Ｐゴシック" charset="-128"/>
        </a:defRPr>
      </a:lvl3pPr>
      <a:lvl4pPr algn="l" defTabSz="914014" rtl="0" eaLnBrk="1" fontAlgn="base" hangingPunct="1">
        <a:spcBef>
          <a:spcPct val="0"/>
        </a:spcBef>
        <a:spcAft>
          <a:spcPct val="0"/>
        </a:spcAft>
        <a:defRPr sz="3000" b="1">
          <a:solidFill>
            <a:schemeClr val="tx1"/>
          </a:solidFill>
          <a:latin typeface="Arial" charset="0"/>
          <a:ea typeface="ＭＳ Ｐゴシック" charset="-128"/>
        </a:defRPr>
      </a:lvl4pPr>
      <a:lvl5pPr algn="l" defTabSz="914014" rtl="0" eaLnBrk="1" fontAlgn="base" hangingPunct="1">
        <a:spcBef>
          <a:spcPct val="0"/>
        </a:spcBef>
        <a:spcAft>
          <a:spcPct val="0"/>
        </a:spcAft>
        <a:defRPr sz="3000" b="1">
          <a:solidFill>
            <a:schemeClr val="tx1"/>
          </a:solidFill>
          <a:latin typeface="Arial" charset="0"/>
          <a:ea typeface="ＭＳ Ｐゴシック" charset="-128"/>
        </a:defRPr>
      </a:lvl5pPr>
      <a:lvl6pPr marL="461818" algn="l" defTabSz="914014" rtl="0" eaLnBrk="1" fontAlgn="base" hangingPunct="1">
        <a:spcBef>
          <a:spcPct val="0"/>
        </a:spcBef>
        <a:spcAft>
          <a:spcPct val="0"/>
        </a:spcAft>
        <a:defRPr sz="3000" b="1">
          <a:solidFill>
            <a:schemeClr val="tx1"/>
          </a:solidFill>
          <a:latin typeface="Arial" charset="0"/>
        </a:defRPr>
      </a:lvl6pPr>
      <a:lvl7pPr marL="923635" algn="l" defTabSz="914014" rtl="0" eaLnBrk="1" fontAlgn="base" hangingPunct="1">
        <a:spcBef>
          <a:spcPct val="0"/>
        </a:spcBef>
        <a:spcAft>
          <a:spcPct val="0"/>
        </a:spcAft>
        <a:defRPr sz="3000" b="1">
          <a:solidFill>
            <a:schemeClr val="tx1"/>
          </a:solidFill>
          <a:latin typeface="Arial" charset="0"/>
        </a:defRPr>
      </a:lvl7pPr>
      <a:lvl8pPr marL="1385453" algn="l" defTabSz="914014" rtl="0" eaLnBrk="1" fontAlgn="base" hangingPunct="1">
        <a:spcBef>
          <a:spcPct val="0"/>
        </a:spcBef>
        <a:spcAft>
          <a:spcPct val="0"/>
        </a:spcAft>
        <a:defRPr sz="3000" b="1">
          <a:solidFill>
            <a:schemeClr val="tx1"/>
          </a:solidFill>
          <a:latin typeface="Arial" charset="0"/>
        </a:defRPr>
      </a:lvl8pPr>
      <a:lvl9pPr marL="1847271" algn="l" defTabSz="914014" rtl="0" eaLnBrk="1" fontAlgn="base" hangingPunct="1">
        <a:spcBef>
          <a:spcPct val="0"/>
        </a:spcBef>
        <a:spcAft>
          <a:spcPct val="0"/>
        </a:spcAft>
        <a:defRPr sz="3000" b="1">
          <a:solidFill>
            <a:schemeClr val="tx1"/>
          </a:solidFill>
          <a:latin typeface="Arial" charset="0"/>
        </a:defRPr>
      </a:lvl9pPr>
    </p:titleStyle>
    <p:bodyStyle>
      <a:lvl1pPr marL="270998" indent="-270998" algn="l" defTabSz="914014" rtl="0" eaLnBrk="1" fontAlgn="base" hangingPunct="1">
        <a:spcBef>
          <a:spcPct val="20000"/>
        </a:spcBef>
        <a:spcAft>
          <a:spcPct val="0"/>
        </a:spcAft>
        <a:buChar char="•"/>
        <a:defRPr sz="2200">
          <a:solidFill>
            <a:schemeClr val="tx1"/>
          </a:solidFill>
          <a:latin typeface="+mn-lt"/>
          <a:ea typeface="ＭＳ Ｐゴシック" charset="-128"/>
          <a:cs typeface="+mn-cs"/>
        </a:defRPr>
      </a:lvl1pPr>
      <a:lvl2pPr marL="742437" indent="-285429" algn="l" defTabSz="914014" rtl="0" eaLnBrk="1" fontAlgn="base" hangingPunct="1">
        <a:spcBef>
          <a:spcPct val="20000"/>
        </a:spcBef>
        <a:spcAft>
          <a:spcPct val="0"/>
        </a:spcAft>
        <a:buChar char="–"/>
        <a:defRPr sz="2200">
          <a:solidFill>
            <a:schemeClr val="tx1"/>
          </a:solidFill>
          <a:latin typeface="+mn-lt"/>
          <a:ea typeface="ＭＳ Ｐゴシック" charset="-128"/>
        </a:defRPr>
      </a:lvl2pPr>
      <a:lvl3pPr marL="1148130" indent="-229306" algn="l" defTabSz="914014" rtl="0" eaLnBrk="1" fontAlgn="base" hangingPunct="1">
        <a:spcBef>
          <a:spcPct val="20000"/>
        </a:spcBef>
        <a:spcAft>
          <a:spcPct val="0"/>
        </a:spcAft>
        <a:buChar char="•"/>
        <a:defRPr sz="2100">
          <a:solidFill>
            <a:schemeClr val="tx1"/>
          </a:solidFill>
          <a:latin typeface="+mn-lt"/>
          <a:ea typeface="ＭＳ Ｐゴシック" charset="-128"/>
        </a:defRPr>
      </a:lvl3pPr>
      <a:lvl4pPr marL="1600327" indent="-229306" algn="l" defTabSz="914014" rtl="0" eaLnBrk="1" fontAlgn="base" hangingPunct="1">
        <a:spcBef>
          <a:spcPct val="20000"/>
        </a:spcBef>
        <a:spcAft>
          <a:spcPct val="0"/>
        </a:spcAft>
        <a:buChar char="–"/>
        <a:defRPr sz="2000">
          <a:solidFill>
            <a:schemeClr val="tx1"/>
          </a:solidFill>
          <a:latin typeface="+mn-lt"/>
          <a:ea typeface="ＭＳ Ｐゴシック" charset="-128"/>
        </a:defRPr>
      </a:lvl4pPr>
      <a:lvl5pPr marL="2057334" indent="-229306" algn="l" defTabSz="914014" rtl="0" eaLnBrk="1" fontAlgn="base" hangingPunct="1">
        <a:spcBef>
          <a:spcPct val="20000"/>
        </a:spcBef>
        <a:spcAft>
          <a:spcPct val="0"/>
        </a:spcAft>
        <a:buChar char="»"/>
        <a:defRPr sz="2000">
          <a:solidFill>
            <a:schemeClr val="tx1"/>
          </a:solidFill>
          <a:latin typeface="+mn-lt"/>
          <a:ea typeface="ＭＳ Ｐゴシック" charset="-128"/>
        </a:defRPr>
      </a:lvl5pPr>
      <a:lvl6pPr marL="2519152" indent="-229306" algn="l" defTabSz="914014" rtl="0" eaLnBrk="1" fontAlgn="base" hangingPunct="1">
        <a:spcBef>
          <a:spcPct val="20000"/>
        </a:spcBef>
        <a:spcAft>
          <a:spcPct val="0"/>
        </a:spcAft>
        <a:buChar char="»"/>
        <a:defRPr sz="2000">
          <a:solidFill>
            <a:schemeClr val="tx1"/>
          </a:solidFill>
          <a:latin typeface="+mn-lt"/>
          <a:ea typeface="ＭＳ Ｐゴシック" charset="-128"/>
        </a:defRPr>
      </a:lvl6pPr>
      <a:lvl7pPr marL="2980970" indent="-229306" algn="l" defTabSz="914014" rtl="0" eaLnBrk="1" fontAlgn="base" hangingPunct="1">
        <a:spcBef>
          <a:spcPct val="20000"/>
        </a:spcBef>
        <a:spcAft>
          <a:spcPct val="0"/>
        </a:spcAft>
        <a:buChar char="»"/>
        <a:defRPr sz="2000">
          <a:solidFill>
            <a:schemeClr val="tx1"/>
          </a:solidFill>
          <a:latin typeface="+mn-lt"/>
          <a:ea typeface="ＭＳ Ｐゴシック" charset="-128"/>
        </a:defRPr>
      </a:lvl7pPr>
      <a:lvl8pPr marL="3442787" indent="-229306" algn="l" defTabSz="914014" rtl="0" eaLnBrk="1" fontAlgn="base" hangingPunct="1">
        <a:spcBef>
          <a:spcPct val="20000"/>
        </a:spcBef>
        <a:spcAft>
          <a:spcPct val="0"/>
        </a:spcAft>
        <a:buChar char="»"/>
        <a:defRPr sz="2000">
          <a:solidFill>
            <a:schemeClr val="tx1"/>
          </a:solidFill>
          <a:latin typeface="+mn-lt"/>
          <a:ea typeface="ＭＳ Ｐゴシック" charset="-128"/>
        </a:defRPr>
      </a:lvl8pPr>
      <a:lvl9pPr marL="3904605" indent="-229306" algn="l" defTabSz="914014" rtl="0" eaLnBrk="1" fontAlgn="base" hangingPunct="1">
        <a:spcBef>
          <a:spcPct val="20000"/>
        </a:spcBef>
        <a:spcAft>
          <a:spcPct val="0"/>
        </a:spcAft>
        <a:buChar char="»"/>
        <a:defRPr sz="2000">
          <a:solidFill>
            <a:schemeClr val="tx1"/>
          </a:solidFill>
          <a:latin typeface="+mn-lt"/>
          <a:ea typeface="ＭＳ Ｐゴシック" charset="-128"/>
        </a:defRPr>
      </a:lvl9pPr>
    </p:bodyStyle>
    <p:otherStyle>
      <a:defPPr>
        <a:defRPr lang="sv-SE"/>
      </a:defPPr>
      <a:lvl1pPr marL="0" algn="l" defTabSz="461818" rtl="0" eaLnBrk="1" latinLnBrk="0" hangingPunct="1">
        <a:defRPr sz="1800" kern="1200">
          <a:solidFill>
            <a:schemeClr val="tx1"/>
          </a:solidFill>
          <a:latin typeface="+mn-lt"/>
          <a:ea typeface="+mn-ea"/>
          <a:cs typeface="+mn-cs"/>
        </a:defRPr>
      </a:lvl1pPr>
      <a:lvl2pPr marL="461818" algn="l" defTabSz="461818" rtl="0" eaLnBrk="1" latinLnBrk="0" hangingPunct="1">
        <a:defRPr sz="1800" kern="1200">
          <a:solidFill>
            <a:schemeClr val="tx1"/>
          </a:solidFill>
          <a:latin typeface="+mn-lt"/>
          <a:ea typeface="+mn-ea"/>
          <a:cs typeface="+mn-cs"/>
        </a:defRPr>
      </a:lvl2pPr>
      <a:lvl3pPr marL="923635" algn="l" defTabSz="461818" rtl="0" eaLnBrk="1" latinLnBrk="0" hangingPunct="1">
        <a:defRPr sz="1800" kern="1200">
          <a:solidFill>
            <a:schemeClr val="tx1"/>
          </a:solidFill>
          <a:latin typeface="+mn-lt"/>
          <a:ea typeface="+mn-ea"/>
          <a:cs typeface="+mn-cs"/>
        </a:defRPr>
      </a:lvl3pPr>
      <a:lvl4pPr marL="1385453" algn="l" defTabSz="461818" rtl="0" eaLnBrk="1" latinLnBrk="0" hangingPunct="1">
        <a:defRPr sz="1800" kern="1200">
          <a:solidFill>
            <a:schemeClr val="tx1"/>
          </a:solidFill>
          <a:latin typeface="+mn-lt"/>
          <a:ea typeface="+mn-ea"/>
          <a:cs typeface="+mn-cs"/>
        </a:defRPr>
      </a:lvl4pPr>
      <a:lvl5pPr marL="1847271" algn="l" defTabSz="461818" rtl="0" eaLnBrk="1" latinLnBrk="0" hangingPunct="1">
        <a:defRPr sz="1800" kern="1200">
          <a:solidFill>
            <a:schemeClr val="tx1"/>
          </a:solidFill>
          <a:latin typeface="+mn-lt"/>
          <a:ea typeface="+mn-ea"/>
          <a:cs typeface="+mn-cs"/>
        </a:defRPr>
      </a:lvl5pPr>
      <a:lvl6pPr marL="2309089" algn="l" defTabSz="461818" rtl="0" eaLnBrk="1" latinLnBrk="0" hangingPunct="1">
        <a:defRPr sz="1800" kern="1200">
          <a:solidFill>
            <a:schemeClr val="tx1"/>
          </a:solidFill>
          <a:latin typeface="+mn-lt"/>
          <a:ea typeface="+mn-ea"/>
          <a:cs typeface="+mn-cs"/>
        </a:defRPr>
      </a:lvl6pPr>
      <a:lvl7pPr marL="2770906" algn="l" defTabSz="461818" rtl="0" eaLnBrk="1" latinLnBrk="0" hangingPunct="1">
        <a:defRPr sz="1800" kern="1200">
          <a:solidFill>
            <a:schemeClr val="tx1"/>
          </a:solidFill>
          <a:latin typeface="+mn-lt"/>
          <a:ea typeface="+mn-ea"/>
          <a:cs typeface="+mn-cs"/>
        </a:defRPr>
      </a:lvl7pPr>
      <a:lvl8pPr marL="3232724" algn="l" defTabSz="461818" rtl="0" eaLnBrk="1" latinLnBrk="0" hangingPunct="1">
        <a:defRPr sz="1800" kern="1200">
          <a:solidFill>
            <a:schemeClr val="tx1"/>
          </a:solidFill>
          <a:latin typeface="+mn-lt"/>
          <a:ea typeface="+mn-ea"/>
          <a:cs typeface="+mn-cs"/>
        </a:defRPr>
      </a:lvl8pPr>
      <a:lvl9pPr marL="3694542" algn="l" defTabSz="46181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5.xml"/><Relationship Id="rId7" Type="http://schemas.openxmlformats.org/officeDocument/2006/relationships/slide" Target="slide8.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3.xml"/><Relationship Id="rId4" Type="http://schemas.openxmlformats.org/officeDocument/2006/relationships/slide" Target="slide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28.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slide" Target="slide3.xml"/><Relationship Id="rId3" Type="http://schemas.openxmlformats.org/officeDocument/2006/relationships/slide" Target="slide25.xml"/><Relationship Id="rId7" Type="http://schemas.openxmlformats.org/officeDocument/2006/relationships/slide" Target="slide8.xml"/><Relationship Id="rId2" Type="http://schemas.openxmlformats.org/officeDocument/2006/relationships/slide" Target="slide24.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23.xml"/><Relationship Id="rId4" Type="http://schemas.openxmlformats.org/officeDocument/2006/relationships/slide" Target="slide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tillvaxtverket.se/2.21099e4211fdba8c87b800016732.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tillvaxtverket.se/2.21099e4211fdba8c87b800016732.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22" descr="logoforMac"/>
          <p:cNvPicPr>
            <a:picLocks noChangeAspect="1" noChangeArrowheads="1"/>
          </p:cNvPicPr>
          <p:nvPr/>
        </p:nvPicPr>
        <p:blipFill>
          <a:blip r:embed="rId2" cstate="print"/>
          <a:srcRect/>
          <a:stretch>
            <a:fillRect/>
          </a:stretch>
        </p:blipFill>
        <p:spPr bwMode="auto">
          <a:xfrm>
            <a:off x="438150" y="357189"/>
            <a:ext cx="1012825" cy="1254125"/>
          </a:xfrm>
          <a:prstGeom prst="rect">
            <a:avLst/>
          </a:prstGeom>
          <a:noFill/>
          <a:ln w="9525">
            <a:noFill/>
            <a:miter lim="800000"/>
            <a:headEnd/>
            <a:tailEnd/>
          </a:ln>
        </p:spPr>
      </p:pic>
      <p:sp>
        <p:nvSpPr>
          <p:cNvPr id="5" name="Rectangle 17"/>
          <p:cNvSpPr>
            <a:spLocks noChangeArrowheads="1"/>
          </p:cNvSpPr>
          <p:nvPr/>
        </p:nvSpPr>
        <p:spPr bwMode="auto">
          <a:xfrm>
            <a:off x="0" y="1"/>
            <a:ext cx="209550" cy="801688"/>
          </a:xfrm>
          <a:prstGeom prst="rect">
            <a:avLst/>
          </a:prstGeom>
          <a:solidFill>
            <a:srgbClr val="000080"/>
          </a:solidFill>
          <a:ln w="9525">
            <a:noFill/>
            <a:miter lim="800000"/>
            <a:headEnd/>
            <a:tailEnd/>
          </a:ln>
        </p:spPr>
        <p:txBody>
          <a:bodyPr wrap="none" lIns="91430" tIns="45715" rIns="91430" bIns="45715" anchor="ctr"/>
          <a:lstStyle/>
          <a:p>
            <a:endParaRPr lang="sv-SE"/>
          </a:p>
        </p:txBody>
      </p:sp>
      <p:sp>
        <p:nvSpPr>
          <p:cNvPr id="6" name="Rectangle 18"/>
          <p:cNvSpPr>
            <a:spLocks noChangeArrowheads="1"/>
          </p:cNvSpPr>
          <p:nvPr/>
        </p:nvSpPr>
        <p:spPr bwMode="auto">
          <a:xfrm>
            <a:off x="0" y="801689"/>
            <a:ext cx="209550" cy="800100"/>
          </a:xfrm>
          <a:prstGeom prst="rect">
            <a:avLst/>
          </a:prstGeom>
          <a:solidFill>
            <a:srgbClr val="996633"/>
          </a:solidFill>
          <a:ln w="9525">
            <a:noFill/>
            <a:miter lim="800000"/>
            <a:headEnd/>
            <a:tailEnd/>
          </a:ln>
        </p:spPr>
        <p:txBody>
          <a:bodyPr wrap="none" lIns="91430" tIns="45715" rIns="91430" bIns="45715" anchor="ctr"/>
          <a:lstStyle/>
          <a:p>
            <a:endParaRPr lang="sv-SE"/>
          </a:p>
        </p:txBody>
      </p:sp>
      <p:pic>
        <p:nvPicPr>
          <p:cNvPr id="7" name="Picture 16" descr="newequisaccreditedvectorversion"/>
          <p:cNvPicPr>
            <a:picLocks noChangeAspect="1" noChangeArrowheads="1"/>
          </p:cNvPicPr>
          <p:nvPr/>
        </p:nvPicPr>
        <p:blipFill>
          <a:blip r:embed="rId3" cstate="print"/>
          <a:srcRect/>
          <a:stretch>
            <a:fillRect/>
          </a:stretch>
        </p:blipFill>
        <p:spPr bwMode="auto">
          <a:xfrm>
            <a:off x="8204200" y="6245225"/>
            <a:ext cx="641350" cy="442913"/>
          </a:xfrm>
          <a:prstGeom prst="rect">
            <a:avLst/>
          </a:prstGeom>
          <a:noFill/>
          <a:ln w="9525">
            <a:noFill/>
            <a:miter lim="800000"/>
            <a:headEnd/>
            <a:tailEnd/>
          </a:ln>
        </p:spPr>
      </p:pic>
      <p:pic>
        <p:nvPicPr>
          <p:cNvPr id="8" name="Bildobjekt 7" descr="Nätverk_framåt_folder.JPG"/>
          <p:cNvPicPr>
            <a:picLocks noChangeAspect="1"/>
          </p:cNvPicPr>
          <p:nvPr/>
        </p:nvPicPr>
        <p:blipFill>
          <a:blip r:embed="rId4" cstate="print"/>
          <a:srcRect l="23813" t="2357" r="23813" b="5388"/>
          <a:stretch>
            <a:fillRect/>
          </a:stretch>
        </p:blipFill>
        <p:spPr>
          <a:xfrm>
            <a:off x="6611023" y="-1"/>
            <a:ext cx="2532978" cy="6309321"/>
          </a:xfrm>
          <a:prstGeom prst="rect">
            <a:avLst/>
          </a:prstGeom>
        </p:spPr>
      </p:pic>
      <p:sp>
        <p:nvSpPr>
          <p:cNvPr id="3" name="Underrubrik 2"/>
          <p:cNvSpPr>
            <a:spLocks noGrp="1"/>
          </p:cNvSpPr>
          <p:nvPr>
            <p:ph type="subTitle" idx="1"/>
          </p:nvPr>
        </p:nvSpPr>
        <p:spPr>
          <a:xfrm>
            <a:off x="539552" y="3501008"/>
            <a:ext cx="6400799" cy="1752300"/>
          </a:xfrm>
        </p:spPr>
        <p:txBody>
          <a:bodyPr/>
          <a:lstStyle/>
          <a:p>
            <a:r>
              <a:rPr lang="sv-SE" b="0" dirty="0" smtClean="0"/>
              <a:t>- En fallbeskrivning kring ett projekt inom Tillväxtverkets program för företagare med utländsk bakgrund</a:t>
            </a:r>
            <a:endParaRPr lang="sv-SE" b="0" dirty="0"/>
          </a:p>
        </p:txBody>
      </p:sp>
      <p:sp>
        <p:nvSpPr>
          <p:cNvPr id="2" name="Rubrik 1"/>
          <p:cNvSpPr>
            <a:spLocks noGrp="1"/>
          </p:cNvSpPr>
          <p:nvPr>
            <p:ph type="ctrTitle"/>
          </p:nvPr>
        </p:nvSpPr>
        <p:spPr>
          <a:xfrm>
            <a:off x="179512" y="1916832"/>
            <a:ext cx="7773206" cy="1469002"/>
          </a:xfrm>
        </p:spPr>
        <p:txBody>
          <a:bodyPr/>
          <a:lstStyle/>
          <a:p>
            <a:r>
              <a:rPr lang="sv-SE" sz="7200" dirty="0" smtClean="0">
                <a:solidFill>
                  <a:schemeClr val="accent1"/>
                </a:solidFill>
              </a:rPr>
              <a:t>Nätverk framåt!</a:t>
            </a:r>
            <a:endParaRPr lang="sv-SE" sz="7200" dirty="0">
              <a:solidFill>
                <a:schemeClr val="accent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9620" y="515663"/>
            <a:ext cx="8227987" cy="1401169"/>
          </a:xfrm>
        </p:spPr>
        <p:txBody>
          <a:bodyPr/>
          <a:lstStyle/>
          <a:p>
            <a:r>
              <a:rPr lang="sv-SE" dirty="0" smtClean="0">
                <a:solidFill>
                  <a:schemeClr val="accent1"/>
                </a:solidFill>
              </a:rPr>
              <a:t>Huvudproblemet som kom upp vid projektledningens djupinterjuver med</a:t>
            </a:r>
            <a:br>
              <a:rPr lang="sv-SE" dirty="0" smtClean="0">
                <a:solidFill>
                  <a:schemeClr val="accent1"/>
                </a:solidFill>
              </a:rPr>
            </a:br>
            <a:r>
              <a:rPr lang="sv-SE" dirty="0" smtClean="0">
                <a:solidFill>
                  <a:schemeClr val="accent1"/>
                </a:solidFill>
              </a:rPr>
              <a:t>10 av företagarna</a:t>
            </a:r>
            <a:endParaRPr lang="sv-SE" dirty="0">
              <a:solidFill>
                <a:schemeClr val="accent1"/>
              </a:solidFill>
            </a:endParaRPr>
          </a:p>
        </p:txBody>
      </p:sp>
      <p:sp>
        <p:nvSpPr>
          <p:cNvPr id="3" name="Platshållare för innehåll 2"/>
          <p:cNvSpPr>
            <a:spLocks noGrp="1"/>
          </p:cNvSpPr>
          <p:nvPr>
            <p:ph idx="1"/>
          </p:nvPr>
        </p:nvSpPr>
        <p:spPr/>
        <p:txBody>
          <a:bodyPr/>
          <a:lstStyle/>
          <a:p>
            <a:pPr>
              <a:buNone/>
            </a:pPr>
            <a:r>
              <a:rPr lang="sv-SE" sz="5400" b="1" dirty="0" smtClean="0"/>
              <a:t>Svårigheter med att få kontakt med </a:t>
            </a:r>
            <a:r>
              <a:rPr lang="sv-SE" sz="9600" b="1" dirty="0" smtClean="0"/>
              <a:t>”svenskar”</a:t>
            </a:r>
            <a:endParaRPr lang="sv-SE" sz="54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332656"/>
            <a:ext cx="8227987" cy="1142735"/>
          </a:xfrm>
        </p:spPr>
        <p:txBody>
          <a:bodyPr/>
          <a:lstStyle/>
          <a:p>
            <a:r>
              <a:rPr lang="sv-SE" dirty="0" smtClean="0">
                <a:solidFill>
                  <a:schemeClr val="accent1"/>
                </a:solidFill>
              </a:rPr>
              <a:t>När det gällde utvecklingen av sina företag tog man upp konkreta problem som:</a:t>
            </a:r>
            <a:endParaRPr lang="sv-SE" dirty="0">
              <a:solidFill>
                <a:schemeClr val="accent1"/>
              </a:solidFill>
            </a:endParaRPr>
          </a:p>
        </p:txBody>
      </p:sp>
      <p:sp>
        <p:nvSpPr>
          <p:cNvPr id="3" name="Platshållare för innehåll 2"/>
          <p:cNvSpPr>
            <a:spLocks noGrp="1"/>
          </p:cNvSpPr>
          <p:nvPr>
            <p:ph idx="1"/>
          </p:nvPr>
        </p:nvSpPr>
        <p:spPr>
          <a:xfrm>
            <a:off x="467544" y="1484784"/>
            <a:ext cx="7915124" cy="4752528"/>
          </a:xfrm>
        </p:spPr>
        <p:txBody>
          <a:bodyPr/>
          <a:lstStyle/>
          <a:p>
            <a:pPr lvl="0">
              <a:buClr>
                <a:schemeClr val="accent1"/>
              </a:buClr>
            </a:pPr>
            <a:r>
              <a:rPr lang="sv-SE" sz="2400" dirty="0" smtClean="0"/>
              <a:t>svårigheter med att få </a:t>
            </a:r>
            <a:r>
              <a:rPr lang="sv-SE" sz="2400" b="1" dirty="0" smtClean="0"/>
              <a:t>teckna hyresavtal </a:t>
            </a:r>
            <a:r>
              <a:rPr lang="sv-SE" sz="2400" dirty="0" smtClean="0"/>
              <a:t>för lämplig lokal eller att få en lokal anpassad efter de egna behoven</a:t>
            </a:r>
          </a:p>
          <a:p>
            <a:pPr lvl="0">
              <a:buClr>
                <a:schemeClr val="accent1"/>
              </a:buClr>
            </a:pPr>
            <a:r>
              <a:rPr lang="sv-SE" sz="2400" dirty="0" smtClean="0"/>
              <a:t>att det fanns ett stort behov av att få </a:t>
            </a:r>
            <a:r>
              <a:rPr lang="sv-SE" sz="2400" b="1" dirty="0" smtClean="0"/>
              <a:t>hjälp/stöd med marknadsföring/reklam</a:t>
            </a:r>
            <a:r>
              <a:rPr lang="sv-SE" sz="2400" dirty="0" smtClean="0"/>
              <a:t>.</a:t>
            </a:r>
          </a:p>
          <a:p>
            <a:pPr lvl="0">
              <a:buClr>
                <a:schemeClr val="accent1"/>
              </a:buClr>
            </a:pPr>
            <a:r>
              <a:rPr lang="sv-SE" sz="2400" dirty="0" smtClean="0"/>
              <a:t>att man inte kände sig </a:t>
            </a:r>
            <a:r>
              <a:rPr lang="sv-SE" sz="2400" b="1" dirty="0" smtClean="0"/>
              <a:t>delaktiga vid arrangemangs - aktiviteter </a:t>
            </a:r>
            <a:r>
              <a:rPr lang="sv-SE" sz="2400" dirty="0" smtClean="0"/>
              <a:t>i stadskärnan och ansåg sig icke bli tillfrågade vid planering och genomförande av dessa.</a:t>
            </a:r>
          </a:p>
          <a:p>
            <a:pPr lvl="0">
              <a:buClr>
                <a:schemeClr val="accent1"/>
              </a:buClr>
            </a:pPr>
            <a:r>
              <a:rPr lang="sv-SE" sz="2400" dirty="0" smtClean="0"/>
              <a:t>att de inte förstod varför </a:t>
            </a:r>
            <a:r>
              <a:rPr lang="sv-SE" sz="2400" b="1" dirty="0" smtClean="0"/>
              <a:t>"myndigheterna" beviljade lån till att starta företag som inte hade någon chans att lyckas</a:t>
            </a:r>
            <a:r>
              <a:rPr lang="sv-SE" sz="2400" dirty="0" smtClean="0"/>
              <a:t>. </a:t>
            </a:r>
            <a:endParaRPr lang="sv-S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lvl="0"/>
            <a:r>
              <a:rPr lang="sv-SE" sz="3200" dirty="0" smtClean="0"/>
              <a:t>Kompetensutveckling i</a:t>
            </a:r>
            <a:r>
              <a:rPr lang="sv-SE" sz="3200" dirty="0" smtClean="0"/>
              <a:t>:</a:t>
            </a:r>
            <a:endParaRPr lang="sv-SE" dirty="0"/>
          </a:p>
        </p:txBody>
      </p:sp>
      <p:sp>
        <p:nvSpPr>
          <p:cNvPr id="3" name="Platshållare för innehåll 2"/>
          <p:cNvSpPr>
            <a:spLocks noGrp="1"/>
          </p:cNvSpPr>
          <p:nvPr>
            <p:ph idx="1"/>
          </p:nvPr>
        </p:nvSpPr>
        <p:spPr>
          <a:xfrm>
            <a:off x="467544" y="1772816"/>
            <a:ext cx="7915124" cy="3886571"/>
          </a:xfrm>
        </p:spPr>
        <p:txBody>
          <a:bodyPr/>
          <a:lstStyle/>
          <a:p>
            <a:pPr>
              <a:buClr>
                <a:schemeClr val="accent1"/>
              </a:buClr>
            </a:pPr>
            <a:r>
              <a:rPr lang="sv-SE" sz="2800" dirty="0" smtClean="0"/>
              <a:t>affärskultur- </a:t>
            </a:r>
            <a:r>
              <a:rPr lang="sv-SE" sz="2800" dirty="0" smtClean="0"/>
              <a:t>och integrationsfrågor för medlemsföretagen, för att underlätta integrationen av invandrarföretagen med de befintliga medlemsföretagen</a:t>
            </a:r>
          </a:p>
          <a:p>
            <a:pPr>
              <a:buClr>
                <a:schemeClr val="accent1"/>
              </a:buClr>
            </a:pPr>
            <a:r>
              <a:rPr lang="sv-SE" sz="2800" dirty="0" smtClean="0"/>
              <a:t>i genusfrågor för att öka förståelsen för de kvinnliga invandrarföretagarnas speciella situation.</a:t>
            </a:r>
          </a:p>
          <a:p>
            <a:endParaRPr lang="sv-SE"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59620" y="515663"/>
            <a:ext cx="8227987" cy="4785545"/>
          </a:xfrm>
        </p:spPr>
        <p:txBody>
          <a:bodyPr/>
          <a:lstStyle/>
          <a:p>
            <a:r>
              <a:rPr lang="sv-SE" sz="3200" dirty="0" smtClean="0"/>
              <a:t>Bjuda in till samt genomföra nätverksträffar med syfte att visa invandrarföretagen vilken nytta de kan ha av att aktivt delta i gemenskapen med övriga företagare</a:t>
            </a:r>
            <a:r>
              <a:rPr lang="sv-SE" dirty="0" smtClean="0"/>
              <a:t/>
            </a:r>
            <a:br>
              <a:rPr lang="sv-SE" dirty="0" smtClean="0"/>
            </a:br>
            <a:endParaRPr lang="sv-SE"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noFill/>
          <a:ln>
            <a:noFill/>
          </a:ln>
        </p:spPr>
        <p:txBody>
          <a:bodyPr/>
          <a:lstStyle/>
          <a:p>
            <a:r>
              <a:rPr lang="sv-SE" dirty="0" smtClean="0">
                <a:solidFill>
                  <a:schemeClr val="accent1"/>
                </a:solidFill>
              </a:rPr>
              <a:t>Sammanfattning av problemen i projektet</a:t>
            </a:r>
            <a:endParaRPr lang="sv-SE" dirty="0">
              <a:solidFill>
                <a:schemeClr val="accent1"/>
              </a:solidFill>
            </a:endParaRPr>
          </a:p>
        </p:txBody>
      </p:sp>
      <p:sp>
        <p:nvSpPr>
          <p:cNvPr id="3" name="Platshållare för innehåll 2"/>
          <p:cNvSpPr>
            <a:spLocks noGrp="1"/>
          </p:cNvSpPr>
          <p:nvPr>
            <p:ph idx="1"/>
          </p:nvPr>
        </p:nvSpPr>
        <p:spPr>
          <a:xfrm>
            <a:off x="539552" y="1628800"/>
            <a:ext cx="7915124" cy="3886571"/>
          </a:xfrm>
        </p:spPr>
        <p:txBody>
          <a:bodyPr/>
          <a:lstStyle/>
          <a:p>
            <a:pPr>
              <a:lnSpc>
                <a:spcPct val="250000"/>
              </a:lnSpc>
              <a:buClr>
                <a:schemeClr val="accent1"/>
              </a:buClr>
            </a:pPr>
            <a:r>
              <a:rPr lang="sv-SE" sz="2800" b="1" dirty="0" smtClean="0"/>
              <a:t>Svårt identifiera projektets målgrupp</a:t>
            </a:r>
          </a:p>
          <a:p>
            <a:pPr>
              <a:lnSpc>
                <a:spcPct val="250000"/>
              </a:lnSpc>
              <a:buClr>
                <a:schemeClr val="accent1"/>
              </a:buClr>
            </a:pPr>
            <a:r>
              <a:rPr lang="sv-SE" sz="2800" b="1" dirty="0" smtClean="0"/>
              <a:t>Kulturbarriärer och diskriminering</a:t>
            </a:r>
          </a:p>
          <a:p>
            <a:pPr>
              <a:lnSpc>
                <a:spcPct val="250000"/>
              </a:lnSpc>
              <a:buClr>
                <a:schemeClr val="accent1"/>
              </a:buClr>
            </a:pPr>
            <a:r>
              <a:rPr lang="sv-SE" sz="2800" b="1" dirty="0" smtClean="0"/>
              <a:t>Låg närvaro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395536" y="1772816"/>
            <a:ext cx="8227987" cy="1142735"/>
          </a:xfrm>
        </p:spPr>
        <p:txBody>
          <a:bodyPr/>
          <a:lstStyle/>
          <a:p>
            <a:pPr algn="ctr"/>
            <a:r>
              <a:rPr lang="sv-SE" sz="3600" dirty="0" smtClean="0">
                <a:solidFill>
                  <a:schemeClr val="accent1"/>
                </a:solidFill>
              </a:rPr>
              <a:t>Reflektioner</a:t>
            </a:r>
            <a:endParaRPr lang="sv-SE" sz="3600" dirty="0">
              <a:solidFill>
                <a:schemeClr val="accent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Från forskningen kring sociala nätverk..</a:t>
            </a:r>
            <a:endParaRPr lang="sv-SE" dirty="0">
              <a:solidFill>
                <a:schemeClr val="accent1"/>
              </a:solidFill>
            </a:endParaRPr>
          </a:p>
        </p:txBody>
      </p:sp>
      <p:sp>
        <p:nvSpPr>
          <p:cNvPr id="3" name="Platshållare för innehåll 2"/>
          <p:cNvSpPr>
            <a:spLocks noGrp="1"/>
          </p:cNvSpPr>
          <p:nvPr>
            <p:ph idx="1"/>
          </p:nvPr>
        </p:nvSpPr>
        <p:spPr>
          <a:xfrm>
            <a:off x="539552" y="1556792"/>
            <a:ext cx="7915124" cy="3886571"/>
          </a:xfrm>
        </p:spPr>
        <p:txBody>
          <a:bodyPr/>
          <a:lstStyle/>
          <a:p>
            <a:pPr marL="0" indent="0">
              <a:buNone/>
            </a:pPr>
            <a:r>
              <a:rPr lang="sv-SE" sz="2800" dirty="0" smtClean="0"/>
              <a:t>vet vi att det finns fyra typer av komponenter som behöver undersökas:</a:t>
            </a:r>
          </a:p>
          <a:p>
            <a:pPr>
              <a:buClr>
                <a:schemeClr val="accent1"/>
              </a:buClr>
            </a:pPr>
            <a:r>
              <a:rPr lang="sv-SE" sz="2800" dirty="0" smtClean="0"/>
              <a:t>aktörer – de individer som ingår i nätverket</a:t>
            </a:r>
          </a:p>
          <a:p>
            <a:pPr>
              <a:buClr>
                <a:schemeClr val="accent1"/>
              </a:buClr>
            </a:pPr>
            <a:r>
              <a:rPr lang="sv-SE" sz="2800" dirty="0" smtClean="0"/>
              <a:t>länkar – relationerna mellan individerna i nätverket</a:t>
            </a:r>
          </a:p>
          <a:p>
            <a:pPr>
              <a:buClr>
                <a:schemeClr val="accent1"/>
              </a:buClr>
            </a:pPr>
            <a:r>
              <a:rPr lang="sv-SE" sz="2800" dirty="0" smtClean="0"/>
              <a:t>flöden – utbytet mellan individerna i nätverket </a:t>
            </a:r>
          </a:p>
          <a:p>
            <a:pPr>
              <a:buClr>
                <a:schemeClr val="accent1"/>
              </a:buClr>
            </a:pPr>
            <a:r>
              <a:rPr lang="sv-SE" sz="2800" dirty="0" smtClean="0"/>
              <a:t>mekanism – den typ av interaktion som tillämpas av nätverkets medlemmar.</a:t>
            </a:r>
          </a:p>
        </p:txBody>
      </p:sp>
      <p:sp>
        <p:nvSpPr>
          <p:cNvPr id="4" name="textruta 3"/>
          <p:cNvSpPr txBox="1"/>
          <p:nvPr/>
        </p:nvSpPr>
        <p:spPr>
          <a:xfrm>
            <a:off x="4572000" y="5949280"/>
            <a:ext cx="2929007" cy="369332"/>
          </a:xfrm>
          <a:prstGeom prst="rect">
            <a:avLst/>
          </a:prstGeom>
          <a:noFill/>
        </p:spPr>
        <p:txBody>
          <a:bodyPr wrap="none" rtlCol="0">
            <a:spAutoFit/>
          </a:bodyPr>
          <a:lstStyle/>
          <a:p>
            <a:r>
              <a:rPr lang="sv-SE" dirty="0" smtClean="0"/>
              <a:t>(</a:t>
            </a:r>
            <a:r>
              <a:rPr lang="sv-SE" dirty="0" err="1" smtClean="0"/>
              <a:t>Conway</a:t>
            </a:r>
            <a:r>
              <a:rPr lang="sv-SE" dirty="0" smtClean="0"/>
              <a:t> och Jones, 2006)</a:t>
            </a:r>
            <a:endParaRPr lang="sv-SE"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88640"/>
            <a:ext cx="8227987" cy="836713"/>
          </a:xfrm>
        </p:spPr>
        <p:txBody>
          <a:bodyPr/>
          <a:lstStyle/>
          <a:p>
            <a:r>
              <a:rPr lang="sv-SE" dirty="0" smtClean="0"/>
              <a:t>Affärsplattformsanalys</a:t>
            </a:r>
            <a:br>
              <a:rPr lang="sv-SE" dirty="0" smtClean="0"/>
            </a:br>
            <a:r>
              <a:rPr lang="sv-SE" sz="1600" b="0" dirty="0" smtClean="0">
                <a:latin typeface="Arial" charset="0"/>
              </a:rPr>
              <a:t>Behövd nivåer för grundstenarna</a:t>
            </a:r>
            <a:endParaRPr lang="sv-SE" dirty="0"/>
          </a:p>
        </p:txBody>
      </p:sp>
      <p:sp>
        <p:nvSpPr>
          <p:cNvPr id="4" name="Bakåt eller föregående 3">
            <a:hlinkClick r:id="" action="ppaction://hlinkshowjump?jump=lastslideviewed" highlightClick="1"/>
          </p:cNvPr>
          <p:cNvSpPr/>
          <p:nvPr/>
        </p:nvSpPr>
        <p:spPr bwMode="auto">
          <a:xfrm>
            <a:off x="467544" y="6093296"/>
            <a:ext cx="576064" cy="360040"/>
          </a:xfrm>
          <a:prstGeom prst="actionButtonBackPrevious">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graphicFrame>
        <p:nvGraphicFramePr>
          <p:cNvPr id="5" name="Group 62"/>
          <p:cNvGraphicFramePr>
            <a:graphicFrameLocks/>
          </p:cNvGraphicFramePr>
          <p:nvPr/>
        </p:nvGraphicFramePr>
        <p:xfrm>
          <a:off x="899592" y="1052736"/>
          <a:ext cx="6768752" cy="4779329"/>
        </p:xfrm>
        <a:graphic>
          <a:graphicData uri="http://schemas.openxmlformats.org/drawingml/2006/table">
            <a:tbl>
              <a:tblPr/>
              <a:tblGrid>
                <a:gridCol w="4032448"/>
                <a:gridCol w="2736304"/>
              </a:tblGrid>
              <a:tr h="503238">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bg1"/>
                          </a:solidFill>
                          <a:effectLst/>
                          <a:latin typeface="Verdana" pitchFamily="34" charset="0"/>
                        </a:rPr>
                        <a:t>Grundsten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bg1"/>
                          </a:solidFill>
                          <a:effectLst/>
                          <a:latin typeface="Verdana" pitchFamily="34" charset="0"/>
                        </a:rPr>
                        <a:t>Nivå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r>
              <a:tr h="503238">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tx1"/>
                          </a:solidFill>
                          <a:effectLst/>
                          <a:latin typeface="Verdana" pitchFamily="34" charset="0"/>
                        </a:rPr>
                        <a:t>Idé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Produkt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Marknad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tx1"/>
                          </a:solidFill>
                          <a:effectLst/>
                          <a:latin typeface="Verdana" pitchFamily="34"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Organisation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Kompetens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Drivkrafter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Kunder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Övriga relationer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tx1"/>
                          </a:solidFill>
                          <a:effectLst/>
                          <a:latin typeface="Verdan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ruta 5"/>
          <p:cNvSpPr txBox="1"/>
          <p:nvPr/>
        </p:nvSpPr>
        <p:spPr>
          <a:xfrm>
            <a:off x="5580112" y="5805264"/>
            <a:ext cx="1903085" cy="369332"/>
          </a:xfrm>
          <a:prstGeom prst="rect">
            <a:avLst/>
          </a:prstGeom>
          <a:noFill/>
        </p:spPr>
        <p:txBody>
          <a:bodyPr wrap="none" rtlCol="0">
            <a:spAutoFit/>
          </a:bodyPr>
          <a:lstStyle/>
          <a:p>
            <a:r>
              <a:rPr lang="sv-SE" dirty="0" smtClean="0"/>
              <a:t>Magnus </a:t>
            </a:r>
            <a:r>
              <a:rPr lang="sv-SE" dirty="0" err="1" smtClean="0"/>
              <a:t>Klofsten</a:t>
            </a:r>
            <a:endParaRPr lang="sv-SE"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Road test </a:t>
            </a:r>
            <a:r>
              <a:rPr lang="sv-SE" sz="2000" b="0" dirty="0" smtClean="0"/>
              <a:t>(John Mullins)</a:t>
            </a:r>
            <a:endParaRPr lang="sv-SE" b="0" dirty="0"/>
          </a:p>
        </p:txBody>
      </p:sp>
      <p:sp>
        <p:nvSpPr>
          <p:cNvPr id="4" name="Bakåt eller föregående 3">
            <a:hlinkClick r:id="" action="ppaction://hlinkshowjump?jump=lastslideviewed" highlightClick="1"/>
          </p:cNvPr>
          <p:cNvSpPr/>
          <p:nvPr/>
        </p:nvSpPr>
        <p:spPr bwMode="auto">
          <a:xfrm>
            <a:off x="467544" y="6093296"/>
            <a:ext cx="576064" cy="360040"/>
          </a:xfrm>
          <a:prstGeom prst="actionButtonBackPrevious">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5" name="Rectangle 3">
            <a:hlinkClick r:id="rId2" action="ppaction://hlinksldjump"/>
          </p:cNvPr>
          <p:cNvSpPr>
            <a:spLocks noChangeArrowheads="1"/>
          </p:cNvSpPr>
          <p:nvPr/>
        </p:nvSpPr>
        <p:spPr bwMode="auto">
          <a:xfrm>
            <a:off x="2916238" y="1700213"/>
            <a:ext cx="2051050" cy="2051050"/>
          </a:xfrm>
          <a:prstGeom prst="rect">
            <a:avLst/>
          </a:prstGeom>
          <a:solidFill>
            <a:schemeClr val="accent1"/>
          </a:solidFill>
          <a:ln w="9525">
            <a:solidFill>
              <a:schemeClr val="tx1"/>
            </a:solidFill>
            <a:miter lim="800000"/>
            <a:headEnd/>
            <a:tailEnd/>
          </a:ln>
        </p:spPr>
        <p:txBody>
          <a:bodyPr wrap="none" tIns="108000"/>
          <a:lstStyle/>
          <a:p>
            <a:pPr algn="ctr"/>
            <a:r>
              <a:rPr lang="sv-SE"/>
              <a:t>Marknadens</a:t>
            </a:r>
            <a:br>
              <a:rPr lang="sv-SE"/>
            </a:br>
            <a:r>
              <a:rPr lang="sv-SE"/>
              <a:t>attraktivitet</a:t>
            </a:r>
          </a:p>
        </p:txBody>
      </p:sp>
      <p:sp>
        <p:nvSpPr>
          <p:cNvPr id="6" name="Rectangle 4">
            <a:hlinkClick r:id="rId3" action="ppaction://hlinksldjump"/>
          </p:cNvPr>
          <p:cNvSpPr>
            <a:spLocks noChangeArrowheads="1"/>
          </p:cNvSpPr>
          <p:nvPr/>
        </p:nvSpPr>
        <p:spPr bwMode="auto">
          <a:xfrm>
            <a:off x="5003800" y="3789363"/>
            <a:ext cx="2051050" cy="2051050"/>
          </a:xfrm>
          <a:prstGeom prst="rect">
            <a:avLst/>
          </a:prstGeom>
          <a:solidFill>
            <a:schemeClr val="accent1"/>
          </a:solidFill>
          <a:ln w="9525">
            <a:solidFill>
              <a:schemeClr val="tx1"/>
            </a:solidFill>
            <a:miter lim="800000"/>
            <a:headEnd/>
            <a:tailEnd/>
          </a:ln>
        </p:spPr>
        <p:txBody>
          <a:bodyPr wrap="none" bIns="144000" anchor="b"/>
          <a:lstStyle/>
          <a:p>
            <a:pPr algn="r"/>
            <a:r>
              <a:rPr lang="sv-SE"/>
              <a:t>Uthålliga</a:t>
            </a:r>
            <a:br>
              <a:rPr lang="sv-SE"/>
            </a:br>
            <a:r>
              <a:rPr lang="sv-SE"/>
              <a:t>konkurrens-</a:t>
            </a:r>
          </a:p>
          <a:p>
            <a:pPr algn="r"/>
            <a:r>
              <a:rPr lang="sv-SE"/>
              <a:t>fördelar</a:t>
            </a:r>
          </a:p>
        </p:txBody>
      </p:sp>
      <p:sp>
        <p:nvSpPr>
          <p:cNvPr id="7" name="Rectangle 5">
            <a:hlinkClick r:id="rId4" action="ppaction://hlinksldjump"/>
          </p:cNvPr>
          <p:cNvSpPr>
            <a:spLocks noChangeArrowheads="1"/>
          </p:cNvSpPr>
          <p:nvPr/>
        </p:nvSpPr>
        <p:spPr bwMode="auto">
          <a:xfrm>
            <a:off x="5003800" y="1700213"/>
            <a:ext cx="2051050" cy="2051050"/>
          </a:xfrm>
          <a:prstGeom prst="rect">
            <a:avLst/>
          </a:prstGeom>
          <a:solidFill>
            <a:schemeClr val="accent1"/>
          </a:solidFill>
          <a:ln w="9525">
            <a:solidFill>
              <a:schemeClr val="tx1"/>
            </a:solidFill>
            <a:miter lim="800000"/>
            <a:headEnd/>
            <a:tailEnd/>
          </a:ln>
        </p:spPr>
        <p:txBody>
          <a:bodyPr wrap="none" tIns="144000"/>
          <a:lstStyle/>
          <a:p>
            <a:pPr algn="ctr"/>
            <a:r>
              <a:rPr lang="sv-SE"/>
              <a:t>Branschens</a:t>
            </a:r>
            <a:br>
              <a:rPr lang="sv-SE"/>
            </a:br>
            <a:r>
              <a:rPr lang="sv-SE"/>
              <a:t>attraktivitet</a:t>
            </a:r>
          </a:p>
        </p:txBody>
      </p:sp>
      <p:sp>
        <p:nvSpPr>
          <p:cNvPr id="8" name="Rectangle 6">
            <a:hlinkClick r:id="rId5" action="ppaction://hlinksldjump"/>
          </p:cNvPr>
          <p:cNvSpPr>
            <a:spLocks noChangeArrowheads="1"/>
          </p:cNvSpPr>
          <p:nvPr/>
        </p:nvSpPr>
        <p:spPr bwMode="auto">
          <a:xfrm>
            <a:off x="2916238" y="3789363"/>
            <a:ext cx="2051050" cy="2051050"/>
          </a:xfrm>
          <a:prstGeom prst="rect">
            <a:avLst/>
          </a:prstGeom>
          <a:solidFill>
            <a:schemeClr val="accent1"/>
          </a:solidFill>
          <a:ln w="9525">
            <a:solidFill>
              <a:schemeClr val="tx1"/>
            </a:solidFill>
            <a:miter lim="800000"/>
            <a:headEnd/>
            <a:tailEnd/>
          </a:ln>
        </p:spPr>
        <p:txBody>
          <a:bodyPr wrap="none" bIns="144000" anchor="b"/>
          <a:lstStyle/>
          <a:p>
            <a:r>
              <a:rPr lang="sv-SE"/>
              <a:t>Nyckel-</a:t>
            </a:r>
          </a:p>
          <a:p>
            <a:r>
              <a:rPr lang="sv-SE"/>
              <a:t>segmentets</a:t>
            </a:r>
            <a:br>
              <a:rPr lang="sv-SE"/>
            </a:br>
            <a:r>
              <a:rPr lang="sv-SE"/>
              <a:t>fördelar och</a:t>
            </a:r>
            <a:br>
              <a:rPr lang="sv-SE"/>
            </a:br>
            <a:r>
              <a:rPr lang="sv-SE"/>
              <a:t>attraktivitet</a:t>
            </a:r>
          </a:p>
        </p:txBody>
      </p:sp>
      <p:sp>
        <p:nvSpPr>
          <p:cNvPr id="9" name="Text Box 7"/>
          <p:cNvSpPr txBox="1">
            <a:spLocks noChangeArrowheads="1"/>
          </p:cNvSpPr>
          <p:nvPr/>
        </p:nvSpPr>
        <p:spPr bwMode="auto">
          <a:xfrm rot="-5400000">
            <a:off x="2048669" y="2424907"/>
            <a:ext cx="1238250" cy="366712"/>
          </a:xfrm>
          <a:prstGeom prst="rect">
            <a:avLst/>
          </a:prstGeom>
          <a:noFill/>
          <a:ln w="9525">
            <a:noFill/>
            <a:miter lim="800000"/>
            <a:headEnd/>
            <a:tailEnd/>
          </a:ln>
        </p:spPr>
        <p:txBody>
          <a:bodyPr wrap="none">
            <a:spAutoFit/>
          </a:bodyPr>
          <a:lstStyle/>
          <a:p>
            <a:r>
              <a:rPr lang="sv-SE" dirty="0"/>
              <a:t>Makronivå</a:t>
            </a:r>
          </a:p>
        </p:txBody>
      </p:sp>
      <p:sp>
        <p:nvSpPr>
          <p:cNvPr id="10" name="Text Box 8"/>
          <p:cNvSpPr txBox="1">
            <a:spLocks noChangeArrowheads="1"/>
          </p:cNvSpPr>
          <p:nvPr/>
        </p:nvSpPr>
        <p:spPr bwMode="auto">
          <a:xfrm rot="-5400000">
            <a:off x="2086769" y="4547394"/>
            <a:ext cx="1162050" cy="366712"/>
          </a:xfrm>
          <a:prstGeom prst="rect">
            <a:avLst/>
          </a:prstGeom>
          <a:noFill/>
          <a:ln w="9525">
            <a:noFill/>
            <a:miter lim="800000"/>
            <a:headEnd/>
            <a:tailEnd/>
          </a:ln>
        </p:spPr>
        <p:txBody>
          <a:bodyPr wrap="none">
            <a:spAutoFit/>
          </a:bodyPr>
          <a:lstStyle/>
          <a:p>
            <a:r>
              <a:rPr lang="sv-SE"/>
              <a:t>Mikronivå</a:t>
            </a:r>
          </a:p>
        </p:txBody>
      </p:sp>
      <p:sp>
        <p:nvSpPr>
          <p:cNvPr id="11" name="Text Box 9"/>
          <p:cNvSpPr txBox="1">
            <a:spLocks noChangeArrowheads="1"/>
          </p:cNvSpPr>
          <p:nvPr/>
        </p:nvSpPr>
        <p:spPr bwMode="auto">
          <a:xfrm>
            <a:off x="2987675" y="1341438"/>
            <a:ext cx="1962150" cy="366712"/>
          </a:xfrm>
          <a:prstGeom prst="rect">
            <a:avLst/>
          </a:prstGeom>
          <a:noFill/>
          <a:ln w="9525">
            <a:noFill/>
            <a:miter lim="800000"/>
            <a:headEnd/>
            <a:tailEnd/>
          </a:ln>
        </p:spPr>
        <p:txBody>
          <a:bodyPr wrap="none">
            <a:spAutoFit/>
          </a:bodyPr>
          <a:lstStyle/>
          <a:p>
            <a:r>
              <a:rPr lang="sv-SE" dirty="0"/>
              <a:t>Marknadsområde</a:t>
            </a:r>
          </a:p>
        </p:txBody>
      </p:sp>
      <p:sp>
        <p:nvSpPr>
          <p:cNvPr id="12" name="Text Box 10"/>
          <p:cNvSpPr txBox="1">
            <a:spLocks noChangeArrowheads="1"/>
          </p:cNvSpPr>
          <p:nvPr/>
        </p:nvSpPr>
        <p:spPr bwMode="auto">
          <a:xfrm>
            <a:off x="5148263" y="1341438"/>
            <a:ext cx="1797050" cy="366712"/>
          </a:xfrm>
          <a:prstGeom prst="rect">
            <a:avLst/>
          </a:prstGeom>
          <a:noFill/>
          <a:ln w="9525">
            <a:noFill/>
            <a:miter lim="800000"/>
            <a:headEnd/>
            <a:tailEnd/>
          </a:ln>
        </p:spPr>
        <p:txBody>
          <a:bodyPr wrap="none">
            <a:spAutoFit/>
          </a:bodyPr>
          <a:lstStyle/>
          <a:p>
            <a:r>
              <a:rPr lang="sv-SE"/>
              <a:t>Branschområde</a:t>
            </a:r>
          </a:p>
        </p:txBody>
      </p:sp>
      <p:grpSp>
        <p:nvGrpSpPr>
          <p:cNvPr id="3" name="Group 12"/>
          <p:cNvGrpSpPr>
            <a:grpSpLocks/>
          </p:cNvGrpSpPr>
          <p:nvPr/>
        </p:nvGrpSpPr>
        <p:grpSpPr bwMode="auto">
          <a:xfrm>
            <a:off x="3851275" y="2565400"/>
            <a:ext cx="2249488" cy="2249488"/>
            <a:chOff x="1429" y="1026"/>
            <a:chExt cx="2834" cy="2834"/>
          </a:xfrm>
        </p:grpSpPr>
        <p:sp>
          <p:nvSpPr>
            <p:cNvPr id="14" name="Oval 13"/>
            <p:cNvSpPr>
              <a:spLocks noChangeArrowheads="1"/>
            </p:cNvSpPr>
            <p:nvPr/>
          </p:nvSpPr>
          <p:spPr bwMode="auto">
            <a:xfrm>
              <a:off x="1429" y="1026"/>
              <a:ext cx="2834" cy="2834"/>
            </a:xfrm>
            <a:prstGeom prst="ellipse">
              <a:avLst/>
            </a:prstGeom>
            <a:solidFill>
              <a:schemeClr val="accent1"/>
            </a:solidFill>
            <a:ln w="9525">
              <a:solidFill>
                <a:schemeClr val="tx1"/>
              </a:solidFill>
              <a:round/>
              <a:headEnd/>
              <a:tailEnd/>
            </a:ln>
          </p:spPr>
          <p:txBody>
            <a:bodyPr wrap="none" anchor="ctr"/>
            <a:lstStyle/>
            <a:p>
              <a:pPr algn="ctr"/>
              <a:endParaRPr lang="en-GB"/>
            </a:p>
          </p:txBody>
        </p:sp>
        <p:sp>
          <p:nvSpPr>
            <p:cNvPr id="15" name="Line 14"/>
            <p:cNvSpPr>
              <a:spLocks noChangeShapeType="1"/>
            </p:cNvSpPr>
            <p:nvPr/>
          </p:nvSpPr>
          <p:spPr bwMode="auto">
            <a:xfrm>
              <a:off x="2835" y="1026"/>
              <a:ext cx="0" cy="1406"/>
            </a:xfrm>
            <a:prstGeom prst="line">
              <a:avLst/>
            </a:prstGeom>
            <a:noFill/>
            <a:ln w="9525">
              <a:solidFill>
                <a:schemeClr val="tx1"/>
              </a:solidFill>
              <a:round/>
              <a:headEnd/>
              <a:tailEnd/>
            </a:ln>
          </p:spPr>
          <p:txBody>
            <a:bodyPr/>
            <a:lstStyle/>
            <a:p>
              <a:endParaRPr lang="sv-SE"/>
            </a:p>
          </p:txBody>
        </p:sp>
        <p:sp>
          <p:nvSpPr>
            <p:cNvPr id="16" name="Line 15"/>
            <p:cNvSpPr>
              <a:spLocks noChangeShapeType="1"/>
            </p:cNvSpPr>
            <p:nvPr/>
          </p:nvSpPr>
          <p:spPr bwMode="auto">
            <a:xfrm flipH="1">
              <a:off x="1701" y="2432"/>
              <a:ext cx="1134" cy="817"/>
            </a:xfrm>
            <a:prstGeom prst="line">
              <a:avLst/>
            </a:prstGeom>
            <a:noFill/>
            <a:ln w="9525">
              <a:solidFill>
                <a:schemeClr val="tx1"/>
              </a:solidFill>
              <a:round/>
              <a:headEnd/>
              <a:tailEnd/>
            </a:ln>
          </p:spPr>
          <p:txBody>
            <a:bodyPr/>
            <a:lstStyle/>
            <a:p>
              <a:endParaRPr lang="sv-SE"/>
            </a:p>
          </p:txBody>
        </p:sp>
        <p:sp>
          <p:nvSpPr>
            <p:cNvPr id="17" name="Line 16"/>
            <p:cNvSpPr>
              <a:spLocks noChangeShapeType="1"/>
            </p:cNvSpPr>
            <p:nvPr/>
          </p:nvSpPr>
          <p:spPr bwMode="auto">
            <a:xfrm>
              <a:off x="2835" y="2432"/>
              <a:ext cx="1134" cy="862"/>
            </a:xfrm>
            <a:prstGeom prst="line">
              <a:avLst/>
            </a:prstGeom>
            <a:noFill/>
            <a:ln w="9525">
              <a:solidFill>
                <a:schemeClr val="tx1"/>
              </a:solidFill>
              <a:round/>
              <a:headEnd/>
              <a:tailEnd/>
            </a:ln>
          </p:spPr>
          <p:txBody>
            <a:bodyPr/>
            <a:lstStyle/>
            <a:p>
              <a:endParaRPr lang="sv-SE"/>
            </a:p>
          </p:txBody>
        </p:sp>
      </p:grpSp>
      <p:sp>
        <p:nvSpPr>
          <p:cNvPr id="18" name="Text Box 17">
            <a:hlinkClick r:id="rId6" action="ppaction://hlinksldjump"/>
          </p:cNvPr>
          <p:cNvSpPr txBox="1">
            <a:spLocks noChangeArrowheads="1"/>
          </p:cNvSpPr>
          <p:nvPr/>
        </p:nvSpPr>
        <p:spPr bwMode="auto">
          <a:xfrm>
            <a:off x="4548188" y="4005263"/>
            <a:ext cx="920750" cy="549275"/>
          </a:xfrm>
          <a:prstGeom prst="rect">
            <a:avLst/>
          </a:prstGeom>
          <a:noFill/>
          <a:ln w="9525">
            <a:noFill/>
            <a:miter lim="800000"/>
            <a:headEnd/>
            <a:tailEnd/>
          </a:ln>
        </p:spPr>
        <p:txBody>
          <a:bodyPr wrap="none">
            <a:spAutoFit/>
          </a:bodyPr>
          <a:lstStyle/>
          <a:p>
            <a:pPr algn="ctr"/>
            <a:r>
              <a:rPr lang="sv-SE" sz="1000" b="1"/>
              <a:t>Kontakter</a:t>
            </a:r>
            <a:br>
              <a:rPr lang="sv-SE" sz="1000" b="1"/>
            </a:br>
            <a:r>
              <a:rPr lang="sv-SE" sz="1000" b="1"/>
              <a:t>inom</a:t>
            </a:r>
            <a:br>
              <a:rPr lang="sv-SE" sz="1000" b="1"/>
            </a:br>
            <a:r>
              <a:rPr lang="sv-SE" sz="1000" b="1"/>
              <a:t>värdekedjan</a:t>
            </a:r>
          </a:p>
        </p:txBody>
      </p:sp>
      <p:sp>
        <p:nvSpPr>
          <p:cNvPr id="19" name="Text Box 18">
            <a:hlinkClick r:id="rId7" action="ppaction://hlinksldjump"/>
          </p:cNvPr>
          <p:cNvSpPr txBox="1">
            <a:spLocks noChangeArrowheads="1"/>
          </p:cNvSpPr>
          <p:nvPr/>
        </p:nvSpPr>
        <p:spPr bwMode="auto">
          <a:xfrm>
            <a:off x="5076825" y="2997200"/>
            <a:ext cx="804863" cy="549275"/>
          </a:xfrm>
          <a:prstGeom prst="rect">
            <a:avLst/>
          </a:prstGeom>
          <a:noFill/>
          <a:ln w="9525">
            <a:noFill/>
            <a:miter lim="800000"/>
            <a:headEnd/>
            <a:tailEnd/>
          </a:ln>
        </p:spPr>
        <p:txBody>
          <a:bodyPr wrap="none">
            <a:spAutoFit/>
          </a:bodyPr>
          <a:lstStyle/>
          <a:p>
            <a:r>
              <a:rPr lang="sv-SE" sz="1000" b="1"/>
              <a:t>Möjlighet</a:t>
            </a:r>
            <a:br>
              <a:rPr lang="sv-SE" sz="1000" b="1"/>
            </a:br>
            <a:r>
              <a:rPr lang="sv-SE" sz="1000" b="1"/>
              <a:t>att agera</a:t>
            </a:r>
            <a:br>
              <a:rPr lang="sv-SE" sz="1000" b="1"/>
            </a:br>
            <a:r>
              <a:rPr lang="sv-SE" sz="1000" b="1"/>
              <a:t> inom KFF</a:t>
            </a:r>
          </a:p>
        </p:txBody>
      </p:sp>
      <p:sp>
        <p:nvSpPr>
          <p:cNvPr id="20" name="Text Box 20">
            <a:hlinkClick r:id="rId8" action="ppaction://hlinksldjump"/>
          </p:cNvPr>
          <p:cNvSpPr txBox="1">
            <a:spLocks noChangeArrowheads="1"/>
          </p:cNvSpPr>
          <p:nvPr/>
        </p:nvSpPr>
        <p:spPr bwMode="auto">
          <a:xfrm>
            <a:off x="3851275" y="2997200"/>
            <a:ext cx="1038225" cy="501650"/>
          </a:xfrm>
          <a:prstGeom prst="rect">
            <a:avLst/>
          </a:prstGeom>
          <a:noFill/>
          <a:ln w="9525">
            <a:noFill/>
            <a:miter lim="800000"/>
            <a:headEnd/>
            <a:tailEnd/>
          </a:ln>
        </p:spPr>
        <p:txBody>
          <a:bodyPr>
            <a:spAutoFit/>
          </a:bodyPr>
          <a:lstStyle/>
          <a:p>
            <a:pPr algn="r"/>
            <a:r>
              <a:rPr lang="sv-SE" sz="900" b="1"/>
              <a:t>Uppdrag </a:t>
            </a:r>
            <a:br>
              <a:rPr lang="sv-SE" sz="900" b="1"/>
            </a:br>
            <a:r>
              <a:rPr lang="sv-SE" sz="900" b="1"/>
              <a:t>aspirationer </a:t>
            </a:r>
            <a:br>
              <a:rPr lang="sv-SE" sz="900" b="1"/>
            </a:br>
            <a:r>
              <a:rPr lang="sv-SE" sz="900" b="1"/>
              <a:t>riskbenägenhet</a:t>
            </a:r>
            <a:endParaRPr lang="en-GB"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a:xfrm>
            <a:off x="539552" y="2204864"/>
            <a:ext cx="8227987" cy="1142735"/>
          </a:xfrm>
        </p:spPr>
        <p:txBody>
          <a:bodyPr/>
          <a:lstStyle/>
          <a:p>
            <a:pPr algn="ctr"/>
            <a:r>
              <a:rPr lang="sv-SE" sz="4000" dirty="0" smtClean="0">
                <a:solidFill>
                  <a:schemeClr val="accent1"/>
                </a:solidFill>
              </a:rPr>
              <a:t>Några råd…..</a:t>
            </a:r>
            <a:endParaRPr lang="sv-SE" sz="4000" dirty="0">
              <a:solidFill>
                <a:schemeClr val="accen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solidFill>
                  <a:schemeClr val="accent1"/>
                </a:solidFill>
              </a:rPr>
              <a:t>Agenda</a:t>
            </a:r>
            <a:endParaRPr lang="sv-SE" dirty="0">
              <a:solidFill>
                <a:schemeClr val="accent1"/>
              </a:solidFill>
            </a:endParaRPr>
          </a:p>
        </p:txBody>
      </p:sp>
      <p:sp>
        <p:nvSpPr>
          <p:cNvPr id="3" name="Platshållare för innehåll 2"/>
          <p:cNvSpPr>
            <a:spLocks noGrp="1"/>
          </p:cNvSpPr>
          <p:nvPr>
            <p:ph idx="1"/>
          </p:nvPr>
        </p:nvSpPr>
        <p:spPr>
          <a:xfrm>
            <a:off x="458006" y="1700809"/>
            <a:ext cx="7915124" cy="4191120"/>
          </a:xfrm>
        </p:spPr>
        <p:txBody>
          <a:bodyPr/>
          <a:lstStyle/>
          <a:p>
            <a:pPr>
              <a:buClr>
                <a:schemeClr val="accent1"/>
              </a:buClr>
            </a:pPr>
            <a:r>
              <a:rPr lang="sv-SE" sz="2800" dirty="0" smtClean="0"/>
              <a:t>Tillväxtverkets program</a:t>
            </a:r>
          </a:p>
          <a:p>
            <a:pPr>
              <a:buClr>
                <a:schemeClr val="accent1"/>
              </a:buClr>
            </a:pPr>
            <a:r>
              <a:rPr lang="sv-SE" sz="2800" dirty="0" smtClean="0"/>
              <a:t>Näringslivet </a:t>
            </a:r>
            <a:r>
              <a:rPr lang="sv-SE" sz="2800" dirty="0" err="1" smtClean="0"/>
              <a:t>FalunBorlänge</a:t>
            </a:r>
            <a:endParaRPr lang="sv-SE" sz="2800" dirty="0" smtClean="0"/>
          </a:p>
          <a:p>
            <a:pPr>
              <a:buClr>
                <a:schemeClr val="accent1"/>
              </a:buClr>
            </a:pPr>
            <a:r>
              <a:rPr lang="sv-SE" sz="2800" dirty="0" smtClean="0"/>
              <a:t>Projektet</a:t>
            </a:r>
          </a:p>
          <a:p>
            <a:pPr lvl="1">
              <a:buClr>
                <a:schemeClr val="accent1"/>
              </a:buClr>
            </a:pPr>
            <a:r>
              <a:rPr lang="sv-SE" sz="2800" dirty="0" smtClean="0"/>
              <a:t>Målsättning</a:t>
            </a:r>
          </a:p>
          <a:p>
            <a:pPr lvl="1">
              <a:buClr>
                <a:schemeClr val="accent1"/>
              </a:buClr>
            </a:pPr>
            <a:r>
              <a:rPr lang="sv-SE" sz="2800" dirty="0" smtClean="0"/>
              <a:t>Genomförande</a:t>
            </a:r>
          </a:p>
          <a:p>
            <a:pPr lvl="1">
              <a:buClr>
                <a:schemeClr val="accent1"/>
              </a:buClr>
            </a:pPr>
            <a:r>
              <a:rPr lang="sv-SE" sz="2800" dirty="0" smtClean="0"/>
              <a:t>Svårigheter</a:t>
            </a:r>
          </a:p>
          <a:p>
            <a:pPr>
              <a:buClr>
                <a:schemeClr val="accent1"/>
              </a:buClr>
            </a:pPr>
            <a:r>
              <a:rPr lang="sv-SE" sz="2800" dirty="0" smtClean="0"/>
              <a:t>Reflektioner och råd</a:t>
            </a:r>
          </a:p>
          <a:p>
            <a:endParaRPr lang="sv-SE"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b="1" dirty="0" smtClean="0">
                <a:solidFill>
                  <a:schemeClr val="accent1"/>
                </a:solidFill>
              </a:rPr>
              <a:t>Till potentiella företagare </a:t>
            </a:r>
            <a:r>
              <a:rPr lang="sv-SE" b="1" dirty="0" smtClean="0"/>
              <a:t/>
            </a:r>
            <a:br>
              <a:rPr lang="sv-SE" b="1" dirty="0" smtClean="0"/>
            </a:br>
            <a:r>
              <a:rPr lang="sv-SE" sz="2200" dirty="0" smtClean="0"/>
              <a:t>(oavsett ursprung)</a:t>
            </a:r>
            <a:endParaRPr lang="sv-SE" sz="2200" dirty="0"/>
          </a:p>
        </p:txBody>
      </p:sp>
      <p:sp>
        <p:nvSpPr>
          <p:cNvPr id="3" name="Platshållare för innehåll 2"/>
          <p:cNvSpPr>
            <a:spLocks noGrp="1"/>
          </p:cNvSpPr>
          <p:nvPr>
            <p:ph idx="1"/>
          </p:nvPr>
        </p:nvSpPr>
        <p:spPr/>
        <p:txBody>
          <a:bodyPr>
            <a:normAutofit/>
          </a:bodyPr>
          <a:lstStyle/>
          <a:p>
            <a:r>
              <a:rPr lang="sv-SE" dirty="0" smtClean="0"/>
              <a:t>Starta </a:t>
            </a:r>
            <a:r>
              <a:rPr lang="sv-SE" dirty="0"/>
              <a:t>inget företag innan du har identifierat och utvärderat en affärsmöjlighet som du verkligen tror på och passionerat vill förverkliga. Detta är väldigt viktigt för att själv ta ansvar för sin företagsstart och inte tycka att andra aktörer har låtit en starta företag inom branscher där man inte har förutsättningar att lyckas.  </a:t>
            </a:r>
          </a:p>
          <a:p>
            <a:endParaRPr lang="sv-SE"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accent1"/>
                </a:solidFill>
              </a:rPr>
              <a:t>Till invandrarföretagare</a:t>
            </a:r>
            <a:endParaRPr lang="sv-SE" dirty="0">
              <a:solidFill>
                <a:schemeClr val="accent1"/>
              </a:solidFill>
            </a:endParaRPr>
          </a:p>
        </p:txBody>
      </p:sp>
      <p:sp>
        <p:nvSpPr>
          <p:cNvPr id="3" name="Platshållare för innehåll 2"/>
          <p:cNvSpPr>
            <a:spLocks noGrp="1"/>
          </p:cNvSpPr>
          <p:nvPr>
            <p:ph idx="1"/>
          </p:nvPr>
        </p:nvSpPr>
        <p:spPr>
          <a:xfrm>
            <a:off x="683568" y="1340768"/>
            <a:ext cx="7772400" cy="4114800"/>
          </a:xfrm>
        </p:spPr>
        <p:txBody>
          <a:bodyPr>
            <a:normAutofit/>
          </a:bodyPr>
          <a:lstStyle/>
          <a:p>
            <a:pPr marL="0" indent="0">
              <a:buNone/>
            </a:pPr>
            <a:r>
              <a:rPr lang="sv-SE" dirty="0" smtClean="0"/>
              <a:t>som </a:t>
            </a:r>
            <a:r>
              <a:rPr lang="sv-SE" dirty="0"/>
              <a:t>tycker att deras verksamhet är slitsam och ger dåligt ekonomiskt utbyte</a:t>
            </a:r>
            <a:r>
              <a:rPr lang="sv-SE" dirty="0" smtClean="0"/>
              <a:t>:</a:t>
            </a:r>
            <a:br>
              <a:rPr lang="sv-SE" dirty="0" smtClean="0"/>
            </a:br>
            <a:r>
              <a:rPr lang="sv-SE" dirty="0" smtClean="0"/>
              <a:t/>
            </a:r>
            <a:br>
              <a:rPr lang="sv-SE" dirty="0" smtClean="0"/>
            </a:br>
            <a:endParaRPr lang="sv-SE" dirty="0"/>
          </a:p>
          <a:p>
            <a:pPr>
              <a:buClr>
                <a:srgbClr val="7030A0"/>
              </a:buClr>
            </a:pPr>
            <a:r>
              <a:rPr lang="sv-SE" b="0" dirty="0"/>
              <a:t>Om du inte redan är med i ett affärsnätverk bör du gå med i ett lokalt sådant, samtidigt som du söker utvärdera din nuvarande verksamhets potential och om du har kompetens att exploatera den. Sök hjälp om du upplever att du har behov av det!</a:t>
            </a:r>
          </a:p>
          <a:p>
            <a:endParaRPr lang="sv-S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accent1"/>
                </a:solidFill>
              </a:rPr>
              <a:t>Till affärsnätverk</a:t>
            </a:r>
            <a:endParaRPr lang="sv-SE" dirty="0">
              <a:solidFill>
                <a:schemeClr val="accent1"/>
              </a:solidFill>
            </a:endParaRPr>
          </a:p>
        </p:txBody>
      </p:sp>
      <p:sp>
        <p:nvSpPr>
          <p:cNvPr id="3" name="Platshållare för innehåll 2"/>
          <p:cNvSpPr>
            <a:spLocks noGrp="1"/>
          </p:cNvSpPr>
          <p:nvPr>
            <p:ph idx="1"/>
          </p:nvPr>
        </p:nvSpPr>
        <p:spPr/>
        <p:txBody>
          <a:bodyPr/>
          <a:lstStyle/>
          <a:p>
            <a:pPr>
              <a:buNone/>
            </a:pPr>
            <a:r>
              <a:rPr lang="sv-SE" b="1" dirty="0" smtClean="0"/>
              <a:t>som </a:t>
            </a:r>
            <a:r>
              <a:rPr lang="sv-SE" b="1" dirty="0"/>
              <a:t>vill integrera </a:t>
            </a:r>
            <a:r>
              <a:rPr lang="sv-SE" b="1" dirty="0" smtClean="0"/>
              <a:t>invandrarföretagare</a:t>
            </a:r>
            <a:r>
              <a:rPr lang="sv-SE" b="1" dirty="0"/>
              <a:t> </a:t>
            </a:r>
            <a:r>
              <a:rPr lang="sv-SE" b="1" dirty="0" smtClean="0"/>
              <a:t>i sin verksamhet </a:t>
            </a:r>
          </a:p>
          <a:p>
            <a:pPr>
              <a:buClr>
                <a:srgbClr val="7030A0"/>
              </a:buClr>
            </a:pPr>
            <a:r>
              <a:rPr lang="sv-SE" b="0" dirty="0" smtClean="0"/>
              <a:t>Skynda </a:t>
            </a:r>
            <a:r>
              <a:rPr lang="sv-SE" b="0" dirty="0"/>
              <a:t>långsamt – det tar tid att bygga förtroendefulla relationer och ni behöver analysera vilka tjänster som ert nätverk behöver kunna erbjuda. </a:t>
            </a:r>
            <a:r>
              <a:rPr lang="sv-SE" b="0" dirty="0" smtClean="0"/>
              <a:t/>
            </a:r>
            <a:br>
              <a:rPr lang="sv-SE" b="0" dirty="0" smtClean="0"/>
            </a:br>
            <a:endParaRPr lang="sv-SE" b="0" dirty="0" smtClean="0"/>
          </a:p>
          <a:p>
            <a:pPr>
              <a:buClr>
                <a:srgbClr val="7030A0"/>
              </a:buClr>
            </a:pPr>
            <a:r>
              <a:rPr lang="sv-SE" b="0" dirty="0" smtClean="0"/>
              <a:t>Ett </a:t>
            </a:r>
            <a:r>
              <a:rPr lang="sv-SE" b="0" dirty="0"/>
              <a:t>sätt att göra det är att tillämpa nätverksanalys.</a:t>
            </a:r>
          </a:p>
          <a:p>
            <a:endParaRPr lang="sv-SE"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b="1" dirty="0" smtClean="0">
                <a:solidFill>
                  <a:schemeClr val="accent1"/>
                </a:solidFill>
              </a:rPr>
              <a:t>Till ”småföretagets vänner”</a:t>
            </a:r>
            <a:endParaRPr lang="sv-SE" dirty="0">
              <a:solidFill>
                <a:schemeClr val="accent1"/>
              </a:solidFill>
            </a:endParaRPr>
          </a:p>
        </p:txBody>
      </p:sp>
      <p:sp>
        <p:nvSpPr>
          <p:cNvPr id="3" name="Platshållare för innehåll 2"/>
          <p:cNvSpPr>
            <a:spLocks noGrp="1"/>
          </p:cNvSpPr>
          <p:nvPr>
            <p:ph idx="1"/>
          </p:nvPr>
        </p:nvSpPr>
        <p:spPr/>
        <p:txBody>
          <a:bodyPr>
            <a:normAutofit fontScale="92500" lnSpcReduction="20000"/>
          </a:bodyPr>
          <a:lstStyle/>
          <a:p>
            <a:pPr>
              <a:buClr>
                <a:srgbClr val="7030A0"/>
              </a:buClr>
            </a:pPr>
            <a:r>
              <a:rPr lang="sv-SE" dirty="0" smtClean="0"/>
              <a:t>Satsa </a:t>
            </a:r>
            <a:r>
              <a:rPr lang="sv-SE" dirty="0"/>
              <a:t>på mentorprogram och informera både de som tänker starta företag och de som söker hjälp med utvecklingen av sina företag om vikten med att de söker kontakt med lokala </a:t>
            </a:r>
            <a:r>
              <a:rPr lang="sv-SE" dirty="0" smtClean="0"/>
              <a:t>affärs- organisationer </a:t>
            </a:r>
            <a:r>
              <a:rPr lang="sv-SE" dirty="0"/>
              <a:t>för att bygga nätverk. Det verkar rimligt att lokala aktörer förser såväl potentiella invandrarföretagare som redan etablerade med en lista på lokala och regionala affärsnätverk med presentationer av deras verksamheter.</a:t>
            </a:r>
          </a:p>
          <a:p>
            <a:pPr>
              <a:buClr>
                <a:srgbClr val="7030A0"/>
              </a:buClr>
            </a:pPr>
            <a:r>
              <a:rPr lang="sv-SE" dirty="0"/>
              <a:t>Satsa mer på att utveckla modeller och verktyg för utvärdering av affärsidéer, så att potentiella entreprenörer och företagare </a:t>
            </a:r>
            <a:r>
              <a:rPr lang="sv-SE" b="1" i="1" dirty="0"/>
              <a:t>själva kan ta ansvar för sitt företagande </a:t>
            </a:r>
            <a:r>
              <a:rPr lang="sv-SE" dirty="0"/>
              <a:t>och bestämma sig för om företagsidén är värd att satsa på. </a:t>
            </a:r>
            <a:r>
              <a:rPr lang="sv-SE" dirty="0" smtClean="0"/>
              <a:t/>
            </a:r>
            <a:br>
              <a:rPr lang="sv-SE" dirty="0" smtClean="0"/>
            </a:br>
            <a:r>
              <a:rPr lang="sv-SE" dirty="0" smtClean="0"/>
              <a:t/>
            </a:r>
            <a:br>
              <a:rPr lang="sv-SE" dirty="0" smtClean="0"/>
            </a:br>
            <a:r>
              <a:rPr lang="sv-SE" dirty="0" smtClean="0"/>
              <a:t>En </a:t>
            </a:r>
            <a:r>
              <a:rPr lang="sv-SE" dirty="0"/>
              <a:t>tänkbar sådan modell (byggd på Mullins </a:t>
            </a:r>
            <a:r>
              <a:rPr lang="sv-SE" i="1" dirty="0">
                <a:solidFill>
                  <a:srgbClr val="7030A0"/>
                </a:solidFill>
              </a:rPr>
              <a:t>A New Business Road test</a:t>
            </a:r>
            <a:r>
              <a:rPr lang="sv-SE" dirty="0"/>
              <a:t> och </a:t>
            </a:r>
            <a:r>
              <a:rPr lang="sv-SE" dirty="0" err="1"/>
              <a:t>Klofstens</a:t>
            </a:r>
            <a:r>
              <a:rPr lang="sv-SE" dirty="0"/>
              <a:t> </a:t>
            </a:r>
            <a:r>
              <a:rPr lang="sv-SE" i="1" dirty="0">
                <a:solidFill>
                  <a:srgbClr val="7030A0"/>
                </a:solidFill>
              </a:rPr>
              <a:t>Affärsplattformen</a:t>
            </a:r>
            <a:r>
              <a:rPr lang="sv-SE" dirty="0" smtClean="0"/>
              <a:t>) ser ut enligt följande:</a:t>
            </a:r>
            <a:endParaRPr lang="sv-SE" dirty="0"/>
          </a:p>
          <a:p>
            <a:endParaRPr lang="sv-SE"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Hexagon 9"/>
          <p:cNvSpPr/>
          <p:nvPr/>
        </p:nvSpPr>
        <p:spPr>
          <a:xfrm>
            <a:off x="827584" y="1021865"/>
            <a:ext cx="1587624" cy="877610"/>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p>
            <a:pPr algn="ctr">
              <a:defRPr/>
            </a:pPr>
            <a:r>
              <a:rPr lang="sv-SE" sz="1400" b="1" dirty="0">
                <a:solidFill>
                  <a:schemeClr val="tx1"/>
                </a:solidFill>
              </a:rPr>
              <a:t>Identifierat </a:t>
            </a:r>
            <a:r>
              <a:rPr lang="sv-SE" sz="1400" b="1" dirty="0" smtClean="0">
                <a:solidFill>
                  <a:schemeClr val="tx1"/>
                </a:solidFill>
              </a:rPr>
              <a:t>affärsmöjlig- het</a:t>
            </a:r>
            <a:r>
              <a:rPr lang="sv-SE" sz="1400" b="1" dirty="0">
                <a:solidFill>
                  <a:schemeClr val="tx1"/>
                </a:solidFill>
              </a:rPr>
              <a:t>?</a:t>
            </a:r>
          </a:p>
        </p:txBody>
      </p:sp>
      <p:sp>
        <p:nvSpPr>
          <p:cNvPr id="11" name="Rounded Rectangle 10">
            <a:hlinkClick r:id="rId2" action="ppaction://hlinksldjump"/>
          </p:cNvPr>
          <p:cNvSpPr/>
          <p:nvPr/>
        </p:nvSpPr>
        <p:spPr>
          <a:xfrm>
            <a:off x="3131840" y="1196752"/>
            <a:ext cx="1143000" cy="57888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a:defRPr/>
            </a:pPr>
            <a:r>
              <a:rPr lang="sv-SE" sz="1400" b="1" dirty="0">
                <a:solidFill>
                  <a:schemeClr val="tx1"/>
                </a:solidFill>
              </a:rPr>
              <a:t>Gör en </a:t>
            </a:r>
            <a:r>
              <a:rPr lang="sv-SE" sz="1400" b="1" dirty="0" smtClean="0">
                <a:solidFill>
                  <a:schemeClr val="tx1"/>
                </a:solidFill>
              </a:rPr>
              <a:t>road test</a:t>
            </a:r>
            <a:endParaRPr lang="sv-SE" sz="1400" b="1" dirty="0">
              <a:solidFill>
                <a:schemeClr val="tx1"/>
              </a:solidFill>
            </a:endParaRPr>
          </a:p>
        </p:txBody>
      </p:sp>
      <p:sp>
        <p:nvSpPr>
          <p:cNvPr id="13" name="Hexagon 12"/>
          <p:cNvSpPr/>
          <p:nvPr/>
        </p:nvSpPr>
        <p:spPr>
          <a:xfrm>
            <a:off x="2987824" y="2204864"/>
            <a:ext cx="1656184" cy="871359"/>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p>
            <a:pPr algn="ctr">
              <a:defRPr/>
            </a:pPr>
            <a:r>
              <a:rPr lang="sv-SE" sz="1400" b="1" dirty="0">
                <a:solidFill>
                  <a:schemeClr val="tx1"/>
                </a:solidFill>
              </a:rPr>
              <a:t>Möjligt göra omorientering?</a:t>
            </a:r>
          </a:p>
        </p:txBody>
      </p:sp>
      <p:sp>
        <p:nvSpPr>
          <p:cNvPr id="14" name="Hexagon 13"/>
          <p:cNvSpPr/>
          <p:nvPr/>
        </p:nvSpPr>
        <p:spPr>
          <a:xfrm>
            <a:off x="5004048" y="1196752"/>
            <a:ext cx="1371600" cy="560070"/>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p>
            <a:pPr algn="ctr">
              <a:defRPr/>
            </a:pPr>
            <a:r>
              <a:rPr lang="sv-SE" sz="1400" b="1" dirty="0">
                <a:solidFill>
                  <a:schemeClr val="tx1"/>
                </a:solidFill>
              </a:rPr>
              <a:t>Vill gå vidare?</a:t>
            </a:r>
          </a:p>
        </p:txBody>
      </p:sp>
      <p:sp>
        <p:nvSpPr>
          <p:cNvPr id="15" name="Hexagon 14"/>
          <p:cNvSpPr/>
          <p:nvPr/>
        </p:nvSpPr>
        <p:spPr>
          <a:xfrm>
            <a:off x="5220072" y="4653136"/>
            <a:ext cx="1371600" cy="883860"/>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a:defRPr/>
            </a:pPr>
            <a:r>
              <a:rPr lang="sv-SE" sz="1400" b="1" dirty="0" smtClean="0">
                <a:solidFill>
                  <a:schemeClr val="tx1"/>
                </a:solidFill>
              </a:rPr>
              <a:t>Krävs mycket startkapital?</a:t>
            </a:r>
            <a:endParaRPr lang="sv-SE" sz="1400" b="1" dirty="0">
              <a:solidFill>
                <a:schemeClr val="tx1"/>
              </a:solidFill>
            </a:endParaRPr>
          </a:p>
        </p:txBody>
      </p:sp>
      <p:sp>
        <p:nvSpPr>
          <p:cNvPr id="16" name="Hexagon 15"/>
          <p:cNvSpPr/>
          <p:nvPr/>
        </p:nvSpPr>
        <p:spPr>
          <a:xfrm>
            <a:off x="4860032" y="2924944"/>
            <a:ext cx="1728192" cy="852607"/>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0" anchor="ctr">
            <a:spAutoFit/>
          </a:bodyPr>
          <a:lstStyle/>
          <a:p>
            <a:pPr algn="ctr">
              <a:defRPr/>
            </a:pPr>
            <a:r>
              <a:rPr lang="sv-SE" sz="1400" b="1" dirty="0" smtClean="0">
                <a:solidFill>
                  <a:schemeClr val="tx1"/>
                </a:solidFill>
              </a:rPr>
              <a:t>Kan korrigeringar genomföras?</a:t>
            </a:r>
            <a:endParaRPr lang="sv-SE" sz="1400" b="1" dirty="0">
              <a:solidFill>
                <a:schemeClr val="tx1"/>
              </a:solidFill>
            </a:endParaRPr>
          </a:p>
        </p:txBody>
      </p:sp>
      <p:sp>
        <p:nvSpPr>
          <p:cNvPr id="17" name="Hexagon 16"/>
          <p:cNvSpPr/>
          <p:nvPr/>
        </p:nvSpPr>
        <p:spPr>
          <a:xfrm>
            <a:off x="6804248" y="2759591"/>
            <a:ext cx="1371600" cy="1253490"/>
          </a:xfrm>
          <a:prstGeom prst="hexagon">
            <a:avLst/>
          </a:prstGeom>
          <a:noFill/>
        </p:spPr>
        <p:style>
          <a:lnRef idx="2">
            <a:schemeClr val="accent1">
              <a:shade val="50000"/>
            </a:schemeClr>
          </a:lnRef>
          <a:fillRef idx="1">
            <a:schemeClr val="accent1"/>
          </a:fillRef>
          <a:effectRef idx="0">
            <a:schemeClr val="accent1"/>
          </a:effectRef>
          <a:fontRef idx="minor">
            <a:schemeClr val="lt1"/>
          </a:fontRef>
        </p:style>
        <p:txBody>
          <a:bodyPr lIns="0" tIns="0" rIns="0" bIns="0" anchor="ctr">
            <a:spAutoFit/>
          </a:bodyPr>
          <a:lstStyle/>
          <a:p>
            <a:pPr algn="ctr">
              <a:defRPr/>
            </a:pPr>
            <a:r>
              <a:rPr lang="sv-SE" sz="1400" b="1" dirty="0" smtClean="0">
                <a:solidFill>
                  <a:schemeClr val="tx1"/>
                </a:solidFill>
              </a:rPr>
              <a:t>Rimligt uppnå krävda nivåer?</a:t>
            </a:r>
            <a:endParaRPr lang="sv-SE" sz="1400" b="1" dirty="0">
              <a:solidFill>
                <a:schemeClr val="tx1"/>
              </a:solidFill>
            </a:endParaRPr>
          </a:p>
        </p:txBody>
      </p:sp>
      <p:sp>
        <p:nvSpPr>
          <p:cNvPr id="19" name="Rounded Rectangle 18"/>
          <p:cNvSpPr/>
          <p:nvPr/>
        </p:nvSpPr>
        <p:spPr>
          <a:xfrm>
            <a:off x="1259632" y="5733256"/>
            <a:ext cx="3600400" cy="68580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sv-SE" dirty="0" smtClean="0">
                <a:solidFill>
                  <a:schemeClr val="bg1"/>
                </a:solidFill>
              </a:rPr>
              <a:t>Företagsstart</a:t>
            </a:r>
            <a:endParaRPr lang="sv-SE" dirty="0">
              <a:solidFill>
                <a:schemeClr val="bg1"/>
              </a:solidFill>
            </a:endParaRPr>
          </a:p>
        </p:txBody>
      </p:sp>
      <p:sp>
        <p:nvSpPr>
          <p:cNvPr id="20" name="Rounded Rectangle 19"/>
          <p:cNvSpPr/>
          <p:nvPr/>
        </p:nvSpPr>
        <p:spPr>
          <a:xfrm>
            <a:off x="1475656" y="3573016"/>
            <a:ext cx="1143000" cy="10556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a:defRPr/>
            </a:pPr>
            <a:r>
              <a:rPr lang="sv-SE" sz="1400" b="1" dirty="0" smtClean="0">
                <a:solidFill>
                  <a:schemeClr val="tx1"/>
                </a:solidFill>
              </a:rPr>
              <a:t>Skaffa kapital och kör igång</a:t>
            </a:r>
            <a:endParaRPr lang="sv-SE" sz="1400" b="1" dirty="0">
              <a:solidFill>
                <a:schemeClr val="tx1"/>
              </a:solidFill>
            </a:endParaRPr>
          </a:p>
        </p:txBody>
      </p:sp>
      <p:sp>
        <p:nvSpPr>
          <p:cNvPr id="21" name="Rounded Rectangle 20"/>
          <p:cNvSpPr/>
          <p:nvPr/>
        </p:nvSpPr>
        <p:spPr>
          <a:xfrm>
            <a:off x="3059832" y="3573016"/>
            <a:ext cx="1368152" cy="81724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sv-SE" sz="1400" b="1" dirty="0" smtClean="0">
                <a:solidFill>
                  <a:schemeClr val="tx1"/>
                </a:solidFill>
              </a:rPr>
              <a:t>Utarbeta en noggrann affärsplan</a:t>
            </a:r>
            <a:endParaRPr lang="sv-SE" sz="1400" b="1" dirty="0">
              <a:solidFill>
                <a:schemeClr val="tx1"/>
              </a:solidFill>
            </a:endParaRPr>
          </a:p>
        </p:txBody>
      </p:sp>
      <p:sp>
        <p:nvSpPr>
          <p:cNvPr id="22" name="Rounded Rectangle 21"/>
          <p:cNvSpPr/>
          <p:nvPr/>
        </p:nvSpPr>
        <p:spPr>
          <a:xfrm>
            <a:off x="827584" y="2348880"/>
            <a:ext cx="1656184" cy="57888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sv-SE" sz="1400" b="1" dirty="0">
                <a:solidFill>
                  <a:schemeClr val="tx1"/>
                </a:solidFill>
              </a:rPr>
              <a:t>S</a:t>
            </a:r>
            <a:r>
              <a:rPr lang="sv-SE" sz="1400" b="1" dirty="0" smtClean="0">
                <a:solidFill>
                  <a:schemeClr val="tx1"/>
                </a:solidFill>
              </a:rPr>
              <a:t>ök </a:t>
            </a:r>
            <a:r>
              <a:rPr lang="sv-SE" sz="1400" b="1" dirty="0">
                <a:solidFill>
                  <a:schemeClr val="tx1"/>
                </a:solidFill>
              </a:rPr>
              <a:t>ny </a:t>
            </a:r>
            <a:r>
              <a:rPr lang="sv-SE" sz="1400" b="1" dirty="0" smtClean="0">
                <a:solidFill>
                  <a:schemeClr val="tx1"/>
                </a:solidFill>
              </a:rPr>
              <a:t>affärsmöjlighet</a:t>
            </a:r>
            <a:endParaRPr lang="sv-SE" sz="1400" b="1" dirty="0">
              <a:solidFill>
                <a:schemeClr val="tx1"/>
              </a:solidFill>
            </a:endParaRPr>
          </a:p>
        </p:txBody>
      </p:sp>
      <p:sp>
        <p:nvSpPr>
          <p:cNvPr id="23" name="Rounded Rectangle 22"/>
          <p:cNvSpPr/>
          <p:nvPr/>
        </p:nvSpPr>
        <p:spPr>
          <a:xfrm>
            <a:off x="2915816" y="4509120"/>
            <a:ext cx="1656184" cy="10556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lgn="ctr">
              <a:defRPr/>
            </a:pPr>
            <a:r>
              <a:rPr lang="sv-SE" sz="1400" b="1" dirty="0" smtClean="0">
                <a:solidFill>
                  <a:schemeClr val="tx1"/>
                </a:solidFill>
              </a:rPr>
              <a:t>Utarbeta en mindre affärsplan och kör igång</a:t>
            </a:r>
            <a:endParaRPr lang="sv-SE" sz="1400" b="1" dirty="0">
              <a:solidFill>
                <a:schemeClr val="tx1"/>
              </a:solidFill>
            </a:endParaRPr>
          </a:p>
        </p:txBody>
      </p:sp>
      <p:sp>
        <p:nvSpPr>
          <p:cNvPr id="24" name="Rounded Rectangle 23">
            <a:hlinkClick r:id="rId3" action="ppaction://hlinksldjump"/>
          </p:cNvPr>
          <p:cNvSpPr/>
          <p:nvPr/>
        </p:nvSpPr>
        <p:spPr>
          <a:xfrm>
            <a:off x="6876256" y="980728"/>
            <a:ext cx="1224136" cy="1055608"/>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spAutoFit/>
          </a:bodyPr>
          <a:lstStyle/>
          <a:p>
            <a:pPr algn="ctr">
              <a:defRPr/>
            </a:pPr>
            <a:r>
              <a:rPr lang="sv-SE" sz="1400" b="1" dirty="0" smtClean="0">
                <a:solidFill>
                  <a:schemeClr val="tx1"/>
                </a:solidFill>
              </a:rPr>
              <a:t>Genomför en plattformsanalys</a:t>
            </a:r>
            <a:endParaRPr lang="sv-SE" sz="1400" b="1" dirty="0">
              <a:solidFill>
                <a:schemeClr val="tx1"/>
              </a:solidFill>
            </a:endParaRPr>
          </a:p>
        </p:txBody>
      </p:sp>
      <p:sp>
        <p:nvSpPr>
          <p:cNvPr id="25" name="Höger 24"/>
          <p:cNvSpPr/>
          <p:nvPr/>
        </p:nvSpPr>
        <p:spPr bwMode="auto">
          <a:xfrm>
            <a:off x="4283968" y="1412776"/>
            <a:ext cx="720080"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28" name="Höger 27"/>
          <p:cNvSpPr/>
          <p:nvPr/>
        </p:nvSpPr>
        <p:spPr bwMode="auto">
          <a:xfrm rot="5400000">
            <a:off x="7200292" y="2312876"/>
            <a:ext cx="648072"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32" name="Vänsterböjd 31"/>
          <p:cNvSpPr/>
          <p:nvPr/>
        </p:nvSpPr>
        <p:spPr bwMode="auto">
          <a:xfrm rot="10800000">
            <a:off x="395536" y="1412776"/>
            <a:ext cx="432048" cy="1296144"/>
          </a:xfrm>
          <a:prstGeom prst="curvedLef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35" name="Höger 34"/>
          <p:cNvSpPr/>
          <p:nvPr/>
        </p:nvSpPr>
        <p:spPr bwMode="auto">
          <a:xfrm rot="10800000">
            <a:off x="2627784" y="3933056"/>
            <a:ext cx="432048"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42" name="Ned 41"/>
          <p:cNvSpPr/>
          <p:nvPr/>
        </p:nvSpPr>
        <p:spPr bwMode="auto">
          <a:xfrm>
            <a:off x="1835696" y="4725144"/>
            <a:ext cx="360040" cy="936104"/>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43" name="Ned 42"/>
          <p:cNvSpPr/>
          <p:nvPr/>
        </p:nvSpPr>
        <p:spPr bwMode="auto">
          <a:xfrm>
            <a:off x="3563888" y="5589240"/>
            <a:ext cx="288032" cy="144016"/>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45" name="Rubrik 44"/>
          <p:cNvSpPr>
            <a:spLocks noGrp="1"/>
          </p:cNvSpPr>
          <p:nvPr>
            <p:ph type="title"/>
          </p:nvPr>
        </p:nvSpPr>
        <p:spPr>
          <a:xfrm>
            <a:off x="395536" y="188639"/>
            <a:ext cx="8227987" cy="792089"/>
          </a:xfrm>
        </p:spPr>
        <p:txBody>
          <a:bodyPr/>
          <a:lstStyle/>
          <a:p>
            <a:pPr algn="ctr"/>
            <a:r>
              <a:rPr lang="sv-SE" dirty="0" smtClean="0">
                <a:solidFill>
                  <a:srgbClr val="7030A0"/>
                </a:solidFill>
              </a:rPr>
              <a:t>Förslag till process vid etablering/utveckling av företag</a:t>
            </a:r>
            <a:endParaRPr lang="sv-SE" dirty="0">
              <a:solidFill>
                <a:srgbClr val="7030A0"/>
              </a:solidFill>
            </a:endParaRPr>
          </a:p>
        </p:txBody>
      </p:sp>
      <p:grpSp>
        <p:nvGrpSpPr>
          <p:cNvPr id="58" name="Grupp 57"/>
          <p:cNvGrpSpPr/>
          <p:nvPr/>
        </p:nvGrpSpPr>
        <p:grpSpPr>
          <a:xfrm>
            <a:off x="2411760" y="1412776"/>
            <a:ext cx="720080" cy="513348"/>
            <a:chOff x="2411760" y="1412776"/>
            <a:chExt cx="720080" cy="513348"/>
          </a:xfrm>
        </p:grpSpPr>
        <p:sp>
          <p:nvSpPr>
            <p:cNvPr id="18" name="Höger 17"/>
            <p:cNvSpPr/>
            <p:nvPr/>
          </p:nvSpPr>
          <p:spPr bwMode="auto">
            <a:xfrm>
              <a:off x="2411760" y="1412776"/>
              <a:ext cx="720080"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46" name="textruta 45"/>
            <p:cNvSpPr txBox="1"/>
            <p:nvPr/>
          </p:nvSpPr>
          <p:spPr>
            <a:xfrm>
              <a:off x="2555776" y="1556792"/>
              <a:ext cx="428322" cy="369332"/>
            </a:xfrm>
            <a:prstGeom prst="rect">
              <a:avLst/>
            </a:prstGeom>
            <a:noFill/>
          </p:spPr>
          <p:txBody>
            <a:bodyPr wrap="none" rtlCol="0">
              <a:spAutoFit/>
            </a:bodyPr>
            <a:lstStyle/>
            <a:p>
              <a:r>
                <a:rPr lang="sv-SE" dirty="0" smtClean="0"/>
                <a:t>Ja</a:t>
              </a:r>
              <a:endParaRPr lang="sv-SE" dirty="0"/>
            </a:p>
          </p:txBody>
        </p:sp>
      </p:grpSp>
      <p:grpSp>
        <p:nvGrpSpPr>
          <p:cNvPr id="57" name="Grupp 56"/>
          <p:cNvGrpSpPr/>
          <p:nvPr/>
        </p:nvGrpSpPr>
        <p:grpSpPr>
          <a:xfrm>
            <a:off x="1547664" y="1916832"/>
            <a:ext cx="720080" cy="432048"/>
            <a:chOff x="1547664" y="1916832"/>
            <a:chExt cx="720080" cy="432048"/>
          </a:xfrm>
        </p:grpSpPr>
        <p:sp>
          <p:nvSpPr>
            <p:cNvPr id="29" name="Höger 28"/>
            <p:cNvSpPr/>
            <p:nvPr/>
          </p:nvSpPr>
          <p:spPr bwMode="auto">
            <a:xfrm rot="5400000">
              <a:off x="1403648" y="2060848"/>
              <a:ext cx="432048"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47" name="textruta 46"/>
            <p:cNvSpPr txBox="1"/>
            <p:nvPr/>
          </p:nvSpPr>
          <p:spPr>
            <a:xfrm>
              <a:off x="1691680" y="1916832"/>
              <a:ext cx="576064" cy="369332"/>
            </a:xfrm>
            <a:prstGeom prst="rect">
              <a:avLst/>
            </a:prstGeom>
            <a:noFill/>
          </p:spPr>
          <p:txBody>
            <a:bodyPr wrap="square" rtlCol="0">
              <a:spAutoFit/>
            </a:bodyPr>
            <a:lstStyle/>
            <a:p>
              <a:r>
                <a:rPr lang="sv-SE" dirty="0" smtClean="0"/>
                <a:t>Nej</a:t>
              </a:r>
              <a:endParaRPr lang="sv-SE" dirty="0"/>
            </a:p>
          </p:txBody>
        </p:sp>
      </p:grpSp>
      <p:grpSp>
        <p:nvGrpSpPr>
          <p:cNvPr id="62" name="Grupp 61"/>
          <p:cNvGrpSpPr/>
          <p:nvPr/>
        </p:nvGrpSpPr>
        <p:grpSpPr>
          <a:xfrm>
            <a:off x="6274204" y="4264625"/>
            <a:ext cx="1016340" cy="469811"/>
            <a:chOff x="6274204" y="4264625"/>
            <a:chExt cx="1016340" cy="469811"/>
          </a:xfrm>
        </p:grpSpPr>
        <p:sp>
          <p:nvSpPr>
            <p:cNvPr id="31" name="Höger 30"/>
            <p:cNvSpPr/>
            <p:nvPr/>
          </p:nvSpPr>
          <p:spPr bwMode="auto">
            <a:xfrm rot="8152456">
              <a:off x="6274204" y="4264625"/>
              <a:ext cx="1016340" cy="157608"/>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48" name="textruta 47"/>
            <p:cNvSpPr txBox="1"/>
            <p:nvPr/>
          </p:nvSpPr>
          <p:spPr>
            <a:xfrm>
              <a:off x="6804248" y="4365104"/>
              <a:ext cx="428322" cy="369332"/>
            </a:xfrm>
            <a:prstGeom prst="rect">
              <a:avLst/>
            </a:prstGeom>
            <a:noFill/>
          </p:spPr>
          <p:txBody>
            <a:bodyPr wrap="none" rtlCol="0">
              <a:spAutoFit/>
            </a:bodyPr>
            <a:lstStyle/>
            <a:p>
              <a:r>
                <a:rPr lang="sv-SE" dirty="0" smtClean="0"/>
                <a:t>Ja</a:t>
              </a:r>
              <a:endParaRPr lang="sv-SE" dirty="0"/>
            </a:p>
          </p:txBody>
        </p:sp>
      </p:grpSp>
      <p:grpSp>
        <p:nvGrpSpPr>
          <p:cNvPr id="63" name="Grupp 62"/>
          <p:cNvGrpSpPr/>
          <p:nvPr/>
        </p:nvGrpSpPr>
        <p:grpSpPr>
          <a:xfrm>
            <a:off x="5796136" y="3789040"/>
            <a:ext cx="572338" cy="864096"/>
            <a:chOff x="5796136" y="3789040"/>
            <a:chExt cx="572338" cy="864096"/>
          </a:xfrm>
        </p:grpSpPr>
        <p:sp>
          <p:nvSpPr>
            <p:cNvPr id="33" name="Höger 32"/>
            <p:cNvSpPr/>
            <p:nvPr/>
          </p:nvSpPr>
          <p:spPr bwMode="auto">
            <a:xfrm rot="5400000">
              <a:off x="5436096" y="4149080"/>
              <a:ext cx="864096"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49" name="textruta 48"/>
            <p:cNvSpPr txBox="1"/>
            <p:nvPr/>
          </p:nvSpPr>
          <p:spPr>
            <a:xfrm>
              <a:off x="5940152" y="3861048"/>
              <a:ext cx="428322" cy="369332"/>
            </a:xfrm>
            <a:prstGeom prst="rect">
              <a:avLst/>
            </a:prstGeom>
            <a:noFill/>
          </p:spPr>
          <p:txBody>
            <a:bodyPr wrap="none" rtlCol="0">
              <a:spAutoFit/>
            </a:bodyPr>
            <a:lstStyle/>
            <a:p>
              <a:r>
                <a:rPr lang="sv-SE" dirty="0" smtClean="0"/>
                <a:t>Ja</a:t>
              </a:r>
              <a:endParaRPr lang="sv-SE" dirty="0"/>
            </a:p>
          </p:txBody>
        </p:sp>
      </p:grpSp>
      <p:grpSp>
        <p:nvGrpSpPr>
          <p:cNvPr id="64" name="Grupp 63"/>
          <p:cNvGrpSpPr/>
          <p:nvPr/>
        </p:nvGrpSpPr>
        <p:grpSpPr>
          <a:xfrm>
            <a:off x="4426534" y="4005064"/>
            <a:ext cx="1024358" cy="481408"/>
            <a:chOff x="4426534" y="4005064"/>
            <a:chExt cx="1024358" cy="481408"/>
          </a:xfrm>
        </p:grpSpPr>
        <p:sp>
          <p:nvSpPr>
            <p:cNvPr id="39" name="Höger 38"/>
            <p:cNvSpPr/>
            <p:nvPr/>
          </p:nvSpPr>
          <p:spPr bwMode="auto">
            <a:xfrm rot="12273955">
              <a:off x="4426534" y="4356113"/>
              <a:ext cx="1024358" cy="130359"/>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50" name="textruta 49"/>
            <p:cNvSpPr txBox="1"/>
            <p:nvPr/>
          </p:nvSpPr>
          <p:spPr>
            <a:xfrm>
              <a:off x="4716016" y="4005064"/>
              <a:ext cx="428322" cy="369332"/>
            </a:xfrm>
            <a:prstGeom prst="rect">
              <a:avLst/>
            </a:prstGeom>
            <a:noFill/>
          </p:spPr>
          <p:txBody>
            <a:bodyPr wrap="none" rtlCol="0">
              <a:spAutoFit/>
            </a:bodyPr>
            <a:lstStyle/>
            <a:p>
              <a:r>
                <a:rPr lang="sv-SE" dirty="0" smtClean="0"/>
                <a:t>Ja</a:t>
              </a:r>
              <a:endParaRPr lang="sv-SE" dirty="0"/>
            </a:p>
          </p:txBody>
        </p:sp>
      </p:grpSp>
      <p:grpSp>
        <p:nvGrpSpPr>
          <p:cNvPr id="59" name="Grupp 58"/>
          <p:cNvGrpSpPr/>
          <p:nvPr/>
        </p:nvGrpSpPr>
        <p:grpSpPr>
          <a:xfrm>
            <a:off x="3635896" y="1772816"/>
            <a:ext cx="572338" cy="441340"/>
            <a:chOff x="3635896" y="1772816"/>
            <a:chExt cx="572338" cy="441340"/>
          </a:xfrm>
        </p:grpSpPr>
        <p:sp>
          <p:nvSpPr>
            <p:cNvPr id="44" name="Höger 43"/>
            <p:cNvSpPr/>
            <p:nvPr/>
          </p:nvSpPr>
          <p:spPr bwMode="auto">
            <a:xfrm rot="16200000">
              <a:off x="3491880" y="1916832"/>
              <a:ext cx="432048"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51" name="textruta 50"/>
            <p:cNvSpPr txBox="1"/>
            <p:nvPr/>
          </p:nvSpPr>
          <p:spPr>
            <a:xfrm>
              <a:off x="3779912" y="1844824"/>
              <a:ext cx="428322" cy="369332"/>
            </a:xfrm>
            <a:prstGeom prst="rect">
              <a:avLst/>
            </a:prstGeom>
            <a:noFill/>
          </p:spPr>
          <p:txBody>
            <a:bodyPr wrap="none" rtlCol="0">
              <a:spAutoFit/>
            </a:bodyPr>
            <a:lstStyle/>
            <a:p>
              <a:r>
                <a:rPr lang="sv-SE" dirty="0" smtClean="0"/>
                <a:t>Ja</a:t>
              </a:r>
              <a:endParaRPr lang="sv-SE" dirty="0"/>
            </a:p>
          </p:txBody>
        </p:sp>
      </p:grpSp>
      <p:grpSp>
        <p:nvGrpSpPr>
          <p:cNvPr id="61" name="Grupp 60"/>
          <p:cNvGrpSpPr/>
          <p:nvPr/>
        </p:nvGrpSpPr>
        <p:grpSpPr>
          <a:xfrm>
            <a:off x="6372200" y="1412776"/>
            <a:ext cx="504056" cy="513348"/>
            <a:chOff x="6372200" y="1412776"/>
            <a:chExt cx="504056" cy="513348"/>
          </a:xfrm>
        </p:grpSpPr>
        <p:sp>
          <p:nvSpPr>
            <p:cNvPr id="26" name="Höger 25"/>
            <p:cNvSpPr/>
            <p:nvPr/>
          </p:nvSpPr>
          <p:spPr bwMode="auto">
            <a:xfrm>
              <a:off x="6372200" y="1412776"/>
              <a:ext cx="504056"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52" name="textruta 51"/>
            <p:cNvSpPr txBox="1"/>
            <p:nvPr/>
          </p:nvSpPr>
          <p:spPr>
            <a:xfrm>
              <a:off x="6372200" y="1556792"/>
              <a:ext cx="428322" cy="369332"/>
            </a:xfrm>
            <a:prstGeom prst="rect">
              <a:avLst/>
            </a:prstGeom>
            <a:noFill/>
          </p:spPr>
          <p:txBody>
            <a:bodyPr wrap="none" rtlCol="0">
              <a:spAutoFit/>
            </a:bodyPr>
            <a:lstStyle/>
            <a:p>
              <a:r>
                <a:rPr lang="sv-SE" dirty="0" smtClean="0"/>
                <a:t>Ja</a:t>
              </a:r>
              <a:endParaRPr lang="sv-SE" dirty="0"/>
            </a:p>
          </p:txBody>
        </p:sp>
      </p:grpSp>
      <p:grpSp>
        <p:nvGrpSpPr>
          <p:cNvPr id="60" name="Grupp 59"/>
          <p:cNvGrpSpPr/>
          <p:nvPr/>
        </p:nvGrpSpPr>
        <p:grpSpPr>
          <a:xfrm>
            <a:off x="4385134" y="1936909"/>
            <a:ext cx="1050962" cy="421263"/>
            <a:chOff x="4385134" y="1936909"/>
            <a:chExt cx="1050962" cy="421263"/>
          </a:xfrm>
        </p:grpSpPr>
        <p:sp>
          <p:nvSpPr>
            <p:cNvPr id="27" name="Höger 26"/>
            <p:cNvSpPr/>
            <p:nvPr/>
          </p:nvSpPr>
          <p:spPr bwMode="auto">
            <a:xfrm rot="8552514" flipV="1">
              <a:off x="4385134" y="1936909"/>
              <a:ext cx="828232" cy="150203"/>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53" name="textruta 52"/>
            <p:cNvSpPr txBox="1"/>
            <p:nvPr/>
          </p:nvSpPr>
          <p:spPr>
            <a:xfrm>
              <a:off x="4860032" y="1988840"/>
              <a:ext cx="576064" cy="369332"/>
            </a:xfrm>
            <a:prstGeom prst="rect">
              <a:avLst/>
            </a:prstGeom>
            <a:noFill/>
          </p:spPr>
          <p:txBody>
            <a:bodyPr wrap="square" rtlCol="0">
              <a:spAutoFit/>
            </a:bodyPr>
            <a:lstStyle/>
            <a:p>
              <a:r>
                <a:rPr lang="sv-SE" dirty="0" smtClean="0"/>
                <a:t>Nej</a:t>
              </a:r>
              <a:endParaRPr lang="sv-SE" dirty="0"/>
            </a:p>
          </p:txBody>
        </p:sp>
      </p:grpSp>
      <p:grpSp>
        <p:nvGrpSpPr>
          <p:cNvPr id="68" name="Grupp 67"/>
          <p:cNvGrpSpPr/>
          <p:nvPr/>
        </p:nvGrpSpPr>
        <p:grpSpPr>
          <a:xfrm>
            <a:off x="1547664" y="2924944"/>
            <a:ext cx="3312368" cy="504056"/>
            <a:chOff x="1547664" y="2924944"/>
            <a:chExt cx="3312368" cy="504056"/>
          </a:xfrm>
        </p:grpSpPr>
        <p:sp>
          <p:nvSpPr>
            <p:cNvPr id="41" name="Svängd 40"/>
            <p:cNvSpPr/>
            <p:nvPr/>
          </p:nvSpPr>
          <p:spPr bwMode="auto">
            <a:xfrm rot="16200000">
              <a:off x="2951820" y="1520788"/>
              <a:ext cx="504056" cy="3312368"/>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54" name="textruta 53"/>
            <p:cNvSpPr txBox="1"/>
            <p:nvPr/>
          </p:nvSpPr>
          <p:spPr>
            <a:xfrm>
              <a:off x="3491880" y="2996952"/>
              <a:ext cx="576064" cy="369332"/>
            </a:xfrm>
            <a:prstGeom prst="rect">
              <a:avLst/>
            </a:prstGeom>
            <a:noFill/>
          </p:spPr>
          <p:txBody>
            <a:bodyPr wrap="square" rtlCol="0">
              <a:spAutoFit/>
            </a:bodyPr>
            <a:lstStyle/>
            <a:p>
              <a:r>
                <a:rPr lang="sv-SE" dirty="0" smtClean="0"/>
                <a:t>Nej</a:t>
              </a:r>
              <a:endParaRPr lang="sv-SE" dirty="0"/>
            </a:p>
          </p:txBody>
        </p:sp>
      </p:grpSp>
      <p:grpSp>
        <p:nvGrpSpPr>
          <p:cNvPr id="69" name="Grupp 68"/>
          <p:cNvGrpSpPr/>
          <p:nvPr/>
        </p:nvGrpSpPr>
        <p:grpSpPr>
          <a:xfrm>
            <a:off x="6444208" y="2924944"/>
            <a:ext cx="576064" cy="576064"/>
            <a:chOff x="6444208" y="2924944"/>
            <a:chExt cx="576064" cy="576064"/>
          </a:xfrm>
        </p:grpSpPr>
        <p:sp>
          <p:nvSpPr>
            <p:cNvPr id="36" name="Höger 35"/>
            <p:cNvSpPr/>
            <p:nvPr/>
          </p:nvSpPr>
          <p:spPr bwMode="auto">
            <a:xfrm rot="10800000">
              <a:off x="6588224" y="3356992"/>
              <a:ext cx="216024"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55" name="textruta 54"/>
            <p:cNvSpPr txBox="1"/>
            <p:nvPr/>
          </p:nvSpPr>
          <p:spPr>
            <a:xfrm>
              <a:off x="6444208" y="2924944"/>
              <a:ext cx="576064" cy="369332"/>
            </a:xfrm>
            <a:prstGeom prst="rect">
              <a:avLst/>
            </a:prstGeom>
            <a:noFill/>
          </p:spPr>
          <p:txBody>
            <a:bodyPr wrap="square" rtlCol="0">
              <a:spAutoFit/>
            </a:bodyPr>
            <a:lstStyle/>
            <a:p>
              <a:r>
                <a:rPr lang="sv-SE" dirty="0" smtClean="0"/>
                <a:t>Nej</a:t>
              </a:r>
              <a:endParaRPr lang="sv-SE" dirty="0"/>
            </a:p>
          </p:txBody>
        </p:sp>
      </p:grpSp>
      <p:grpSp>
        <p:nvGrpSpPr>
          <p:cNvPr id="65" name="Grupp 64"/>
          <p:cNvGrpSpPr/>
          <p:nvPr/>
        </p:nvGrpSpPr>
        <p:grpSpPr>
          <a:xfrm>
            <a:off x="4572000" y="5013176"/>
            <a:ext cx="648072" cy="513348"/>
            <a:chOff x="4572000" y="5013176"/>
            <a:chExt cx="648072" cy="513348"/>
          </a:xfrm>
        </p:grpSpPr>
        <p:sp>
          <p:nvSpPr>
            <p:cNvPr id="34" name="Höger 33"/>
            <p:cNvSpPr/>
            <p:nvPr/>
          </p:nvSpPr>
          <p:spPr bwMode="auto">
            <a:xfrm rot="10800000">
              <a:off x="4572000" y="5013176"/>
              <a:ext cx="648072"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dirty="0">
                <a:ln>
                  <a:noFill/>
                </a:ln>
                <a:solidFill>
                  <a:schemeClr val="tx1"/>
                </a:solidFill>
                <a:effectLst/>
                <a:latin typeface="Arial" charset="0"/>
              </a:endParaRPr>
            </a:p>
          </p:txBody>
        </p:sp>
        <p:sp>
          <p:nvSpPr>
            <p:cNvPr id="56" name="textruta 55"/>
            <p:cNvSpPr txBox="1"/>
            <p:nvPr/>
          </p:nvSpPr>
          <p:spPr>
            <a:xfrm>
              <a:off x="4644008" y="5157192"/>
              <a:ext cx="576064" cy="369332"/>
            </a:xfrm>
            <a:prstGeom prst="rect">
              <a:avLst/>
            </a:prstGeom>
            <a:noFill/>
          </p:spPr>
          <p:txBody>
            <a:bodyPr wrap="square" rtlCol="0">
              <a:spAutoFit/>
            </a:bodyPr>
            <a:lstStyle/>
            <a:p>
              <a:r>
                <a:rPr lang="sv-SE" dirty="0" smtClean="0"/>
                <a:t>Nej</a:t>
              </a:r>
              <a:endParaRPr lang="sv-SE" dirty="0"/>
            </a:p>
          </p:txBody>
        </p:sp>
      </p:grpSp>
      <p:grpSp>
        <p:nvGrpSpPr>
          <p:cNvPr id="67" name="Grupp 66"/>
          <p:cNvGrpSpPr/>
          <p:nvPr/>
        </p:nvGrpSpPr>
        <p:grpSpPr>
          <a:xfrm>
            <a:off x="2483768" y="2564904"/>
            <a:ext cx="576064" cy="513348"/>
            <a:chOff x="2483768" y="2564904"/>
            <a:chExt cx="576064" cy="513348"/>
          </a:xfrm>
        </p:grpSpPr>
        <p:sp>
          <p:nvSpPr>
            <p:cNvPr id="30" name="Höger 29"/>
            <p:cNvSpPr/>
            <p:nvPr/>
          </p:nvSpPr>
          <p:spPr bwMode="auto">
            <a:xfrm rot="10800000">
              <a:off x="2483768" y="2564904"/>
              <a:ext cx="504056" cy="144016"/>
            </a:xfrm>
            <a:prstGeom prst="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66" name="textruta 65"/>
            <p:cNvSpPr txBox="1"/>
            <p:nvPr/>
          </p:nvSpPr>
          <p:spPr>
            <a:xfrm>
              <a:off x="2483768" y="2708920"/>
              <a:ext cx="576064" cy="369332"/>
            </a:xfrm>
            <a:prstGeom prst="rect">
              <a:avLst/>
            </a:prstGeom>
            <a:noFill/>
          </p:spPr>
          <p:txBody>
            <a:bodyPr wrap="square" rtlCol="0">
              <a:spAutoFit/>
            </a:bodyPr>
            <a:lstStyle/>
            <a:p>
              <a:r>
                <a:rPr lang="sv-SE" dirty="0" smtClean="0"/>
                <a:t>Nej</a:t>
              </a:r>
              <a:endParaRPr lang="sv-SE"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3" presetClass="entr" presetSubtype="16" fill="hold" nodeType="clickEffect">
                                  <p:stCondLst>
                                    <p:cond delay="0"/>
                                  </p:stCondLst>
                                  <p:childTnLst>
                                    <p:set>
                                      <p:cBhvr>
                                        <p:cTn id="10" dur="1" fill="hold">
                                          <p:stCondLst>
                                            <p:cond delay="0"/>
                                          </p:stCondLst>
                                        </p:cTn>
                                        <p:tgtEl>
                                          <p:spTgt spid="57"/>
                                        </p:tgtEl>
                                        <p:attrNameLst>
                                          <p:attrName>style.visibility</p:attrName>
                                        </p:attrNameLst>
                                      </p:cBhvr>
                                      <p:to>
                                        <p:strVal val="visible"/>
                                      </p:to>
                                    </p:set>
                                    <p:anim calcmode="lin" valueType="num">
                                      <p:cBhvr>
                                        <p:cTn id="11" dur="500" fill="hold"/>
                                        <p:tgtEl>
                                          <p:spTgt spid="57"/>
                                        </p:tgtEl>
                                        <p:attrNameLst>
                                          <p:attrName>ppt_w</p:attrName>
                                        </p:attrNameLst>
                                      </p:cBhvr>
                                      <p:tavLst>
                                        <p:tav tm="0">
                                          <p:val>
                                            <p:fltVal val="0"/>
                                          </p:val>
                                        </p:tav>
                                        <p:tav tm="100000">
                                          <p:val>
                                            <p:strVal val="#ppt_w"/>
                                          </p:val>
                                        </p:tav>
                                      </p:tavLst>
                                    </p:anim>
                                    <p:anim calcmode="lin" valueType="num">
                                      <p:cBhvr>
                                        <p:cTn id="12" dur="500" fill="hold"/>
                                        <p:tgtEl>
                                          <p:spTgt spid="57"/>
                                        </p:tgtEl>
                                        <p:attrNameLst>
                                          <p:attrName>ppt_h</p:attrName>
                                        </p:attrNameLst>
                                      </p:cBhvr>
                                      <p:tavLst>
                                        <p:tav tm="0">
                                          <p:val>
                                            <p:flt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2"/>
                                        </p:tgtEl>
                                        <p:attrNameLst>
                                          <p:attrName>style.visibility</p:attrName>
                                        </p:attrNameLst>
                                      </p:cBhvr>
                                      <p:to>
                                        <p:strVal val="visible"/>
                                      </p:to>
                                    </p:set>
                                  </p:childTnLst>
                                </p:cTn>
                              </p:par>
                            </p:childTnLst>
                          </p:cTn>
                        </p:par>
                        <p:par>
                          <p:cTn id="17" fill="hold">
                            <p:stCondLst>
                              <p:cond delay="0"/>
                            </p:stCondLst>
                            <p:childTnLst>
                              <p:par>
                                <p:cTn id="18" presetID="4" presetClass="entr" presetSubtype="16" fill="hold" grpId="0" nodeType="afterEffect">
                                  <p:stCondLst>
                                    <p:cond delay="500"/>
                                  </p:stCondLst>
                                  <p:childTnLst>
                                    <p:set>
                                      <p:cBhvr>
                                        <p:cTn id="19" dur="1" fill="hold">
                                          <p:stCondLst>
                                            <p:cond delay="0"/>
                                          </p:stCondLst>
                                        </p:cTn>
                                        <p:tgtEl>
                                          <p:spTgt spid="32"/>
                                        </p:tgtEl>
                                        <p:attrNameLst>
                                          <p:attrName>style.visibility</p:attrName>
                                        </p:attrNameLst>
                                      </p:cBhvr>
                                      <p:to>
                                        <p:strVal val="visible"/>
                                      </p:to>
                                    </p:set>
                                    <p:animEffect transition="in" filter="box(in)">
                                      <p:cBhvr>
                                        <p:cTn id="20" dur="500"/>
                                        <p:tgtEl>
                                          <p:spTgt spid="32"/>
                                        </p:tgtEl>
                                      </p:cBhvr>
                                    </p:animEffect>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nodeType="clickEffect">
                                  <p:stCondLst>
                                    <p:cond delay="0"/>
                                  </p:stCondLst>
                                  <p:childTnLst>
                                    <p:set>
                                      <p:cBhvr>
                                        <p:cTn id="24" dur="1" fill="hold">
                                          <p:stCondLst>
                                            <p:cond delay="0"/>
                                          </p:stCondLst>
                                        </p:cTn>
                                        <p:tgtEl>
                                          <p:spTgt spid="58"/>
                                        </p:tgtEl>
                                        <p:attrNameLst>
                                          <p:attrName>style.visibility</p:attrName>
                                        </p:attrNameLst>
                                      </p:cBhvr>
                                      <p:to>
                                        <p:strVal val="visible"/>
                                      </p:to>
                                    </p:set>
                                    <p:anim calcmode="lin" valueType="num">
                                      <p:cBhvr>
                                        <p:cTn id="25" dur="500" fill="hold"/>
                                        <p:tgtEl>
                                          <p:spTgt spid="58"/>
                                        </p:tgtEl>
                                        <p:attrNameLst>
                                          <p:attrName>ppt_w</p:attrName>
                                        </p:attrNameLst>
                                      </p:cBhvr>
                                      <p:tavLst>
                                        <p:tav tm="0">
                                          <p:val>
                                            <p:fltVal val="0"/>
                                          </p:val>
                                        </p:tav>
                                        <p:tav tm="100000">
                                          <p:val>
                                            <p:strVal val="#ppt_w"/>
                                          </p:val>
                                        </p:tav>
                                      </p:tavLst>
                                    </p:anim>
                                    <p:anim calcmode="lin" valueType="num">
                                      <p:cBhvr>
                                        <p:cTn id="26" dur="500" fill="hold"/>
                                        <p:tgtEl>
                                          <p:spTgt spid="58"/>
                                        </p:tgtEl>
                                        <p:attrNameLst>
                                          <p:attrName>ppt_h</p:attrName>
                                        </p:attrNameLst>
                                      </p:cBhvr>
                                      <p:tavLst>
                                        <p:tav tm="0">
                                          <p:val>
                                            <p:fltVal val="0"/>
                                          </p:val>
                                        </p:tav>
                                        <p:tav tm="100000">
                                          <p:val>
                                            <p:strVal val="#ppt_h"/>
                                          </p:val>
                                        </p:tav>
                                      </p:tavLst>
                                    </p:anim>
                                  </p:childTnLst>
                                </p:cTn>
                              </p:par>
                            </p:childTnLst>
                          </p:cTn>
                        </p:par>
                        <p:par>
                          <p:cTn id="27" fill="hold">
                            <p:stCondLst>
                              <p:cond delay="500"/>
                            </p:stCondLst>
                            <p:childTnLst>
                              <p:par>
                                <p:cTn id="28" presetID="1" presetClass="entr" presetSubtype="0" fill="hold" grpId="0" nodeType="afterEffect">
                                  <p:stCondLst>
                                    <p:cond delay="1000"/>
                                  </p:stCondLst>
                                  <p:childTnLst>
                                    <p:set>
                                      <p:cBhvr>
                                        <p:cTn id="29" dur="1" fill="hold">
                                          <p:stCondLst>
                                            <p:cond delay="0"/>
                                          </p:stCondLst>
                                        </p:cTn>
                                        <p:tgtEl>
                                          <p:spTgt spid="11"/>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23" presetClass="entr" presetSubtype="16" fill="hold" grpId="0" nodeType="clickEffect">
                                  <p:stCondLst>
                                    <p:cond delay="0"/>
                                  </p:stCondLst>
                                  <p:childTnLst>
                                    <p:set>
                                      <p:cBhvr>
                                        <p:cTn id="33" dur="1" fill="hold">
                                          <p:stCondLst>
                                            <p:cond delay="0"/>
                                          </p:stCondLst>
                                        </p:cTn>
                                        <p:tgtEl>
                                          <p:spTgt spid="25"/>
                                        </p:tgtEl>
                                        <p:attrNameLst>
                                          <p:attrName>style.visibility</p:attrName>
                                        </p:attrNameLst>
                                      </p:cBhvr>
                                      <p:to>
                                        <p:strVal val="visible"/>
                                      </p:to>
                                    </p:set>
                                    <p:anim calcmode="lin" valueType="num">
                                      <p:cBhvr>
                                        <p:cTn id="34" dur="500" fill="hold"/>
                                        <p:tgtEl>
                                          <p:spTgt spid="25"/>
                                        </p:tgtEl>
                                        <p:attrNameLst>
                                          <p:attrName>ppt_w</p:attrName>
                                        </p:attrNameLst>
                                      </p:cBhvr>
                                      <p:tavLst>
                                        <p:tav tm="0">
                                          <p:val>
                                            <p:fltVal val="0"/>
                                          </p:val>
                                        </p:tav>
                                        <p:tav tm="100000">
                                          <p:val>
                                            <p:strVal val="#ppt_w"/>
                                          </p:val>
                                        </p:tav>
                                      </p:tavLst>
                                    </p:anim>
                                    <p:anim calcmode="lin" valueType="num">
                                      <p:cBhvr>
                                        <p:cTn id="35" dur="500" fill="hold"/>
                                        <p:tgtEl>
                                          <p:spTgt spid="25"/>
                                        </p:tgtEl>
                                        <p:attrNameLst>
                                          <p:attrName>ppt_h</p:attrName>
                                        </p:attrNameLst>
                                      </p:cBhvr>
                                      <p:tavLst>
                                        <p:tav tm="0">
                                          <p:val>
                                            <p:fltVal val="0"/>
                                          </p:val>
                                        </p:tav>
                                        <p:tav tm="100000">
                                          <p:val>
                                            <p:strVal val="#ppt_h"/>
                                          </p:val>
                                        </p:tav>
                                      </p:tavLst>
                                    </p:anim>
                                  </p:childTnLst>
                                </p:cTn>
                              </p:par>
                            </p:childTnLst>
                          </p:cTn>
                        </p:par>
                        <p:par>
                          <p:cTn id="36" fill="hold">
                            <p:stCondLst>
                              <p:cond delay="500"/>
                            </p:stCondLst>
                            <p:childTnLst>
                              <p:par>
                                <p:cTn id="37" presetID="1" presetClass="entr" presetSubtype="0" fill="hold" grpId="0" nodeType="afterEffect">
                                  <p:stCondLst>
                                    <p:cond delay="200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nodeType="clickEffect">
                                  <p:stCondLst>
                                    <p:cond delay="0"/>
                                  </p:stCondLst>
                                  <p:childTnLst>
                                    <p:set>
                                      <p:cBhvr>
                                        <p:cTn id="42" dur="1" fill="hold">
                                          <p:stCondLst>
                                            <p:cond delay="0"/>
                                          </p:stCondLst>
                                        </p:cTn>
                                        <p:tgtEl>
                                          <p:spTgt spid="60"/>
                                        </p:tgtEl>
                                        <p:attrNameLst>
                                          <p:attrName>style.visibility</p:attrName>
                                        </p:attrNameLst>
                                      </p:cBhvr>
                                      <p:to>
                                        <p:strVal val="visible"/>
                                      </p:to>
                                    </p:set>
                                    <p:anim calcmode="lin" valueType="num">
                                      <p:cBhvr>
                                        <p:cTn id="43" dur="500" fill="hold"/>
                                        <p:tgtEl>
                                          <p:spTgt spid="60"/>
                                        </p:tgtEl>
                                        <p:attrNameLst>
                                          <p:attrName>ppt_w</p:attrName>
                                        </p:attrNameLst>
                                      </p:cBhvr>
                                      <p:tavLst>
                                        <p:tav tm="0">
                                          <p:val>
                                            <p:fltVal val="0"/>
                                          </p:val>
                                        </p:tav>
                                        <p:tav tm="100000">
                                          <p:val>
                                            <p:strVal val="#ppt_w"/>
                                          </p:val>
                                        </p:tav>
                                      </p:tavLst>
                                    </p:anim>
                                    <p:anim calcmode="lin" valueType="num">
                                      <p:cBhvr>
                                        <p:cTn id="44" dur="500" fill="hold"/>
                                        <p:tgtEl>
                                          <p:spTgt spid="60"/>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23" presetClass="entr" presetSubtype="16" fill="hold" nodeType="clickEffect">
                                  <p:stCondLst>
                                    <p:cond delay="0"/>
                                  </p:stCondLst>
                                  <p:childTnLst>
                                    <p:set>
                                      <p:cBhvr>
                                        <p:cTn id="52" dur="1" fill="hold">
                                          <p:stCondLst>
                                            <p:cond delay="0"/>
                                          </p:stCondLst>
                                        </p:cTn>
                                        <p:tgtEl>
                                          <p:spTgt spid="59"/>
                                        </p:tgtEl>
                                        <p:attrNameLst>
                                          <p:attrName>style.visibility</p:attrName>
                                        </p:attrNameLst>
                                      </p:cBhvr>
                                      <p:to>
                                        <p:strVal val="visible"/>
                                      </p:to>
                                    </p:set>
                                    <p:anim calcmode="lin" valueType="num">
                                      <p:cBhvr>
                                        <p:cTn id="53" dur="500" fill="hold"/>
                                        <p:tgtEl>
                                          <p:spTgt spid="59"/>
                                        </p:tgtEl>
                                        <p:attrNameLst>
                                          <p:attrName>ppt_w</p:attrName>
                                        </p:attrNameLst>
                                      </p:cBhvr>
                                      <p:tavLst>
                                        <p:tav tm="0">
                                          <p:val>
                                            <p:fltVal val="0"/>
                                          </p:val>
                                        </p:tav>
                                        <p:tav tm="100000">
                                          <p:val>
                                            <p:strVal val="#ppt_w"/>
                                          </p:val>
                                        </p:tav>
                                      </p:tavLst>
                                    </p:anim>
                                    <p:anim calcmode="lin" valueType="num">
                                      <p:cBhvr>
                                        <p:cTn id="54" dur="500" fill="hold"/>
                                        <p:tgtEl>
                                          <p:spTgt spid="59"/>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23" presetClass="entr" presetSubtype="16" fill="hold" nodeType="clickEffect">
                                  <p:stCondLst>
                                    <p:cond delay="0"/>
                                  </p:stCondLst>
                                  <p:childTnLst>
                                    <p:set>
                                      <p:cBhvr>
                                        <p:cTn id="58" dur="1" fill="hold">
                                          <p:stCondLst>
                                            <p:cond delay="0"/>
                                          </p:stCondLst>
                                        </p:cTn>
                                        <p:tgtEl>
                                          <p:spTgt spid="67"/>
                                        </p:tgtEl>
                                        <p:attrNameLst>
                                          <p:attrName>style.visibility</p:attrName>
                                        </p:attrNameLst>
                                      </p:cBhvr>
                                      <p:to>
                                        <p:strVal val="visible"/>
                                      </p:to>
                                    </p:set>
                                    <p:anim calcmode="lin" valueType="num">
                                      <p:cBhvr>
                                        <p:cTn id="59" dur="500" fill="hold"/>
                                        <p:tgtEl>
                                          <p:spTgt spid="67"/>
                                        </p:tgtEl>
                                        <p:attrNameLst>
                                          <p:attrName>ppt_w</p:attrName>
                                        </p:attrNameLst>
                                      </p:cBhvr>
                                      <p:tavLst>
                                        <p:tav tm="0">
                                          <p:val>
                                            <p:fltVal val="0"/>
                                          </p:val>
                                        </p:tav>
                                        <p:tav tm="100000">
                                          <p:val>
                                            <p:strVal val="#ppt_w"/>
                                          </p:val>
                                        </p:tav>
                                      </p:tavLst>
                                    </p:anim>
                                    <p:anim calcmode="lin" valueType="num">
                                      <p:cBhvr>
                                        <p:cTn id="60" dur="500" fill="hold"/>
                                        <p:tgtEl>
                                          <p:spTgt spid="67"/>
                                        </p:tgtEl>
                                        <p:attrNameLst>
                                          <p:attrName>ppt_h</p:attrName>
                                        </p:attrNameLst>
                                      </p:cBhvr>
                                      <p:tavLst>
                                        <p:tav tm="0">
                                          <p:val>
                                            <p:fltVal val="0"/>
                                          </p:val>
                                        </p:tav>
                                        <p:tav tm="100000">
                                          <p:val>
                                            <p:strVal val="#ppt_h"/>
                                          </p:val>
                                        </p:tav>
                                      </p:tavLst>
                                    </p:anim>
                                  </p:childTnLst>
                                </p:cTn>
                              </p:par>
                            </p:childTnLst>
                          </p:cTn>
                        </p:par>
                      </p:childTnLst>
                    </p:cTn>
                  </p:par>
                  <p:par>
                    <p:cTn id="61" fill="hold">
                      <p:stCondLst>
                        <p:cond delay="indefinite"/>
                      </p:stCondLst>
                      <p:childTnLst>
                        <p:par>
                          <p:cTn id="62" fill="hold">
                            <p:stCondLst>
                              <p:cond delay="0"/>
                            </p:stCondLst>
                            <p:childTnLst>
                              <p:par>
                                <p:cTn id="63" presetID="23" presetClass="entr" presetSubtype="16" fill="hold" nodeType="clickEffect">
                                  <p:stCondLst>
                                    <p:cond delay="0"/>
                                  </p:stCondLst>
                                  <p:childTnLst>
                                    <p:set>
                                      <p:cBhvr>
                                        <p:cTn id="64" dur="1" fill="hold">
                                          <p:stCondLst>
                                            <p:cond delay="0"/>
                                          </p:stCondLst>
                                        </p:cTn>
                                        <p:tgtEl>
                                          <p:spTgt spid="61"/>
                                        </p:tgtEl>
                                        <p:attrNameLst>
                                          <p:attrName>style.visibility</p:attrName>
                                        </p:attrNameLst>
                                      </p:cBhvr>
                                      <p:to>
                                        <p:strVal val="visible"/>
                                      </p:to>
                                    </p:set>
                                    <p:anim calcmode="lin" valueType="num">
                                      <p:cBhvr>
                                        <p:cTn id="65" dur="500" fill="hold"/>
                                        <p:tgtEl>
                                          <p:spTgt spid="61"/>
                                        </p:tgtEl>
                                        <p:attrNameLst>
                                          <p:attrName>ppt_w</p:attrName>
                                        </p:attrNameLst>
                                      </p:cBhvr>
                                      <p:tavLst>
                                        <p:tav tm="0">
                                          <p:val>
                                            <p:fltVal val="0"/>
                                          </p:val>
                                        </p:tav>
                                        <p:tav tm="100000">
                                          <p:val>
                                            <p:strVal val="#ppt_w"/>
                                          </p:val>
                                        </p:tav>
                                      </p:tavLst>
                                    </p:anim>
                                    <p:anim calcmode="lin" valueType="num">
                                      <p:cBhvr>
                                        <p:cTn id="66" dur="500" fill="hold"/>
                                        <p:tgtEl>
                                          <p:spTgt spid="61"/>
                                        </p:tgtEl>
                                        <p:attrNameLst>
                                          <p:attrName>ppt_h</p:attrName>
                                        </p:attrNameLst>
                                      </p:cBhvr>
                                      <p:tavLst>
                                        <p:tav tm="0">
                                          <p:val>
                                            <p:fltVal val="0"/>
                                          </p:val>
                                        </p:tav>
                                        <p:tav tm="100000">
                                          <p:val>
                                            <p:strVal val="#ppt_h"/>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par>
                          <p:cTn id="71" fill="hold">
                            <p:stCondLst>
                              <p:cond delay="0"/>
                            </p:stCondLst>
                            <p:childTnLst>
                              <p:par>
                                <p:cTn id="72" presetID="23" presetClass="entr" presetSubtype="16" fill="hold" grpId="0" nodeType="afterEffect">
                                  <p:stCondLst>
                                    <p:cond delay="50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ppt_w</p:attrName>
                                        </p:attrNameLst>
                                      </p:cBhvr>
                                      <p:tavLst>
                                        <p:tav tm="0">
                                          <p:val>
                                            <p:fltVal val="0"/>
                                          </p:val>
                                        </p:tav>
                                        <p:tav tm="100000">
                                          <p:val>
                                            <p:strVal val="#ppt_w"/>
                                          </p:val>
                                        </p:tav>
                                      </p:tavLst>
                                    </p:anim>
                                    <p:anim calcmode="lin" valueType="num">
                                      <p:cBhvr>
                                        <p:cTn id="75" dur="500" fill="hold"/>
                                        <p:tgtEl>
                                          <p:spTgt spid="28"/>
                                        </p:tgtEl>
                                        <p:attrNameLst>
                                          <p:attrName>ppt_h</p:attrName>
                                        </p:attrNameLst>
                                      </p:cBhvr>
                                      <p:tavLst>
                                        <p:tav tm="0">
                                          <p:val>
                                            <p:fltVal val="0"/>
                                          </p:val>
                                        </p:tav>
                                        <p:tav tm="100000">
                                          <p:val>
                                            <p:strVal val="#ppt_h"/>
                                          </p:val>
                                        </p:tav>
                                      </p:tavLst>
                                    </p:anim>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17"/>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23" presetClass="entr" presetSubtype="16" fill="hold" nodeType="clickEffect">
                                  <p:stCondLst>
                                    <p:cond delay="0"/>
                                  </p:stCondLst>
                                  <p:childTnLst>
                                    <p:set>
                                      <p:cBhvr>
                                        <p:cTn id="83" dur="1" fill="hold">
                                          <p:stCondLst>
                                            <p:cond delay="0"/>
                                          </p:stCondLst>
                                        </p:cTn>
                                        <p:tgtEl>
                                          <p:spTgt spid="69"/>
                                        </p:tgtEl>
                                        <p:attrNameLst>
                                          <p:attrName>style.visibility</p:attrName>
                                        </p:attrNameLst>
                                      </p:cBhvr>
                                      <p:to>
                                        <p:strVal val="visible"/>
                                      </p:to>
                                    </p:set>
                                    <p:anim calcmode="lin" valueType="num">
                                      <p:cBhvr>
                                        <p:cTn id="84" dur="500" fill="hold"/>
                                        <p:tgtEl>
                                          <p:spTgt spid="69"/>
                                        </p:tgtEl>
                                        <p:attrNameLst>
                                          <p:attrName>ppt_w</p:attrName>
                                        </p:attrNameLst>
                                      </p:cBhvr>
                                      <p:tavLst>
                                        <p:tav tm="0">
                                          <p:val>
                                            <p:fltVal val="0"/>
                                          </p:val>
                                        </p:tav>
                                        <p:tav tm="100000">
                                          <p:val>
                                            <p:strVal val="#ppt_w"/>
                                          </p:val>
                                        </p:tav>
                                      </p:tavLst>
                                    </p:anim>
                                    <p:anim calcmode="lin" valueType="num">
                                      <p:cBhvr>
                                        <p:cTn id="85" dur="500" fill="hold"/>
                                        <p:tgtEl>
                                          <p:spTgt spid="69"/>
                                        </p:tgtEl>
                                        <p:attrNameLst>
                                          <p:attrName>ppt_h</p:attrName>
                                        </p:attrNameLst>
                                      </p:cBhvr>
                                      <p:tavLst>
                                        <p:tav tm="0">
                                          <p:val>
                                            <p:fltVal val="0"/>
                                          </p:val>
                                        </p:tav>
                                        <p:tav tm="100000">
                                          <p:val>
                                            <p:strVal val="#ppt_h"/>
                                          </p:val>
                                        </p:tav>
                                      </p:tavLst>
                                    </p:anim>
                                  </p:childTnLst>
                                </p:cTn>
                              </p:par>
                            </p:childTnLst>
                          </p:cTn>
                        </p:par>
                      </p:childTnLst>
                    </p:cTn>
                  </p:par>
                  <p:par>
                    <p:cTn id="86" fill="hold">
                      <p:stCondLst>
                        <p:cond delay="indefinite"/>
                      </p:stCondLst>
                      <p:childTnLst>
                        <p:par>
                          <p:cTn id="87" fill="hold">
                            <p:stCondLst>
                              <p:cond delay="0"/>
                            </p:stCondLst>
                            <p:childTnLst>
                              <p:par>
                                <p:cTn id="88" presetID="1" presetClass="entr" presetSubtype="0" fill="hold" grpId="0" nodeType="clickEffect">
                                  <p:stCondLst>
                                    <p:cond delay="0"/>
                                  </p:stCondLst>
                                  <p:childTnLst>
                                    <p:set>
                                      <p:cBhvr>
                                        <p:cTn id="89" dur="1" fill="hold">
                                          <p:stCondLst>
                                            <p:cond delay="0"/>
                                          </p:stCondLst>
                                        </p:cTn>
                                        <p:tgtEl>
                                          <p:spTgt spid="16"/>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23" presetClass="entr" presetSubtype="16" fill="hold" nodeType="clickEffect">
                                  <p:stCondLst>
                                    <p:cond delay="0"/>
                                  </p:stCondLst>
                                  <p:childTnLst>
                                    <p:set>
                                      <p:cBhvr>
                                        <p:cTn id="93" dur="1" fill="hold">
                                          <p:stCondLst>
                                            <p:cond delay="0"/>
                                          </p:stCondLst>
                                        </p:cTn>
                                        <p:tgtEl>
                                          <p:spTgt spid="68"/>
                                        </p:tgtEl>
                                        <p:attrNameLst>
                                          <p:attrName>style.visibility</p:attrName>
                                        </p:attrNameLst>
                                      </p:cBhvr>
                                      <p:to>
                                        <p:strVal val="visible"/>
                                      </p:to>
                                    </p:set>
                                    <p:anim calcmode="lin" valueType="num">
                                      <p:cBhvr>
                                        <p:cTn id="94" dur="500" fill="hold"/>
                                        <p:tgtEl>
                                          <p:spTgt spid="68"/>
                                        </p:tgtEl>
                                        <p:attrNameLst>
                                          <p:attrName>ppt_w</p:attrName>
                                        </p:attrNameLst>
                                      </p:cBhvr>
                                      <p:tavLst>
                                        <p:tav tm="0">
                                          <p:val>
                                            <p:fltVal val="0"/>
                                          </p:val>
                                        </p:tav>
                                        <p:tav tm="100000">
                                          <p:val>
                                            <p:strVal val="#ppt_w"/>
                                          </p:val>
                                        </p:tav>
                                      </p:tavLst>
                                    </p:anim>
                                    <p:anim calcmode="lin" valueType="num">
                                      <p:cBhvr>
                                        <p:cTn id="95" dur="500" fill="hold"/>
                                        <p:tgtEl>
                                          <p:spTgt spid="68"/>
                                        </p:tgtEl>
                                        <p:attrNameLst>
                                          <p:attrName>ppt_h</p:attrName>
                                        </p:attrNameLst>
                                      </p:cBhvr>
                                      <p:tavLst>
                                        <p:tav tm="0">
                                          <p:val>
                                            <p:fltVal val="0"/>
                                          </p:val>
                                        </p:tav>
                                        <p:tav tm="100000">
                                          <p:val>
                                            <p:strVal val="#ppt_h"/>
                                          </p:val>
                                        </p:tav>
                                      </p:tavLst>
                                    </p:anim>
                                  </p:childTnLst>
                                </p:cTn>
                              </p:par>
                            </p:childTnLst>
                          </p:cTn>
                        </p:par>
                      </p:childTnLst>
                    </p:cTn>
                  </p:par>
                  <p:par>
                    <p:cTn id="96" fill="hold">
                      <p:stCondLst>
                        <p:cond delay="indefinite"/>
                      </p:stCondLst>
                      <p:childTnLst>
                        <p:par>
                          <p:cTn id="97" fill="hold">
                            <p:stCondLst>
                              <p:cond delay="0"/>
                            </p:stCondLst>
                            <p:childTnLst>
                              <p:par>
                                <p:cTn id="98" presetID="23" presetClass="entr" presetSubtype="16" fill="hold" nodeType="clickEffect">
                                  <p:stCondLst>
                                    <p:cond delay="0"/>
                                  </p:stCondLst>
                                  <p:childTnLst>
                                    <p:set>
                                      <p:cBhvr>
                                        <p:cTn id="99" dur="1" fill="hold">
                                          <p:stCondLst>
                                            <p:cond delay="0"/>
                                          </p:stCondLst>
                                        </p:cTn>
                                        <p:tgtEl>
                                          <p:spTgt spid="62"/>
                                        </p:tgtEl>
                                        <p:attrNameLst>
                                          <p:attrName>style.visibility</p:attrName>
                                        </p:attrNameLst>
                                      </p:cBhvr>
                                      <p:to>
                                        <p:strVal val="visible"/>
                                      </p:to>
                                    </p:set>
                                    <p:anim calcmode="lin" valueType="num">
                                      <p:cBhvr>
                                        <p:cTn id="100" dur="500" fill="hold"/>
                                        <p:tgtEl>
                                          <p:spTgt spid="62"/>
                                        </p:tgtEl>
                                        <p:attrNameLst>
                                          <p:attrName>ppt_w</p:attrName>
                                        </p:attrNameLst>
                                      </p:cBhvr>
                                      <p:tavLst>
                                        <p:tav tm="0">
                                          <p:val>
                                            <p:fltVal val="0"/>
                                          </p:val>
                                        </p:tav>
                                        <p:tav tm="100000">
                                          <p:val>
                                            <p:strVal val="#ppt_w"/>
                                          </p:val>
                                        </p:tav>
                                      </p:tavLst>
                                    </p:anim>
                                    <p:anim calcmode="lin" valueType="num">
                                      <p:cBhvr>
                                        <p:cTn id="101" dur="500" fill="hold"/>
                                        <p:tgtEl>
                                          <p:spTgt spid="62"/>
                                        </p:tgtEl>
                                        <p:attrNameLst>
                                          <p:attrName>ppt_h</p:attrName>
                                        </p:attrNameLst>
                                      </p:cBhvr>
                                      <p:tavLst>
                                        <p:tav tm="0">
                                          <p:val>
                                            <p:fltVal val="0"/>
                                          </p:val>
                                        </p:tav>
                                        <p:tav tm="100000">
                                          <p:val>
                                            <p:strVal val="#ppt_h"/>
                                          </p:val>
                                        </p:tav>
                                      </p:tavLst>
                                    </p:anim>
                                  </p:childTnLst>
                                </p:cTn>
                              </p:par>
                            </p:childTnLst>
                          </p:cTn>
                        </p:par>
                        <p:par>
                          <p:cTn id="102" fill="hold">
                            <p:stCondLst>
                              <p:cond delay="500"/>
                            </p:stCondLst>
                            <p:childTnLst>
                              <p:par>
                                <p:cTn id="103" presetID="23" presetClass="entr" presetSubtype="16" fill="hold" nodeType="afterEffect">
                                  <p:stCondLst>
                                    <p:cond delay="500"/>
                                  </p:stCondLst>
                                  <p:childTnLst>
                                    <p:set>
                                      <p:cBhvr>
                                        <p:cTn id="104" dur="1" fill="hold">
                                          <p:stCondLst>
                                            <p:cond delay="0"/>
                                          </p:stCondLst>
                                        </p:cTn>
                                        <p:tgtEl>
                                          <p:spTgt spid="63"/>
                                        </p:tgtEl>
                                        <p:attrNameLst>
                                          <p:attrName>style.visibility</p:attrName>
                                        </p:attrNameLst>
                                      </p:cBhvr>
                                      <p:to>
                                        <p:strVal val="visible"/>
                                      </p:to>
                                    </p:set>
                                    <p:anim calcmode="lin" valueType="num">
                                      <p:cBhvr>
                                        <p:cTn id="105" dur="500" fill="hold"/>
                                        <p:tgtEl>
                                          <p:spTgt spid="63"/>
                                        </p:tgtEl>
                                        <p:attrNameLst>
                                          <p:attrName>ppt_w</p:attrName>
                                        </p:attrNameLst>
                                      </p:cBhvr>
                                      <p:tavLst>
                                        <p:tav tm="0">
                                          <p:val>
                                            <p:fltVal val="0"/>
                                          </p:val>
                                        </p:tav>
                                        <p:tav tm="100000">
                                          <p:val>
                                            <p:strVal val="#ppt_w"/>
                                          </p:val>
                                        </p:tav>
                                      </p:tavLst>
                                    </p:anim>
                                    <p:anim calcmode="lin" valueType="num">
                                      <p:cBhvr>
                                        <p:cTn id="106" dur="500" fill="hold"/>
                                        <p:tgtEl>
                                          <p:spTgt spid="63"/>
                                        </p:tgtEl>
                                        <p:attrNameLst>
                                          <p:attrName>ppt_h</p:attrName>
                                        </p:attrNameLst>
                                      </p:cBhvr>
                                      <p:tavLst>
                                        <p:tav tm="0">
                                          <p:val>
                                            <p:fltVal val="0"/>
                                          </p:val>
                                        </p:tav>
                                        <p:tav tm="100000">
                                          <p:val>
                                            <p:strVal val="#ppt_h"/>
                                          </p:val>
                                        </p:tav>
                                      </p:tavLst>
                                    </p:anim>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15"/>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23" presetClass="entr" presetSubtype="16" fill="hold" nodeType="clickEffect">
                                  <p:stCondLst>
                                    <p:cond delay="0"/>
                                  </p:stCondLst>
                                  <p:childTnLst>
                                    <p:set>
                                      <p:cBhvr>
                                        <p:cTn id="114" dur="1" fill="hold">
                                          <p:stCondLst>
                                            <p:cond delay="0"/>
                                          </p:stCondLst>
                                        </p:cTn>
                                        <p:tgtEl>
                                          <p:spTgt spid="64"/>
                                        </p:tgtEl>
                                        <p:attrNameLst>
                                          <p:attrName>style.visibility</p:attrName>
                                        </p:attrNameLst>
                                      </p:cBhvr>
                                      <p:to>
                                        <p:strVal val="visible"/>
                                      </p:to>
                                    </p:set>
                                    <p:anim calcmode="lin" valueType="num">
                                      <p:cBhvr>
                                        <p:cTn id="115" dur="500" fill="hold"/>
                                        <p:tgtEl>
                                          <p:spTgt spid="64"/>
                                        </p:tgtEl>
                                        <p:attrNameLst>
                                          <p:attrName>ppt_w</p:attrName>
                                        </p:attrNameLst>
                                      </p:cBhvr>
                                      <p:tavLst>
                                        <p:tav tm="0">
                                          <p:val>
                                            <p:fltVal val="0"/>
                                          </p:val>
                                        </p:tav>
                                        <p:tav tm="100000">
                                          <p:val>
                                            <p:strVal val="#ppt_w"/>
                                          </p:val>
                                        </p:tav>
                                      </p:tavLst>
                                    </p:anim>
                                    <p:anim calcmode="lin" valueType="num">
                                      <p:cBhvr>
                                        <p:cTn id="116" dur="500" fill="hold"/>
                                        <p:tgtEl>
                                          <p:spTgt spid="64"/>
                                        </p:tgtEl>
                                        <p:attrNameLst>
                                          <p:attrName>ppt_h</p:attrName>
                                        </p:attrNameLst>
                                      </p:cBhvr>
                                      <p:tavLst>
                                        <p:tav tm="0">
                                          <p:val>
                                            <p:fltVal val="0"/>
                                          </p:val>
                                        </p:tav>
                                        <p:tav tm="100000">
                                          <p:val>
                                            <p:strVal val="#ppt_h"/>
                                          </p:val>
                                        </p:tav>
                                      </p:tavLst>
                                    </p:anim>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21"/>
                                        </p:tgtEl>
                                        <p:attrNameLst>
                                          <p:attrName>style.visibility</p:attrName>
                                        </p:attrNameLst>
                                      </p:cBhvr>
                                      <p:to>
                                        <p:strVal val="visible"/>
                                      </p:to>
                                    </p:set>
                                  </p:childTnLst>
                                </p:cTn>
                              </p:par>
                            </p:childTnLst>
                          </p:cTn>
                        </p:par>
                      </p:childTnLst>
                    </p:cTn>
                  </p:par>
                  <p:par>
                    <p:cTn id="121" fill="hold">
                      <p:stCondLst>
                        <p:cond delay="indefinite"/>
                      </p:stCondLst>
                      <p:childTnLst>
                        <p:par>
                          <p:cTn id="122" fill="hold">
                            <p:stCondLst>
                              <p:cond delay="0"/>
                            </p:stCondLst>
                            <p:childTnLst>
                              <p:par>
                                <p:cTn id="123" presetID="23" presetClass="entr" presetSubtype="16" fill="hold" grpId="0" nodeType="clickEffect">
                                  <p:stCondLst>
                                    <p:cond delay="0"/>
                                  </p:stCondLst>
                                  <p:childTnLst>
                                    <p:set>
                                      <p:cBhvr>
                                        <p:cTn id="124" dur="1" fill="hold">
                                          <p:stCondLst>
                                            <p:cond delay="0"/>
                                          </p:stCondLst>
                                        </p:cTn>
                                        <p:tgtEl>
                                          <p:spTgt spid="35"/>
                                        </p:tgtEl>
                                        <p:attrNameLst>
                                          <p:attrName>style.visibility</p:attrName>
                                        </p:attrNameLst>
                                      </p:cBhvr>
                                      <p:to>
                                        <p:strVal val="visible"/>
                                      </p:to>
                                    </p:set>
                                    <p:anim calcmode="lin" valueType="num">
                                      <p:cBhvr>
                                        <p:cTn id="125" dur="500" fill="hold"/>
                                        <p:tgtEl>
                                          <p:spTgt spid="35"/>
                                        </p:tgtEl>
                                        <p:attrNameLst>
                                          <p:attrName>ppt_w</p:attrName>
                                        </p:attrNameLst>
                                      </p:cBhvr>
                                      <p:tavLst>
                                        <p:tav tm="0">
                                          <p:val>
                                            <p:fltVal val="0"/>
                                          </p:val>
                                        </p:tav>
                                        <p:tav tm="100000">
                                          <p:val>
                                            <p:strVal val="#ppt_w"/>
                                          </p:val>
                                        </p:tav>
                                      </p:tavLst>
                                    </p:anim>
                                    <p:anim calcmode="lin" valueType="num">
                                      <p:cBhvr>
                                        <p:cTn id="126" dur="500" fill="hold"/>
                                        <p:tgtEl>
                                          <p:spTgt spid="35"/>
                                        </p:tgtEl>
                                        <p:attrNameLst>
                                          <p:attrName>ppt_h</p:attrName>
                                        </p:attrNameLst>
                                      </p:cBhvr>
                                      <p:tavLst>
                                        <p:tav tm="0">
                                          <p:val>
                                            <p:fltVal val="0"/>
                                          </p:val>
                                        </p:tav>
                                        <p:tav tm="100000">
                                          <p:val>
                                            <p:strVal val="#ppt_h"/>
                                          </p:val>
                                        </p:tav>
                                      </p:tavLst>
                                    </p:anim>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20"/>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3" presetClass="entr" presetSubtype="10" fill="hold" grpId="0" nodeType="clickEffect">
                                  <p:stCondLst>
                                    <p:cond delay="0"/>
                                  </p:stCondLst>
                                  <p:childTnLst>
                                    <p:set>
                                      <p:cBhvr>
                                        <p:cTn id="134" dur="1" fill="hold">
                                          <p:stCondLst>
                                            <p:cond delay="0"/>
                                          </p:stCondLst>
                                        </p:cTn>
                                        <p:tgtEl>
                                          <p:spTgt spid="42"/>
                                        </p:tgtEl>
                                        <p:attrNameLst>
                                          <p:attrName>style.visibility</p:attrName>
                                        </p:attrNameLst>
                                      </p:cBhvr>
                                      <p:to>
                                        <p:strVal val="visible"/>
                                      </p:to>
                                    </p:set>
                                    <p:animEffect transition="in" filter="blinds(horizontal)">
                                      <p:cBhvr>
                                        <p:cTn id="135" dur="500"/>
                                        <p:tgtEl>
                                          <p:spTgt spid="42"/>
                                        </p:tgtEl>
                                      </p:cBhvr>
                                    </p:animEffect>
                                  </p:childTnLst>
                                </p:cTn>
                              </p:par>
                            </p:childTnLst>
                          </p:cTn>
                        </p:par>
                      </p:childTnLst>
                    </p:cTn>
                  </p:par>
                  <p:par>
                    <p:cTn id="136" fill="hold">
                      <p:stCondLst>
                        <p:cond delay="indefinite"/>
                      </p:stCondLst>
                      <p:childTnLst>
                        <p:par>
                          <p:cTn id="137" fill="hold">
                            <p:stCondLst>
                              <p:cond delay="0"/>
                            </p:stCondLst>
                            <p:childTnLst>
                              <p:par>
                                <p:cTn id="138" presetID="23" presetClass="entr" presetSubtype="16" fill="hold" nodeType="clickEffect">
                                  <p:stCondLst>
                                    <p:cond delay="0"/>
                                  </p:stCondLst>
                                  <p:childTnLst>
                                    <p:set>
                                      <p:cBhvr>
                                        <p:cTn id="139" dur="1" fill="hold">
                                          <p:stCondLst>
                                            <p:cond delay="0"/>
                                          </p:stCondLst>
                                        </p:cTn>
                                        <p:tgtEl>
                                          <p:spTgt spid="65"/>
                                        </p:tgtEl>
                                        <p:attrNameLst>
                                          <p:attrName>style.visibility</p:attrName>
                                        </p:attrNameLst>
                                      </p:cBhvr>
                                      <p:to>
                                        <p:strVal val="visible"/>
                                      </p:to>
                                    </p:set>
                                    <p:anim calcmode="lin" valueType="num">
                                      <p:cBhvr>
                                        <p:cTn id="140" dur="500" fill="hold"/>
                                        <p:tgtEl>
                                          <p:spTgt spid="65"/>
                                        </p:tgtEl>
                                        <p:attrNameLst>
                                          <p:attrName>ppt_w</p:attrName>
                                        </p:attrNameLst>
                                      </p:cBhvr>
                                      <p:tavLst>
                                        <p:tav tm="0">
                                          <p:val>
                                            <p:fltVal val="0"/>
                                          </p:val>
                                        </p:tav>
                                        <p:tav tm="100000">
                                          <p:val>
                                            <p:strVal val="#ppt_w"/>
                                          </p:val>
                                        </p:tav>
                                      </p:tavLst>
                                    </p:anim>
                                    <p:anim calcmode="lin" valueType="num">
                                      <p:cBhvr>
                                        <p:cTn id="141" dur="500" fill="hold"/>
                                        <p:tgtEl>
                                          <p:spTgt spid="65"/>
                                        </p:tgtEl>
                                        <p:attrNameLst>
                                          <p:attrName>ppt_h</p:attrName>
                                        </p:attrNameLst>
                                      </p:cBhvr>
                                      <p:tavLst>
                                        <p:tav tm="0">
                                          <p:val>
                                            <p:fltVal val="0"/>
                                          </p:val>
                                        </p:tav>
                                        <p:tav tm="100000">
                                          <p:val>
                                            <p:strVal val="#ppt_h"/>
                                          </p:val>
                                        </p:tav>
                                      </p:tavLst>
                                    </p:anim>
                                  </p:childTnLst>
                                </p:cTn>
                              </p:par>
                            </p:childTnLst>
                          </p:cTn>
                        </p:par>
                        <p:par>
                          <p:cTn id="142" fill="hold">
                            <p:stCondLst>
                              <p:cond delay="500"/>
                            </p:stCondLst>
                            <p:childTnLst>
                              <p:par>
                                <p:cTn id="143" presetID="1" presetClass="entr" presetSubtype="0" fill="hold" grpId="0" nodeType="afterEffect">
                                  <p:stCondLst>
                                    <p:cond delay="1000"/>
                                  </p:stCondLst>
                                  <p:childTnLst>
                                    <p:set>
                                      <p:cBhvr>
                                        <p:cTn id="144" dur="1" fill="hold">
                                          <p:stCondLst>
                                            <p:cond delay="0"/>
                                          </p:stCondLst>
                                        </p:cTn>
                                        <p:tgtEl>
                                          <p:spTgt spid="23"/>
                                        </p:tgtEl>
                                        <p:attrNameLst>
                                          <p:attrName>style.visibility</p:attrName>
                                        </p:attrNameLst>
                                      </p:cBhvr>
                                      <p:to>
                                        <p:strVal val="visible"/>
                                      </p:to>
                                    </p:set>
                                  </p:childTnLst>
                                </p:cTn>
                              </p:par>
                            </p:childTnLst>
                          </p:cTn>
                        </p:par>
                        <p:par>
                          <p:cTn id="145" fill="hold">
                            <p:stCondLst>
                              <p:cond delay="1500"/>
                            </p:stCondLst>
                            <p:childTnLst>
                              <p:par>
                                <p:cTn id="146" presetID="3" presetClass="entr" presetSubtype="10" fill="hold" grpId="0" nodeType="afterEffect">
                                  <p:stCondLst>
                                    <p:cond delay="1000"/>
                                  </p:stCondLst>
                                  <p:childTnLst>
                                    <p:set>
                                      <p:cBhvr>
                                        <p:cTn id="147" dur="1" fill="hold">
                                          <p:stCondLst>
                                            <p:cond delay="0"/>
                                          </p:stCondLst>
                                        </p:cTn>
                                        <p:tgtEl>
                                          <p:spTgt spid="43"/>
                                        </p:tgtEl>
                                        <p:attrNameLst>
                                          <p:attrName>style.visibility</p:attrName>
                                        </p:attrNameLst>
                                      </p:cBhvr>
                                      <p:to>
                                        <p:strVal val="visible"/>
                                      </p:to>
                                    </p:set>
                                    <p:animEffect transition="in" filter="blinds(horizontal)">
                                      <p:cBhvr>
                                        <p:cTn id="14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25" grpId="0" animBg="1"/>
      <p:bldP spid="28" grpId="0" animBg="1"/>
      <p:bldP spid="32" grpId="0" animBg="1"/>
      <p:bldP spid="35" grpId="0" animBg="1"/>
      <p:bldP spid="42" grpId="0" animBg="1"/>
      <p:bldP spid="4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ktangel 2"/>
          <p:cNvSpPr/>
          <p:nvPr/>
        </p:nvSpPr>
        <p:spPr>
          <a:xfrm>
            <a:off x="3131840" y="1772816"/>
            <a:ext cx="2968226" cy="3170099"/>
          </a:xfrm>
          <a:prstGeom prst="rect">
            <a:avLst/>
          </a:prstGeom>
          <a:noFill/>
        </p:spPr>
        <p:txBody>
          <a:bodyPr wrap="square" lIns="91440" tIns="45720" rIns="91440" bIns="45720">
            <a:spAutoFit/>
          </a:bodyPr>
          <a:lstStyle/>
          <a:p>
            <a:pPr algn="ctr"/>
            <a:r>
              <a:rPr lang="sv-SE" sz="200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rPr>
              <a:t>?</a:t>
            </a:r>
            <a:endParaRPr lang="sv-SE" sz="200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755576" y="0"/>
            <a:ext cx="7773206" cy="1469002"/>
          </a:xfrm>
        </p:spPr>
        <p:txBody>
          <a:bodyPr/>
          <a:lstStyle/>
          <a:p>
            <a:pPr algn="ctr"/>
            <a:r>
              <a:rPr lang="sv-SE" dirty="0" smtClean="0">
                <a:solidFill>
                  <a:srgbClr val="7030A0"/>
                </a:solidFill>
              </a:rPr>
              <a:t>Kontaktuppgifter</a:t>
            </a:r>
            <a:endParaRPr lang="sv-SE" dirty="0">
              <a:solidFill>
                <a:srgbClr val="7030A0"/>
              </a:solidFill>
            </a:endParaRPr>
          </a:p>
        </p:txBody>
      </p:sp>
      <p:pic>
        <p:nvPicPr>
          <p:cNvPr id="6" name="Bildobjekt 5" descr="Ragnar Ahlström Söderling vk_Page_2.JPG"/>
          <p:cNvPicPr>
            <a:picLocks noChangeAspect="1"/>
          </p:cNvPicPr>
          <p:nvPr/>
        </p:nvPicPr>
        <p:blipFill>
          <a:blip r:embed="rId2" cstate="print"/>
          <a:stretch>
            <a:fillRect/>
          </a:stretch>
        </p:blipFill>
        <p:spPr>
          <a:xfrm>
            <a:off x="539552" y="908720"/>
            <a:ext cx="7632848" cy="4935848"/>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Road test </a:t>
            </a:r>
            <a:r>
              <a:rPr lang="sv-SE" sz="2000" b="0" dirty="0" smtClean="0"/>
              <a:t>(John Mullins)</a:t>
            </a:r>
            <a:endParaRPr lang="sv-SE" b="0" dirty="0"/>
          </a:p>
        </p:txBody>
      </p:sp>
      <p:sp>
        <p:nvSpPr>
          <p:cNvPr id="4" name="Bakåt eller föregående 3">
            <a:hlinkClick r:id="" action="ppaction://hlinkshowjump?jump=lastslideviewed" highlightClick="1"/>
          </p:cNvPr>
          <p:cNvSpPr/>
          <p:nvPr/>
        </p:nvSpPr>
        <p:spPr bwMode="auto">
          <a:xfrm>
            <a:off x="467544" y="6093296"/>
            <a:ext cx="576064" cy="360040"/>
          </a:xfrm>
          <a:prstGeom prst="actionButtonBackPrevious">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sp>
        <p:nvSpPr>
          <p:cNvPr id="5" name="Rectangle 3">
            <a:hlinkClick r:id="rId2" action="ppaction://hlinksldjump"/>
          </p:cNvPr>
          <p:cNvSpPr>
            <a:spLocks noChangeArrowheads="1"/>
          </p:cNvSpPr>
          <p:nvPr/>
        </p:nvSpPr>
        <p:spPr bwMode="auto">
          <a:xfrm>
            <a:off x="2916238" y="1700213"/>
            <a:ext cx="2051050" cy="2051050"/>
          </a:xfrm>
          <a:prstGeom prst="rect">
            <a:avLst/>
          </a:prstGeom>
          <a:solidFill>
            <a:schemeClr val="accent1"/>
          </a:solidFill>
          <a:ln w="9525">
            <a:solidFill>
              <a:schemeClr val="tx1"/>
            </a:solidFill>
            <a:miter lim="800000"/>
            <a:headEnd/>
            <a:tailEnd/>
          </a:ln>
        </p:spPr>
        <p:txBody>
          <a:bodyPr wrap="none" tIns="108000"/>
          <a:lstStyle/>
          <a:p>
            <a:pPr algn="ctr"/>
            <a:r>
              <a:rPr lang="sv-SE"/>
              <a:t>Marknadens</a:t>
            </a:r>
            <a:br>
              <a:rPr lang="sv-SE"/>
            </a:br>
            <a:r>
              <a:rPr lang="sv-SE"/>
              <a:t>attraktivitet</a:t>
            </a:r>
          </a:p>
        </p:txBody>
      </p:sp>
      <p:sp>
        <p:nvSpPr>
          <p:cNvPr id="6" name="Rectangle 4">
            <a:hlinkClick r:id="rId3" action="ppaction://hlinksldjump"/>
          </p:cNvPr>
          <p:cNvSpPr>
            <a:spLocks noChangeArrowheads="1"/>
          </p:cNvSpPr>
          <p:nvPr/>
        </p:nvSpPr>
        <p:spPr bwMode="auto">
          <a:xfrm>
            <a:off x="5003800" y="3789363"/>
            <a:ext cx="2051050" cy="2051050"/>
          </a:xfrm>
          <a:prstGeom prst="rect">
            <a:avLst/>
          </a:prstGeom>
          <a:solidFill>
            <a:schemeClr val="accent1"/>
          </a:solidFill>
          <a:ln w="9525">
            <a:solidFill>
              <a:schemeClr val="tx1"/>
            </a:solidFill>
            <a:miter lim="800000"/>
            <a:headEnd/>
            <a:tailEnd/>
          </a:ln>
        </p:spPr>
        <p:txBody>
          <a:bodyPr wrap="none" bIns="144000" anchor="b"/>
          <a:lstStyle/>
          <a:p>
            <a:pPr algn="r"/>
            <a:r>
              <a:rPr lang="sv-SE"/>
              <a:t>Uthålliga</a:t>
            </a:r>
            <a:br>
              <a:rPr lang="sv-SE"/>
            </a:br>
            <a:r>
              <a:rPr lang="sv-SE"/>
              <a:t>konkurrens-</a:t>
            </a:r>
          </a:p>
          <a:p>
            <a:pPr algn="r"/>
            <a:r>
              <a:rPr lang="sv-SE"/>
              <a:t>fördelar</a:t>
            </a:r>
          </a:p>
        </p:txBody>
      </p:sp>
      <p:sp>
        <p:nvSpPr>
          <p:cNvPr id="7" name="Rectangle 5">
            <a:hlinkClick r:id="rId4" action="ppaction://hlinksldjump"/>
          </p:cNvPr>
          <p:cNvSpPr>
            <a:spLocks noChangeArrowheads="1"/>
          </p:cNvSpPr>
          <p:nvPr/>
        </p:nvSpPr>
        <p:spPr bwMode="auto">
          <a:xfrm>
            <a:off x="5003800" y="1700213"/>
            <a:ext cx="2051050" cy="2051050"/>
          </a:xfrm>
          <a:prstGeom prst="rect">
            <a:avLst/>
          </a:prstGeom>
          <a:solidFill>
            <a:schemeClr val="accent1"/>
          </a:solidFill>
          <a:ln w="9525">
            <a:solidFill>
              <a:schemeClr val="tx1"/>
            </a:solidFill>
            <a:miter lim="800000"/>
            <a:headEnd/>
            <a:tailEnd/>
          </a:ln>
        </p:spPr>
        <p:txBody>
          <a:bodyPr wrap="none" tIns="144000"/>
          <a:lstStyle/>
          <a:p>
            <a:pPr algn="ctr"/>
            <a:r>
              <a:rPr lang="sv-SE"/>
              <a:t>Branschens</a:t>
            </a:r>
            <a:br>
              <a:rPr lang="sv-SE"/>
            </a:br>
            <a:r>
              <a:rPr lang="sv-SE"/>
              <a:t>attraktivitet</a:t>
            </a:r>
          </a:p>
        </p:txBody>
      </p:sp>
      <p:sp>
        <p:nvSpPr>
          <p:cNvPr id="8" name="Rectangle 6">
            <a:hlinkClick r:id="rId5" action="ppaction://hlinksldjump"/>
          </p:cNvPr>
          <p:cNvSpPr>
            <a:spLocks noChangeArrowheads="1"/>
          </p:cNvSpPr>
          <p:nvPr/>
        </p:nvSpPr>
        <p:spPr bwMode="auto">
          <a:xfrm>
            <a:off x="2916238" y="3789363"/>
            <a:ext cx="2051050" cy="2051050"/>
          </a:xfrm>
          <a:prstGeom prst="rect">
            <a:avLst/>
          </a:prstGeom>
          <a:solidFill>
            <a:schemeClr val="accent1"/>
          </a:solidFill>
          <a:ln w="9525">
            <a:solidFill>
              <a:schemeClr val="tx1"/>
            </a:solidFill>
            <a:miter lim="800000"/>
            <a:headEnd/>
            <a:tailEnd/>
          </a:ln>
        </p:spPr>
        <p:txBody>
          <a:bodyPr wrap="none" bIns="144000" anchor="b"/>
          <a:lstStyle/>
          <a:p>
            <a:r>
              <a:rPr lang="sv-SE"/>
              <a:t>Nyckel-</a:t>
            </a:r>
          </a:p>
          <a:p>
            <a:r>
              <a:rPr lang="sv-SE"/>
              <a:t>segmentets</a:t>
            </a:r>
            <a:br>
              <a:rPr lang="sv-SE"/>
            </a:br>
            <a:r>
              <a:rPr lang="sv-SE"/>
              <a:t>fördelar och</a:t>
            </a:r>
            <a:br>
              <a:rPr lang="sv-SE"/>
            </a:br>
            <a:r>
              <a:rPr lang="sv-SE"/>
              <a:t>attraktivitet</a:t>
            </a:r>
          </a:p>
        </p:txBody>
      </p:sp>
      <p:sp>
        <p:nvSpPr>
          <p:cNvPr id="9" name="Text Box 7"/>
          <p:cNvSpPr txBox="1">
            <a:spLocks noChangeArrowheads="1"/>
          </p:cNvSpPr>
          <p:nvPr/>
        </p:nvSpPr>
        <p:spPr bwMode="auto">
          <a:xfrm rot="-5400000">
            <a:off x="2048669" y="2424907"/>
            <a:ext cx="1238250" cy="366712"/>
          </a:xfrm>
          <a:prstGeom prst="rect">
            <a:avLst/>
          </a:prstGeom>
          <a:noFill/>
          <a:ln w="9525">
            <a:noFill/>
            <a:miter lim="800000"/>
            <a:headEnd/>
            <a:tailEnd/>
          </a:ln>
        </p:spPr>
        <p:txBody>
          <a:bodyPr wrap="none">
            <a:spAutoFit/>
          </a:bodyPr>
          <a:lstStyle/>
          <a:p>
            <a:r>
              <a:rPr lang="sv-SE" dirty="0"/>
              <a:t>Makronivå</a:t>
            </a:r>
          </a:p>
        </p:txBody>
      </p:sp>
      <p:sp>
        <p:nvSpPr>
          <p:cNvPr id="10" name="Text Box 8"/>
          <p:cNvSpPr txBox="1">
            <a:spLocks noChangeArrowheads="1"/>
          </p:cNvSpPr>
          <p:nvPr/>
        </p:nvSpPr>
        <p:spPr bwMode="auto">
          <a:xfrm rot="-5400000">
            <a:off x="2086769" y="4547394"/>
            <a:ext cx="1162050" cy="366712"/>
          </a:xfrm>
          <a:prstGeom prst="rect">
            <a:avLst/>
          </a:prstGeom>
          <a:noFill/>
          <a:ln w="9525">
            <a:noFill/>
            <a:miter lim="800000"/>
            <a:headEnd/>
            <a:tailEnd/>
          </a:ln>
        </p:spPr>
        <p:txBody>
          <a:bodyPr wrap="none">
            <a:spAutoFit/>
          </a:bodyPr>
          <a:lstStyle/>
          <a:p>
            <a:r>
              <a:rPr lang="sv-SE"/>
              <a:t>Mikronivå</a:t>
            </a:r>
          </a:p>
        </p:txBody>
      </p:sp>
      <p:sp>
        <p:nvSpPr>
          <p:cNvPr id="11" name="Text Box 9"/>
          <p:cNvSpPr txBox="1">
            <a:spLocks noChangeArrowheads="1"/>
          </p:cNvSpPr>
          <p:nvPr/>
        </p:nvSpPr>
        <p:spPr bwMode="auto">
          <a:xfrm>
            <a:off x="2987675" y="1341438"/>
            <a:ext cx="1962150" cy="366712"/>
          </a:xfrm>
          <a:prstGeom prst="rect">
            <a:avLst/>
          </a:prstGeom>
          <a:noFill/>
          <a:ln w="9525">
            <a:noFill/>
            <a:miter lim="800000"/>
            <a:headEnd/>
            <a:tailEnd/>
          </a:ln>
        </p:spPr>
        <p:txBody>
          <a:bodyPr wrap="none">
            <a:spAutoFit/>
          </a:bodyPr>
          <a:lstStyle/>
          <a:p>
            <a:r>
              <a:rPr lang="sv-SE" dirty="0"/>
              <a:t>Marknadsområde</a:t>
            </a:r>
          </a:p>
        </p:txBody>
      </p:sp>
      <p:sp>
        <p:nvSpPr>
          <p:cNvPr id="12" name="Text Box 10"/>
          <p:cNvSpPr txBox="1">
            <a:spLocks noChangeArrowheads="1"/>
          </p:cNvSpPr>
          <p:nvPr/>
        </p:nvSpPr>
        <p:spPr bwMode="auto">
          <a:xfrm>
            <a:off x="5148263" y="1341438"/>
            <a:ext cx="1797050" cy="366712"/>
          </a:xfrm>
          <a:prstGeom prst="rect">
            <a:avLst/>
          </a:prstGeom>
          <a:noFill/>
          <a:ln w="9525">
            <a:noFill/>
            <a:miter lim="800000"/>
            <a:headEnd/>
            <a:tailEnd/>
          </a:ln>
        </p:spPr>
        <p:txBody>
          <a:bodyPr wrap="none">
            <a:spAutoFit/>
          </a:bodyPr>
          <a:lstStyle/>
          <a:p>
            <a:r>
              <a:rPr lang="sv-SE"/>
              <a:t>Branschområde</a:t>
            </a:r>
          </a:p>
        </p:txBody>
      </p:sp>
      <p:grpSp>
        <p:nvGrpSpPr>
          <p:cNvPr id="13" name="Group 12"/>
          <p:cNvGrpSpPr>
            <a:grpSpLocks/>
          </p:cNvGrpSpPr>
          <p:nvPr/>
        </p:nvGrpSpPr>
        <p:grpSpPr bwMode="auto">
          <a:xfrm>
            <a:off x="3851275" y="2565400"/>
            <a:ext cx="2249488" cy="2249488"/>
            <a:chOff x="1429" y="1026"/>
            <a:chExt cx="2834" cy="2834"/>
          </a:xfrm>
        </p:grpSpPr>
        <p:sp>
          <p:nvSpPr>
            <p:cNvPr id="14" name="Oval 13"/>
            <p:cNvSpPr>
              <a:spLocks noChangeArrowheads="1"/>
            </p:cNvSpPr>
            <p:nvPr/>
          </p:nvSpPr>
          <p:spPr bwMode="auto">
            <a:xfrm>
              <a:off x="1429" y="1026"/>
              <a:ext cx="2834" cy="2834"/>
            </a:xfrm>
            <a:prstGeom prst="ellipse">
              <a:avLst/>
            </a:prstGeom>
            <a:solidFill>
              <a:schemeClr val="accent1"/>
            </a:solidFill>
            <a:ln w="9525">
              <a:solidFill>
                <a:schemeClr val="tx1"/>
              </a:solidFill>
              <a:round/>
              <a:headEnd/>
              <a:tailEnd/>
            </a:ln>
          </p:spPr>
          <p:txBody>
            <a:bodyPr wrap="none" anchor="ctr"/>
            <a:lstStyle/>
            <a:p>
              <a:pPr algn="ctr"/>
              <a:endParaRPr lang="en-GB"/>
            </a:p>
          </p:txBody>
        </p:sp>
        <p:sp>
          <p:nvSpPr>
            <p:cNvPr id="15" name="Line 14"/>
            <p:cNvSpPr>
              <a:spLocks noChangeShapeType="1"/>
            </p:cNvSpPr>
            <p:nvPr/>
          </p:nvSpPr>
          <p:spPr bwMode="auto">
            <a:xfrm>
              <a:off x="2835" y="1026"/>
              <a:ext cx="0" cy="1406"/>
            </a:xfrm>
            <a:prstGeom prst="line">
              <a:avLst/>
            </a:prstGeom>
            <a:noFill/>
            <a:ln w="9525">
              <a:solidFill>
                <a:schemeClr val="tx1"/>
              </a:solidFill>
              <a:round/>
              <a:headEnd/>
              <a:tailEnd/>
            </a:ln>
          </p:spPr>
          <p:txBody>
            <a:bodyPr/>
            <a:lstStyle/>
            <a:p>
              <a:endParaRPr lang="sv-SE"/>
            </a:p>
          </p:txBody>
        </p:sp>
        <p:sp>
          <p:nvSpPr>
            <p:cNvPr id="16" name="Line 15"/>
            <p:cNvSpPr>
              <a:spLocks noChangeShapeType="1"/>
            </p:cNvSpPr>
            <p:nvPr/>
          </p:nvSpPr>
          <p:spPr bwMode="auto">
            <a:xfrm flipH="1">
              <a:off x="1701" y="2432"/>
              <a:ext cx="1134" cy="817"/>
            </a:xfrm>
            <a:prstGeom prst="line">
              <a:avLst/>
            </a:prstGeom>
            <a:noFill/>
            <a:ln w="9525">
              <a:solidFill>
                <a:schemeClr val="tx1"/>
              </a:solidFill>
              <a:round/>
              <a:headEnd/>
              <a:tailEnd/>
            </a:ln>
          </p:spPr>
          <p:txBody>
            <a:bodyPr/>
            <a:lstStyle/>
            <a:p>
              <a:endParaRPr lang="sv-SE"/>
            </a:p>
          </p:txBody>
        </p:sp>
        <p:sp>
          <p:nvSpPr>
            <p:cNvPr id="17" name="Line 16"/>
            <p:cNvSpPr>
              <a:spLocks noChangeShapeType="1"/>
            </p:cNvSpPr>
            <p:nvPr/>
          </p:nvSpPr>
          <p:spPr bwMode="auto">
            <a:xfrm>
              <a:off x="2835" y="2432"/>
              <a:ext cx="1134" cy="862"/>
            </a:xfrm>
            <a:prstGeom prst="line">
              <a:avLst/>
            </a:prstGeom>
            <a:noFill/>
            <a:ln w="9525">
              <a:solidFill>
                <a:schemeClr val="tx1"/>
              </a:solidFill>
              <a:round/>
              <a:headEnd/>
              <a:tailEnd/>
            </a:ln>
          </p:spPr>
          <p:txBody>
            <a:bodyPr/>
            <a:lstStyle/>
            <a:p>
              <a:endParaRPr lang="sv-SE"/>
            </a:p>
          </p:txBody>
        </p:sp>
      </p:grpSp>
      <p:sp>
        <p:nvSpPr>
          <p:cNvPr id="18" name="Text Box 17">
            <a:hlinkClick r:id="rId6" action="ppaction://hlinksldjump"/>
          </p:cNvPr>
          <p:cNvSpPr txBox="1">
            <a:spLocks noChangeArrowheads="1"/>
          </p:cNvSpPr>
          <p:nvPr/>
        </p:nvSpPr>
        <p:spPr bwMode="auto">
          <a:xfrm>
            <a:off x="4548188" y="4005263"/>
            <a:ext cx="920750" cy="549275"/>
          </a:xfrm>
          <a:prstGeom prst="rect">
            <a:avLst/>
          </a:prstGeom>
          <a:noFill/>
          <a:ln w="9525">
            <a:noFill/>
            <a:miter lim="800000"/>
            <a:headEnd/>
            <a:tailEnd/>
          </a:ln>
        </p:spPr>
        <p:txBody>
          <a:bodyPr wrap="none">
            <a:spAutoFit/>
          </a:bodyPr>
          <a:lstStyle/>
          <a:p>
            <a:pPr algn="ctr"/>
            <a:r>
              <a:rPr lang="sv-SE" sz="1000" b="1"/>
              <a:t>Kontakter</a:t>
            </a:r>
            <a:br>
              <a:rPr lang="sv-SE" sz="1000" b="1"/>
            </a:br>
            <a:r>
              <a:rPr lang="sv-SE" sz="1000" b="1"/>
              <a:t>inom</a:t>
            </a:r>
            <a:br>
              <a:rPr lang="sv-SE" sz="1000" b="1"/>
            </a:br>
            <a:r>
              <a:rPr lang="sv-SE" sz="1000" b="1"/>
              <a:t>värdekedjan</a:t>
            </a:r>
          </a:p>
        </p:txBody>
      </p:sp>
      <p:sp>
        <p:nvSpPr>
          <p:cNvPr id="19" name="Text Box 18">
            <a:hlinkClick r:id="rId7" action="ppaction://hlinksldjump"/>
          </p:cNvPr>
          <p:cNvSpPr txBox="1">
            <a:spLocks noChangeArrowheads="1"/>
          </p:cNvSpPr>
          <p:nvPr/>
        </p:nvSpPr>
        <p:spPr bwMode="auto">
          <a:xfrm>
            <a:off x="5076825" y="2997200"/>
            <a:ext cx="804863" cy="549275"/>
          </a:xfrm>
          <a:prstGeom prst="rect">
            <a:avLst/>
          </a:prstGeom>
          <a:noFill/>
          <a:ln w="9525">
            <a:noFill/>
            <a:miter lim="800000"/>
            <a:headEnd/>
            <a:tailEnd/>
          </a:ln>
        </p:spPr>
        <p:txBody>
          <a:bodyPr wrap="none">
            <a:spAutoFit/>
          </a:bodyPr>
          <a:lstStyle/>
          <a:p>
            <a:r>
              <a:rPr lang="sv-SE" sz="1000" b="1"/>
              <a:t>Möjlighet</a:t>
            </a:r>
            <a:br>
              <a:rPr lang="sv-SE" sz="1000" b="1"/>
            </a:br>
            <a:r>
              <a:rPr lang="sv-SE" sz="1000" b="1"/>
              <a:t>att agera</a:t>
            </a:r>
            <a:br>
              <a:rPr lang="sv-SE" sz="1000" b="1"/>
            </a:br>
            <a:r>
              <a:rPr lang="sv-SE" sz="1000" b="1"/>
              <a:t> inom KFF</a:t>
            </a:r>
          </a:p>
        </p:txBody>
      </p:sp>
      <p:sp>
        <p:nvSpPr>
          <p:cNvPr id="20" name="Text Box 20">
            <a:hlinkClick r:id="rId8" action="ppaction://hlinksldjump"/>
          </p:cNvPr>
          <p:cNvSpPr txBox="1">
            <a:spLocks noChangeArrowheads="1"/>
          </p:cNvSpPr>
          <p:nvPr/>
        </p:nvSpPr>
        <p:spPr bwMode="auto">
          <a:xfrm>
            <a:off x="3851275" y="2997200"/>
            <a:ext cx="1038225" cy="501650"/>
          </a:xfrm>
          <a:prstGeom prst="rect">
            <a:avLst/>
          </a:prstGeom>
          <a:noFill/>
          <a:ln w="9525">
            <a:noFill/>
            <a:miter lim="800000"/>
            <a:headEnd/>
            <a:tailEnd/>
          </a:ln>
        </p:spPr>
        <p:txBody>
          <a:bodyPr>
            <a:spAutoFit/>
          </a:bodyPr>
          <a:lstStyle/>
          <a:p>
            <a:pPr algn="r"/>
            <a:r>
              <a:rPr lang="sv-SE" sz="900" b="1"/>
              <a:t>Uppdrag </a:t>
            </a:r>
            <a:br>
              <a:rPr lang="sv-SE" sz="900" b="1"/>
            </a:br>
            <a:r>
              <a:rPr lang="sv-SE" sz="900" b="1"/>
              <a:t>aspirationer </a:t>
            </a:r>
            <a:br>
              <a:rPr lang="sv-SE" sz="900" b="1"/>
            </a:br>
            <a:r>
              <a:rPr lang="sv-SE" sz="900" b="1"/>
              <a:t>riskbenägenhet</a:t>
            </a:r>
            <a:endParaRPr lang="en-GB" b="1"/>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88640"/>
            <a:ext cx="8227987" cy="836713"/>
          </a:xfrm>
        </p:spPr>
        <p:txBody>
          <a:bodyPr/>
          <a:lstStyle/>
          <a:p>
            <a:r>
              <a:rPr lang="sv-SE" dirty="0" smtClean="0"/>
              <a:t>Affärsplattformsanalys</a:t>
            </a:r>
            <a:br>
              <a:rPr lang="sv-SE" dirty="0" smtClean="0"/>
            </a:br>
            <a:r>
              <a:rPr lang="sv-SE" sz="1600" b="0" dirty="0" smtClean="0">
                <a:latin typeface="Arial" charset="0"/>
              </a:rPr>
              <a:t>Behövd nivåer för grundstenarna</a:t>
            </a:r>
            <a:endParaRPr lang="sv-SE" dirty="0"/>
          </a:p>
        </p:txBody>
      </p:sp>
      <p:sp>
        <p:nvSpPr>
          <p:cNvPr id="4" name="Bakåt eller föregående 3">
            <a:hlinkClick r:id="" action="ppaction://hlinkshowjump?jump=lastslideviewed" highlightClick="1"/>
          </p:cNvPr>
          <p:cNvSpPr/>
          <p:nvPr/>
        </p:nvSpPr>
        <p:spPr bwMode="auto">
          <a:xfrm>
            <a:off x="467544" y="6093296"/>
            <a:ext cx="576064" cy="360040"/>
          </a:xfrm>
          <a:prstGeom prst="actionButtonBackPrevious">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04875" rtl="0" eaLnBrk="1" fontAlgn="base" latinLnBrk="0" hangingPunct="1">
              <a:lnSpc>
                <a:spcPct val="100000"/>
              </a:lnSpc>
              <a:spcBef>
                <a:spcPct val="0"/>
              </a:spcBef>
              <a:spcAft>
                <a:spcPct val="0"/>
              </a:spcAft>
              <a:buClrTx/>
              <a:buSzTx/>
              <a:buFontTx/>
              <a:buNone/>
              <a:tabLst/>
            </a:pPr>
            <a:endParaRPr kumimoji="0" lang="sv-SE" sz="1800" b="1" i="0" u="none" strike="noStrike" cap="none" normalizeH="0" baseline="0">
              <a:ln>
                <a:noFill/>
              </a:ln>
              <a:solidFill>
                <a:schemeClr val="tx1"/>
              </a:solidFill>
              <a:effectLst/>
              <a:latin typeface="Arial" charset="0"/>
            </a:endParaRPr>
          </a:p>
        </p:txBody>
      </p:sp>
      <p:graphicFrame>
        <p:nvGraphicFramePr>
          <p:cNvPr id="5" name="Group 62"/>
          <p:cNvGraphicFramePr>
            <a:graphicFrameLocks/>
          </p:cNvGraphicFramePr>
          <p:nvPr/>
        </p:nvGraphicFramePr>
        <p:xfrm>
          <a:off x="899592" y="1052736"/>
          <a:ext cx="6768752" cy="4779329"/>
        </p:xfrm>
        <a:graphic>
          <a:graphicData uri="http://schemas.openxmlformats.org/drawingml/2006/table">
            <a:tbl>
              <a:tblPr/>
              <a:tblGrid>
                <a:gridCol w="4032448"/>
                <a:gridCol w="2736304"/>
              </a:tblGrid>
              <a:tr h="503238">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bg1"/>
                          </a:solidFill>
                          <a:effectLst/>
                          <a:latin typeface="Verdana" pitchFamily="34" charset="0"/>
                        </a:rPr>
                        <a:t>Grundsten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bg1"/>
                          </a:solidFill>
                          <a:effectLst/>
                          <a:latin typeface="Verdana" pitchFamily="34" charset="0"/>
                        </a:rPr>
                        <a:t>Nivå</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lumMod val="50000"/>
                      </a:schemeClr>
                    </a:solidFill>
                  </a:tcPr>
                </a:tc>
              </a:tr>
              <a:tr h="503238">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tx1"/>
                          </a:solidFill>
                          <a:effectLst/>
                          <a:latin typeface="Verdana" pitchFamily="34" charset="0"/>
                        </a:rPr>
                        <a:t>Idé</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3563">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Produkt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2450">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Marknad</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tx1"/>
                          </a:solidFill>
                          <a:effectLst/>
                          <a:latin typeface="Verdana" pitchFamily="34"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Organisation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0225">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Kompetens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Drivkrafter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6413">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Kunder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H</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0988">
                <a:tc>
                  <a:txBody>
                    <a:bodyPr/>
                    <a:lstStyle/>
                    <a:p>
                      <a:pPr marL="0" marR="0" lvl="0" indent="0" algn="l"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smtClean="0">
                          <a:ln>
                            <a:noFill/>
                          </a:ln>
                          <a:solidFill>
                            <a:schemeClr val="tx1"/>
                          </a:solidFill>
                          <a:effectLst/>
                          <a:latin typeface="Verdana" pitchFamily="34" charset="0"/>
                        </a:rPr>
                        <a:t>Övriga relationer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993366"/>
                        </a:buClr>
                        <a:buSzTx/>
                        <a:buFontTx/>
                        <a:buNone/>
                        <a:tabLst/>
                      </a:pPr>
                      <a:r>
                        <a:rPr kumimoji="0" lang="sv-SE" sz="2800" b="0" i="0" u="none" strike="noStrike" cap="none" normalizeH="0" baseline="0" noProof="0" dirty="0" smtClean="0">
                          <a:ln>
                            <a:noFill/>
                          </a:ln>
                          <a:solidFill>
                            <a:schemeClr val="tx1"/>
                          </a:solidFill>
                          <a:effectLst/>
                          <a:latin typeface="Verdana" pitchFamily="34" charset="0"/>
                        </a:rPr>
                        <a:t>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textruta 5"/>
          <p:cNvSpPr txBox="1"/>
          <p:nvPr/>
        </p:nvSpPr>
        <p:spPr>
          <a:xfrm>
            <a:off x="5580112" y="5805264"/>
            <a:ext cx="1903085" cy="369332"/>
          </a:xfrm>
          <a:prstGeom prst="rect">
            <a:avLst/>
          </a:prstGeom>
          <a:noFill/>
        </p:spPr>
        <p:txBody>
          <a:bodyPr wrap="none" rtlCol="0">
            <a:spAutoFit/>
          </a:bodyPr>
          <a:lstStyle/>
          <a:p>
            <a:r>
              <a:rPr lang="sv-SE" dirty="0" smtClean="0"/>
              <a:t>Magnus </a:t>
            </a:r>
            <a:r>
              <a:rPr lang="sv-SE" dirty="0" err="1" smtClean="0"/>
              <a:t>Klofsten</a:t>
            </a:r>
            <a:endParaRPr lang="sv-S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88640"/>
            <a:ext cx="8227987" cy="1142735"/>
          </a:xfrm>
        </p:spPr>
        <p:txBody>
          <a:bodyPr/>
          <a:lstStyle/>
          <a:p>
            <a:r>
              <a:rPr lang="sv-SE" dirty="0" smtClean="0">
                <a:solidFill>
                  <a:schemeClr val="accent1"/>
                </a:solidFill>
              </a:rPr>
              <a:t>Företagare med utländsk bakgrund </a:t>
            </a:r>
            <a:endParaRPr lang="sv-SE" dirty="0">
              <a:solidFill>
                <a:schemeClr val="accent1"/>
              </a:solidFill>
            </a:endParaRPr>
          </a:p>
        </p:txBody>
      </p:sp>
      <p:sp>
        <p:nvSpPr>
          <p:cNvPr id="3" name="Platshållare för innehåll 2"/>
          <p:cNvSpPr>
            <a:spLocks noGrp="1"/>
          </p:cNvSpPr>
          <p:nvPr>
            <p:ph idx="1"/>
          </p:nvPr>
        </p:nvSpPr>
        <p:spPr>
          <a:xfrm>
            <a:off x="971600" y="1196752"/>
            <a:ext cx="7915124" cy="4695176"/>
          </a:xfrm>
        </p:spPr>
        <p:txBody>
          <a:bodyPr/>
          <a:lstStyle/>
          <a:p>
            <a:pPr marL="0" indent="0">
              <a:buNone/>
              <a:tabLst>
                <a:tab pos="93663" algn="l"/>
              </a:tabLst>
            </a:pPr>
            <a:r>
              <a:rPr lang="sv-SE" dirty="0" smtClean="0"/>
              <a:t>Programmet Företagare med utländsk bakgrund 2008 - 2010 ska stärka konkurrenskraften och skapa förutsättningar för fler jobb i fler och växande företag som drivs av företagare med utländsk bakgrund.</a:t>
            </a:r>
          </a:p>
          <a:p>
            <a:pPr marL="0" indent="0">
              <a:buNone/>
              <a:tabLst>
                <a:tab pos="93663" algn="l"/>
              </a:tabLst>
            </a:pPr>
            <a:endParaRPr lang="sv-SE" dirty="0" smtClean="0"/>
          </a:p>
          <a:p>
            <a:pPr marL="0" indent="0">
              <a:buNone/>
              <a:tabLst>
                <a:tab pos="93663" algn="l"/>
              </a:tabLst>
            </a:pPr>
            <a:r>
              <a:rPr lang="sv-SE" dirty="0" smtClean="0"/>
              <a:t>Programmet innehåller insatser inom fyra områden:</a:t>
            </a:r>
          </a:p>
          <a:p>
            <a:r>
              <a:rPr lang="sv-SE" dirty="0" smtClean="0"/>
              <a:t>Kunskap och attityder inom det finansiella systemet</a:t>
            </a:r>
          </a:p>
          <a:p>
            <a:r>
              <a:rPr lang="sv-SE" dirty="0" smtClean="0"/>
              <a:t>Nätverk och mötesplatser som stöd för utveckling</a:t>
            </a:r>
          </a:p>
          <a:p>
            <a:r>
              <a:rPr lang="sv-SE" dirty="0" smtClean="0"/>
              <a:t>Kvalificerad rådgivning för etablerade företag</a:t>
            </a:r>
          </a:p>
          <a:p>
            <a:r>
              <a:rPr lang="sv-SE" dirty="0" smtClean="0"/>
              <a:t>Kunskap om företagande med utländsk bakgrund</a:t>
            </a:r>
            <a:endParaRPr lang="sv-SE" dirty="0"/>
          </a:p>
        </p:txBody>
      </p:sp>
      <p:pic>
        <p:nvPicPr>
          <p:cNvPr id="19458" name="Picture 2" descr="Tillväxtverkets logotyp">
            <a:hlinkClick r:id="rId2" tooltip="Till startsidan"/>
          </p:cNvPr>
          <p:cNvPicPr>
            <a:picLocks noChangeAspect="1" noChangeArrowheads="1"/>
          </p:cNvPicPr>
          <p:nvPr/>
        </p:nvPicPr>
        <p:blipFill>
          <a:blip r:embed="rId3" cstate="print"/>
          <a:srcRect/>
          <a:stretch>
            <a:fillRect/>
          </a:stretch>
        </p:blipFill>
        <p:spPr bwMode="auto">
          <a:xfrm>
            <a:off x="7810500" y="0"/>
            <a:ext cx="1333500" cy="5524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4" end="4"/>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0"/>
            <a:ext cx="8227987" cy="1142735"/>
          </a:xfrm>
        </p:spPr>
        <p:txBody>
          <a:bodyPr/>
          <a:lstStyle/>
          <a:p>
            <a:r>
              <a:rPr lang="sv-SE" dirty="0" smtClean="0">
                <a:solidFill>
                  <a:schemeClr val="accent1"/>
                </a:solidFill>
              </a:rPr>
              <a:t>Nätverk och mötesplatser </a:t>
            </a:r>
            <a:endParaRPr lang="sv-SE" dirty="0">
              <a:solidFill>
                <a:schemeClr val="accent1"/>
              </a:solidFill>
            </a:endParaRPr>
          </a:p>
        </p:txBody>
      </p:sp>
      <p:sp>
        <p:nvSpPr>
          <p:cNvPr id="3" name="Platshållare för innehåll 2"/>
          <p:cNvSpPr>
            <a:spLocks noGrp="1"/>
          </p:cNvSpPr>
          <p:nvPr>
            <p:ph idx="1"/>
          </p:nvPr>
        </p:nvSpPr>
        <p:spPr>
          <a:xfrm>
            <a:off x="539552" y="908720"/>
            <a:ext cx="7915124" cy="5184576"/>
          </a:xfrm>
        </p:spPr>
        <p:txBody>
          <a:bodyPr/>
          <a:lstStyle/>
          <a:p>
            <a:pPr>
              <a:buClr>
                <a:schemeClr val="accent1"/>
              </a:buClr>
            </a:pPr>
            <a:r>
              <a:rPr lang="sv-SE" dirty="0" smtClean="0"/>
              <a:t>Företagare med utländsk bakgrund upplever att de har mindre tillgång till rådgivning och information för att driva och utveckla sitt företag.</a:t>
            </a:r>
          </a:p>
          <a:p>
            <a:pPr>
              <a:buClr>
                <a:schemeClr val="accent1"/>
              </a:buClr>
            </a:pPr>
            <a:r>
              <a:rPr lang="sv-SE" dirty="0" smtClean="0"/>
              <a:t>De anger också att de saknar bra nätverk och affärskontakter genom vilka de kan hitta nya möjligheter för att kunna utveckla och expandera sitt företag.</a:t>
            </a:r>
          </a:p>
          <a:p>
            <a:pPr>
              <a:buNone/>
            </a:pPr>
            <a:r>
              <a:rPr lang="sv-SE" b="1" dirty="0" smtClean="0"/>
              <a:t>Projekt som ska bidra till företagsutveckling</a:t>
            </a:r>
          </a:p>
          <a:p>
            <a:pPr>
              <a:buClr>
                <a:schemeClr val="accent1"/>
              </a:buClr>
            </a:pPr>
            <a:r>
              <a:rPr lang="sv-SE" dirty="0" smtClean="0"/>
              <a:t>Den här insatsen ska genom olika projekt/aktiviteter bidra till att etablera nya affärskontakter, nätverk och mötesplatser för etablerade företagare med utländsk bakgrund. </a:t>
            </a:r>
          </a:p>
          <a:p>
            <a:pPr>
              <a:buClr>
                <a:schemeClr val="accent1"/>
              </a:buClr>
            </a:pPr>
            <a:r>
              <a:rPr lang="sv-SE" dirty="0" smtClean="0"/>
              <a:t>Syftet är att genom fler och nya kontaktytor stärka deras möjligheter att utveckla sina företag och expandera. Tillväxtverket samordnar insatserna men utförandet sker i samarbete med andra aktörer.</a:t>
            </a:r>
          </a:p>
        </p:txBody>
      </p:sp>
      <p:pic>
        <p:nvPicPr>
          <p:cNvPr id="1026" name="Picture 2" descr="Tillväxtverkets logotyp">
            <a:hlinkClick r:id="rId2" tooltip="Till startsidan"/>
          </p:cNvPr>
          <p:cNvPicPr>
            <a:picLocks noChangeAspect="1" noChangeArrowheads="1"/>
          </p:cNvPicPr>
          <p:nvPr/>
        </p:nvPicPr>
        <p:blipFill>
          <a:blip r:embed="rId3" cstate="print"/>
          <a:srcRect/>
          <a:stretch>
            <a:fillRect/>
          </a:stretch>
        </p:blipFill>
        <p:spPr bwMode="auto">
          <a:xfrm>
            <a:off x="7810500" y="0"/>
            <a:ext cx="1333500" cy="55245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539552" y="1700808"/>
            <a:ext cx="7915124" cy="4320480"/>
          </a:xfrm>
        </p:spPr>
        <p:txBody>
          <a:bodyPr/>
          <a:lstStyle/>
          <a:p>
            <a:pPr>
              <a:buNone/>
            </a:pPr>
            <a:r>
              <a:rPr lang="sv-SE" i="1" dirty="0" smtClean="0"/>
              <a:t>”Verksamhetsidé</a:t>
            </a:r>
            <a:endParaRPr lang="sv-SE" dirty="0" smtClean="0"/>
          </a:p>
          <a:p>
            <a:pPr marL="0" indent="0">
              <a:buNone/>
            </a:pPr>
            <a:r>
              <a:rPr lang="sv-SE" i="1" dirty="0" smtClean="0"/>
              <a:t>Att samla kraften i näringslivet och driva frågor, nätverk och projekt som utvecklar </a:t>
            </a:r>
            <a:r>
              <a:rPr lang="sv-SE" i="1" dirty="0" err="1" smtClean="0"/>
              <a:t>FalunBorlänge</a:t>
            </a:r>
            <a:r>
              <a:rPr lang="sv-SE" i="1" dirty="0" smtClean="0"/>
              <a:t>. </a:t>
            </a:r>
            <a:br>
              <a:rPr lang="sv-SE" i="1" dirty="0" smtClean="0"/>
            </a:br>
            <a:r>
              <a:rPr lang="sv-SE" i="1" dirty="0" smtClean="0"/>
              <a:t>våra verksamhetsområden:</a:t>
            </a:r>
            <a:endParaRPr lang="sv-SE" dirty="0" smtClean="0"/>
          </a:p>
          <a:p>
            <a:pPr lvl="0"/>
            <a:r>
              <a:rPr lang="sv-SE" i="1" dirty="0" smtClean="0"/>
              <a:t>Näringslivets röst – Vi är näringslivets röst i frågor som rör utvecklingen av </a:t>
            </a:r>
            <a:r>
              <a:rPr lang="sv-SE" i="1" dirty="0" err="1" smtClean="0"/>
              <a:t>FalunBorlänge</a:t>
            </a:r>
            <a:r>
              <a:rPr lang="sv-SE" i="1" dirty="0" smtClean="0"/>
              <a:t>, genom att skapa debatt och opinion samt projekt som bidrar till regionens tillväxt.</a:t>
            </a:r>
            <a:endParaRPr lang="sv-SE" dirty="0" smtClean="0"/>
          </a:p>
          <a:p>
            <a:pPr lvl="0"/>
            <a:r>
              <a:rPr lang="sv-SE" i="1" dirty="0" smtClean="0"/>
              <a:t>Företagsnätverk – Vi är </a:t>
            </a:r>
            <a:r>
              <a:rPr lang="sv-SE" i="1" dirty="0" err="1" smtClean="0"/>
              <a:t>FalunBorlänges</a:t>
            </a:r>
            <a:r>
              <a:rPr lang="sv-SE" i="1" dirty="0" smtClean="0"/>
              <a:t> största företagsnätverk och skapar möjligheter för våra företag att träffas, utbyta erfarenheter och göra affärer. Vi jobbar med kompetensförsörjning och driver projekt med konkret nytta för våra medlemmar.”</a:t>
            </a:r>
            <a:r>
              <a:rPr lang="sv-SE" dirty="0" smtClean="0"/>
              <a:t> </a:t>
            </a:r>
            <a:br>
              <a:rPr lang="sv-SE" dirty="0" smtClean="0"/>
            </a:br>
            <a:r>
              <a:rPr lang="sv-SE" dirty="0" smtClean="0"/>
              <a:t>			</a:t>
            </a:r>
            <a:r>
              <a:rPr lang="sv-SE" sz="1600" i="1" dirty="0" smtClean="0"/>
              <a:t>(Näringslivet Falun Borlänge AB, 2009)</a:t>
            </a:r>
            <a:endParaRPr lang="sv-SE" dirty="0" smtClean="0"/>
          </a:p>
          <a:p>
            <a:endParaRPr lang="sv-SE" dirty="0"/>
          </a:p>
        </p:txBody>
      </p:sp>
      <p:pic>
        <p:nvPicPr>
          <p:cNvPr id="4098" name="Picture 2" descr="Näringslivet Falun/Borlänge"/>
          <p:cNvPicPr>
            <a:picLocks noChangeAspect="1" noChangeArrowheads="1"/>
          </p:cNvPicPr>
          <p:nvPr/>
        </p:nvPicPr>
        <p:blipFill>
          <a:blip r:embed="rId2" cstate="print"/>
          <a:srcRect/>
          <a:stretch>
            <a:fillRect/>
          </a:stretch>
        </p:blipFill>
        <p:spPr bwMode="auto">
          <a:xfrm>
            <a:off x="611560" y="188640"/>
            <a:ext cx="7920880" cy="145683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1"/>
            <a:ext cx="8227987" cy="1412776"/>
          </a:xfrm>
        </p:spPr>
        <p:txBody>
          <a:bodyPr/>
          <a:lstStyle/>
          <a:p>
            <a:r>
              <a:rPr lang="sv-SE" sz="2800" dirty="0" smtClean="0">
                <a:solidFill>
                  <a:schemeClr val="accent1"/>
                </a:solidFill>
              </a:rPr>
              <a:t>I projektansökan angav man att man hade avsikt att genomföra följande aktiviteter:</a:t>
            </a:r>
            <a:endParaRPr lang="sv-SE" dirty="0">
              <a:solidFill>
                <a:schemeClr val="accent1"/>
              </a:solidFill>
            </a:endParaRPr>
          </a:p>
        </p:txBody>
      </p:sp>
      <p:sp>
        <p:nvSpPr>
          <p:cNvPr id="3" name="Platshållare för innehåll 2"/>
          <p:cNvSpPr>
            <a:spLocks noGrp="1"/>
          </p:cNvSpPr>
          <p:nvPr>
            <p:ph idx="1"/>
          </p:nvPr>
        </p:nvSpPr>
        <p:spPr>
          <a:xfrm>
            <a:off x="467544" y="1124744"/>
            <a:ext cx="7915124" cy="5256584"/>
          </a:xfrm>
        </p:spPr>
        <p:txBody>
          <a:bodyPr/>
          <a:lstStyle/>
          <a:p>
            <a:pPr lvl="0">
              <a:buClr>
                <a:schemeClr val="accent1"/>
              </a:buClr>
            </a:pPr>
            <a:r>
              <a:rPr lang="sv-SE" sz="2400" dirty="0" smtClean="0"/>
              <a:t>Identifiera etablerade invandrarföretag inom regionen och särskilt notera de kvinnliga.</a:t>
            </a:r>
          </a:p>
          <a:p>
            <a:pPr lvl="0">
              <a:buClr>
                <a:schemeClr val="accent1"/>
              </a:buClr>
            </a:pPr>
            <a:r>
              <a:rPr lang="sv-SE" sz="2400" dirty="0" smtClean="0"/>
              <a:t>Kompetensutveckling i:</a:t>
            </a:r>
          </a:p>
          <a:p>
            <a:pPr lvl="1">
              <a:buClr>
                <a:schemeClr val="accent1"/>
              </a:buClr>
            </a:pPr>
            <a:r>
              <a:rPr lang="sv-SE" sz="2400" dirty="0" smtClean="0"/>
              <a:t>affärskultur- och integrationsfrågor för medlemsföretagen, för att underlätta integrationen av invandrarföretagen med de befintliga medlemsföretagen</a:t>
            </a:r>
          </a:p>
          <a:p>
            <a:pPr lvl="1">
              <a:buClr>
                <a:schemeClr val="accent1"/>
              </a:buClr>
            </a:pPr>
            <a:r>
              <a:rPr lang="sv-SE" sz="2400" dirty="0" smtClean="0"/>
              <a:t>i genusfrågor för att öka förståelsen för de kvinnliga invandrarföretagarnas speciella situation.</a:t>
            </a:r>
          </a:p>
          <a:p>
            <a:pPr lvl="0">
              <a:buClr>
                <a:schemeClr val="accent1"/>
              </a:buClr>
            </a:pPr>
            <a:r>
              <a:rPr lang="sv-SE" sz="2400" dirty="0" smtClean="0"/>
              <a:t>Bjuda in till samt genomföra nätverksträffar med syfte att visa invandrarföretagen vilken nytta de kan ha av att aktivt delta i gemenskapen med övriga företagare. </a:t>
            </a:r>
            <a:r>
              <a:rPr lang="sv-SE" sz="2000" dirty="0" smtClean="0"/>
              <a:t/>
            </a:r>
            <a:br>
              <a:rPr lang="sv-SE" sz="2000" dirty="0" smtClean="0"/>
            </a:br>
            <a:r>
              <a:rPr lang="sv-SE" sz="2000" dirty="0" smtClean="0"/>
              <a:t>			(Näringslivet Falun Borlänge AB, 2008)</a:t>
            </a:r>
          </a:p>
          <a:p>
            <a:endParaRPr lang="sv-SE"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pPr algn="ctr"/>
            <a:r>
              <a:rPr lang="sv-SE" b="0" dirty="0" smtClean="0">
                <a:solidFill>
                  <a:schemeClr val="accent1"/>
                </a:solidFill>
              </a:rPr>
              <a:t>Falun Borlänges invandrares </a:t>
            </a:r>
            <a:br>
              <a:rPr lang="sv-SE" b="0" dirty="0" smtClean="0">
                <a:solidFill>
                  <a:schemeClr val="accent1"/>
                </a:solidFill>
              </a:rPr>
            </a:br>
            <a:r>
              <a:rPr lang="sv-SE" b="0" dirty="0" smtClean="0">
                <a:solidFill>
                  <a:schemeClr val="accent1"/>
                </a:solidFill>
              </a:rPr>
              <a:t>ursprungsländer 2008</a:t>
            </a:r>
            <a:endParaRPr lang="sv-SE" b="0" dirty="0">
              <a:solidFill>
                <a:schemeClr val="accent1"/>
              </a:solidFill>
            </a:endParaRPr>
          </a:p>
        </p:txBody>
      </p:sp>
      <p:graphicFrame>
        <p:nvGraphicFramePr>
          <p:cNvPr id="4" name="Platshållare för innehåll 3"/>
          <p:cNvGraphicFramePr>
            <a:graphicFrameLocks noGrp="1"/>
          </p:cNvGraphicFramePr>
          <p:nvPr>
            <p:ph idx="1"/>
          </p:nvPr>
        </p:nvGraphicFramePr>
        <p:xfrm>
          <a:off x="458788" y="1628800"/>
          <a:ext cx="7913687" cy="4262413"/>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ruta 4"/>
          <p:cNvSpPr txBox="1"/>
          <p:nvPr/>
        </p:nvSpPr>
        <p:spPr>
          <a:xfrm>
            <a:off x="6516216" y="6021288"/>
            <a:ext cx="659155" cy="369332"/>
          </a:xfrm>
          <a:prstGeom prst="rect">
            <a:avLst/>
          </a:prstGeom>
          <a:noFill/>
        </p:spPr>
        <p:txBody>
          <a:bodyPr wrap="none" rtlCol="0">
            <a:spAutoFit/>
          </a:bodyPr>
          <a:lstStyle/>
          <a:p>
            <a:r>
              <a:rPr lang="sv-SE" dirty="0" smtClean="0"/>
              <a:t>SCB</a:t>
            </a:r>
            <a:endParaRPr lang="sv-SE"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467544" y="404664"/>
            <a:ext cx="8227987" cy="1142735"/>
          </a:xfrm>
        </p:spPr>
        <p:txBody>
          <a:bodyPr/>
          <a:lstStyle/>
          <a:p>
            <a:r>
              <a:rPr lang="sv-SE" dirty="0" smtClean="0"/>
              <a:t>Vad behöver ditt företag för att kunna växa?</a:t>
            </a:r>
            <a:endParaRPr lang="sv-SE" dirty="0"/>
          </a:p>
        </p:txBody>
      </p:sp>
      <p:pic>
        <p:nvPicPr>
          <p:cNvPr id="1026" name="Picture 2"/>
          <p:cNvPicPr>
            <a:picLocks noChangeAspect="1" noChangeArrowheads="1"/>
          </p:cNvPicPr>
          <p:nvPr/>
        </p:nvPicPr>
        <p:blipFill>
          <a:blip r:embed="rId2" cstate="print"/>
          <a:srcRect/>
          <a:stretch>
            <a:fillRect/>
          </a:stretch>
        </p:blipFill>
        <p:spPr bwMode="auto">
          <a:xfrm>
            <a:off x="467544" y="1556792"/>
            <a:ext cx="7632848" cy="4596577"/>
          </a:xfrm>
          <a:prstGeom prst="rect">
            <a:avLst/>
          </a:prstGeom>
          <a:noFill/>
          <a:ln w="9525">
            <a:noFill/>
            <a:miter lim="800000"/>
            <a:headEnd/>
            <a:tailEnd/>
          </a:ln>
          <a:effectLst/>
        </p:spPr>
      </p:pic>
      <p:sp>
        <p:nvSpPr>
          <p:cNvPr id="6" name="textruta 5"/>
          <p:cNvSpPr txBox="1"/>
          <p:nvPr/>
        </p:nvSpPr>
        <p:spPr>
          <a:xfrm>
            <a:off x="4355976" y="6165304"/>
            <a:ext cx="3444084" cy="369332"/>
          </a:xfrm>
          <a:prstGeom prst="rect">
            <a:avLst/>
          </a:prstGeom>
          <a:noFill/>
        </p:spPr>
        <p:txBody>
          <a:bodyPr wrap="none" rtlCol="0">
            <a:spAutoFit/>
          </a:bodyPr>
          <a:lstStyle/>
          <a:p>
            <a:r>
              <a:rPr lang="sv-SE" dirty="0" smtClean="0"/>
              <a:t>N=30   (19 Kvinnor och 11 män)</a:t>
            </a:r>
            <a:endParaRPr lang="sv-SE"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39552" y="1412776"/>
            <a:ext cx="8227987" cy="2265265"/>
          </a:xfrm>
        </p:spPr>
        <p:txBody>
          <a:bodyPr/>
          <a:lstStyle/>
          <a:p>
            <a:pPr lvl="0"/>
            <a:r>
              <a:rPr lang="sv-SE" sz="3200" dirty="0" smtClean="0"/>
              <a:t>Identifiera etablerade invandrarföretag inom regionen och särskilt notera de kvinnliga.</a:t>
            </a:r>
            <a:br>
              <a:rPr lang="sv-SE" sz="3200" dirty="0" smtClean="0"/>
            </a:br>
            <a:endParaRPr lang="sv-SE"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Nätverk framåt!&amp;quot;&quot;/&gt;&lt;property id=&quot;20307&quot; value=&quot;256&quot;/&gt;&lt;/object&gt;&lt;object type=&quot;3&quot; unique_id=&quot;10005&quot;&gt;&lt;property id=&quot;20148&quot; value=&quot;5&quot;/&gt;&lt;property id=&quot;20300&quot; value=&quot;Slide 2 - &amp;quot;Agenda&amp;quot;&quot;/&gt;&lt;property id=&quot;20307&quot; value=&quot;275&quot;/&gt;&lt;/object&gt;&lt;object type=&quot;3&quot; unique_id=&quot;10006&quot;&gt;&lt;property id=&quot;20148&quot; value=&quot;5&quot;/&gt;&lt;property id=&quot;20300&quot; value=&quot;Slide 3 - &amp;quot;Företagare med utländsk bakgrund &amp;quot;&quot;/&gt;&lt;property id=&quot;20307&quot; value=&quot;273&quot;/&gt;&lt;/object&gt;&lt;object type=&quot;3&quot; unique_id=&quot;10007&quot;&gt;&lt;property id=&quot;20148&quot; value=&quot;5&quot;/&gt;&lt;property id=&quot;20300&quot; value=&quot;Slide 4 - &amp;quot;Nätverk och mötesplatser &amp;quot;&quot;/&gt;&lt;property id=&quot;20307&quot; value=&quot;274&quot;/&gt;&lt;/object&gt;&lt;object type=&quot;3&quot; unique_id=&quot;10008&quot;&gt;&lt;property id=&quot;20148&quot; value=&quot;5&quot;/&gt;&lt;property id=&quot;20300&quot; value=&quot;Slide 5&quot;/&gt;&lt;property id=&quot;20307&quot; value=&quot;271&quot;/&gt;&lt;/object&gt;&lt;object type=&quot;3&quot; unique_id=&quot;10009&quot;&gt;&lt;property id=&quot;20148&quot; value=&quot;5&quot;/&gt;&lt;property id=&quot;20300&quot; value=&quot;Slide 6 - &amp;quot;I projektansökan angav man att man hade avsikt att genomföra följande aktiviteter:&amp;quot;&quot;/&gt;&lt;property id=&quot;20307&quot; value=&quot;272&quot;/&gt;&lt;/object&gt;&lt;object type=&quot;3&quot; unique_id=&quot;10010&quot;&gt;&lt;property id=&quot;20148&quot; value=&quot;5&quot;/&gt;&lt;property id=&quot;20300&quot; value=&quot;Slide 7 - &amp;quot;Falun Borlänges invandrares &amp;#x0D;&amp;#x0A;ursprungsländer 2008&amp;quot;&quot;/&gt;&lt;property id=&quot;20307&quot; value=&quot;276&quot;/&gt;&lt;/object&gt;&lt;object type=&quot;3&quot; unique_id=&quot;10011&quot;&gt;&lt;property id=&quot;20148&quot; value=&quot;5&quot;/&gt;&lt;property id=&quot;20300&quot; value=&quot;Slide 8 - &amp;quot;Vad behöver ditt företag för att kunna växa?&amp;quot;&quot;/&gt;&lt;property id=&quot;20307&quot; value=&quot;270&quot;/&gt;&lt;/object&gt;&lt;object type=&quot;3&quot; unique_id=&quot;10012&quot;&gt;&lt;property id=&quot;20148&quot; value=&quot;5&quot;/&gt;&lt;property id=&quot;20300&quot; value=&quot;Slide 9 - &amp;quot;Huvudproblemet som kom upp vid projektledningens djupinterjuver med&amp;#x0D;&amp;#x0A;10 av företagarna&amp;quot;&quot;/&gt;&lt;property id=&quot;20307&quot; value=&quot;262&quot;/&gt;&lt;/object&gt;&lt;object type=&quot;3&quot; unique_id=&quot;10013&quot;&gt;&lt;property id=&quot;20148&quot; value=&quot;5&quot;/&gt;&lt;property id=&quot;20300&quot; value=&quot;Slide 10 - &amp;quot;När det gällde utvecklingen av sina företag tog man upp konkreta problem som:&amp;quot;&quot;/&gt;&lt;property id=&quot;20307&quot; value=&quot;263&quot;/&gt;&lt;/object&gt;&lt;object type=&quot;3&quot; unique_id=&quot;10014&quot;&gt;&lt;property id=&quot;20148&quot; value=&quot;5&quot;/&gt;&lt;property id=&quot;20300&quot; value=&quot;Slide 11 - &amp;quot;Sammanfattning av problemen i projektet&amp;quot;&quot;/&gt;&lt;property id=&quot;20307&quot; value=&quot;264&quot;/&gt;&lt;/object&gt;&lt;object type=&quot;3&quot; unique_id=&quot;10015&quot;&gt;&lt;property id=&quot;20148&quot; value=&quot;5&quot;/&gt;&lt;property id=&quot;20300&quot; value=&quot;Slide 12 - &amp;quot;Reflektioner&amp;quot;&quot;/&gt;&lt;property id=&quot;20307&quot; value=&quot;278&quot;/&gt;&lt;/object&gt;&lt;object type=&quot;3&quot; unique_id=&quot;10016&quot;&gt;&lt;property id=&quot;20148&quot; value=&quot;5&quot;/&gt;&lt;property id=&quot;20300&quot; value=&quot;Slide 13 - &amp;quot;Från forskningen kring sociala nätverk..&amp;quot;&quot;/&gt;&lt;property id=&quot;20307&quot; value=&quot;277&quot;/&gt;&lt;/object&gt;&lt;object type=&quot;3&quot; unique_id=&quot;10017&quot;&gt;&lt;property id=&quot;20148&quot; value=&quot;5&quot;/&gt;&lt;property id=&quot;20300&quot; value=&quot;Slide 14 - &amp;quot;Affärsplattformsanalys&amp;#x0D;&amp;#x0A;Behövd nivåer för grundstenarna&amp;quot;&quot;/&gt;&lt;property id=&quot;20307&quot; value=&quot;280&quot;/&gt;&lt;/object&gt;&lt;object type=&quot;3&quot; unique_id=&quot;10018&quot;&gt;&lt;property id=&quot;20148&quot; value=&quot;5&quot;/&gt;&lt;property id=&quot;20300&quot; value=&quot;Slide 15 - &amp;quot;Road test (John Mullins)&amp;quot;&quot;/&gt;&lt;property id=&quot;20307&quot; value=&quot;279&quot;/&gt;&lt;/object&gt;&lt;object type=&quot;3&quot; unique_id=&quot;10019&quot;&gt;&lt;property id=&quot;20148&quot; value=&quot;5&quot;/&gt;&lt;property id=&quot;20300&quot; value=&quot;Slide 16 - &amp;quot;Några råd…..&amp;quot;&quot;/&gt;&lt;property id=&quot;20307&quot; value=&quot;281&quot;/&gt;&lt;/object&gt;&lt;object type=&quot;3&quot; unique_id=&quot;10020&quot;&gt;&lt;property id=&quot;20148&quot; value=&quot;5&quot;/&gt;&lt;property id=&quot;20300&quot; value=&quot;Slide 17 - &amp;quot;Till potentiella företagare &amp;#x0D;&amp;#x0A;(oavsett ursprung)&amp;quot;&quot;/&gt;&lt;property id=&quot;20307&quot; value=&quot;257&quot;/&gt;&lt;/object&gt;&lt;object type=&quot;3&quot; unique_id=&quot;10021&quot;&gt;&lt;property id=&quot;20148&quot; value=&quot;5&quot;/&gt;&lt;property id=&quot;20300&quot; value=&quot;Slide 18 - &amp;quot;Till invandrarföretagare&amp;quot;&quot;/&gt;&lt;property id=&quot;20307&quot; value=&quot;258&quot;/&gt;&lt;/object&gt;&lt;object type=&quot;3&quot; unique_id=&quot;10022&quot;&gt;&lt;property id=&quot;20148&quot; value=&quot;5&quot;/&gt;&lt;property id=&quot;20300&quot; value=&quot;Slide 19 - &amp;quot;Till affärsnätverk&amp;quot;&quot;/&gt;&lt;property id=&quot;20307&quot; value=&quot;259&quot;/&gt;&lt;/object&gt;&lt;object type=&quot;3&quot; unique_id=&quot;10023&quot;&gt;&lt;property id=&quot;20148&quot; value=&quot;5&quot;/&gt;&lt;property id=&quot;20300&quot; value=&quot;Slide 20 - &amp;quot;Till ”småföretagets vänner”&amp;quot;&quot;/&gt;&lt;property id=&quot;20307&quot; value=&quot;260&quot;/&gt;&lt;/object&gt;&lt;object type=&quot;3&quot; unique_id=&quot;10024&quot;&gt;&lt;property id=&quot;20148&quot; value=&quot;5&quot;/&gt;&lt;property id=&quot;20300&quot; value=&quot;Slide 21 - &amp;quot;Förslag till process vid etablering/utveckling av företag&amp;quot;&quot;/&gt;&lt;property id=&quot;20307&quot; value=&quot;266&quot;/&gt;&lt;/object&gt;&lt;object type=&quot;3&quot; unique_id=&quot;10025&quot;&gt;&lt;property id=&quot;20148&quot; value=&quot;5&quot;/&gt;&lt;property id=&quot;20300&quot; value=&quot;Slide 22&quot;/&gt;&lt;property id=&quot;20307&quot; value=&quot;268&quot;/&gt;&lt;/object&gt;&lt;object type=&quot;3&quot; unique_id=&quot;10026&quot;&gt;&lt;property id=&quot;20148&quot; value=&quot;5&quot;/&gt;&lt;property id=&quot;20300&quot; value=&quot;Slide 23 - &amp;quot;Kontaktuppgifter&amp;quot;&quot;/&gt;&lt;property id=&quot;20307&quot; value=&quot;261&quot;/&gt;&lt;/object&gt;&lt;object type=&quot;3&quot; unique_id=&quot;10027&quot;&gt;&lt;property id=&quot;20148&quot; value=&quot;5&quot;/&gt;&lt;property id=&quot;20300&quot; value=&quot;Slide 24&quot;/&gt;&lt;property id=&quot;20307&quot; value=&quot;269&quot;/&gt;&lt;/object&gt;&lt;object type=&quot;3&quot; unique_id=&quot;10028&quot;&gt;&lt;property id=&quot;20148&quot; value=&quot;5&quot;/&gt;&lt;property id=&quot;20300&quot; value=&quot;Slide 25 - &amp;quot;Road test (John Mullins)&amp;quot;&quot;/&gt;&lt;property id=&quot;20307&quot; value=&quot;265&quot;/&gt;&lt;/object&gt;&lt;object type=&quot;3&quot; unique_id=&quot;10029&quot;&gt;&lt;property id=&quot;20148&quot; value=&quot;5&quot;/&gt;&lt;property id=&quot;20300&quot; value=&quot;Slide 26 - &amp;quot;Affärsplattformsanalys&amp;#x0D;&amp;#x0A;Behövd nivåer för grundstenarna&amp;quot;&quot;/&gt;&lt;property id=&quot;20307&quot; value=&quot;267&quot;/&gt;&lt;/object&gt;&lt;/object&gt;&lt;/object&gt;&lt;/database&gt;"/>
  <p:tag name="SECTOMILLISECCONVERTED" val="1"/>
</p:tagLst>
</file>

<file path=ppt/theme/theme1.xml><?xml version="1.0" encoding="utf-8"?>
<a:theme xmlns:a="http://schemas.openxmlformats.org/drawingml/2006/main" name="pptmall-svensk[1]">
  <a:themeElements>
    <a:clrScheme name="Standardformgivning 13">
      <a:dk1>
        <a:srgbClr val="000000"/>
      </a:dk1>
      <a:lt1>
        <a:srgbClr val="FFFFFF"/>
      </a:lt1>
      <a:dk2>
        <a:srgbClr val="000000"/>
      </a:dk2>
      <a:lt2>
        <a:srgbClr val="808080"/>
      </a:lt2>
      <a:accent1>
        <a:srgbClr val="996633"/>
      </a:accent1>
      <a:accent2>
        <a:srgbClr val="C4BC9C"/>
      </a:accent2>
      <a:accent3>
        <a:srgbClr val="FFFFFF"/>
      </a:accent3>
      <a:accent4>
        <a:srgbClr val="000000"/>
      </a:accent4>
      <a:accent5>
        <a:srgbClr val="CAB8AD"/>
      </a:accent5>
      <a:accent6>
        <a:srgbClr val="B1AA8D"/>
      </a:accent6>
      <a:hlink>
        <a:srgbClr val="EB730F"/>
      </a:hlink>
      <a:folHlink>
        <a:srgbClr val="00008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04875" rtl="0" eaLnBrk="1" fontAlgn="base" latinLnBrk="0" hangingPunct="1">
          <a:lnSpc>
            <a:spcPct val="100000"/>
          </a:lnSpc>
          <a:spcBef>
            <a:spcPct val="0"/>
          </a:spcBef>
          <a:spcAft>
            <a:spcPct val="0"/>
          </a:spcAft>
          <a:buClrTx/>
          <a:buSzTx/>
          <a:buFontTx/>
          <a:buNone/>
          <a:tabLst/>
          <a:defRPr kumimoji="0" lang="sv-SE" sz="1800" b="1" i="0" u="none" strike="noStrike" cap="none" normalizeH="0" baseline="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04875" rtl="0" eaLnBrk="1" fontAlgn="base" latinLnBrk="0" hangingPunct="1">
          <a:lnSpc>
            <a:spcPct val="100000"/>
          </a:lnSpc>
          <a:spcBef>
            <a:spcPct val="0"/>
          </a:spcBef>
          <a:spcAft>
            <a:spcPct val="0"/>
          </a:spcAft>
          <a:buClrTx/>
          <a:buSzTx/>
          <a:buFontTx/>
          <a:buNone/>
          <a:tabLst/>
          <a:defRPr kumimoji="0" lang="sv-SE" sz="1800" b="1" i="0" u="none" strike="noStrike" cap="none" normalizeH="0" baseline="0">
            <a:ln>
              <a:noFill/>
            </a:ln>
            <a:solidFill>
              <a:schemeClr val="tx1"/>
            </a:solidFill>
            <a:effectLst/>
            <a:latin typeface="Arial" charset="0"/>
          </a:defRPr>
        </a:defPPr>
      </a:lstStyle>
    </a:ln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formgivning 13">
        <a:dk1>
          <a:srgbClr val="000000"/>
        </a:dk1>
        <a:lt1>
          <a:srgbClr val="FFFFFF"/>
        </a:lt1>
        <a:dk2>
          <a:srgbClr val="000000"/>
        </a:dk2>
        <a:lt2>
          <a:srgbClr val="808080"/>
        </a:lt2>
        <a:accent1>
          <a:srgbClr val="996633"/>
        </a:accent1>
        <a:accent2>
          <a:srgbClr val="C4BC9C"/>
        </a:accent2>
        <a:accent3>
          <a:srgbClr val="FFFFFF"/>
        </a:accent3>
        <a:accent4>
          <a:srgbClr val="000000"/>
        </a:accent4>
        <a:accent5>
          <a:srgbClr val="CAB8AD"/>
        </a:accent5>
        <a:accent6>
          <a:srgbClr val="B1AA8D"/>
        </a:accent6>
        <a:hlink>
          <a:srgbClr val="EB730F"/>
        </a:hlink>
        <a:folHlink>
          <a:srgbClr val="0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Entreprenörskap</Template>
  <TotalTime>899</TotalTime>
  <Words>947</Words>
  <Application>Microsoft Office PowerPoint</Application>
  <PresentationFormat>Bildspel på skärmen (4:3)</PresentationFormat>
  <Paragraphs>171</Paragraphs>
  <Slides>29</Slides>
  <Notes>0</Notes>
  <HiddenSlides>0</HiddenSlides>
  <MMClips>0</MMClips>
  <ScaleCrop>false</ScaleCrop>
  <HeadingPairs>
    <vt:vector size="4" baseType="variant">
      <vt:variant>
        <vt:lpstr>Tema</vt:lpstr>
      </vt:variant>
      <vt:variant>
        <vt:i4>1</vt:i4>
      </vt:variant>
      <vt:variant>
        <vt:lpstr>Bildrubriker</vt:lpstr>
      </vt:variant>
      <vt:variant>
        <vt:i4>29</vt:i4>
      </vt:variant>
    </vt:vector>
  </HeadingPairs>
  <TitlesOfParts>
    <vt:vector size="30" baseType="lpstr">
      <vt:lpstr>pptmall-svensk[1]</vt:lpstr>
      <vt:lpstr>Nätverk framåt!</vt:lpstr>
      <vt:lpstr>Agenda</vt:lpstr>
      <vt:lpstr>Företagare med utländsk bakgrund </vt:lpstr>
      <vt:lpstr>Nätverk och mötesplatser </vt:lpstr>
      <vt:lpstr>Bild 5</vt:lpstr>
      <vt:lpstr>I projektansökan angav man att man hade avsikt att genomföra följande aktiviteter:</vt:lpstr>
      <vt:lpstr>Falun Borlänges invandrares  ursprungsländer 2008</vt:lpstr>
      <vt:lpstr>Vad behöver ditt företag för att kunna växa?</vt:lpstr>
      <vt:lpstr>Identifiera etablerade invandrarföretag inom regionen och särskilt notera de kvinnliga. </vt:lpstr>
      <vt:lpstr>Huvudproblemet som kom upp vid projektledningens djupinterjuver med 10 av företagarna</vt:lpstr>
      <vt:lpstr>När det gällde utvecklingen av sina företag tog man upp konkreta problem som:</vt:lpstr>
      <vt:lpstr>Kompetensutveckling i:</vt:lpstr>
      <vt:lpstr>Bjuda in till samt genomföra nätverksträffar med syfte att visa invandrarföretagen vilken nytta de kan ha av att aktivt delta i gemenskapen med övriga företagare </vt:lpstr>
      <vt:lpstr>Sammanfattning av problemen i projektet</vt:lpstr>
      <vt:lpstr>Reflektioner</vt:lpstr>
      <vt:lpstr>Från forskningen kring sociala nätverk..</vt:lpstr>
      <vt:lpstr>Affärsplattformsanalys Behövd nivåer för grundstenarna</vt:lpstr>
      <vt:lpstr>Road test (John Mullins)</vt:lpstr>
      <vt:lpstr>Några råd…..</vt:lpstr>
      <vt:lpstr>Till potentiella företagare  (oavsett ursprung)</vt:lpstr>
      <vt:lpstr>Till invandrarföretagare</vt:lpstr>
      <vt:lpstr>Till affärsnätverk</vt:lpstr>
      <vt:lpstr>Till ”småföretagets vänner”</vt:lpstr>
      <vt:lpstr>Förslag till process vid etablering/utveckling av företag</vt:lpstr>
      <vt:lpstr>Bild 25</vt:lpstr>
      <vt:lpstr>Kontaktuppgifter</vt:lpstr>
      <vt:lpstr>Bild 27</vt:lpstr>
      <vt:lpstr>Road test (John Mullins)</vt:lpstr>
      <vt:lpstr>Affärsplattformsanalys Behövd nivåer för grundstenarna</vt:lpstr>
    </vt:vector>
  </TitlesOfParts>
  <Company>Företagsekonomiska institutionen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Nätverk framåt!</dc:title>
  <dc:creator>Ragnar Ahlström Söderling</dc:creator>
  <cp:lastModifiedBy>Ragnar</cp:lastModifiedBy>
  <cp:revision>63</cp:revision>
  <dcterms:created xsi:type="dcterms:W3CDTF">2010-08-27T08:37:22Z</dcterms:created>
  <dcterms:modified xsi:type="dcterms:W3CDTF">2010-09-06T08:33:12Z</dcterms:modified>
</cp:coreProperties>
</file>