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14.xml" ContentType="application/vnd.openxmlformats-officedocument.presentationml.notesSlide+xml"/>
  <Default Extension="xls" ContentType="application/vnd.ms-excel"/>
  <Override PartName="/ppt/slides/slide22.xml" ContentType="application/vnd.openxmlformats-officedocument.presentationml.slide+xml"/>
  <Override PartName="/ppt/theme/theme2.xml" ContentType="application/vnd.openxmlformats-officedocument.theme+xml"/>
  <Override PartName="/ppt/notesSlides/notesSlide11.xml" ContentType="application/vnd.openxmlformats-officedocument.presentationml.notesSlid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notesSlides/notesSlide9.xml" ContentType="application/vnd.openxmlformats-officedocument.presentationml.notes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notesSlides/notesSlide16.xml" ContentType="application/vnd.openxmlformats-officedocument.presentationml.notesSlide+xml"/>
  <Override PartName="/ppt/notesSlides/notesSlide21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s/slide23.xml" ContentType="application/vnd.openxmlformats-officedocument.presentationml.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ppt/notesSlides/notesSlide15.xml" ContentType="application/vnd.openxmlformats-officedocument.presentationml.notesSlide+xml"/>
  <Default Extension="wmf" ContentType="image/x-wmf"/>
  <Override PartName="/ppt/notesSlides/notesSlide4.xml" ContentType="application/vnd.openxmlformats-officedocument.presentationml.notesSlide+xml"/>
  <Override PartName="/ppt/notesSlides/notesSlide19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Default Extension="jpeg" ContentType="image/jpeg"/>
  <Override PartName="/ppt/notesSlides/notesSlide18.xml" ContentType="application/vnd.openxmlformats-officedocument.presentationml.notesSlide+xml"/>
  <Default Extension="vml" ContentType="application/vnd.openxmlformats-officedocument.vmlDrawin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Override PartName="/ppt/notesSlides/notesSlide10.xml" ContentType="application/vnd.openxmlformats-officedocument.presentationml.notesSlide+xml"/>
  <Default Extension="rels" ContentType="application/vnd.openxmlformats-package.relationships+xml"/>
  <Override PartName="/ppt/slides/slide9.xml" ContentType="application/vnd.openxmlformats-officedocument.presentationml.slide+xml"/>
  <Override PartName="/ppt/notesSlides/notesSlide24.xml" ContentType="application/vnd.openxmlformats-officedocument.presentationml.notesSlide+xml"/>
  <Override PartName="/ppt/slides/slide2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1" r:id="rId1"/>
  </p:sldMasterIdLst>
  <p:notesMasterIdLst>
    <p:notesMasterId r:id="rId26"/>
  </p:notesMasterIdLst>
  <p:handoutMasterIdLst>
    <p:handoutMasterId r:id="rId27"/>
  </p:handoutMasterIdLst>
  <p:sldIdLst>
    <p:sldId id="270" r:id="rId2"/>
    <p:sldId id="271" r:id="rId3"/>
    <p:sldId id="303" r:id="rId4"/>
    <p:sldId id="301" r:id="rId5"/>
    <p:sldId id="310" r:id="rId6"/>
    <p:sldId id="272" r:id="rId7"/>
    <p:sldId id="311" r:id="rId8"/>
    <p:sldId id="312" r:id="rId9"/>
    <p:sldId id="304" r:id="rId10"/>
    <p:sldId id="313" r:id="rId11"/>
    <p:sldId id="314" r:id="rId12"/>
    <p:sldId id="315" r:id="rId13"/>
    <p:sldId id="316" r:id="rId14"/>
    <p:sldId id="317" r:id="rId15"/>
    <p:sldId id="276" r:id="rId16"/>
    <p:sldId id="318" r:id="rId17"/>
    <p:sldId id="319" r:id="rId18"/>
    <p:sldId id="281" r:id="rId19"/>
    <p:sldId id="282" r:id="rId20"/>
    <p:sldId id="305" r:id="rId21"/>
    <p:sldId id="320" r:id="rId22"/>
    <p:sldId id="288" r:id="rId23"/>
    <p:sldId id="289" r:id="rId24"/>
    <p:sldId id="309" r:id="rId25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1" charset="0"/>
        <a:ea typeface="Arial" pitchFamily="-111" charset="0"/>
        <a:cs typeface="Arial" pitchFamily="-111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1" charset="0"/>
        <a:ea typeface="Arial" pitchFamily="-111" charset="0"/>
        <a:cs typeface="Arial" pitchFamily="-111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1" charset="0"/>
        <a:ea typeface="Arial" pitchFamily="-111" charset="0"/>
        <a:cs typeface="Arial" pitchFamily="-111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1" charset="0"/>
        <a:ea typeface="Arial" pitchFamily="-111" charset="0"/>
        <a:cs typeface="Arial" pitchFamily="-111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1" charset="0"/>
        <a:ea typeface="Arial" pitchFamily="-111" charset="0"/>
        <a:cs typeface="Arial" pitchFamily="-111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11" charset="0"/>
        <a:ea typeface="Arial" pitchFamily="-111" charset="0"/>
        <a:cs typeface="Arial" pitchFamily="-111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11" charset="0"/>
        <a:ea typeface="Arial" pitchFamily="-111" charset="0"/>
        <a:cs typeface="Arial" pitchFamily="-111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11" charset="0"/>
        <a:ea typeface="Arial" pitchFamily="-111" charset="0"/>
        <a:cs typeface="Arial" pitchFamily="-111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11" charset="0"/>
        <a:ea typeface="Arial" pitchFamily="-111" charset="0"/>
        <a:cs typeface="Arial" pitchFamily="-111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386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794" autoAdjust="0"/>
    <p:restoredTop sz="61552" autoAdjust="0"/>
  </p:normalViewPr>
  <p:slideViewPr>
    <p:cSldViewPr>
      <p:cViewPr varScale="1">
        <p:scale>
          <a:sx n="90" d="100"/>
          <a:sy n="90" d="100"/>
        </p:scale>
        <p:origin x="-2216" y="-112"/>
      </p:cViewPr>
      <p:guideLst>
        <p:guide orient="horz" pos="3339"/>
        <p:guide orient="horz" pos="346"/>
        <p:guide orient="horz" pos="1071"/>
        <p:guide pos="12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022" y="-90"/>
      </p:cViewPr>
      <p:guideLst>
        <p:guide orient="horz" pos="3108"/>
        <p:guide pos="212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1" Type="http://schemas.openxmlformats.org/officeDocument/2006/relationships/theme" Target="theme/theme1.xml"/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tableStyles" Target="tableStyle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handoutMaster" Target="handoutMasters/handoutMaster1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printerSettings" Target="printerSettings/printerSettings1.bin"/><Relationship Id="rId26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11" Type="http://schemas.openxmlformats.org/officeDocument/2006/relationships/slide" Target="slides/slide10.xml"/><Relationship Id="rId29" Type="http://schemas.openxmlformats.org/officeDocument/2006/relationships/presProps" Target="presProps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11" charset="0"/>
              </a:defRPr>
            </a:lvl1pPr>
          </a:lstStyle>
          <a:p>
            <a:fld id="{09FEEF31-1F47-2440-915E-BAD5E0ADCBC8}" type="datetimeFigureOut">
              <a:rPr lang="en-US"/>
              <a:pPr/>
              <a:t>10-04-13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Name, Department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11" charset="0"/>
              </a:defRPr>
            </a:lvl1pPr>
          </a:lstStyle>
          <a:p>
            <a:fld id="{996719E6-2400-5C48-941C-7C58BAF4D58F}" type="slidenum">
              <a:rPr lang="en-US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11" charset="0"/>
              </a:defRPr>
            </a:lvl1pPr>
          </a:lstStyle>
          <a:p>
            <a:fld id="{77349968-A5E3-2043-9875-03BBE1D0EA3B}" type="datetimeFigureOut">
              <a:rPr lang="en-US"/>
              <a:pPr/>
              <a:t>10-04-13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Name, Department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11" charset="0"/>
              </a:defRPr>
            </a:lvl1pPr>
          </a:lstStyle>
          <a:p>
            <a:fld id="{0C9C775C-75CA-EA41-B7CC-1117282E0D28}" type="slidenum">
              <a:rPr lang="en-US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Name, Department</a:t>
            </a:r>
            <a:endParaRPr lang="en-US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D89A92-711A-0744-BA8A-189EDA712767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Platshållare för anteckninga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eaLnBrk="1" hangingPunct="1">
              <a:spcBef>
                <a:spcPct val="0"/>
              </a:spcBef>
              <a:defRPr/>
            </a:pPr>
            <a:endParaRPr lang="sv-SE" dirty="0" smtClean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Name, Department</a:t>
            </a:r>
            <a:endParaRPr lang="en-US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C19F68-A9FA-4144-8ED1-E60B49D449EE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Platshållare för anteckninga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eaLnBrk="1" hangingPunct="1">
              <a:defRPr/>
            </a:pPr>
            <a:endParaRPr lang="sv-SE" dirty="0" smtClean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Name, Department</a:t>
            </a:r>
            <a:endParaRPr lang="en-US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08F4A3-C283-9845-A127-B62E9DF2F696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  <a:p>
            <a:endParaRPr lang="sv-SE"/>
          </a:p>
          <a:p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Name, Department</a:t>
            </a:r>
            <a:endParaRPr lang="en-US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2F88A0-6220-BC4B-B32C-BDAF65CBE8E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Name, Department</a:t>
            </a:r>
            <a:endParaRPr lang="en-US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D0D8B2-754F-D046-AFA6-B7BBCB7FD542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sv-SE" sz="1000"/>
          </a:p>
        </p:txBody>
      </p:sp>
      <p:sp>
        <p:nvSpPr>
          <p:cNvPr id="24579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BE0404F9-95F0-CE4D-9C17-0BD54072F5DB}" type="slidenum">
              <a:rPr lang="sv-SE"/>
              <a:pPr/>
              <a:t>14</a:t>
            </a:fld>
            <a:endParaRPr lang="sv-S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Name, Department</a:t>
            </a:r>
            <a:endParaRPr lang="en-US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656C38-B2DF-5C47-BF27-5C75655AE9BE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Platshållare för anteckninga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eaLnBrk="1" hangingPunct="1">
              <a:defRPr/>
            </a:pPr>
            <a:endParaRPr lang="sv-SE" b="1" dirty="0" smtClean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Name, Department</a:t>
            </a:r>
            <a:endParaRPr lang="en-US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3576FC-7B91-CF4A-A3C0-8D6AF26A2876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Platshållare för anteckninga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742950" lvl="1" indent="-285750">
              <a:lnSpc>
                <a:spcPct val="80000"/>
              </a:lnSpc>
            </a:pPr>
            <a:endParaRPr lang="sv-SE" sz="900">
              <a:latin typeface="Century Gothic" pitchFamily="-111" charset="0"/>
            </a:endParaRPr>
          </a:p>
          <a:p>
            <a:pPr>
              <a:lnSpc>
                <a:spcPct val="80000"/>
              </a:lnSpc>
            </a:pPr>
            <a:endParaRPr lang="sv-SE" sz="90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Name, Department</a:t>
            </a:r>
            <a:endParaRPr lang="en-US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535C0E-B6A0-F74D-B7B0-27165F5DE129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Platshållare för anteckninga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marL="0" lvl="1" eaLnBrk="1" hangingPunct="1">
              <a:defRPr/>
            </a:pPr>
            <a:endParaRPr lang="sv-SE" dirty="0" smtClean="0">
              <a:ea typeface="+mn-ea"/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Name, Department</a:t>
            </a:r>
            <a:endParaRPr lang="en-US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2E4760-FEDD-5243-A752-E7178782B473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Platshållare för anteckninga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eaLnBrk="1" hangingPunct="1">
              <a:defRPr/>
            </a:pPr>
            <a:endParaRPr lang="sv-SE" b="1" dirty="0" smtClean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Name, Department</a:t>
            </a:r>
            <a:endParaRPr lang="en-US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A1A359-91D7-E04B-A4F0-01D839305DE8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Name, Department</a:t>
            </a:r>
            <a:endParaRPr lang="en-US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29ECB9-2330-E145-A1D3-52CE626198AA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Name, Department</a:t>
            </a:r>
            <a:endParaRPr lang="en-US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4A2B0C-6501-8C4D-9AFA-6EEC61FD7935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Platshållare för anteckninga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eaLnBrk="1" hangingPunct="1">
              <a:defRPr/>
            </a:pPr>
            <a:endParaRPr lang="sv-SE" u="sng" dirty="0" smtClean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Name, Department</a:t>
            </a:r>
            <a:endParaRPr lang="en-US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C85885-400A-EE4D-90DD-E46AD94BDEE7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Platshållare för anteckninga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  <a:normAutofit fontScale="77500" lnSpcReduction="20000"/>
          </a:bodyPr>
          <a:lstStyle/>
          <a:p>
            <a:pPr eaLnBrk="1" hangingPunct="1">
              <a:defRPr/>
            </a:pPr>
            <a:endParaRPr lang="sv-SE" dirty="0" smtClean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Name, Department</a:t>
            </a:r>
            <a:endParaRPr lang="en-US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927A54-8E06-F142-97A4-C90EA43D5FBD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sv-SE" b="1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Name, Department</a:t>
            </a:r>
            <a:endParaRPr lang="en-US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10F8E4-EFAF-3F4D-9BFB-FD2CF6D55C26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v-SE" b="1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Name, Department</a:t>
            </a:r>
            <a:endParaRPr lang="en-US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118E58-664A-FB4C-8221-A0FE921BF827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Name, Department</a:t>
            </a:r>
            <a:endParaRPr lang="en-US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B2F2A1-5E84-5A46-8176-E79F51ADF28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B08DF554-8854-B743-89A6-E9B489F1D3EA}" type="slidenum">
              <a:rPr lang="en-GB"/>
              <a:pPr/>
              <a:t>4</a:t>
            </a:fld>
            <a:endParaRPr lang="en-GB"/>
          </a:p>
        </p:txBody>
      </p:sp>
      <p:sp>
        <p:nvSpPr>
          <p:cNvPr id="31747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itchFamily="34" charset="0"/>
              <a:buChar char="•"/>
              <a:defRPr/>
            </a:pP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Name, Department</a:t>
            </a:r>
            <a:endParaRPr lang="en-US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70ACBA-0D0E-2A48-8787-DDA6D5298330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Name, Department</a:t>
            </a:r>
            <a:endParaRPr lang="en-US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286FAD-B461-864B-A99F-80E0D8811D6D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Platshållare för anteckninga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marL="228600" indent="-228600" eaLnBrk="1" hangingPunct="1">
              <a:defRPr/>
            </a:pPr>
            <a:endParaRPr lang="sv-SE" dirty="0" smtClean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Name, Department</a:t>
            </a:r>
            <a:endParaRPr lang="en-US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1FC881-1F08-C74C-99EF-8B5090696D87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Platshållare för anteckninga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  <a:normAutofit fontScale="85000" lnSpcReduction="20000"/>
          </a:bodyPr>
          <a:lstStyle/>
          <a:p>
            <a:pPr>
              <a:defRPr/>
            </a:pPr>
            <a:endParaRPr lang="sv-SE" dirty="0" smtClean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Name, Department</a:t>
            </a:r>
            <a:endParaRPr lang="en-US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7867DD-7654-8E45-B261-82F9146F96FF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Platshållare för anteckninga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>
              <a:defRPr/>
            </a:pPr>
            <a:endParaRPr lang="sv-SE" dirty="0" smtClean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Name, Department</a:t>
            </a:r>
            <a:endParaRPr lang="en-US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0BEFA9-3394-3740-95B5-D4B9E7E4D61B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D9F721A4-A3FC-5441-9338-3FD260ECC50E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5" name="Platshållare för datum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ubrik 16"/>
          <p:cNvSpPr>
            <a:spLocks noGrp="1"/>
          </p:cNvSpPr>
          <p:nvPr>
            <p:ph type="title"/>
          </p:nvPr>
        </p:nvSpPr>
        <p:spPr>
          <a:xfrm>
            <a:off x="2051050" y="692166"/>
            <a:ext cx="6878668" cy="73658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sv-SE" dirty="0"/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0"/>
          </p:nvPr>
        </p:nvSpPr>
        <p:spPr>
          <a:xfrm>
            <a:off x="2051050" y="1843104"/>
            <a:ext cx="6807200" cy="3871912"/>
          </a:xfrm>
          <a:prstGeom prst="rect">
            <a:avLst/>
          </a:prstGeom>
        </p:spPr>
        <p:txBody>
          <a:bodyPr/>
          <a:lstStyle>
            <a:lvl1pPr>
              <a:defRPr sz="2000" cap="none" baseline="0">
                <a:latin typeface="Century Gothic" pitchFamily="34" charset="0"/>
              </a:defRPr>
            </a:lvl1pPr>
            <a:lvl2pPr>
              <a:defRPr sz="1800" b="0" i="0" baseline="0">
                <a:latin typeface="Century Gothic" pitchFamily="34" charset="0"/>
              </a:defRPr>
            </a:lvl2pPr>
            <a:lvl3pPr>
              <a:defRPr sz="1600" baseline="0">
                <a:latin typeface="Century Gothic" pitchFamily="34" charset="0"/>
              </a:defRPr>
            </a:lvl3pPr>
            <a:lvl4pPr>
              <a:buNone/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4A785D6D-F1C5-5943-9043-6EBB8D741397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6" name="Platshållare för datum 6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1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428750" y="2500313"/>
            <a:ext cx="6858000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85E4AADA-279C-8B4A-81EE-6F9D70921EBD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6" name="Platshållare för datum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AndTwoObj">
  <p:cSld name="Rubrik, innehåll och 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77D887-3EE5-6246-8929-32CE241611DE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HHSlogo_orig_eng_PMS_295.tif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7188" y="5889625"/>
            <a:ext cx="600075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6125" y="64198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3"/>
                </a:solidFill>
                <a:latin typeface="Century Gothic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29438" y="6564313"/>
            <a:ext cx="2133600" cy="22066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A3912F"/>
                </a:solidFill>
                <a:latin typeface="Century Gothic" pitchFamily="-111" charset="0"/>
              </a:defRPr>
            </a:lvl1pPr>
          </a:lstStyle>
          <a:p>
            <a:r>
              <a:rPr lang="en-US"/>
              <a:t>Page </a:t>
            </a:r>
            <a:fld id="{65D00622-BAFE-9C4A-BBCC-55772D4781A2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11" name="Platshållare för datum 6"/>
          <p:cNvSpPr>
            <a:spLocks noGrp="1"/>
          </p:cNvSpPr>
          <p:nvPr>
            <p:ph type="dt" sz="half" idx="2"/>
          </p:nvPr>
        </p:nvSpPr>
        <p:spPr>
          <a:xfrm>
            <a:off x="142875" y="6564313"/>
            <a:ext cx="2133600" cy="222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3"/>
                </a:solidFill>
                <a:latin typeface="Century Gothic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1428750" y="2500313"/>
            <a:ext cx="6858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598488"/>
          </a:xfrm>
          <a:prstGeom prst="rect">
            <a:avLst/>
          </a:prstGeom>
          <a:solidFill>
            <a:srgbClr val="00386B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sv-SE">
              <a:latin typeface="Arial" charset="0"/>
              <a:ea typeface="+mn-ea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 cap="small">
          <a:solidFill>
            <a:schemeClr val="tx2"/>
          </a:solidFill>
          <a:latin typeface="Century Gothic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entury Gothic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Gothic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Gothic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Gothic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-111" charset="0"/>
        <a:buChar char="•"/>
        <a:defRPr sz="2400" kern="1200">
          <a:solidFill>
            <a:schemeClr val="tx1"/>
          </a:solidFill>
          <a:latin typeface="Garamond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-111" charset="0"/>
        <a:buChar char="–"/>
        <a:defRPr sz="2800" kern="1200">
          <a:solidFill>
            <a:schemeClr val="tx1"/>
          </a:solidFill>
          <a:latin typeface="Garamond" pitchFamily="18" charset="0"/>
          <a:ea typeface="ＭＳ Ｐゴシック" pitchFamily="-111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-111" charset="0"/>
        <a:buChar char="•"/>
        <a:defRPr sz="2400" kern="1200">
          <a:solidFill>
            <a:schemeClr val="tx1"/>
          </a:solidFill>
          <a:latin typeface="Garamond" pitchFamily="18" charset="0"/>
          <a:ea typeface="ＭＳ Ｐゴシック" pitchFamily="-111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-111" charset="0"/>
        <a:buChar char="–"/>
        <a:defRPr sz="2000" kern="1200">
          <a:solidFill>
            <a:schemeClr val="tx1"/>
          </a:solidFill>
          <a:latin typeface="Garamond" pitchFamily="18" charset="0"/>
          <a:ea typeface="ＭＳ Ｐゴシック" pitchFamily="-111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-111" charset="0"/>
        <a:buChar char="»"/>
        <a:defRPr sz="2000" kern="1200">
          <a:solidFill>
            <a:schemeClr val="tx1"/>
          </a:solidFill>
          <a:latin typeface="Garamond" pitchFamily="18" charset="0"/>
          <a:ea typeface="ＭＳ Ｐゴシック" pitchFamily="-111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xcel-diagram1.xls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3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 bwMode="auto">
          <a:xfrm>
            <a:off x="1428750" y="2000250"/>
            <a:ext cx="6858000" cy="3214688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sv-SE" sz="2700" cap="none">
                <a:latin typeface="Century Gothic" pitchFamily="-111" charset="0"/>
              </a:rPr>
              <a:t>HUR GÖR BORN GLOBALS?</a:t>
            </a:r>
            <a:br>
              <a:rPr lang="sv-SE" sz="2700" cap="none">
                <a:latin typeface="Century Gothic" pitchFamily="-111" charset="0"/>
              </a:rPr>
            </a:br>
            <a:r>
              <a:rPr lang="sv-SE" sz="2700" cap="none">
                <a:latin typeface="Century Gothic" pitchFamily="-111" charset="0"/>
              </a:rPr>
              <a:t> – OM FÄLLOR OCH FRAMGÅNGSFAKTORER FÖR UTLANDSFÖDDA FÖRETAG</a:t>
            </a:r>
            <a:br>
              <a:rPr lang="sv-SE" sz="2700" cap="none">
                <a:latin typeface="Century Gothic" pitchFamily="-111" charset="0"/>
              </a:rPr>
            </a:br>
            <a:r>
              <a:rPr lang="sv-SE" sz="2700" cap="none">
                <a:latin typeface="Century Gothic" pitchFamily="-111" charset="0"/>
              </a:rPr>
              <a:t/>
            </a:r>
            <a:br>
              <a:rPr lang="sv-SE" sz="2700" cap="none">
                <a:latin typeface="Century Gothic" pitchFamily="-111" charset="0"/>
              </a:rPr>
            </a:br>
            <a:r>
              <a:rPr lang="sv-SE" sz="2700" cap="none">
                <a:latin typeface="Century Gothic" pitchFamily="-111" charset="0"/>
              </a:rPr>
              <a:t/>
            </a:r>
            <a:br>
              <a:rPr lang="sv-SE" sz="2700" cap="none">
                <a:latin typeface="Century Gothic" pitchFamily="-111" charset="0"/>
              </a:rPr>
            </a:br>
            <a:r>
              <a:rPr lang="sv-SE" sz="2300" cap="none">
                <a:solidFill>
                  <a:srgbClr val="00386B"/>
                </a:solidFill>
                <a:latin typeface="Century Gothic" pitchFamily="-111" charset="0"/>
              </a:rPr>
              <a:t>Sara Melén och Emilia Rovira Nordman </a:t>
            </a:r>
            <a:br>
              <a:rPr lang="sv-SE" sz="2300" cap="none">
                <a:solidFill>
                  <a:srgbClr val="00386B"/>
                </a:solidFill>
                <a:latin typeface="Century Gothic" pitchFamily="-111" charset="0"/>
              </a:rPr>
            </a:br>
            <a:r>
              <a:rPr lang="sv-SE" sz="2300" cap="none">
                <a:solidFill>
                  <a:srgbClr val="00386B"/>
                </a:solidFill>
                <a:latin typeface="Century Gothic" pitchFamily="-111" charset="0"/>
              </a:rPr>
              <a:t>Handelshögskolan i Stockholm </a:t>
            </a:r>
            <a:endParaRPr lang="en-US" sz="2300" cap="none">
              <a:solidFill>
                <a:srgbClr val="00386B"/>
              </a:solidFill>
              <a:latin typeface="Century Gothic" pitchFamily="-111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Page </a:t>
            </a:r>
            <a:fld id="{6D79071E-03D4-1446-BCFF-FA8CCDFC5D2B}" type="slidenum">
              <a:rPr lang="en-US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pic>
        <p:nvPicPr>
          <p:cNvPr id="4102" name="Picture 6" descr="C:\Users\der\Pictures\Microsoft Clip Organizer\j034151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688" y="1857375"/>
            <a:ext cx="1585912" cy="222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Page </a:t>
            </a:r>
            <a:fld id="{9BCB590D-7A65-914A-90E2-775AC0F1410E}" type="slidenum">
              <a:rPr lang="en-US"/>
              <a:pPr/>
              <a:t>10</a:t>
            </a:fld>
            <a:endParaRPr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quarter" idx="13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5" name="Rubrik 4"/>
          <p:cNvSpPr>
            <a:spLocks noGrp="1"/>
          </p:cNvSpPr>
          <p:nvPr>
            <p:ph type="title"/>
          </p:nvPr>
        </p:nvSpPr>
        <p:spPr>
          <a:xfrm>
            <a:off x="1571625" y="692150"/>
            <a:ext cx="7358063" cy="736600"/>
          </a:xfrm>
        </p:spPr>
        <p:txBody>
          <a:bodyPr/>
          <a:lstStyle/>
          <a:p>
            <a:pPr eaLnBrk="1" hangingPunct="1">
              <a:defRPr/>
            </a:pPr>
            <a:r>
              <a:rPr lang="sv-SE" dirty="0" smtClean="0"/>
              <a:t>Senare forskning </a:t>
            </a:r>
            <a:endParaRPr lang="sv-SE" dirty="0"/>
          </a:p>
        </p:txBody>
      </p:sp>
      <p:sp>
        <p:nvSpPr>
          <p:cNvPr id="13318" name="Platshållare för text 5"/>
          <p:cNvSpPr>
            <a:spLocks noGrp="1"/>
          </p:cNvSpPr>
          <p:nvPr>
            <p:ph type="body" sz="quarter" idx="10"/>
          </p:nvPr>
        </p:nvSpPr>
        <p:spPr bwMode="auto">
          <a:xfrm>
            <a:off x="1500188" y="1933575"/>
            <a:ext cx="7358062" cy="387191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Arial" pitchFamily="-111" charset="0"/>
              <a:buNone/>
            </a:pPr>
            <a:r>
              <a:rPr lang="sv-SE">
                <a:latin typeface="Century Gothic" pitchFamily="-111" charset="0"/>
              </a:rPr>
              <a:t>Studier visar  att småföretag: </a:t>
            </a:r>
          </a:p>
          <a:p>
            <a:pPr eaLnBrk="1" hangingPunct="1"/>
            <a:r>
              <a:rPr lang="sv-SE">
                <a:latin typeface="Century Gothic" pitchFamily="-111" charset="0"/>
              </a:rPr>
              <a:t>Inom tre år från start satsar resurser på utländska marknader.</a:t>
            </a:r>
          </a:p>
          <a:p>
            <a:pPr eaLnBrk="1" hangingPunct="1"/>
            <a:r>
              <a:rPr lang="sv-SE">
                <a:latin typeface="Century Gothic" pitchFamily="-111" charset="0"/>
              </a:rPr>
              <a:t>Ser sin marknad som internationell. </a:t>
            </a:r>
          </a:p>
          <a:p>
            <a:pPr eaLnBrk="1" hangingPunct="1"/>
            <a:r>
              <a:rPr lang="sv-SE">
                <a:latin typeface="Century Gothic" pitchFamily="-111" charset="0"/>
              </a:rPr>
              <a:t>Expanderar snabbt på flera utländska marknader . </a:t>
            </a:r>
          </a:p>
          <a:p>
            <a:pPr eaLnBrk="1" hangingPunct="1"/>
            <a:endParaRPr lang="sv-SE" u="sng">
              <a:latin typeface="Century Gothic" pitchFamily="-111" charset="0"/>
            </a:endParaRPr>
          </a:p>
          <a:p>
            <a:pPr eaLnBrk="1" hangingPunct="1">
              <a:buFont typeface="Arial" pitchFamily="-111" charset="0"/>
              <a:buNone/>
            </a:pPr>
            <a:r>
              <a:rPr lang="sv-SE" u="sng">
                <a:latin typeface="Century Gothic" pitchFamily="-111" charset="0"/>
              </a:rPr>
              <a:t>Knight, Madsen &amp; Servais (2004): </a:t>
            </a:r>
          </a:p>
          <a:p>
            <a:pPr algn="ctr" eaLnBrk="1" hangingPunct="1">
              <a:buFont typeface="Arial" pitchFamily="-111" charset="0"/>
              <a:buNone/>
            </a:pPr>
            <a:endParaRPr lang="sv-SE" i="1">
              <a:latin typeface="Century Gothic" pitchFamily="-111" charset="0"/>
            </a:endParaRPr>
          </a:p>
          <a:p>
            <a:pPr eaLnBrk="1" hangingPunct="1">
              <a:buFont typeface="Arial" pitchFamily="-111" charset="0"/>
              <a:buNone/>
            </a:pPr>
            <a:r>
              <a:rPr lang="sv-SE" i="1">
                <a:latin typeface="Century Gothic" pitchFamily="-111" charset="0"/>
              </a:rPr>
              <a:t>”Företag som internationaliseras vid eller nära deras</a:t>
            </a:r>
          </a:p>
          <a:p>
            <a:pPr eaLnBrk="1" hangingPunct="1">
              <a:buFont typeface="Arial" pitchFamily="-111" charset="0"/>
              <a:buNone/>
            </a:pPr>
            <a:r>
              <a:rPr lang="sv-SE" i="1">
                <a:latin typeface="Century Gothic" pitchFamily="-111" charset="0"/>
              </a:rPr>
              <a:t>start, ”born globals”, framträder i allt högre</a:t>
            </a:r>
          </a:p>
          <a:p>
            <a:pPr eaLnBrk="1" hangingPunct="1">
              <a:buFont typeface="Arial" pitchFamily="-111" charset="0"/>
              <a:buNone/>
            </a:pPr>
            <a:r>
              <a:rPr lang="sv-SE" i="1">
                <a:latin typeface="Century Gothic" pitchFamily="-111" charset="0"/>
              </a:rPr>
              <a:t>utsträckning över hela världen.”</a:t>
            </a:r>
          </a:p>
          <a:p>
            <a:pPr eaLnBrk="1" hangingPunct="1"/>
            <a:endParaRPr lang="sv-SE">
              <a:latin typeface="Century Gothic" pitchFamily="-111" charset="0"/>
            </a:endParaRPr>
          </a:p>
          <a:p>
            <a:pPr eaLnBrk="1" hangingPunct="1">
              <a:buFont typeface="Arial" pitchFamily="-111" charset="0"/>
              <a:buNone/>
            </a:pPr>
            <a:endParaRPr lang="sv-SE" i="1">
              <a:latin typeface="Century Gothic" pitchFamily="-111" charset="0"/>
            </a:endParaRPr>
          </a:p>
          <a:p>
            <a:pPr eaLnBrk="1" hangingPunct="1"/>
            <a:endParaRPr lang="sv-SE">
              <a:latin typeface="Century Gothic" pitchFamily="-111" charset="0"/>
            </a:endParaRPr>
          </a:p>
          <a:p>
            <a:pPr eaLnBrk="1" hangingPunct="1">
              <a:buFont typeface="Arial" pitchFamily="-111" charset="0"/>
              <a:buNone/>
            </a:pPr>
            <a:endParaRPr lang="sv-SE" b="1" i="1">
              <a:latin typeface="Century Gothic" pitchFamily="-11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Page </a:t>
            </a:r>
            <a:fld id="{962A1069-F9E5-444C-9F78-7E4C10EC749B}" type="slidenum">
              <a:rPr lang="en-US"/>
              <a:pPr/>
              <a:t>11</a:t>
            </a:fld>
            <a:endParaRPr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quarter" idx="13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5" name="Rubrik 4"/>
          <p:cNvSpPr>
            <a:spLocks noGrp="1"/>
          </p:cNvSpPr>
          <p:nvPr>
            <p:ph type="title"/>
          </p:nvPr>
        </p:nvSpPr>
        <p:spPr>
          <a:xfrm>
            <a:off x="1571625" y="692150"/>
            <a:ext cx="7358063" cy="87947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sv-SE" cap="none">
                <a:solidFill>
                  <a:srgbClr val="00386B"/>
                </a:solidFill>
                <a:latin typeface="Century Gothic" pitchFamily="-111" charset="0"/>
              </a:rPr>
              <a:t>BORN GLOBAL-FÖRETAG </a:t>
            </a:r>
          </a:p>
        </p:txBody>
      </p:sp>
      <p:sp>
        <p:nvSpPr>
          <p:cNvPr id="14342" name="Platshållare för text 5"/>
          <p:cNvSpPr>
            <a:spLocks noGrp="1"/>
          </p:cNvSpPr>
          <p:nvPr>
            <p:ph type="body" sz="quarter" idx="10"/>
          </p:nvPr>
        </p:nvSpPr>
        <p:spPr bwMode="auto">
          <a:xfrm>
            <a:off x="1500188" y="1571625"/>
            <a:ext cx="7358062" cy="478631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sv-SE" sz="2300">
                <a:latin typeface="Century Gothic" pitchFamily="-111" charset="0"/>
              </a:rPr>
              <a:t>Ofta små- och medelstora företag </a:t>
            </a:r>
          </a:p>
          <a:p>
            <a:pPr eaLnBrk="1" hangingPunct="1"/>
            <a:r>
              <a:rPr lang="sv-SE" sz="2300">
                <a:latin typeface="Century Gothic" pitchFamily="-111" charset="0"/>
              </a:rPr>
              <a:t>Ofta relativt nystartade företag</a:t>
            </a:r>
          </a:p>
          <a:p>
            <a:pPr eaLnBrk="1" hangingPunct="1"/>
            <a:r>
              <a:rPr lang="sv-SE" sz="2300">
                <a:latin typeface="Century Gothic" pitchFamily="-111" charset="0"/>
              </a:rPr>
              <a:t>Begränsade resurser</a:t>
            </a:r>
          </a:p>
          <a:p>
            <a:pPr eaLnBrk="1" hangingPunct="1"/>
            <a:r>
              <a:rPr lang="sv-SE" sz="2300">
                <a:latin typeface="Century Gothic" pitchFamily="-111" charset="0"/>
              </a:rPr>
              <a:t>Grundaren har tidigare internationell erfarenhet och ett internationellt nätverk </a:t>
            </a:r>
          </a:p>
          <a:p>
            <a:pPr eaLnBrk="1" hangingPunct="1"/>
            <a:endParaRPr lang="sv-SE" sz="2300" i="1">
              <a:latin typeface="Century Gothic" pitchFamily="-111" charset="0"/>
            </a:endParaRPr>
          </a:p>
          <a:p>
            <a:pPr eaLnBrk="1" hangingPunct="1">
              <a:buFont typeface="Arial" pitchFamily="-111" charset="0"/>
              <a:buNone/>
            </a:pPr>
            <a:r>
              <a:rPr lang="sv-SE" i="1">
                <a:latin typeface="Century Gothic" pitchFamily="-111" charset="0"/>
              </a:rPr>
              <a:t>	</a:t>
            </a:r>
            <a:r>
              <a:rPr lang="sv-SE" u="sng">
                <a:latin typeface="Century Gothic" pitchFamily="-111" charset="0"/>
              </a:rPr>
              <a:t>Knight, Madsen &amp; Servais (2004): </a:t>
            </a:r>
          </a:p>
          <a:p>
            <a:pPr eaLnBrk="1" hangingPunct="1">
              <a:buFont typeface="Arial" pitchFamily="-111" charset="0"/>
              <a:buNone/>
            </a:pPr>
            <a:endParaRPr lang="sv-SE" u="sng">
              <a:latin typeface="Century Gothic" pitchFamily="-111" charset="0"/>
            </a:endParaRPr>
          </a:p>
          <a:p>
            <a:pPr eaLnBrk="1" hangingPunct="1">
              <a:buFont typeface="Arial" pitchFamily="-111" charset="0"/>
              <a:buNone/>
            </a:pPr>
            <a:r>
              <a:rPr lang="sv-SE">
                <a:latin typeface="Century Gothic" pitchFamily="-111" charset="0"/>
              </a:rPr>
              <a:t>	”</a:t>
            </a:r>
            <a:r>
              <a:rPr lang="sv-SE" i="1">
                <a:latin typeface="Century Gothic" pitchFamily="-111" charset="0"/>
              </a:rPr>
              <a:t>Trots deras begränsade storlek samt finansiella resurser och personal, vilket karaktäriserar nya företag, lyckas dessa tidigt internationaliserande företag uppnå internationell framgång. ”</a:t>
            </a:r>
          </a:p>
          <a:p>
            <a:pPr lvl="1" eaLnBrk="1" hangingPunct="1">
              <a:buFont typeface="Arial" pitchFamily="-111" charset="0"/>
              <a:buNone/>
            </a:pPr>
            <a:endParaRPr lang="sv-SE" sz="2000">
              <a:latin typeface="Century Gothic" pitchFamily="-11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051050" y="692150"/>
            <a:ext cx="6878638" cy="87947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sv-SE" sz="2500" cap="none">
                <a:latin typeface="Century Gothic" pitchFamily="-111" charset="0"/>
              </a:rPr>
              <a:t>BORN GLOBAL-FÖRETAGETS ”SNABBA” INTERNATIONALISERING</a:t>
            </a:r>
          </a:p>
        </p:txBody>
      </p:sp>
      <p:sp>
        <p:nvSpPr>
          <p:cNvPr id="15363" name="Platshållare för text 2"/>
          <p:cNvSpPr>
            <a:spLocks noGrp="1"/>
          </p:cNvSpPr>
          <p:nvPr>
            <p:ph type="body" sz="quarter" idx="10"/>
          </p:nvPr>
        </p:nvSpPr>
        <p:spPr bwMode="auto">
          <a:xfrm>
            <a:off x="2051050" y="1571625"/>
            <a:ext cx="6807200" cy="45005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sv-SE" sz="2200">
              <a:latin typeface="Century Gothic" pitchFamily="-111" charset="0"/>
            </a:endParaRPr>
          </a:p>
          <a:p>
            <a:pPr eaLnBrk="1" hangingPunct="1"/>
            <a:r>
              <a:rPr lang="sv-SE" sz="2400">
                <a:latin typeface="Century Gothic" pitchFamily="-111" charset="0"/>
              </a:rPr>
              <a:t>Agerar proaktivt från start, med en tydlig internationell strategi. </a:t>
            </a:r>
          </a:p>
          <a:p>
            <a:pPr eaLnBrk="1" hangingPunct="1"/>
            <a:r>
              <a:rPr lang="sv-SE" sz="2400">
                <a:latin typeface="Century Gothic" pitchFamily="-111" charset="0"/>
              </a:rPr>
              <a:t>Börjar  sälja sin produkt på utländska marknader inom tre år från start.</a:t>
            </a:r>
          </a:p>
          <a:p>
            <a:pPr eaLnBrk="1" hangingPunct="1"/>
            <a:r>
              <a:rPr lang="sv-SE" sz="2400">
                <a:latin typeface="Century Gothic" pitchFamily="-111" charset="0"/>
              </a:rPr>
              <a:t>Exporterar 25 % eller mer av sin totala produktion.</a:t>
            </a:r>
          </a:p>
          <a:p>
            <a:pPr eaLnBrk="1" hangingPunct="1"/>
            <a:r>
              <a:rPr lang="sv-SE" sz="2400">
                <a:latin typeface="Century Gothic" pitchFamily="-111" charset="0"/>
              </a:rPr>
              <a:t>Säljer på flera utländska marknader. </a:t>
            </a:r>
          </a:p>
          <a:p>
            <a:pPr algn="ctr" eaLnBrk="1" hangingPunct="1">
              <a:buFont typeface="Arial" pitchFamily="-111" charset="0"/>
              <a:buNone/>
            </a:pPr>
            <a:endParaRPr lang="sv-SE" sz="2300" b="1" i="1">
              <a:latin typeface="Century Gothic" pitchFamily="-111" charset="0"/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Page </a:t>
            </a:r>
            <a:fld id="{94225802-0128-1940-BFFD-2D060F392BA0}" type="slidenum">
              <a:rPr lang="en-US"/>
              <a:pPr/>
              <a:t>12</a:t>
            </a:fld>
            <a:endParaRPr lang="en-US"/>
          </a:p>
        </p:txBody>
      </p:sp>
      <p:sp>
        <p:nvSpPr>
          <p:cNvPr id="6" name="Platshållare för datum 5"/>
          <p:cNvSpPr>
            <a:spLocks noGrp="1"/>
          </p:cNvSpPr>
          <p:nvPr>
            <p:ph type="dt" sz="quarter" idx="13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051050" y="692150"/>
            <a:ext cx="6878638" cy="7366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sv-SE" cap="none">
                <a:latin typeface="Century Gothic" pitchFamily="-111" charset="0"/>
              </a:rPr>
              <a:t>VÅRA FORSKNINGSFRÅGOR</a:t>
            </a:r>
          </a:p>
        </p:txBody>
      </p:sp>
      <p:sp>
        <p:nvSpPr>
          <p:cNvPr id="16387" name="Platshållare för text 2"/>
          <p:cNvSpPr>
            <a:spLocks noGrp="1"/>
          </p:cNvSpPr>
          <p:nvPr>
            <p:ph type="body" sz="quarter" idx="10"/>
          </p:nvPr>
        </p:nvSpPr>
        <p:spPr bwMode="auto">
          <a:xfrm>
            <a:off x="1643063" y="1384300"/>
            <a:ext cx="7115175" cy="43576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Arial" pitchFamily="-111" charset="0"/>
              <a:buNone/>
            </a:pPr>
            <a:endParaRPr lang="sv-SE" sz="2400">
              <a:latin typeface="Century Gothic" pitchFamily="-111" charset="0"/>
            </a:endParaRPr>
          </a:p>
          <a:p>
            <a:pPr eaLnBrk="1" hangingPunct="1"/>
            <a:r>
              <a:rPr lang="sv-SE" sz="2400">
                <a:latin typeface="Century Gothic" pitchFamily="-111" charset="0"/>
              </a:rPr>
              <a:t>Hur växer born global-företag på utländska marknader?</a:t>
            </a:r>
          </a:p>
          <a:p>
            <a:pPr eaLnBrk="1" hangingPunct="1"/>
            <a:r>
              <a:rPr lang="sv-SE" sz="2400">
                <a:latin typeface="Century Gothic" pitchFamily="-111" charset="0"/>
              </a:rPr>
              <a:t>Hur ser den fortsatta internationaliseringen ut för dessa företag? </a:t>
            </a:r>
          </a:p>
          <a:p>
            <a:pPr eaLnBrk="1" hangingPunct="1">
              <a:buFont typeface="Arial" pitchFamily="-111" charset="0"/>
              <a:buNone/>
            </a:pPr>
            <a:endParaRPr lang="sv-SE" sz="2400">
              <a:latin typeface="Century Gothic" pitchFamily="-111" charset="0"/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Page </a:t>
            </a:r>
            <a:fld id="{6DEA94B7-311A-9241-BB75-AB7BF99F7E71}" type="slidenum">
              <a:rPr lang="en-US"/>
              <a:pPr/>
              <a:t>13</a:t>
            </a:fld>
            <a:endParaRPr lang="en-US"/>
          </a:p>
        </p:txBody>
      </p:sp>
      <p:sp>
        <p:nvSpPr>
          <p:cNvPr id="6" name="Platshållare för datum 5"/>
          <p:cNvSpPr>
            <a:spLocks noGrp="1"/>
          </p:cNvSpPr>
          <p:nvPr>
            <p:ph type="dt" sz="quarter" idx="13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pic>
        <p:nvPicPr>
          <p:cNvPr id="16391" name="Picture 8" descr="C:\Users\der\Pictures\Microsoft Clip Organizer\j040894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3643313"/>
            <a:ext cx="4043362" cy="269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ubrik 1"/>
          <p:cNvSpPr>
            <a:spLocks noGrp="1"/>
          </p:cNvSpPr>
          <p:nvPr>
            <p:ph type="title"/>
          </p:nvPr>
        </p:nvSpPr>
        <p:spPr>
          <a:xfrm>
            <a:off x="571500" y="642938"/>
            <a:ext cx="68580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sv-SE" sz="2800" dirty="0" smtClean="0">
                <a:solidFill>
                  <a:srgbClr val="00386B"/>
                </a:solidFill>
              </a:rPr>
              <a:t>Internationaliseringsprocessen </a:t>
            </a:r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357188" y="3857625"/>
            <a:ext cx="7561262" cy="0"/>
          </a:xfrm>
          <a:prstGeom prst="line">
            <a:avLst/>
          </a:prstGeom>
          <a:ln w="28575">
            <a:headEnd/>
            <a:tailEnd type="stealth" w="lg" len="lg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v-SE" sz="2000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2339975" y="2716213"/>
            <a:ext cx="0" cy="1670050"/>
          </a:xfrm>
          <a:prstGeom prst="line">
            <a:avLst/>
          </a:prstGeom>
          <a:ln w="28575"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v-SE" sz="2000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5003800" y="2716213"/>
            <a:ext cx="0" cy="1670050"/>
          </a:xfrm>
          <a:prstGeom prst="line">
            <a:avLst/>
          </a:prstGeom>
          <a:ln w="28575"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v-SE" sz="2000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2428875" y="2716213"/>
            <a:ext cx="0" cy="1670050"/>
          </a:xfrm>
          <a:prstGeom prst="line">
            <a:avLst/>
          </a:prstGeom>
          <a:ln w="28575"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v-SE" sz="200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643063" y="4357688"/>
            <a:ext cx="1439862" cy="785812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sv-SE" sz="2000" i="1">
                <a:solidFill>
                  <a:srgbClr val="002060"/>
                </a:solidFill>
                <a:ea typeface="Arial" pitchFamily="-111" charset="0"/>
                <a:cs typeface="Arial" pitchFamily="-111" charset="0"/>
              </a:rPr>
              <a:t>Företaget </a:t>
            </a:r>
          </a:p>
          <a:p>
            <a:pPr algn="ctr"/>
            <a:r>
              <a:rPr lang="sv-SE" sz="2000" i="1">
                <a:solidFill>
                  <a:srgbClr val="002060"/>
                </a:solidFill>
                <a:ea typeface="Arial" pitchFamily="-111" charset="0"/>
                <a:cs typeface="Arial" pitchFamily="-111" charset="0"/>
              </a:rPr>
              <a:t>grundas 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500313" y="2786063"/>
            <a:ext cx="2374900" cy="1000125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2000" dirty="0">
                <a:solidFill>
                  <a:schemeClr val="tx1"/>
                </a:solidFill>
              </a:rPr>
              <a:t>Inledande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2000" dirty="0">
                <a:solidFill>
                  <a:schemeClr val="tx1"/>
                </a:solidFill>
              </a:rPr>
              <a:t>internationaliserings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2000" dirty="0">
                <a:solidFill>
                  <a:schemeClr val="tx1"/>
                </a:solidFill>
              </a:rPr>
              <a:t>fas 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219700" y="2786063"/>
            <a:ext cx="2374900" cy="1000125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2000" dirty="0">
                <a:solidFill>
                  <a:schemeClr val="tx1"/>
                </a:solidFill>
              </a:rPr>
              <a:t>Fortsatt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2000" dirty="0">
                <a:solidFill>
                  <a:schemeClr val="tx1"/>
                </a:solidFill>
              </a:rPr>
              <a:t> internationaliserings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2000" dirty="0">
                <a:solidFill>
                  <a:schemeClr val="tx1"/>
                </a:solidFill>
              </a:rPr>
              <a:t>fas </a:t>
            </a: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163513" y="2786063"/>
            <a:ext cx="2051050" cy="1000125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2000" dirty="0">
                <a:solidFill>
                  <a:schemeClr val="tx1"/>
                </a:solidFill>
              </a:rPr>
              <a:t>Etableringsfas </a:t>
            </a: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7929563" y="3429000"/>
            <a:ext cx="1071562" cy="785813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2000" i="1" dirty="0"/>
              <a:t>Tid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Page </a:t>
            </a:r>
            <a:fld id="{3EE3DA4C-78B5-9A45-A869-509D32B0CE8F}" type="slidenum">
              <a:rPr lang="en-US"/>
              <a:pPr/>
              <a:t>15</a:t>
            </a:fld>
            <a:endParaRPr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quarter" idx="13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5" name="Rubrik 4"/>
          <p:cNvSpPr>
            <a:spLocks noGrp="1"/>
          </p:cNvSpPr>
          <p:nvPr>
            <p:ph type="title"/>
          </p:nvPr>
        </p:nvSpPr>
        <p:spPr>
          <a:xfrm>
            <a:off x="2051050" y="692150"/>
            <a:ext cx="6878638" cy="7366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sv-SE" cap="none">
                <a:solidFill>
                  <a:srgbClr val="00386B"/>
                </a:solidFill>
                <a:latin typeface="Century Gothic" pitchFamily="-111" charset="0"/>
              </a:rPr>
              <a:t>TVÅ GENOMFÖRDA STUDIER </a:t>
            </a:r>
          </a:p>
        </p:txBody>
      </p:sp>
      <p:sp>
        <p:nvSpPr>
          <p:cNvPr id="18438" name="Platshållare för text 5"/>
          <p:cNvSpPr>
            <a:spLocks noGrp="1"/>
          </p:cNvSpPr>
          <p:nvPr>
            <p:ph type="body" sz="quarter" idx="10"/>
          </p:nvPr>
        </p:nvSpPr>
        <p:spPr bwMode="auto">
          <a:xfrm>
            <a:off x="1000125" y="1714500"/>
            <a:ext cx="7867650" cy="36893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indent="-514350" eaLnBrk="1" hangingPunct="1">
              <a:buFont typeface="Garamond" pitchFamily="-111" charset="0"/>
              <a:buAutoNum type="arabicPeriod"/>
            </a:pPr>
            <a:r>
              <a:rPr lang="sv-SE">
                <a:latin typeface="Century Gothic" pitchFamily="-111" charset="0"/>
              </a:rPr>
              <a:t>Kvalitativ studie av 14 SMF:</a:t>
            </a:r>
          </a:p>
          <a:p>
            <a:pPr marL="914400" lvl="1" indent="-514350" eaLnBrk="1" hangingPunct="1">
              <a:buFont typeface="Arial" pitchFamily="-111" charset="0"/>
              <a:buChar char="•"/>
            </a:pPr>
            <a:r>
              <a:rPr lang="sv-SE">
                <a:latin typeface="Century Gothic" pitchFamily="-111" charset="0"/>
              </a:rPr>
              <a:t>Longitudinell studie: 2003-2008 </a:t>
            </a:r>
          </a:p>
          <a:p>
            <a:pPr marL="914400" lvl="1" indent="-514350" eaLnBrk="1" hangingPunct="1">
              <a:buFont typeface="Arial" pitchFamily="-111" charset="0"/>
              <a:buChar char="•"/>
            </a:pPr>
            <a:r>
              <a:rPr lang="sv-SE">
                <a:latin typeface="Century Gothic" pitchFamily="-111" charset="0"/>
              </a:rPr>
              <a:t>42 intervjuer genomförda</a:t>
            </a:r>
          </a:p>
          <a:p>
            <a:pPr marL="914400" lvl="1" indent="-514350" eaLnBrk="1" hangingPunct="1">
              <a:buFont typeface="Arial" pitchFamily="-111" charset="0"/>
              <a:buChar char="•"/>
            </a:pPr>
            <a:endParaRPr lang="sv-SE">
              <a:latin typeface="Century Gothic" pitchFamily="-111" charset="0"/>
            </a:endParaRPr>
          </a:p>
          <a:p>
            <a:pPr marL="514350" indent="-514350" eaLnBrk="1" hangingPunct="1">
              <a:buFont typeface="Garamond" pitchFamily="-111" charset="0"/>
              <a:buAutoNum type="arabicPeriod"/>
            </a:pPr>
            <a:r>
              <a:rPr lang="sv-SE">
                <a:latin typeface="Century Gothic" pitchFamily="-111" charset="0"/>
              </a:rPr>
              <a:t>Kvantitativ studie av 188 SMF:</a:t>
            </a:r>
          </a:p>
          <a:p>
            <a:pPr marL="914400" lvl="1" indent="-514350" eaLnBrk="1" hangingPunct="1">
              <a:buFont typeface="Arial" pitchFamily="-111" charset="0"/>
              <a:buChar char="•"/>
            </a:pPr>
            <a:r>
              <a:rPr lang="sv-SE">
                <a:latin typeface="Century Gothic" pitchFamily="-111" charset="0"/>
              </a:rPr>
              <a:t>Forskargruppen </a:t>
            </a:r>
            <a:r>
              <a:rPr lang="sv-SE" i="1">
                <a:latin typeface="Century Gothic" pitchFamily="-111" charset="0"/>
              </a:rPr>
              <a:t>Inet</a:t>
            </a:r>
            <a:r>
              <a:rPr lang="sv-SE">
                <a:latin typeface="Century Gothic" pitchFamily="-111" charset="0"/>
              </a:rPr>
              <a:t>: KTH, UU, HHS</a:t>
            </a:r>
          </a:p>
          <a:p>
            <a:pPr marL="914400" lvl="1" indent="-514350" eaLnBrk="1" hangingPunct="1">
              <a:buFont typeface="Arial" pitchFamily="-111" charset="0"/>
              <a:buChar char="•"/>
            </a:pPr>
            <a:r>
              <a:rPr lang="sv-SE">
                <a:latin typeface="Century Gothic" pitchFamily="-111" charset="0"/>
              </a:rPr>
              <a:t>Enkät om företags</a:t>
            </a:r>
          </a:p>
          <a:p>
            <a:pPr marL="914400" lvl="1" indent="-514350" eaLnBrk="1" hangingPunct="1">
              <a:buFont typeface="Arial" pitchFamily="-111" charset="0"/>
              <a:buNone/>
            </a:pPr>
            <a:r>
              <a:rPr lang="sv-SE">
                <a:latin typeface="Century Gothic" pitchFamily="-111" charset="0"/>
              </a:rPr>
              <a:t>	användning och</a:t>
            </a:r>
          </a:p>
          <a:p>
            <a:pPr marL="914400" lvl="1" indent="-514350" eaLnBrk="1" hangingPunct="1">
              <a:buFont typeface="Arial" pitchFamily="-111" charset="0"/>
              <a:buNone/>
            </a:pPr>
            <a:r>
              <a:rPr lang="sv-SE">
                <a:latin typeface="Century Gothic" pitchFamily="-111" charset="0"/>
              </a:rPr>
              <a:t>	inhämtning av kunskap	</a:t>
            </a:r>
          </a:p>
          <a:p>
            <a:pPr marL="914400" lvl="1" indent="-514350" eaLnBrk="1" hangingPunct="1">
              <a:buFont typeface="Arial" pitchFamily="-111" charset="0"/>
              <a:buNone/>
            </a:pPr>
            <a:r>
              <a:rPr lang="sv-SE">
                <a:latin typeface="Century Gothic" pitchFamily="-111" charset="0"/>
              </a:rPr>
              <a:t>	i utländska affärsnätverk</a:t>
            </a:r>
          </a:p>
          <a:p>
            <a:pPr marL="914400" lvl="1" indent="-514350" eaLnBrk="1" hangingPunct="1">
              <a:buFont typeface="Arial" pitchFamily="-111" charset="0"/>
              <a:buNone/>
            </a:pPr>
            <a:r>
              <a:rPr lang="sv-SE">
                <a:latin typeface="Century Gothic" pitchFamily="-111" charset="0"/>
              </a:rPr>
              <a:t> </a:t>
            </a:r>
          </a:p>
          <a:p>
            <a:pPr marL="514350" indent="-514350" eaLnBrk="1" hangingPunct="1"/>
            <a:endParaRPr lang="sv-SE">
              <a:latin typeface="Century Gothic" pitchFamily="-111" charset="0"/>
            </a:endParaRPr>
          </a:p>
        </p:txBody>
      </p:sp>
      <p:pic>
        <p:nvPicPr>
          <p:cNvPr id="18439" name="Picture 8" descr="C:\Users\der\Pictures\Microsoft Clip Organizer\j040933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88" y="2000250"/>
            <a:ext cx="2741612" cy="411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Page </a:t>
            </a:r>
            <a:fld id="{C17E5892-BDB6-714B-A78D-BF4B03422296}" type="slidenum">
              <a:rPr lang="en-US"/>
              <a:pPr/>
              <a:t>16</a:t>
            </a:fld>
            <a:endParaRPr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quarter" idx="13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5" name="Rubrik 4"/>
          <p:cNvSpPr>
            <a:spLocks noGrp="1"/>
          </p:cNvSpPr>
          <p:nvPr>
            <p:ph type="title"/>
          </p:nvPr>
        </p:nvSpPr>
        <p:spPr>
          <a:xfrm>
            <a:off x="928688" y="692150"/>
            <a:ext cx="8001000" cy="736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sv-SE" dirty="0" smtClean="0">
                <a:solidFill>
                  <a:srgbClr val="00386B"/>
                </a:solidFill>
              </a:rPr>
              <a:t>Resultat 1: betydelsen av erfarenhetsbaserad kunskap </a:t>
            </a:r>
            <a:endParaRPr lang="sv-SE" dirty="0">
              <a:solidFill>
                <a:srgbClr val="00386B"/>
              </a:solidFill>
            </a:endParaRPr>
          </a:p>
        </p:txBody>
      </p:sp>
      <p:sp>
        <p:nvSpPr>
          <p:cNvPr id="19462" name="Platshållare för text 5"/>
          <p:cNvSpPr>
            <a:spLocks noGrp="1"/>
          </p:cNvSpPr>
          <p:nvPr>
            <p:ph type="body" sz="quarter" idx="10"/>
          </p:nvPr>
        </p:nvSpPr>
        <p:spPr bwMode="auto">
          <a:xfrm>
            <a:off x="2051050" y="1857375"/>
            <a:ext cx="6807200" cy="40147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 eaLnBrk="1" hangingPunct="1"/>
            <a:r>
              <a:rPr lang="sv-SE" sz="2400">
                <a:latin typeface="Century Gothic" pitchFamily="-111" charset="0"/>
              </a:rPr>
              <a:t>Vad säger tidigare born global forskning om betydelsen av erfarenhetsbaserad kunskap?</a:t>
            </a:r>
          </a:p>
          <a:p>
            <a:pPr lvl="1" eaLnBrk="1" hangingPunct="1">
              <a:buFont typeface="Arial" pitchFamily="-111" charset="0"/>
              <a:buNone/>
            </a:pPr>
            <a:endParaRPr lang="sv-SE" sz="2400">
              <a:latin typeface="Century Gothic" pitchFamily="-111" charset="0"/>
            </a:endParaRPr>
          </a:p>
          <a:p>
            <a:pPr lvl="1" eaLnBrk="1" hangingPunct="1"/>
            <a:r>
              <a:rPr lang="sv-SE" sz="2400">
                <a:latin typeface="Century Gothic" pitchFamily="-111" charset="0"/>
              </a:rPr>
              <a:t>Vad visar våra resultat? </a:t>
            </a:r>
          </a:p>
          <a:p>
            <a:pPr eaLnBrk="1" hangingPunct="1">
              <a:buFont typeface="Arial" pitchFamily="-111" charset="0"/>
              <a:buNone/>
            </a:pPr>
            <a:endParaRPr lang="sv-SE" b="1">
              <a:latin typeface="Century Gothic" pitchFamily="-111" charset="0"/>
            </a:endParaRPr>
          </a:p>
          <a:p>
            <a:pPr eaLnBrk="1" hangingPunct="1">
              <a:buFont typeface="Arial" pitchFamily="-111" charset="0"/>
              <a:buNone/>
            </a:pPr>
            <a:r>
              <a:rPr lang="sv-SE" b="1">
                <a:latin typeface="Century Gothic" pitchFamily="-111" charset="0"/>
              </a:rPr>
              <a:t>		1. Internationell affärserfarenhet </a:t>
            </a:r>
          </a:p>
          <a:p>
            <a:pPr eaLnBrk="1" hangingPunct="1">
              <a:buFont typeface="Arial" pitchFamily="-111" charset="0"/>
              <a:buNone/>
            </a:pPr>
            <a:r>
              <a:rPr lang="sv-SE" b="1">
                <a:latin typeface="Century Gothic" pitchFamily="-111" charset="0"/>
              </a:rPr>
              <a:t>		2. Teknisk erfarenhet</a:t>
            </a:r>
          </a:p>
          <a:p>
            <a:pPr eaLnBrk="1" hangingPunct="1">
              <a:buFont typeface="Arial" pitchFamily="-111" charset="0"/>
              <a:buNone/>
            </a:pPr>
            <a:endParaRPr lang="sv-SE" b="1">
              <a:latin typeface="Century Gothic" pitchFamily="-111" charset="0"/>
            </a:endParaRPr>
          </a:p>
          <a:p>
            <a:pPr eaLnBrk="1" hangingPunct="1">
              <a:buFont typeface="Arial" pitchFamily="-111" charset="0"/>
              <a:buNone/>
            </a:pPr>
            <a:endParaRPr lang="sv-SE" b="1">
              <a:latin typeface="Century Gothic" pitchFamily="-111" charset="0"/>
            </a:endParaRPr>
          </a:p>
          <a:p>
            <a:pPr eaLnBrk="1" hangingPunct="1">
              <a:buFont typeface="Arial" pitchFamily="-111" charset="0"/>
              <a:buNone/>
            </a:pPr>
            <a:endParaRPr lang="sv-SE">
              <a:latin typeface="Century Gothic" pitchFamily="-111" charset="0"/>
            </a:endParaRPr>
          </a:p>
          <a:p>
            <a:pPr eaLnBrk="1" hangingPunct="1">
              <a:buFont typeface="Arial" pitchFamily="-111" charset="0"/>
              <a:buNone/>
            </a:pPr>
            <a:endParaRPr lang="sv-SE">
              <a:latin typeface="Century Gothic" pitchFamily="-111" charset="0"/>
            </a:endParaRPr>
          </a:p>
          <a:p>
            <a:pPr eaLnBrk="1" hangingPunct="1">
              <a:buFont typeface="Arial" pitchFamily="-111" charset="0"/>
              <a:buNone/>
            </a:pPr>
            <a:r>
              <a:rPr lang="sv-SE">
                <a:latin typeface="Century Gothic" pitchFamily="-111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051050" y="692150"/>
            <a:ext cx="6878638" cy="736600"/>
          </a:xfrm>
        </p:spPr>
        <p:txBody>
          <a:bodyPr/>
          <a:lstStyle/>
          <a:p>
            <a:pPr>
              <a:defRPr/>
            </a:pPr>
            <a:r>
              <a:rPr lang="sv-SE" dirty="0" smtClean="0"/>
              <a:t>Resultat 1: </a:t>
            </a:r>
            <a:endParaRPr lang="sv-SE" dirty="0"/>
          </a:p>
        </p:txBody>
      </p:sp>
      <p:sp>
        <p:nvSpPr>
          <p:cNvPr id="20483" name="Platshållare för text 2"/>
          <p:cNvSpPr>
            <a:spLocks noGrp="1"/>
          </p:cNvSpPr>
          <p:nvPr>
            <p:ph type="body" sz="quarter" idx="10"/>
          </p:nvPr>
        </p:nvSpPr>
        <p:spPr bwMode="auto">
          <a:xfrm>
            <a:off x="2051050" y="1843088"/>
            <a:ext cx="6807200" cy="401478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Arial" pitchFamily="-111" charset="0"/>
              <a:buNone/>
            </a:pPr>
            <a:endParaRPr lang="sv-SE">
              <a:latin typeface="Century Gothic" pitchFamily="-111" charset="0"/>
            </a:endParaRPr>
          </a:p>
          <a:p>
            <a:r>
              <a:rPr lang="sv-SE">
                <a:latin typeface="Century Gothic" pitchFamily="-111" charset="0"/>
              </a:rPr>
              <a:t>”Born Academics” och  ”Born Industrials”:</a:t>
            </a:r>
          </a:p>
          <a:p>
            <a:endParaRPr lang="sv-SE">
              <a:latin typeface="Century Gothic" pitchFamily="-111" charset="0"/>
            </a:endParaRPr>
          </a:p>
          <a:p>
            <a:pPr lvl="1">
              <a:buFont typeface="Arial" pitchFamily="-111" charset="0"/>
              <a:buNone/>
            </a:pPr>
            <a:r>
              <a:rPr lang="sv-SE">
                <a:latin typeface="Century Gothic" pitchFamily="-111" charset="0"/>
              </a:rPr>
              <a:t>Deras inledande internationalisering ser olika ut.</a:t>
            </a:r>
          </a:p>
          <a:p>
            <a:pPr lvl="1">
              <a:buFont typeface="Arial" pitchFamily="-111" charset="0"/>
              <a:buNone/>
            </a:pPr>
            <a:endParaRPr lang="sv-SE">
              <a:latin typeface="Century Gothic" pitchFamily="-111" charset="0"/>
            </a:endParaRPr>
          </a:p>
          <a:p>
            <a:pPr lvl="1">
              <a:buFont typeface="Arial" pitchFamily="-111" charset="0"/>
              <a:buNone/>
            </a:pPr>
            <a:r>
              <a:rPr lang="sv-SE" b="1">
                <a:latin typeface="Century Gothic" pitchFamily="-111" charset="0"/>
              </a:rPr>
              <a:t>Slutsats: </a:t>
            </a:r>
          </a:p>
          <a:p>
            <a:pPr lvl="1">
              <a:buFont typeface="Arial" pitchFamily="-111" charset="0"/>
              <a:buNone/>
            </a:pPr>
            <a:r>
              <a:rPr lang="sv-SE" b="1">
                <a:latin typeface="Century Gothic" pitchFamily="-111" charset="0"/>
              </a:rPr>
              <a:t>Företagens inledande internationalisering ser olika ut</a:t>
            </a:r>
          </a:p>
          <a:p>
            <a:pPr lvl="1">
              <a:buFont typeface="Arial" pitchFamily="-111" charset="0"/>
              <a:buNone/>
            </a:pPr>
            <a:r>
              <a:rPr lang="sv-SE" b="1">
                <a:latin typeface="Century Gothic" pitchFamily="-111" charset="0"/>
              </a:rPr>
              <a:t>beroende på personernas tidigare erfarenheter . </a:t>
            </a:r>
          </a:p>
          <a:p>
            <a:pPr lvl="1">
              <a:buFont typeface="Arial" pitchFamily="-111" charset="0"/>
              <a:buNone/>
            </a:pPr>
            <a:endParaRPr lang="sv-SE">
              <a:latin typeface="Century Gothic" pitchFamily="-111" charset="0"/>
            </a:endParaRPr>
          </a:p>
          <a:p>
            <a:pPr lvl="1">
              <a:buFont typeface="Arial" pitchFamily="-111" charset="0"/>
              <a:buNone/>
            </a:pPr>
            <a:r>
              <a:rPr lang="sv-SE">
                <a:latin typeface="Century Gothic" pitchFamily="-111" charset="0"/>
              </a:rPr>
              <a:t> 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Page </a:t>
            </a:r>
            <a:fld id="{8648B661-E657-2645-A3F4-5834688C9CFE}" type="slidenum">
              <a:rPr lang="en-US"/>
              <a:pPr/>
              <a:t>17</a:t>
            </a:fld>
            <a:endParaRPr lang="en-US"/>
          </a:p>
        </p:txBody>
      </p:sp>
      <p:sp>
        <p:nvSpPr>
          <p:cNvPr id="6" name="Platshållare för datum 5"/>
          <p:cNvSpPr>
            <a:spLocks noGrp="1"/>
          </p:cNvSpPr>
          <p:nvPr>
            <p:ph type="dt" sz="quarter" idx="13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Page </a:t>
            </a:r>
            <a:fld id="{77930E60-777E-A145-A4D3-F7BFB3061B8B}" type="slidenum">
              <a:rPr lang="en-US"/>
              <a:pPr/>
              <a:t>18</a:t>
            </a:fld>
            <a:endParaRPr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quarter" idx="13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5" name="Rubrik 4"/>
          <p:cNvSpPr>
            <a:spLocks noGrp="1"/>
          </p:cNvSpPr>
          <p:nvPr>
            <p:ph type="title"/>
          </p:nvPr>
        </p:nvSpPr>
        <p:spPr>
          <a:xfrm>
            <a:off x="1643063" y="692150"/>
            <a:ext cx="7286625" cy="7366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sv-SE" cap="none">
                <a:latin typeface="Century Gothic" pitchFamily="-111" charset="0"/>
              </a:rPr>
              <a:t>RESULTAT 2: BETYDELSEN AV PERSONLIGA NÄTVERK</a:t>
            </a:r>
          </a:p>
        </p:txBody>
      </p:sp>
      <p:sp>
        <p:nvSpPr>
          <p:cNvPr id="21510" name="Platshållare för text 5"/>
          <p:cNvSpPr>
            <a:spLocks noGrp="1"/>
          </p:cNvSpPr>
          <p:nvPr>
            <p:ph type="body" sz="quarter" idx="10"/>
          </p:nvPr>
        </p:nvSpPr>
        <p:spPr bwMode="auto">
          <a:xfrm>
            <a:off x="1285875" y="1500188"/>
            <a:ext cx="7572375" cy="421481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Arial" pitchFamily="-111" charset="0"/>
              <a:buNone/>
            </a:pPr>
            <a:endParaRPr lang="sv-SE">
              <a:latin typeface="Century Gothic" pitchFamily="-111" charset="0"/>
            </a:endParaRPr>
          </a:p>
          <a:p>
            <a:pPr lvl="1" eaLnBrk="1" hangingPunct="1"/>
            <a:r>
              <a:rPr lang="sv-SE" sz="2400">
                <a:latin typeface="Century Gothic" pitchFamily="-111" charset="0"/>
              </a:rPr>
              <a:t>Vilken typ av nätverk är viktigast för att born global-företag ska lyckas på utländska marknader?</a:t>
            </a:r>
          </a:p>
          <a:p>
            <a:pPr lvl="1" eaLnBrk="1" hangingPunct="1">
              <a:buFont typeface="Arial" pitchFamily="-111" charset="0"/>
              <a:buNone/>
            </a:pPr>
            <a:endParaRPr lang="sv-SE" sz="2400">
              <a:latin typeface="Century Gothic" pitchFamily="-111" charset="0"/>
            </a:endParaRPr>
          </a:p>
          <a:p>
            <a:pPr lvl="1" eaLnBrk="1" hangingPunct="1"/>
            <a:r>
              <a:rPr lang="sv-SE" sz="2400">
                <a:latin typeface="Century Gothic" pitchFamily="-111" charset="0"/>
              </a:rPr>
              <a:t>Vad säger tidigare forskning?</a:t>
            </a:r>
          </a:p>
          <a:p>
            <a:pPr lvl="1" eaLnBrk="1" hangingPunct="1">
              <a:buFont typeface="Arial" pitchFamily="-111" charset="0"/>
              <a:buNone/>
            </a:pPr>
            <a:endParaRPr lang="sv-SE" sz="2400">
              <a:latin typeface="Century Gothic" pitchFamily="-111" charset="0"/>
            </a:endParaRPr>
          </a:p>
          <a:p>
            <a:pPr lvl="1" eaLnBrk="1" hangingPunct="1"/>
            <a:r>
              <a:rPr lang="sv-SE" sz="2400">
                <a:latin typeface="Century Gothic" pitchFamily="-111" charset="0"/>
              </a:rPr>
              <a:t>Vad visar våra resultat?</a:t>
            </a:r>
          </a:p>
          <a:p>
            <a:pPr lvl="1" eaLnBrk="1" hangingPunct="1"/>
            <a:endParaRPr lang="sv-SE">
              <a:latin typeface="Century Gothic" pitchFamily="-111" charset="0"/>
            </a:endParaRPr>
          </a:p>
        </p:txBody>
      </p:sp>
      <p:pic>
        <p:nvPicPr>
          <p:cNvPr id="21511" name="Picture 7" descr="C:\Users\der\Pictures\Microsoft Clip Organizer\j018259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688" y="3000375"/>
            <a:ext cx="2244725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Page </a:t>
            </a:r>
            <a:fld id="{74A8527A-1743-8643-9A60-5CE761DBC8CF}" type="slidenum">
              <a:rPr lang="en-US"/>
              <a:pPr/>
              <a:t>19</a:t>
            </a:fld>
            <a:endParaRPr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quarter" idx="13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5" name="Rubrik 4"/>
          <p:cNvSpPr>
            <a:spLocks noGrp="1"/>
          </p:cNvSpPr>
          <p:nvPr>
            <p:ph type="title"/>
          </p:nvPr>
        </p:nvSpPr>
        <p:spPr>
          <a:xfrm>
            <a:off x="1357313" y="692150"/>
            <a:ext cx="7572375" cy="736600"/>
          </a:xfrm>
        </p:spPr>
        <p:txBody>
          <a:bodyPr/>
          <a:lstStyle/>
          <a:p>
            <a:pPr eaLnBrk="1" hangingPunct="1">
              <a:defRPr/>
            </a:pPr>
            <a:r>
              <a:rPr lang="sv-SE" dirty="0" smtClean="0"/>
              <a:t>Resultat 3: betydelsen av personlig interaktion</a:t>
            </a:r>
            <a:endParaRPr lang="sv-SE" dirty="0"/>
          </a:p>
        </p:txBody>
      </p:sp>
      <p:sp>
        <p:nvSpPr>
          <p:cNvPr id="22534" name="Platshållare för text 5"/>
          <p:cNvSpPr>
            <a:spLocks noGrp="1"/>
          </p:cNvSpPr>
          <p:nvPr>
            <p:ph type="body" sz="quarter" idx="10"/>
          </p:nvPr>
        </p:nvSpPr>
        <p:spPr bwMode="auto">
          <a:xfrm>
            <a:off x="857250" y="1571625"/>
            <a:ext cx="8001000" cy="41433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Arial" pitchFamily="-111" charset="0"/>
              <a:buNone/>
            </a:pPr>
            <a:r>
              <a:rPr lang="sv-SE">
                <a:latin typeface="Century Gothic" pitchFamily="-111" charset="0"/>
              </a:rPr>
              <a:t> </a:t>
            </a:r>
          </a:p>
          <a:p>
            <a:pPr lvl="1" eaLnBrk="1" hangingPunct="1"/>
            <a:r>
              <a:rPr lang="sv-SE" sz="2400">
                <a:latin typeface="Century Gothic" pitchFamily="-111" charset="0"/>
              </a:rPr>
              <a:t>Vad säger tidigare born global forskning om betydelsen av personlig interaktion?</a:t>
            </a:r>
          </a:p>
          <a:p>
            <a:pPr lvl="1" eaLnBrk="1" hangingPunct="1">
              <a:buFont typeface="Arial" pitchFamily="-111" charset="0"/>
              <a:buNone/>
            </a:pPr>
            <a:endParaRPr lang="sv-SE" sz="2400">
              <a:latin typeface="Century Gothic" pitchFamily="-111" charset="0"/>
            </a:endParaRPr>
          </a:p>
          <a:p>
            <a:pPr lvl="1" eaLnBrk="1" hangingPunct="1"/>
            <a:r>
              <a:rPr lang="sv-SE" sz="2400">
                <a:latin typeface="Century Gothic" pitchFamily="-111" charset="0"/>
              </a:rPr>
              <a:t>Vad visar våra resultat? </a:t>
            </a:r>
          </a:p>
          <a:p>
            <a:pPr lvl="1" eaLnBrk="1" hangingPunct="1">
              <a:buFont typeface="Arial" pitchFamily="-111" charset="0"/>
              <a:buNone/>
            </a:pPr>
            <a:endParaRPr lang="sv-SE" sz="2400">
              <a:latin typeface="Century Gothic" pitchFamily="-111" charset="0"/>
            </a:endParaRPr>
          </a:p>
        </p:txBody>
      </p:sp>
      <p:pic>
        <p:nvPicPr>
          <p:cNvPr id="22535" name="Picture 8" descr="C:\Users\der\Pictures\Microsoft Clip Organizer\j038628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38" y="3857625"/>
            <a:ext cx="3657600" cy="241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Page </a:t>
            </a:r>
            <a:fld id="{0BFFD1D2-BD00-4E4E-AB98-B87A1B1A5679}" type="slidenum">
              <a:rPr lang="en-US"/>
              <a:pPr/>
              <a:t>2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3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051050" y="692150"/>
            <a:ext cx="6878638" cy="7366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cap="none">
                <a:latin typeface="Century Gothic" pitchFamily="-111" charset="0"/>
              </a:rPr>
              <a:t>DAGENS FÖRELÄSNING</a:t>
            </a:r>
          </a:p>
        </p:txBody>
      </p:sp>
      <p:sp>
        <p:nvSpPr>
          <p:cNvPr id="5126" name="Text Placeholder 5"/>
          <p:cNvSpPr>
            <a:spLocks noGrp="1"/>
          </p:cNvSpPr>
          <p:nvPr>
            <p:ph type="body" sz="quarter" idx="10"/>
          </p:nvPr>
        </p:nvSpPr>
        <p:spPr bwMode="auto">
          <a:xfrm>
            <a:off x="2051050" y="1843088"/>
            <a:ext cx="6807200" cy="387191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Arial" pitchFamily="-111" charset="0"/>
              <a:buNone/>
            </a:pPr>
            <a:r>
              <a:rPr lang="sv-SE" b="1">
                <a:latin typeface="Century Gothic" pitchFamily="-111" charset="0"/>
              </a:rPr>
              <a:t>Del 1:</a:t>
            </a:r>
          </a:p>
          <a:p>
            <a:pPr eaLnBrk="1" hangingPunct="1"/>
            <a:r>
              <a:rPr lang="sv-SE">
                <a:latin typeface="Century Gothic" pitchFamily="-111" charset="0"/>
              </a:rPr>
              <a:t>Forskningen om småföretagens internationalisering</a:t>
            </a:r>
          </a:p>
          <a:p>
            <a:pPr eaLnBrk="1" hangingPunct="1"/>
            <a:r>
              <a:rPr lang="sv-SE">
                <a:latin typeface="Century Gothic" pitchFamily="-111" charset="0"/>
              </a:rPr>
              <a:t>Två genomförda studier </a:t>
            </a:r>
          </a:p>
          <a:p>
            <a:pPr eaLnBrk="1" hangingPunct="1"/>
            <a:r>
              <a:rPr lang="sv-SE">
                <a:latin typeface="Century Gothic" pitchFamily="-111" charset="0"/>
              </a:rPr>
              <a:t>Våra resultat</a:t>
            </a:r>
          </a:p>
          <a:p>
            <a:pPr eaLnBrk="1" hangingPunct="1"/>
            <a:endParaRPr lang="sv-SE">
              <a:latin typeface="Century Gothic" pitchFamily="-111" charset="0"/>
            </a:endParaRPr>
          </a:p>
          <a:p>
            <a:pPr eaLnBrk="1" hangingPunct="1"/>
            <a:r>
              <a:rPr lang="sv-SE">
                <a:latin typeface="Century Gothic" pitchFamily="-111" charset="0"/>
              </a:rPr>
              <a:t>PAUS </a:t>
            </a:r>
          </a:p>
          <a:p>
            <a:pPr eaLnBrk="1" hangingPunct="1">
              <a:buFont typeface="Arial" pitchFamily="-111" charset="0"/>
              <a:buNone/>
            </a:pPr>
            <a:endParaRPr lang="sv-SE" b="1">
              <a:latin typeface="Century Gothic" pitchFamily="-111" charset="0"/>
            </a:endParaRPr>
          </a:p>
          <a:p>
            <a:pPr eaLnBrk="1" hangingPunct="1">
              <a:buFont typeface="Arial" pitchFamily="-111" charset="0"/>
              <a:buNone/>
            </a:pPr>
            <a:r>
              <a:rPr lang="sv-SE" b="1">
                <a:latin typeface="Century Gothic" pitchFamily="-111" charset="0"/>
              </a:rPr>
              <a:t>Del 2: </a:t>
            </a:r>
          </a:p>
          <a:p>
            <a:pPr eaLnBrk="1" hangingPunct="1"/>
            <a:r>
              <a:rPr lang="sv-SE">
                <a:latin typeface="Century Gothic" pitchFamily="-111" charset="0"/>
              </a:rPr>
              <a:t>Implikationerna av våra resultat </a:t>
            </a:r>
          </a:p>
          <a:p>
            <a:pPr eaLnBrk="1" hangingPunct="1"/>
            <a:r>
              <a:rPr lang="sv-SE">
                <a:latin typeface="Century Gothic" pitchFamily="-111" charset="0"/>
              </a:rPr>
              <a:t>Diskussion </a:t>
            </a:r>
          </a:p>
          <a:p>
            <a:pPr eaLnBrk="1" hangingPunct="1"/>
            <a:endParaRPr lang="en-US">
              <a:latin typeface="Century Gothic" pitchFamily="-11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051050" y="692150"/>
            <a:ext cx="6878638" cy="7366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sv-SE" cap="none">
                <a:latin typeface="Century Gothic" pitchFamily="-111" charset="0"/>
              </a:rPr>
              <a:t>INTERAKTION MED UTLÄNDSKA KUNDER</a:t>
            </a:r>
          </a:p>
        </p:txBody>
      </p:sp>
      <p:sp>
        <p:nvSpPr>
          <p:cNvPr id="1028" name="Platshållare för text 2"/>
          <p:cNvSpPr>
            <a:spLocks noGrp="1"/>
          </p:cNvSpPr>
          <p:nvPr>
            <p:ph type="body" sz="quarter" idx="10"/>
          </p:nvPr>
        </p:nvSpPr>
        <p:spPr bwMode="auto">
          <a:xfrm>
            <a:off x="2051050" y="1843088"/>
            <a:ext cx="6807200" cy="387191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>
              <a:latin typeface="Century Gothic" pitchFamily="-111" charset="0"/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Page </a:t>
            </a:r>
            <a:fld id="{978C5545-9B7C-A44A-905F-63035271DA4B}" type="slidenum">
              <a:rPr lang="en-US"/>
              <a:pPr/>
              <a:t>20</a:t>
            </a:fld>
            <a:endParaRPr lang="en-US"/>
          </a:p>
        </p:txBody>
      </p:sp>
      <p:sp>
        <p:nvSpPr>
          <p:cNvPr id="6" name="Platshållare för datum 5"/>
          <p:cNvSpPr>
            <a:spLocks noGrp="1"/>
          </p:cNvSpPr>
          <p:nvPr>
            <p:ph type="dt" sz="quarter" idx="13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103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graphicFrame>
        <p:nvGraphicFramePr>
          <p:cNvPr id="1026" name="Object 1"/>
          <p:cNvGraphicFramePr>
            <a:graphicFrameLocks noChangeAspect="1"/>
          </p:cNvGraphicFramePr>
          <p:nvPr/>
        </p:nvGraphicFramePr>
        <p:xfrm>
          <a:off x="2428875" y="1785938"/>
          <a:ext cx="5753100" cy="3981450"/>
        </p:xfrm>
        <a:graphic>
          <a:graphicData uri="http://schemas.openxmlformats.org/presentationml/2006/ole">
            <p:oleObj spid="_x0000_s1026" name="Chart" r:id="rId4" imgW="5753100" imgH="3981450" progId="Excel.Chart.8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Page </a:t>
            </a:r>
            <a:fld id="{83C337A2-FBDE-1F4B-AF4D-9EB89B84C086}" type="slidenum">
              <a:rPr lang="en-US"/>
              <a:pPr/>
              <a:t>21</a:t>
            </a:fld>
            <a:endParaRPr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quarter" idx="13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5" name="Rubrik 4"/>
          <p:cNvSpPr>
            <a:spLocks noGrp="1"/>
          </p:cNvSpPr>
          <p:nvPr>
            <p:ph type="title"/>
          </p:nvPr>
        </p:nvSpPr>
        <p:spPr>
          <a:xfrm>
            <a:off x="2051050" y="692150"/>
            <a:ext cx="6878638" cy="7366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sv-SE" sz="2500" cap="none">
                <a:latin typeface="Century Gothic" pitchFamily="-111" charset="0"/>
              </a:rPr>
              <a:t/>
            </a:r>
            <a:br>
              <a:rPr lang="sv-SE" sz="2500" cap="none">
                <a:latin typeface="Century Gothic" pitchFamily="-111" charset="0"/>
              </a:rPr>
            </a:br>
            <a:r>
              <a:rPr lang="sv-SE" sz="2500" cap="none">
                <a:latin typeface="Century Gothic" pitchFamily="-111" charset="0"/>
              </a:rPr>
              <a:t>ÄR BORN GLOBAL-FÖRETAG ETT NYTT FENOMEN?</a:t>
            </a:r>
            <a:br>
              <a:rPr lang="sv-SE" sz="2500" cap="none">
                <a:latin typeface="Century Gothic" pitchFamily="-111" charset="0"/>
              </a:rPr>
            </a:br>
            <a:endParaRPr lang="sv-SE" sz="2500" cap="none">
              <a:latin typeface="Century Gothic" pitchFamily="-111" charset="0"/>
            </a:endParaRPr>
          </a:p>
        </p:txBody>
      </p:sp>
      <p:sp>
        <p:nvSpPr>
          <p:cNvPr id="23558" name="Platshållare för text 5"/>
          <p:cNvSpPr>
            <a:spLocks noGrp="1"/>
          </p:cNvSpPr>
          <p:nvPr>
            <p:ph type="body" sz="quarter" idx="10"/>
          </p:nvPr>
        </p:nvSpPr>
        <p:spPr bwMode="auto">
          <a:xfrm>
            <a:off x="642938" y="1843088"/>
            <a:ext cx="8215312" cy="387191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sv-SE">
              <a:latin typeface="Century Gothic" pitchFamily="-111" charset="0"/>
            </a:endParaRPr>
          </a:p>
          <a:p>
            <a:pPr eaLnBrk="1" hangingPunct="1"/>
            <a:r>
              <a:rPr lang="sv-SE" sz="2200">
                <a:latin typeface="Century Gothic" pitchFamily="-111" charset="0"/>
              </a:rPr>
              <a:t>Svenska born global-företag på 1970-talet!   </a:t>
            </a:r>
          </a:p>
          <a:p>
            <a:pPr eaLnBrk="1" hangingPunct="1"/>
            <a:endParaRPr lang="sv-SE" sz="2200">
              <a:latin typeface="Century Gothic" pitchFamily="-111" charset="0"/>
            </a:endParaRPr>
          </a:p>
          <a:p>
            <a:pPr eaLnBrk="1" hangingPunct="1"/>
            <a:r>
              <a:rPr lang="sv-SE" sz="2200">
                <a:latin typeface="Century Gothic" pitchFamily="-111" charset="0"/>
              </a:rPr>
              <a:t>Inget nytt fenomen, men ett växande fenomen! </a:t>
            </a:r>
          </a:p>
          <a:p>
            <a:pPr eaLnBrk="1" hangingPunct="1"/>
            <a:endParaRPr lang="sv-SE" sz="2200">
              <a:latin typeface="Century Gothic" pitchFamily="-111" charset="0"/>
            </a:endParaRPr>
          </a:p>
          <a:p>
            <a:pPr eaLnBrk="1" hangingPunct="1"/>
            <a:r>
              <a:rPr lang="sv-SE" sz="2200">
                <a:latin typeface="Century Gothic" pitchFamily="-111" charset="0"/>
              </a:rPr>
              <a:t>Ökad förståelse kring småföretagens </a:t>
            </a:r>
          </a:p>
          <a:p>
            <a:pPr eaLnBrk="1" hangingPunct="1">
              <a:buFont typeface="Arial" pitchFamily="-111" charset="0"/>
              <a:buNone/>
            </a:pPr>
            <a:r>
              <a:rPr lang="sv-SE" sz="2200">
                <a:latin typeface="Century Gothic" pitchFamily="-111" charset="0"/>
              </a:rPr>
              <a:t>	nya expansionsmönster krävs! </a:t>
            </a:r>
          </a:p>
          <a:p>
            <a:pPr eaLnBrk="1" hangingPunct="1"/>
            <a:endParaRPr lang="sv-SE">
              <a:latin typeface="Century Gothic" pitchFamily="-111" charset="0"/>
            </a:endParaRPr>
          </a:p>
        </p:txBody>
      </p:sp>
      <p:pic>
        <p:nvPicPr>
          <p:cNvPr id="23559" name="Picture 7" descr="C:\Users\der\Pictures\Microsoft Clip Organizer\j040066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00" y="3429000"/>
            <a:ext cx="2613025" cy="261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Page </a:t>
            </a:r>
            <a:fld id="{93598DB4-E7CD-1C48-B0CE-360E7F8BC174}" type="slidenum">
              <a:rPr lang="en-US"/>
              <a:pPr/>
              <a:t>22</a:t>
            </a:fld>
            <a:endParaRPr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quarter" idx="13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5" name="Rubrik 4"/>
          <p:cNvSpPr>
            <a:spLocks noGrp="1"/>
          </p:cNvSpPr>
          <p:nvPr>
            <p:ph type="title"/>
          </p:nvPr>
        </p:nvSpPr>
        <p:spPr>
          <a:xfrm>
            <a:off x="2265363" y="981075"/>
            <a:ext cx="6878637" cy="7366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sv-SE" sz="2500" cap="none">
                <a:latin typeface="Century Gothic" pitchFamily="-111" charset="0"/>
              </a:rPr>
              <a:t>VILKA FÄLLOR MÖTER BORN GLOBAL-FÖRETAGEN?</a:t>
            </a:r>
            <a:br>
              <a:rPr lang="sv-SE" sz="2500" cap="none">
                <a:latin typeface="Century Gothic" pitchFamily="-111" charset="0"/>
              </a:rPr>
            </a:br>
            <a:endParaRPr lang="sv-SE" sz="2500" cap="none">
              <a:latin typeface="Century Gothic" pitchFamily="-111" charset="0"/>
            </a:endParaRPr>
          </a:p>
        </p:txBody>
      </p:sp>
      <p:sp>
        <p:nvSpPr>
          <p:cNvPr id="24582" name="Platshållare för text 5"/>
          <p:cNvSpPr>
            <a:spLocks noGrp="1"/>
          </p:cNvSpPr>
          <p:nvPr>
            <p:ph type="body" sz="quarter" idx="10"/>
          </p:nvPr>
        </p:nvSpPr>
        <p:spPr bwMode="auto">
          <a:xfrm>
            <a:off x="1357313" y="1843088"/>
            <a:ext cx="7500937" cy="387191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sv-SE" sz="2400">
                <a:latin typeface="Century Gothic" pitchFamily="-111" charset="0"/>
              </a:rPr>
              <a:t>Att dra fördel av tidigare erfarenheter men  inte lita allt för mycket på den kunskap som kommer därifrån….</a:t>
            </a:r>
          </a:p>
          <a:p>
            <a:pPr eaLnBrk="1" hangingPunct="1"/>
            <a:r>
              <a:rPr lang="sv-SE" sz="2400">
                <a:latin typeface="Century Gothic" pitchFamily="-111" charset="0"/>
              </a:rPr>
              <a:t>De personliga nätverken som plötsligt kan bli mindre användbara…</a:t>
            </a:r>
          </a:p>
          <a:p>
            <a:pPr eaLnBrk="1" hangingPunct="1"/>
            <a:r>
              <a:rPr lang="sv-SE" sz="2400">
                <a:latin typeface="Century Gothic" pitchFamily="-111" charset="0"/>
              </a:rPr>
              <a:t>Personlig interaktion – viktigt att inte förbise detta…</a:t>
            </a:r>
          </a:p>
          <a:p>
            <a:pPr eaLnBrk="1" hangingPunct="1"/>
            <a:r>
              <a:rPr lang="sv-SE" sz="2400">
                <a:latin typeface="Century Gothic" pitchFamily="-111" charset="0"/>
              </a:rPr>
              <a:t>En snabb internationalisering – större utmaningar under den fortsatta internationaliseringen? </a:t>
            </a:r>
          </a:p>
          <a:p>
            <a:pPr eaLnBrk="1" hangingPunct="1"/>
            <a:endParaRPr lang="sv-SE">
              <a:latin typeface="Century Gothic" pitchFamily="-111" charset="0"/>
            </a:endParaRPr>
          </a:p>
          <a:p>
            <a:pPr eaLnBrk="1" hangingPunct="1"/>
            <a:endParaRPr lang="sv-SE">
              <a:latin typeface="Century Gothic" pitchFamily="-11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Page </a:t>
            </a:r>
            <a:fld id="{0C068539-05F6-ED41-A9F4-67A579455AF0}" type="slidenum">
              <a:rPr lang="en-US"/>
              <a:pPr/>
              <a:t>23</a:t>
            </a:fld>
            <a:endParaRPr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quarter" idx="13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5" name="Rubrik 4"/>
          <p:cNvSpPr>
            <a:spLocks noGrp="1"/>
          </p:cNvSpPr>
          <p:nvPr>
            <p:ph type="title"/>
          </p:nvPr>
        </p:nvSpPr>
        <p:spPr>
          <a:xfrm>
            <a:off x="1908175" y="908050"/>
            <a:ext cx="6878638" cy="1020763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sv-SE" sz="2500" cap="none">
                <a:latin typeface="Century Gothic" pitchFamily="-111" charset="0"/>
              </a:rPr>
              <a:t>HUR VÄNDER MAN FÄLLOR TILL FRAMGÅNGSFAKTORER?</a:t>
            </a:r>
            <a:br>
              <a:rPr lang="sv-SE" sz="2500" cap="none">
                <a:latin typeface="Century Gothic" pitchFamily="-111" charset="0"/>
              </a:rPr>
            </a:br>
            <a:endParaRPr lang="sv-SE" sz="2500" cap="none">
              <a:latin typeface="Century Gothic" pitchFamily="-111" charset="0"/>
            </a:endParaRPr>
          </a:p>
        </p:txBody>
      </p:sp>
      <p:sp>
        <p:nvSpPr>
          <p:cNvPr id="25606" name="Platshållare för text 5"/>
          <p:cNvSpPr>
            <a:spLocks noGrp="1"/>
          </p:cNvSpPr>
          <p:nvPr>
            <p:ph type="body" sz="quarter" idx="10"/>
          </p:nvPr>
        </p:nvSpPr>
        <p:spPr bwMode="auto">
          <a:xfrm>
            <a:off x="928688" y="1857375"/>
            <a:ext cx="7929562" cy="38576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sv-SE">
                <a:latin typeface="Century Gothic" pitchFamily="-111" charset="0"/>
              </a:rPr>
              <a:t>Att löpande utveckla ny erfarenhetsbaserad kunskap är av stor vikt för en framgångsrik internationell expansion. </a:t>
            </a:r>
          </a:p>
          <a:p>
            <a:pPr eaLnBrk="1" hangingPunct="1"/>
            <a:endParaRPr lang="sv-SE">
              <a:latin typeface="Century Gothic" pitchFamily="-111" charset="0"/>
            </a:endParaRPr>
          </a:p>
          <a:p>
            <a:pPr eaLnBrk="1" hangingPunct="1"/>
            <a:r>
              <a:rPr lang="sv-SE">
                <a:latin typeface="Century Gothic" pitchFamily="-111" charset="0"/>
              </a:rPr>
              <a:t>Både personliga nätverk och affärsnätverk är viktiga för att lyckas på utländska marknader, men det är lika viktigt </a:t>
            </a:r>
          </a:p>
          <a:p>
            <a:pPr eaLnBrk="1" hangingPunct="1">
              <a:buFont typeface="Arial" pitchFamily="-111" charset="0"/>
              <a:buNone/>
            </a:pPr>
            <a:r>
              <a:rPr lang="sv-SE">
                <a:latin typeface="Century Gothic" pitchFamily="-111" charset="0"/>
              </a:rPr>
              <a:t> 	att veta när och hur de ska användas.</a:t>
            </a:r>
          </a:p>
          <a:p>
            <a:pPr eaLnBrk="1" hangingPunct="1"/>
            <a:endParaRPr lang="sv-SE">
              <a:latin typeface="Century Gothic" pitchFamily="-111" charset="0"/>
            </a:endParaRPr>
          </a:p>
          <a:p>
            <a:pPr eaLnBrk="1" hangingPunct="1"/>
            <a:endParaRPr lang="sv-SE">
              <a:latin typeface="Century Gothic" pitchFamily="-111" charset="0"/>
            </a:endParaRPr>
          </a:p>
        </p:txBody>
      </p:sp>
      <p:pic>
        <p:nvPicPr>
          <p:cNvPr id="25607" name="Picture 7" descr="C:\Users\der\Pictures\Microsoft Clip Organizer\j030923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0" y="4000500"/>
            <a:ext cx="3657600" cy="249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051050" y="692150"/>
            <a:ext cx="6878638" cy="87947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sv-SE" sz="2500" cap="none">
                <a:latin typeface="Century Gothic" pitchFamily="-111" charset="0"/>
              </a:rPr>
              <a:t>HUR VÄNDER MAN FÄLLOR TILL FRAMGÅNGSFAKTORER? </a:t>
            </a:r>
          </a:p>
        </p:txBody>
      </p:sp>
      <p:sp>
        <p:nvSpPr>
          <p:cNvPr id="26627" name="Platshållare för text 2"/>
          <p:cNvSpPr>
            <a:spLocks noGrp="1"/>
          </p:cNvSpPr>
          <p:nvPr>
            <p:ph type="body" sz="quarter" idx="10"/>
          </p:nvPr>
        </p:nvSpPr>
        <p:spPr bwMode="auto">
          <a:xfrm>
            <a:off x="2051050" y="1843088"/>
            <a:ext cx="6807200" cy="387191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sv-SE">
                <a:latin typeface="Century Gothic" pitchFamily="-111" charset="0"/>
              </a:rPr>
              <a:t>Personlig interaktion behövs för att skapa erfarenhetsbaserad kunskap.</a:t>
            </a:r>
          </a:p>
          <a:p>
            <a:pPr eaLnBrk="1" hangingPunct="1">
              <a:buFont typeface="Arial" pitchFamily="-111" charset="0"/>
              <a:buNone/>
            </a:pPr>
            <a:endParaRPr lang="sv-SE">
              <a:latin typeface="Century Gothic" pitchFamily="-111" charset="0"/>
            </a:endParaRPr>
          </a:p>
          <a:p>
            <a:pPr eaLnBrk="1" hangingPunct="1"/>
            <a:r>
              <a:rPr lang="sv-SE">
                <a:latin typeface="Century Gothic" pitchFamily="-111" charset="0"/>
              </a:rPr>
              <a:t>En snabb internationalisering är inte alltid bäst. </a:t>
            </a:r>
          </a:p>
          <a:p>
            <a:pPr>
              <a:buFont typeface="Arial" pitchFamily="-111" charset="0"/>
              <a:buNone/>
            </a:pPr>
            <a:endParaRPr lang="sv-SE">
              <a:latin typeface="Century Gothic" pitchFamily="-111" charset="0"/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Page </a:t>
            </a:r>
            <a:fld id="{676A4DED-F975-764F-B26F-DC997D77E819}" type="slidenum">
              <a:rPr lang="en-US"/>
              <a:pPr/>
              <a:t>24</a:t>
            </a:fld>
            <a:endParaRPr lang="en-US"/>
          </a:p>
        </p:txBody>
      </p:sp>
      <p:sp>
        <p:nvSpPr>
          <p:cNvPr id="6" name="Platshållare för datum 5"/>
          <p:cNvSpPr>
            <a:spLocks noGrp="1"/>
          </p:cNvSpPr>
          <p:nvPr>
            <p:ph type="dt" sz="quarter" idx="13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pic>
        <p:nvPicPr>
          <p:cNvPr id="26631" name="Picture 2" descr="C:\Users\der\Pictures\Microsoft Clip Organizer\j018511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06863" y="3878263"/>
            <a:ext cx="3657600" cy="238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051050" y="692150"/>
            <a:ext cx="6878638" cy="7366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sv-SE" cap="none">
                <a:latin typeface="Century Gothic" pitchFamily="-111" charset="0"/>
              </a:rPr>
              <a:t>ETT TYPISKT BORN GLOBAL-FÖRETAG</a:t>
            </a:r>
          </a:p>
        </p:txBody>
      </p:sp>
      <p:sp>
        <p:nvSpPr>
          <p:cNvPr id="6147" name="Platshållare för text 2"/>
          <p:cNvSpPr>
            <a:spLocks noGrp="1"/>
          </p:cNvSpPr>
          <p:nvPr>
            <p:ph type="body" sz="quarter" idx="10"/>
          </p:nvPr>
        </p:nvSpPr>
        <p:spPr bwMode="auto">
          <a:xfrm>
            <a:off x="2051050" y="1843088"/>
            <a:ext cx="6807200" cy="387191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v-SE">
                <a:latin typeface="Century Gothic" pitchFamily="-111" charset="0"/>
              </a:rPr>
              <a:t>Ett litet svenskt bioteknikföretag</a:t>
            </a:r>
          </a:p>
          <a:p>
            <a:r>
              <a:rPr lang="sv-SE">
                <a:latin typeface="Century Gothic" pitchFamily="-111" charset="0"/>
              </a:rPr>
              <a:t>Grundades 2001 och har 25 anställda</a:t>
            </a:r>
          </a:p>
          <a:p>
            <a:r>
              <a:rPr lang="sv-SE">
                <a:latin typeface="Century Gothic" pitchFamily="-111" charset="0"/>
              </a:rPr>
              <a:t>Säljer produkter till kunder över hela världen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Page </a:t>
            </a:r>
            <a:fld id="{1962E156-0166-E64E-9557-09A6D25369AC}" type="slidenum">
              <a:rPr lang="en-US"/>
              <a:pPr/>
              <a:t>3</a:t>
            </a:fld>
            <a:endParaRPr lang="en-US"/>
          </a:p>
        </p:txBody>
      </p:sp>
      <p:sp>
        <p:nvSpPr>
          <p:cNvPr id="6" name="Platshållare för datum 5"/>
          <p:cNvSpPr>
            <a:spLocks noGrp="1"/>
          </p:cNvSpPr>
          <p:nvPr>
            <p:ph type="dt" sz="quarter" idx="13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pic>
        <p:nvPicPr>
          <p:cNvPr id="6151" name="Picture 4" descr="j0216057"/>
          <p:cNvPicPr>
            <a:picLocks noChangeAspect="1" noChangeArrowheads="1"/>
          </p:cNvPicPr>
          <p:nvPr>
            <p:ph idx="4294967295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714625" y="3143250"/>
            <a:ext cx="3767138" cy="2490788"/>
          </a:xfrm>
          <a:prstGeom prst="rect">
            <a:avLst/>
          </a:prstGeom>
          <a:noFill/>
          <a:ln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10"/>
          <p:cNvSpPr>
            <a:spLocks noChangeShapeType="1"/>
          </p:cNvSpPr>
          <p:nvPr/>
        </p:nvSpPr>
        <p:spPr bwMode="auto">
          <a:xfrm>
            <a:off x="6156325" y="3789363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7171" name="Line 12"/>
          <p:cNvSpPr>
            <a:spLocks noChangeShapeType="1"/>
          </p:cNvSpPr>
          <p:nvPr/>
        </p:nvSpPr>
        <p:spPr bwMode="auto">
          <a:xfrm flipH="1">
            <a:off x="1979613" y="3789363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7172" name="Text Box 14"/>
          <p:cNvSpPr txBox="1">
            <a:spLocks noChangeArrowheads="1"/>
          </p:cNvSpPr>
          <p:nvPr/>
        </p:nvSpPr>
        <p:spPr bwMode="auto">
          <a:xfrm>
            <a:off x="7054850" y="3429000"/>
            <a:ext cx="2089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>
                <a:latin typeface="Century Gothic" pitchFamily="-111" charset="0"/>
              </a:rPr>
              <a:t>Teknisk kunskap</a:t>
            </a:r>
          </a:p>
        </p:txBody>
      </p:sp>
      <p:sp>
        <p:nvSpPr>
          <p:cNvPr id="7173" name="Text Box 16"/>
          <p:cNvSpPr txBox="1">
            <a:spLocks noChangeArrowheads="1"/>
          </p:cNvSpPr>
          <p:nvPr/>
        </p:nvSpPr>
        <p:spPr bwMode="auto">
          <a:xfrm>
            <a:off x="395288" y="3429000"/>
            <a:ext cx="18716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>
                <a:latin typeface="Century Gothic" pitchFamily="-111" charset="0"/>
              </a:rPr>
              <a:t>Personliga kontakter</a:t>
            </a:r>
          </a:p>
        </p:txBody>
      </p:sp>
      <p:pic>
        <p:nvPicPr>
          <p:cNvPr id="7174" name="Picture 20" descr="MPj02160580000[1]"/>
          <p:cNvPicPr>
            <a:picLocks noChangeAspect="1" noChangeArrowheads="1"/>
          </p:cNvPicPr>
          <p:nvPr>
            <p:ph sz="quarter" idx="3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916238" y="2420938"/>
            <a:ext cx="3289300" cy="2187575"/>
          </a:xfrm>
          <a:noFill/>
          <a:ln>
            <a:miter lim="800000"/>
            <a:headEnd/>
            <a:tailEnd/>
          </a:ln>
        </p:spPr>
      </p:pic>
      <p:sp>
        <p:nvSpPr>
          <p:cNvPr id="7175" name="Text Box 24"/>
          <p:cNvSpPr txBox="1">
            <a:spLocks noChangeArrowheads="1"/>
          </p:cNvSpPr>
          <p:nvPr/>
        </p:nvSpPr>
        <p:spPr bwMode="auto">
          <a:xfrm>
            <a:off x="3708400" y="5589588"/>
            <a:ext cx="1944688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GB" sz="2000" b="1">
                <a:latin typeface="Century Gothic" pitchFamily="-111" charset="0"/>
              </a:rPr>
              <a:t>Internationell 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GB" sz="2000" b="1">
                <a:latin typeface="Century Gothic" pitchFamily="-111" charset="0"/>
              </a:rPr>
              <a:t>erfarenhet</a:t>
            </a:r>
          </a:p>
        </p:txBody>
      </p:sp>
      <p:sp>
        <p:nvSpPr>
          <p:cNvPr id="7176" name="Line 25"/>
          <p:cNvSpPr>
            <a:spLocks noChangeShapeType="1"/>
          </p:cNvSpPr>
          <p:nvPr/>
        </p:nvSpPr>
        <p:spPr bwMode="auto">
          <a:xfrm>
            <a:off x="4500563" y="4508500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0" name="Rubrik 9"/>
          <p:cNvSpPr>
            <a:spLocks noGrp="1"/>
          </p:cNvSpPr>
          <p:nvPr>
            <p:ph type="title"/>
          </p:nvPr>
        </p:nvSpPr>
        <p:spPr>
          <a:xfrm>
            <a:off x="457200" y="642938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sv-SE" sz="2800" dirty="0" smtClean="0"/>
              <a:t>		Grundarens roll</a:t>
            </a:r>
            <a:endParaRPr lang="sv-SE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28625" y="274638"/>
            <a:ext cx="8229600" cy="11430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sv-SE" sz="2800" cap="none">
                <a:latin typeface="Century Gothic" pitchFamily="-111" charset="0"/>
              </a:rPr>
              <a:t>	</a:t>
            </a:r>
            <a:br>
              <a:rPr lang="sv-SE" sz="2800" cap="none">
                <a:latin typeface="Century Gothic" pitchFamily="-111" charset="0"/>
              </a:rPr>
            </a:br>
            <a:r>
              <a:rPr lang="sv-SE" sz="2800" cap="none">
                <a:latin typeface="Century Gothic" pitchFamily="-111" charset="0"/>
              </a:rPr>
              <a:t>	FÖRETAGETS INTERNATIONALISERINGSSTRATEGI</a:t>
            </a:r>
          </a:p>
        </p:txBody>
      </p:sp>
      <p:sp>
        <p:nvSpPr>
          <p:cNvPr id="8195" name="Platshållare för innehåll 2"/>
          <p:cNvSpPr>
            <a:spLocks noGrp="1"/>
          </p:cNvSpPr>
          <p:nvPr>
            <p:ph sz="half" idx="1"/>
          </p:nvPr>
        </p:nvSpPr>
        <p:spPr bwMode="auto">
          <a:xfrm>
            <a:off x="457200" y="1600200"/>
            <a:ext cx="7329488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v-SE" sz="2800">
                <a:latin typeface="Century Gothic" pitchFamily="-111" charset="0"/>
              </a:rPr>
              <a:t>Bedriver egen export via det svenska huvudkontoret</a:t>
            </a:r>
          </a:p>
          <a:p>
            <a:pPr>
              <a:buFont typeface="Arial" pitchFamily="-111" charset="0"/>
              <a:buNone/>
            </a:pPr>
            <a:endParaRPr lang="sv-SE" sz="2800">
              <a:latin typeface="Century Gothic" pitchFamily="-111" charset="0"/>
            </a:endParaRPr>
          </a:p>
          <a:p>
            <a:r>
              <a:rPr lang="sv-SE" sz="2800">
                <a:latin typeface="Century Gothic" pitchFamily="-111" charset="0"/>
              </a:rPr>
              <a:t>Samarbetar  med 17 </a:t>
            </a:r>
          </a:p>
          <a:p>
            <a:pPr>
              <a:buFont typeface="Arial" pitchFamily="-111" charset="0"/>
              <a:buNone/>
            </a:pPr>
            <a:r>
              <a:rPr lang="sv-SE" sz="2800">
                <a:latin typeface="Century Gothic" pitchFamily="-111" charset="0"/>
              </a:rPr>
              <a:t>	distributörer på </a:t>
            </a:r>
          </a:p>
          <a:p>
            <a:pPr>
              <a:buFont typeface="Arial" pitchFamily="-111" charset="0"/>
              <a:buNone/>
            </a:pPr>
            <a:r>
              <a:rPr lang="sv-SE" sz="2800">
                <a:latin typeface="Century Gothic" pitchFamily="-111" charset="0"/>
              </a:rPr>
              <a:t>	utländska målmarknader</a:t>
            </a:r>
          </a:p>
        </p:txBody>
      </p:sp>
      <p:sp>
        <p:nvSpPr>
          <p:cNvPr id="6" name="Platshållare för datum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29653-5AEA-8F42-B812-EB6FD3E42CA7}" type="slidenum">
              <a:rPr lang="en-GB"/>
              <a:pPr/>
              <a:t>5</a:t>
            </a:fld>
            <a:endParaRPr lang="en-GB"/>
          </a:p>
        </p:txBody>
      </p:sp>
      <p:pic>
        <p:nvPicPr>
          <p:cNvPr id="8199" name="Picture 4" descr="C:\Users\der\Pictures\Microsoft Clip Organizer\j018253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3" y="3500438"/>
            <a:ext cx="3549650" cy="234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Page </a:t>
            </a:r>
            <a:fld id="{3A03BF1A-3B45-2B47-86B6-7D367BF00E17}" type="slidenum">
              <a:rPr lang="en-US"/>
              <a:pPr/>
              <a:t>6</a:t>
            </a:fld>
            <a:endParaRPr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quarter" idx="13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5125" name="Rubrik 4"/>
          <p:cNvSpPr>
            <a:spLocks noGrp="1"/>
          </p:cNvSpPr>
          <p:nvPr>
            <p:ph type="title"/>
          </p:nvPr>
        </p:nvSpPr>
        <p:spPr bwMode="auto">
          <a:xfrm>
            <a:off x="1908175" y="1052513"/>
            <a:ext cx="6878638" cy="7366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sv-SE" sz="2500" cap="none">
                <a:solidFill>
                  <a:schemeClr val="accent1"/>
                </a:solidFill>
                <a:latin typeface="Century Gothic" pitchFamily="-111" charset="0"/>
              </a:rPr>
              <a:t/>
            </a:r>
            <a:br>
              <a:rPr lang="sv-SE" sz="2500" cap="none">
                <a:solidFill>
                  <a:schemeClr val="accent1"/>
                </a:solidFill>
                <a:latin typeface="Century Gothic" pitchFamily="-111" charset="0"/>
              </a:rPr>
            </a:br>
            <a:r>
              <a:rPr lang="sv-SE" sz="2500" cap="none">
                <a:solidFill>
                  <a:schemeClr val="accent1"/>
                </a:solidFill>
                <a:latin typeface="Century Gothic" pitchFamily="-111" charset="0"/>
              </a:rPr>
              <a:t>HAR FÖRUTSÄTTNINGARNA FÖR EN INTERNATIONELL EXPANSION FÖRÄNDRATS? </a:t>
            </a:r>
            <a:br>
              <a:rPr lang="sv-SE" sz="2500" cap="none">
                <a:solidFill>
                  <a:schemeClr val="accent1"/>
                </a:solidFill>
                <a:latin typeface="Century Gothic" pitchFamily="-111" charset="0"/>
              </a:rPr>
            </a:br>
            <a:endParaRPr lang="sv-SE" sz="2500" cap="none">
              <a:latin typeface="Century Gothic" pitchFamily="-111" charset="0"/>
            </a:endParaRPr>
          </a:p>
        </p:txBody>
      </p:sp>
      <p:sp>
        <p:nvSpPr>
          <p:cNvPr id="9222" name="Platshållare för text 5"/>
          <p:cNvSpPr>
            <a:spLocks noGrp="1"/>
          </p:cNvSpPr>
          <p:nvPr>
            <p:ph type="body" sz="quarter" idx="10"/>
          </p:nvPr>
        </p:nvSpPr>
        <p:spPr bwMode="auto">
          <a:xfrm>
            <a:off x="1643063" y="1843088"/>
            <a:ext cx="7215187" cy="387191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Arial" pitchFamily="-111" charset="0"/>
              <a:buNone/>
            </a:pPr>
            <a:endParaRPr lang="sv-SE">
              <a:latin typeface="Century Gothic" pitchFamily="-111" charset="0"/>
            </a:endParaRPr>
          </a:p>
          <a:p>
            <a:pPr eaLnBrk="1" hangingPunct="1">
              <a:buFont typeface="Arial" pitchFamily="-111" charset="0"/>
              <a:buNone/>
            </a:pPr>
            <a:r>
              <a:rPr lang="sv-SE">
                <a:latin typeface="Century Gothic" pitchFamily="-111" charset="0"/>
              </a:rPr>
              <a:t>Teknisk utveckling inom transport och kommunikation:</a:t>
            </a:r>
          </a:p>
          <a:p>
            <a:pPr eaLnBrk="1" hangingPunct="1">
              <a:buFont typeface="Arial" pitchFamily="-111" charset="0"/>
              <a:buNone/>
            </a:pPr>
            <a:r>
              <a:rPr lang="sv-SE">
                <a:latin typeface="Century Gothic" pitchFamily="-111" charset="0"/>
              </a:rPr>
              <a:t> </a:t>
            </a:r>
          </a:p>
          <a:p>
            <a:pPr eaLnBrk="1" hangingPunct="1">
              <a:buFontTx/>
              <a:buChar char="-"/>
            </a:pPr>
            <a:r>
              <a:rPr lang="sv-SE">
                <a:latin typeface="Century Gothic" pitchFamily="-111" charset="0"/>
              </a:rPr>
              <a:t>Billigare och snabbare att förflytta människor och varor.   </a:t>
            </a:r>
          </a:p>
          <a:p>
            <a:pPr eaLnBrk="1" hangingPunct="1">
              <a:buFont typeface="Arial" pitchFamily="-111" charset="0"/>
              <a:buNone/>
            </a:pPr>
            <a:endParaRPr lang="sv-SE">
              <a:latin typeface="Century Gothic" pitchFamily="-111" charset="0"/>
            </a:endParaRPr>
          </a:p>
          <a:p>
            <a:pPr eaLnBrk="1" hangingPunct="1">
              <a:buFontTx/>
              <a:buChar char="-"/>
            </a:pPr>
            <a:r>
              <a:rPr lang="sv-SE">
                <a:latin typeface="Century Gothic" pitchFamily="-111" charset="0"/>
              </a:rPr>
              <a:t>Ny informationsteknologi har </a:t>
            </a:r>
          </a:p>
          <a:p>
            <a:pPr eaLnBrk="1" hangingPunct="1">
              <a:buFont typeface="Arial" pitchFamily="-111" charset="0"/>
              <a:buNone/>
            </a:pPr>
            <a:r>
              <a:rPr lang="sv-SE">
                <a:latin typeface="Century Gothic" pitchFamily="-111" charset="0"/>
              </a:rPr>
              <a:t>	gjort det billigare och enklare </a:t>
            </a:r>
          </a:p>
          <a:p>
            <a:pPr eaLnBrk="1" hangingPunct="1">
              <a:buFont typeface="Arial" pitchFamily="-111" charset="0"/>
              <a:buNone/>
            </a:pPr>
            <a:r>
              <a:rPr lang="sv-SE">
                <a:latin typeface="Century Gothic" pitchFamily="-111" charset="0"/>
              </a:rPr>
              <a:t>	att kommunicera med </a:t>
            </a:r>
          </a:p>
          <a:p>
            <a:pPr eaLnBrk="1" hangingPunct="1">
              <a:buFont typeface="Arial" pitchFamily="-111" charset="0"/>
              <a:buNone/>
            </a:pPr>
            <a:r>
              <a:rPr lang="sv-SE">
                <a:latin typeface="Century Gothic" pitchFamily="-111" charset="0"/>
              </a:rPr>
              <a:t>	affärspartners över hela världen.</a:t>
            </a:r>
          </a:p>
          <a:p>
            <a:pPr eaLnBrk="1" hangingPunct="1">
              <a:buFont typeface="Arial" pitchFamily="-111" charset="0"/>
              <a:buNone/>
            </a:pPr>
            <a:endParaRPr lang="sv-SE">
              <a:latin typeface="Century Gothic" pitchFamily="-111" charset="0"/>
            </a:endParaRPr>
          </a:p>
        </p:txBody>
      </p:sp>
      <p:pic>
        <p:nvPicPr>
          <p:cNvPr id="9223" name="Picture 7" descr="C:\Users\der\Pictures\Microsoft Clip Organizer\j022769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00" y="3357563"/>
            <a:ext cx="2154238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Page </a:t>
            </a:r>
            <a:fld id="{3316611C-F218-C546-B7A2-70524A290A38}" type="slidenum">
              <a:rPr lang="en-US"/>
              <a:pPr/>
              <a:t>7</a:t>
            </a:fld>
            <a:endParaRPr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quarter" idx="13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5" name="Rubrik 4"/>
          <p:cNvSpPr>
            <a:spLocks noGrp="1"/>
          </p:cNvSpPr>
          <p:nvPr>
            <p:ph type="title"/>
          </p:nvPr>
        </p:nvSpPr>
        <p:spPr>
          <a:xfrm>
            <a:off x="1857375" y="692150"/>
            <a:ext cx="7072313" cy="736600"/>
          </a:xfrm>
        </p:spPr>
        <p:txBody>
          <a:bodyPr/>
          <a:lstStyle/>
          <a:p>
            <a:pPr eaLnBrk="1" hangingPunct="1">
              <a:defRPr/>
            </a:pPr>
            <a:r>
              <a:rPr lang="sv-SE" dirty="0" smtClean="0"/>
              <a:t>Tidigare forskning </a:t>
            </a:r>
            <a:endParaRPr lang="sv-SE" dirty="0"/>
          </a:p>
        </p:txBody>
      </p:sp>
      <p:sp>
        <p:nvSpPr>
          <p:cNvPr id="10246" name="Platshållare för text 5"/>
          <p:cNvSpPr>
            <a:spLocks noGrp="1"/>
          </p:cNvSpPr>
          <p:nvPr>
            <p:ph type="body" sz="quarter" idx="10"/>
          </p:nvPr>
        </p:nvSpPr>
        <p:spPr bwMode="auto">
          <a:xfrm>
            <a:off x="1714500" y="1843088"/>
            <a:ext cx="7143750" cy="42291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buFont typeface="Arial" pitchFamily="-111" charset="0"/>
              <a:buNone/>
            </a:pPr>
            <a:r>
              <a:rPr lang="sv-SE" sz="2400">
                <a:latin typeface="Century Gothic" pitchFamily="-111" charset="0"/>
              </a:rPr>
              <a:t>Svenska studier visade att: </a:t>
            </a:r>
          </a:p>
          <a:p>
            <a:pPr eaLnBrk="1" hangingPunct="1">
              <a:lnSpc>
                <a:spcPct val="90000"/>
              </a:lnSpc>
              <a:buFont typeface="Arial" pitchFamily="-111" charset="0"/>
              <a:buNone/>
            </a:pPr>
            <a:endParaRPr lang="sv-SE" sz="2400">
              <a:latin typeface="Century Gothic" pitchFamily="-111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sv-SE" sz="1800">
                <a:latin typeface="Century Gothic" pitchFamily="-111" charset="0"/>
              </a:rPr>
              <a:t>Företag successivt ökar sina resurser på utländska marknader: </a:t>
            </a:r>
          </a:p>
          <a:p>
            <a:pPr eaLnBrk="1" hangingPunct="1">
              <a:lnSpc>
                <a:spcPct val="90000"/>
              </a:lnSpc>
              <a:buFont typeface="Arial" pitchFamily="-111" charset="0"/>
              <a:buNone/>
            </a:pPr>
            <a:endParaRPr lang="sv-SE" sz="1800">
              <a:latin typeface="Century Gothic" pitchFamily="-111" charset="0"/>
            </a:endParaRPr>
          </a:p>
          <a:p>
            <a:pPr eaLnBrk="1" hangingPunct="1">
              <a:lnSpc>
                <a:spcPct val="90000"/>
              </a:lnSpc>
              <a:buFont typeface="Arial" pitchFamily="-111" charset="0"/>
              <a:buNone/>
            </a:pPr>
            <a:r>
              <a:rPr lang="sv-SE" sz="1800" b="1">
                <a:latin typeface="Century Gothic" pitchFamily="-111" charset="0"/>
              </a:rPr>
              <a:t>	1. Export aktiviteter </a:t>
            </a:r>
            <a:endParaRPr lang="en-GB" sz="1800">
              <a:latin typeface="Century Gothic" pitchFamily="-111" charset="0"/>
            </a:endParaRPr>
          </a:p>
          <a:p>
            <a:pPr eaLnBrk="1" hangingPunct="1">
              <a:lnSpc>
                <a:spcPct val="90000"/>
              </a:lnSpc>
              <a:buFont typeface="Arial" pitchFamily="-111" charset="0"/>
              <a:buNone/>
            </a:pPr>
            <a:r>
              <a:rPr lang="sv-SE" sz="1800" b="1">
                <a:latin typeface="Century Gothic" pitchFamily="-111" charset="0"/>
              </a:rPr>
              <a:t>	2. Export via mellanhand </a:t>
            </a:r>
            <a:endParaRPr lang="en-GB" sz="1800">
              <a:latin typeface="Century Gothic" pitchFamily="-111" charset="0"/>
            </a:endParaRPr>
          </a:p>
          <a:p>
            <a:pPr eaLnBrk="1" hangingPunct="1">
              <a:lnSpc>
                <a:spcPct val="90000"/>
              </a:lnSpc>
              <a:buFont typeface="Arial" pitchFamily="-111" charset="0"/>
              <a:buNone/>
            </a:pPr>
            <a:r>
              <a:rPr lang="sv-SE" sz="1800" b="1">
                <a:latin typeface="Century Gothic" pitchFamily="-111" charset="0"/>
              </a:rPr>
              <a:t>	3. Försäljningsbolag</a:t>
            </a:r>
            <a:endParaRPr lang="en-GB" sz="1800">
              <a:latin typeface="Century Gothic" pitchFamily="-111" charset="0"/>
            </a:endParaRPr>
          </a:p>
          <a:p>
            <a:pPr eaLnBrk="1" hangingPunct="1">
              <a:lnSpc>
                <a:spcPct val="90000"/>
              </a:lnSpc>
              <a:buFont typeface="Arial" pitchFamily="-111" charset="0"/>
              <a:buNone/>
            </a:pPr>
            <a:r>
              <a:rPr lang="sv-SE" sz="1800" b="1">
                <a:latin typeface="Century Gothic" pitchFamily="-111" charset="0"/>
              </a:rPr>
              <a:t>	4. Tillverkande bolag</a:t>
            </a:r>
          </a:p>
          <a:p>
            <a:pPr eaLnBrk="1" hangingPunct="1">
              <a:lnSpc>
                <a:spcPct val="90000"/>
              </a:lnSpc>
              <a:buFont typeface="Arial" pitchFamily="-111" charset="0"/>
              <a:buNone/>
            </a:pPr>
            <a:endParaRPr lang="sv-SE" sz="1800" b="1">
              <a:latin typeface="Century Gothic" pitchFamily="-111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sv-SE" sz="1800">
                <a:latin typeface="Century Gothic" pitchFamily="-111" charset="0"/>
              </a:rPr>
              <a:t>Företag börjar etablera sig på de marknader som är lika hemmamarknaden.</a:t>
            </a:r>
            <a:r>
              <a:rPr lang="sv-SE" sz="1800">
                <a:latin typeface="Garamond" pitchFamily="-111" charset="0"/>
              </a:rPr>
              <a:t>   </a:t>
            </a:r>
          </a:p>
          <a:p>
            <a:pPr eaLnBrk="1" hangingPunct="1">
              <a:lnSpc>
                <a:spcPct val="90000"/>
              </a:lnSpc>
              <a:buFont typeface="Arial" pitchFamily="-111" charset="0"/>
              <a:buNone/>
            </a:pPr>
            <a:endParaRPr lang="sv-SE" sz="2400">
              <a:latin typeface="Century Gothic" pitchFamily="-11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051050" y="692150"/>
            <a:ext cx="6878638" cy="736600"/>
          </a:xfrm>
        </p:spPr>
        <p:txBody>
          <a:bodyPr/>
          <a:lstStyle/>
          <a:p>
            <a:pPr>
              <a:defRPr/>
            </a:pPr>
            <a:r>
              <a:rPr lang="sv-SE" dirty="0" smtClean="0"/>
              <a:t>Erfarenhetsbaserad kunskap</a:t>
            </a:r>
            <a:endParaRPr lang="sv-SE" dirty="0"/>
          </a:p>
        </p:txBody>
      </p:sp>
      <p:sp>
        <p:nvSpPr>
          <p:cNvPr id="11267" name="Platshållare för text 2"/>
          <p:cNvSpPr>
            <a:spLocks noGrp="1"/>
          </p:cNvSpPr>
          <p:nvPr>
            <p:ph type="body" sz="quarter" idx="10"/>
          </p:nvPr>
        </p:nvSpPr>
        <p:spPr bwMode="auto">
          <a:xfrm>
            <a:off x="2051050" y="1843088"/>
            <a:ext cx="6807200" cy="387191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v-SE" sz="2400">
                <a:latin typeface="Century Gothic" pitchFamily="-111" charset="0"/>
              </a:rPr>
              <a:t>Vad är erfarenhetsbaserad kunskap?</a:t>
            </a:r>
          </a:p>
          <a:p>
            <a:r>
              <a:rPr lang="sv-SE" sz="2400">
                <a:latin typeface="Century Gothic" pitchFamily="-111" charset="0"/>
              </a:rPr>
              <a:t>Varför är den viktig</a:t>
            </a:r>
            <a:r>
              <a:rPr lang="sv-SE">
                <a:latin typeface="Century Gothic" pitchFamily="-111" charset="0"/>
              </a:rPr>
              <a:t>?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Page </a:t>
            </a:r>
            <a:fld id="{B8921E57-4CBF-9643-906E-82C0785325B6}" type="slidenum">
              <a:rPr lang="en-US"/>
              <a:pPr/>
              <a:t>8</a:t>
            </a:fld>
            <a:endParaRPr lang="en-US"/>
          </a:p>
        </p:txBody>
      </p:sp>
      <p:sp>
        <p:nvSpPr>
          <p:cNvPr id="6" name="Platshållare för datum 5"/>
          <p:cNvSpPr>
            <a:spLocks noGrp="1"/>
          </p:cNvSpPr>
          <p:nvPr>
            <p:ph type="dt" sz="quarter" idx="13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pic>
        <p:nvPicPr>
          <p:cNvPr id="11271" name="Picture 2" descr="C:\Users\der\Pictures\Microsoft Clip Organizer\j038624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88" y="3000375"/>
            <a:ext cx="3657600" cy="243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205038"/>
            <a:ext cx="8229600" cy="39211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Arial" pitchFamily="-111" charset="0"/>
              <a:buNone/>
            </a:pPr>
            <a:endParaRPr lang="sv-SE" sz="2800">
              <a:latin typeface="Century Gothic" pitchFamily="-111" charset="0"/>
            </a:endParaRPr>
          </a:p>
          <a:p>
            <a:pPr eaLnBrk="1" hangingPunct="1">
              <a:buFont typeface="Arial" pitchFamily="-111" charset="0"/>
              <a:buNone/>
            </a:pPr>
            <a:endParaRPr lang="sv-SE" sz="2800">
              <a:latin typeface="Century Gothic" pitchFamily="-111" charset="0"/>
            </a:endParaRPr>
          </a:p>
          <a:p>
            <a:pPr eaLnBrk="1" hangingPunct="1">
              <a:buFont typeface="Arial" pitchFamily="-111" charset="0"/>
              <a:buNone/>
            </a:pPr>
            <a:endParaRPr lang="en-US" sz="2800">
              <a:latin typeface="Century Gothic" pitchFamily="-111" charset="0"/>
            </a:endParaRPr>
          </a:p>
        </p:txBody>
      </p:sp>
      <p:grpSp>
        <p:nvGrpSpPr>
          <p:cNvPr id="12291" name="Group 42"/>
          <p:cNvGrpSpPr>
            <a:grpSpLocks/>
          </p:cNvGrpSpPr>
          <p:nvPr/>
        </p:nvGrpSpPr>
        <p:grpSpPr bwMode="auto">
          <a:xfrm>
            <a:off x="642938" y="1285875"/>
            <a:ext cx="7929562" cy="4714875"/>
            <a:chOff x="1440" y="1417"/>
            <a:chExt cx="9360" cy="6480"/>
          </a:xfrm>
        </p:grpSpPr>
        <p:sp>
          <p:nvSpPr>
            <p:cNvPr id="12293" name="Rectangle 43"/>
            <p:cNvSpPr>
              <a:spLocks noChangeArrowheads="1"/>
            </p:cNvSpPr>
            <p:nvPr/>
          </p:nvSpPr>
          <p:spPr bwMode="auto">
            <a:xfrm>
              <a:off x="1440" y="1417"/>
              <a:ext cx="9360" cy="64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2294" name="Oval 44"/>
            <p:cNvSpPr>
              <a:spLocks noChangeArrowheads="1"/>
            </p:cNvSpPr>
            <p:nvPr/>
          </p:nvSpPr>
          <p:spPr bwMode="auto">
            <a:xfrm>
              <a:off x="6300" y="1597"/>
              <a:ext cx="4140" cy="338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2295" name="Oval 45"/>
            <p:cNvSpPr>
              <a:spLocks noChangeArrowheads="1"/>
            </p:cNvSpPr>
            <p:nvPr/>
          </p:nvSpPr>
          <p:spPr bwMode="auto">
            <a:xfrm>
              <a:off x="1620" y="2100"/>
              <a:ext cx="4500" cy="4357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2296" name="Oval 46"/>
            <p:cNvSpPr>
              <a:spLocks noChangeArrowheads="1"/>
            </p:cNvSpPr>
            <p:nvPr/>
          </p:nvSpPr>
          <p:spPr bwMode="auto">
            <a:xfrm>
              <a:off x="4860" y="4297"/>
              <a:ext cx="1080" cy="540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Aft>
                  <a:spcPts val="1000"/>
                </a:spcAft>
              </a:pPr>
              <a:r>
                <a:rPr lang="sv-SE" sz="800">
                  <a:latin typeface="Calibri" pitchFamily="-111" charset="0"/>
                </a:rPr>
                <a:t>Företag</a:t>
              </a:r>
              <a:endParaRPr lang="sv-SE"/>
            </a:p>
          </p:txBody>
        </p:sp>
        <p:sp>
          <p:nvSpPr>
            <p:cNvPr id="12297" name="Oval 47"/>
            <p:cNvSpPr>
              <a:spLocks noChangeArrowheads="1"/>
            </p:cNvSpPr>
            <p:nvPr/>
          </p:nvSpPr>
          <p:spPr bwMode="auto">
            <a:xfrm>
              <a:off x="2700" y="4853"/>
              <a:ext cx="1620" cy="8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Aft>
                  <a:spcPts val="1000"/>
                </a:spcAft>
              </a:pPr>
              <a:r>
                <a:rPr lang="sv-SE" sz="800">
                  <a:latin typeface="Calibri" pitchFamily="-111" charset="0"/>
                </a:rPr>
                <a:t>Leverantör</a:t>
              </a:r>
              <a:endParaRPr lang="sv-SE"/>
            </a:p>
          </p:txBody>
        </p:sp>
        <p:sp>
          <p:nvSpPr>
            <p:cNvPr id="12298" name="Oval 48"/>
            <p:cNvSpPr>
              <a:spLocks noChangeArrowheads="1"/>
            </p:cNvSpPr>
            <p:nvPr/>
          </p:nvSpPr>
          <p:spPr bwMode="auto">
            <a:xfrm>
              <a:off x="7920" y="3720"/>
              <a:ext cx="1980" cy="1117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Aft>
                  <a:spcPts val="1000"/>
                </a:spcAft>
              </a:pPr>
              <a:r>
                <a:rPr lang="sv-SE" sz="800">
                  <a:latin typeface="Calibri" pitchFamily="-111" charset="0"/>
                </a:rPr>
                <a:t>Komplementerande leverantör</a:t>
              </a:r>
              <a:endParaRPr lang="sv-SE"/>
            </a:p>
          </p:txBody>
        </p:sp>
        <p:sp>
          <p:nvSpPr>
            <p:cNvPr id="12299" name="Text Box 49"/>
            <p:cNvSpPr txBox="1">
              <a:spLocks noChangeArrowheads="1"/>
            </p:cNvSpPr>
            <p:nvPr/>
          </p:nvSpPr>
          <p:spPr bwMode="auto">
            <a:xfrm>
              <a:off x="2700" y="2497"/>
              <a:ext cx="234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Aft>
                  <a:spcPts val="1000"/>
                </a:spcAft>
              </a:pPr>
              <a:r>
                <a:rPr lang="sv-SE" sz="1000" b="1">
                  <a:latin typeface="Calibri" pitchFamily="-111" charset="0"/>
                </a:rPr>
                <a:t>Sverige</a:t>
              </a:r>
              <a:endParaRPr lang="sv-SE"/>
            </a:p>
          </p:txBody>
        </p:sp>
        <p:sp>
          <p:nvSpPr>
            <p:cNvPr id="12300" name="Text Box 50"/>
            <p:cNvSpPr txBox="1">
              <a:spLocks noChangeArrowheads="1"/>
            </p:cNvSpPr>
            <p:nvPr/>
          </p:nvSpPr>
          <p:spPr bwMode="auto">
            <a:xfrm>
              <a:off x="7200" y="1957"/>
              <a:ext cx="2340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Aft>
                  <a:spcPts val="1000"/>
                </a:spcAft>
              </a:pPr>
              <a:r>
                <a:rPr lang="sv-SE" sz="1000" b="1">
                  <a:latin typeface="Calibri" pitchFamily="-111" charset="0"/>
                </a:rPr>
                <a:t>Danmark</a:t>
              </a:r>
              <a:endParaRPr lang="sv-SE"/>
            </a:p>
          </p:txBody>
        </p:sp>
        <p:grpSp>
          <p:nvGrpSpPr>
            <p:cNvPr id="12301" name="Group 51"/>
            <p:cNvGrpSpPr>
              <a:grpSpLocks/>
            </p:cNvGrpSpPr>
            <p:nvPr/>
          </p:nvGrpSpPr>
          <p:grpSpPr bwMode="auto">
            <a:xfrm>
              <a:off x="3960" y="3037"/>
              <a:ext cx="1260" cy="720"/>
              <a:chOff x="4355" y="5417"/>
              <a:chExt cx="1008" cy="576"/>
            </a:xfrm>
          </p:grpSpPr>
          <p:sp>
            <p:nvSpPr>
              <p:cNvPr id="12328" name="Oval 52"/>
              <p:cNvSpPr>
                <a:spLocks noChangeArrowheads="1"/>
              </p:cNvSpPr>
              <p:nvPr/>
            </p:nvSpPr>
            <p:spPr bwMode="auto">
              <a:xfrm>
                <a:off x="4355" y="5417"/>
                <a:ext cx="1008" cy="57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2329" name="Text Box 53"/>
              <p:cNvSpPr txBox="1">
                <a:spLocks noChangeArrowheads="1"/>
              </p:cNvSpPr>
              <p:nvPr/>
            </p:nvSpPr>
            <p:spPr bwMode="auto">
              <a:xfrm>
                <a:off x="4499" y="5561"/>
                <a:ext cx="720" cy="28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spcAft>
                    <a:spcPts val="1000"/>
                  </a:spcAft>
                </a:pPr>
                <a:r>
                  <a:rPr lang="sv-SE" sz="800">
                    <a:latin typeface="Calibri" pitchFamily="-111" charset="0"/>
                  </a:rPr>
                  <a:t>Kund</a:t>
                </a:r>
                <a:endParaRPr lang="sv-SE"/>
              </a:p>
            </p:txBody>
          </p:sp>
        </p:grpSp>
        <p:sp>
          <p:nvSpPr>
            <p:cNvPr id="12302" name="Oval 54"/>
            <p:cNvSpPr>
              <a:spLocks noChangeArrowheads="1"/>
            </p:cNvSpPr>
            <p:nvPr/>
          </p:nvSpPr>
          <p:spPr bwMode="auto">
            <a:xfrm>
              <a:off x="2055" y="3773"/>
              <a:ext cx="1905" cy="7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Aft>
                  <a:spcPts val="1000"/>
                </a:spcAft>
              </a:pPr>
              <a:r>
                <a:rPr lang="sv-SE" sz="800">
                  <a:latin typeface="Calibri" pitchFamily="-111" charset="0"/>
                </a:rPr>
                <a:t>Leverantörens leverantör</a:t>
              </a:r>
              <a:endParaRPr lang="sv-SE"/>
            </a:p>
          </p:txBody>
        </p:sp>
        <p:sp>
          <p:nvSpPr>
            <p:cNvPr id="12303" name="Oval 55"/>
            <p:cNvSpPr>
              <a:spLocks noChangeArrowheads="1"/>
            </p:cNvSpPr>
            <p:nvPr/>
          </p:nvSpPr>
          <p:spPr bwMode="auto">
            <a:xfrm>
              <a:off x="1980" y="3037"/>
              <a:ext cx="1440" cy="7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Aft>
                  <a:spcPts val="1000"/>
                </a:spcAft>
              </a:pPr>
              <a:r>
                <a:rPr lang="sv-SE" sz="800">
                  <a:latin typeface="Calibri" pitchFamily="-111" charset="0"/>
                </a:rPr>
                <a:t>Kundens kund</a:t>
              </a:r>
              <a:endParaRPr lang="sv-SE"/>
            </a:p>
          </p:txBody>
        </p:sp>
        <p:grpSp>
          <p:nvGrpSpPr>
            <p:cNvPr id="12304" name="Group 56"/>
            <p:cNvGrpSpPr>
              <a:grpSpLocks/>
            </p:cNvGrpSpPr>
            <p:nvPr/>
          </p:nvGrpSpPr>
          <p:grpSpPr bwMode="auto">
            <a:xfrm>
              <a:off x="6660" y="3360"/>
              <a:ext cx="1260" cy="720"/>
              <a:chOff x="4355" y="5417"/>
              <a:chExt cx="1008" cy="576"/>
            </a:xfrm>
          </p:grpSpPr>
          <p:sp>
            <p:nvSpPr>
              <p:cNvPr id="12326" name="Oval 57"/>
              <p:cNvSpPr>
                <a:spLocks noChangeArrowheads="1"/>
              </p:cNvSpPr>
              <p:nvPr/>
            </p:nvSpPr>
            <p:spPr bwMode="auto">
              <a:xfrm>
                <a:off x="4355" y="5417"/>
                <a:ext cx="1008" cy="57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2327" name="Text Box 58"/>
              <p:cNvSpPr txBox="1">
                <a:spLocks noChangeArrowheads="1"/>
              </p:cNvSpPr>
              <p:nvPr/>
            </p:nvSpPr>
            <p:spPr bwMode="auto">
              <a:xfrm>
                <a:off x="4499" y="5561"/>
                <a:ext cx="720" cy="28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spcAft>
                    <a:spcPts val="1000"/>
                  </a:spcAft>
                </a:pPr>
                <a:r>
                  <a:rPr lang="sv-SE" sz="800">
                    <a:latin typeface="Calibri" pitchFamily="-111" charset="0"/>
                  </a:rPr>
                  <a:t>Kund</a:t>
                </a:r>
                <a:endParaRPr lang="sv-SE"/>
              </a:p>
            </p:txBody>
          </p:sp>
        </p:grpSp>
        <p:sp>
          <p:nvSpPr>
            <p:cNvPr id="12305" name="Oval 59"/>
            <p:cNvSpPr>
              <a:spLocks noChangeArrowheads="1"/>
            </p:cNvSpPr>
            <p:nvPr/>
          </p:nvSpPr>
          <p:spPr bwMode="auto">
            <a:xfrm>
              <a:off x="7200" y="2460"/>
              <a:ext cx="1440" cy="7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Aft>
                  <a:spcPts val="1000"/>
                </a:spcAft>
              </a:pPr>
              <a:r>
                <a:rPr lang="sv-SE" sz="800">
                  <a:latin typeface="Calibri" pitchFamily="-111" charset="0"/>
                </a:rPr>
                <a:t>Kundens kund</a:t>
              </a:r>
              <a:endParaRPr lang="sv-SE"/>
            </a:p>
          </p:txBody>
        </p:sp>
        <p:sp>
          <p:nvSpPr>
            <p:cNvPr id="12306" name="Line 60"/>
            <p:cNvSpPr>
              <a:spLocks noChangeShapeType="1"/>
            </p:cNvSpPr>
            <p:nvPr/>
          </p:nvSpPr>
          <p:spPr bwMode="auto">
            <a:xfrm>
              <a:off x="3420" y="4493"/>
              <a:ext cx="18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2307" name="Line 61"/>
            <p:cNvSpPr>
              <a:spLocks noChangeShapeType="1"/>
            </p:cNvSpPr>
            <p:nvPr/>
          </p:nvSpPr>
          <p:spPr bwMode="auto">
            <a:xfrm flipV="1">
              <a:off x="4320" y="4657"/>
              <a:ext cx="540" cy="3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2308" name="Line 62"/>
            <p:cNvSpPr>
              <a:spLocks noChangeShapeType="1"/>
            </p:cNvSpPr>
            <p:nvPr/>
          </p:nvSpPr>
          <p:spPr bwMode="auto">
            <a:xfrm>
              <a:off x="7560" y="4080"/>
              <a:ext cx="36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2309" name="Line 63"/>
            <p:cNvSpPr>
              <a:spLocks noChangeShapeType="1"/>
            </p:cNvSpPr>
            <p:nvPr/>
          </p:nvSpPr>
          <p:spPr bwMode="auto">
            <a:xfrm flipV="1">
              <a:off x="3420" y="3397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2310" name="Oval 64"/>
            <p:cNvSpPr>
              <a:spLocks noChangeArrowheads="1"/>
            </p:cNvSpPr>
            <p:nvPr/>
          </p:nvSpPr>
          <p:spPr bwMode="auto">
            <a:xfrm>
              <a:off x="8460" y="3052"/>
              <a:ext cx="1440" cy="5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Aft>
                  <a:spcPts val="1000"/>
                </a:spcAft>
              </a:pPr>
              <a:r>
                <a:rPr lang="sv-SE" sz="800">
                  <a:latin typeface="Calibri" pitchFamily="-111" charset="0"/>
                </a:rPr>
                <a:t>Konkurrent</a:t>
              </a:r>
              <a:endParaRPr lang="sv-SE"/>
            </a:p>
          </p:txBody>
        </p:sp>
        <p:sp>
          <p:nvSpPr>
            <p:cNvPr id="12311" name="Line 65"/>
            <p:cNvSpPr>
              <a:spLocks noChangeShapeType="1"/>
            </p:cNvSpPr>
            <p:nvPr/>
          </p:nvSpPr>
          <p:spPr bwMode="auto">
            <a:xfrm flipV="1">
              <a:off x="7920" y="3401"/>
              <a:ext cx="540" cy="31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2312" name="Line 66"/>
            <p:cNvSpPr>
              <a:spLocks noChangeShapeType="1"/>
            </p:cNvSpPr>
            <p:nvPr/>
          </p:nvSpPr>
          <p:spPr bwMode="auto">
            <a:xfrm flipV="1">
              <a:off x="5940" y="3900"/>
              <a:ext cx="900" cy="5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2313" name="Oval 67"/>
            <p:cNvSpPr>
              <a:spLocks noChangeArrowheads="1"/>
            </p:cNvSpPr>
            <p:nvPr/>
          </p:nvSpPr>
          <p:spPr bwMode="auto">
            <a:xfrm>
              <a:off x="6120" y="4980"/>
              <a:ext cx="4140" cy="28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2314" name="Oval 68"/>
            <p:cNvSpPr>
              <a:spLocks noChangeArrowheads="1"/>
            </p:cNvSpPr>
            <p:nvPr/>
          </p:nvSpPr>
          <p:spPr bwMode="auto">
            <a:xfrm>
              <a:off x="7740" y="6600"/>
              <a:ext cx="1980" cy="9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Aft>
                  <a:spcPts val="1000"/>
                </a:spcAft>
              </a:pPr>
              <a:r>
                <a:rPr lang="sv-SE" sz="800">
                  <a:latin typeface="Calibri" pitchFamily="-111" charset="0"/>
                </a:rPr>
                <a:t>Kundens kund</a:t>
              </a:r>
              <a:endParaRPr lang="sv-SE"/>
            </a:p>
          </p:txBody>
        </p:sp>
        <p:sp>
          <p:nvSpPr>
            <p:cNvPr id="12315" name="Text Box 69"/>
            <p:cNvSpPr txBox="1">
              <a:spLocks noChangeArrowheads="1"/>
            </p:cNvSpPr>
            <p:nvPr/>
          </p:nvSpPr>
          <p:spPr bwMode="auto">
            <a:xfrm>
              <a:off x="7020" y="5340"/>
              <a:ext cx="2340" cy="57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Aft>
                  <a:spcPts val="1000"/>
                </a:spcAft>
              </a:pPr>
              <a:r>
                <a:rPr lang="sv-SE" sz="1000" b="1">
                  <a:latin typeface="Calibri" pitchFamily="-111" charset="0"/>
                </a:rPr>
                <a:t>Tyskland</a:t>
              </a:r>
              <a:endParaRPr lang="sv-SE"/>
            </a:p>
          </p:txBody>
        </p:sp>
        <p:grpSp>
          <p:nvGrpSpPr>
            <p:cNvPr id="12316" name="Group 70"/>
            <p:cNvGrpSpPr>
              <a:grpSpLocks/>
            </p:cNvGrpSpPr>
            <p:nvPr/>
          </p:nvGrpSpPr>
          <p:grpSpPr bwMode="auto">
            <a:xfrm>
              <a:off x="6480" y="6240"/>
              <a:ext cx="1260" cy="720"/>
              <a:chOff x="4355" y="5417"/>
              <a:chExt cx="1008" cy="576"/>
            </a:xfrm>
          </p:grpSpPr>
          <p:sp>
            <p:nvSpPr>
              <p:cNvPr id="12324" name="Oval 71"/>
              <p:cNvSpPr>
                <a:spLocks noChangeArrowheads="1"/>
              </p:cNvSpPr>
              <p:nvPr/>
            </p:nvSpPr>
            <p:spPr bwMode="auto">
              <a:xfrm>
                <a:off x="4355" y="5417"/>
                <a:ext cx="1008" cy="57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2325" name="Text Box 72"/>
              <p:cNvSpPr txBox="1">
                <a:spLocks noChangeArrowheads="1"/>
              </p:cNvSpPr>
              <p:nvPr/>
            </p:nvSpPr>
            <p:spPr bwMode="auto">
              <a:xfrm>
                <a:off x="4499" y="5561"/>
                <a:ext cx="720" cy="28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spcAft>
                    <a:spcPts val="1000"/>
                  </a:spcAft>
                </a:pPr>
                <a:r>
                  <a:rPr lang="sv-SE" sz="800">
                    <a:latin typeface="Calibri" pitchFamily="-111" charset="0"/>
                  </a:rPr>
                  <a:t>Kund</a:t>
                </a:r>
                <a:endParaRPr lang="sv-SE"/>
              </a:p>
            </p:txBody>
          </p:sp>
        </p:grpSp>
        <p:sp>
          <p:nvSpPr>
            <p:cNvPr id="12317" name="Line 73"/>
            <p:cNvSpPr>
              <a:spLocks noChangeShapeType="1"/>
            </p:cNvSpPr>
            <p:nvPr/>
          </p:nvSpPr>
          <p:spPr bwMode="auto">
            <a:xfrm>
              <a:off x="7380" y="6960"/>
              <a:ext cx="36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2318" name="Oval 74"/>
            <p:cNvSpPr>
              <a:spLocks noChangeArrowheads="1"/>
            </p:cNvSpPr>
            <p:nvPr/>
          </p:nvSpPr>
          <p:spPr bwMode="auto">
            <a:xfrm>
              <a:off x="8280" y="5932"/>
              <a:ext cx="1440" cy="5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Aft>
                  <a:spcPts val="1000"/>
                </a:spcAft>
              </a:pPr>
              <a:r>
                <a:rPr lang="sv-SE" sz="800">
                  <a:latin typeface="Calibri" pitchFamily="-111" charset="0"/>
                </a:rPr>
                <a:t>Konkurrent</a:t>
              </a:r>
              <a:endParaRPr lang="sv-SE"/>
            </a:p>
          </p:txBody>
        </p:sp>
        <p:sp>
          <p:nvSpPr>
            <p:cNvPr id="12319" name="Line 75"/>
            <p:cNvSpPr>
              <a:spLocks noChangeShapeType="1"/>
            </p:cNvSpPr>
            <p:nvPr/>
          </p:nvSpPr>
          <p:spPr bwMode="auto">
            <a:xfrm flipV="1">
              <a:off x="7740" y="6281"/>
              <a:ext cx="540" cy="31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2320" name="Line 76"/>
            <p:cNvSpPr>
              <a:spLocks noChangeShapeType="1"/>
            </p:cNvSpPr>
            <p:nvPr/>
          </p:nvSpPr>
          <p:spPr bwMode="auto">
            <a:xfrm>
              <a:off x="5760" y="4837"/>
              <a:ext cx="1260" cy="14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2321" name="Line 77"/>
            <p:cNvSpPr>
              <a:spLocks noChangeShapeType="1"/>
            </p:cNvSpPr>
            <p:nvPr/>
          </p:nvSpPr>
          <p:spPr bwMode="auto">
            <a:xfrm>
              <a:off x="8640" y="2816"/>
              <a:ext cx="720" cy="22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2322" name="Line 78"/>
            <p:cNvSpPr>
              <a:spLocks noChangeShapeType="1"/>
            </p:cNvSpPr>
            <p:nvPr/>
          </p:nvSpPr>
          <p:spPr bwMode="auto">
            <a:xfrm flipH="1" flipV="1">
              <a:off x="4860" y="3739"/>
              <a:ext cx="18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2323" name="Line 79"/>
            <p:cNvSpPr>
              <a:spLocks noChangeShapeType="1"/>
            </p:cNvSpPr>
            <p:nvPr/>
          </p:nvSpPr>
          <p:spPr bwMode="auto">
            <a:xfrm flipV="1">
              <a:off x="7020" y="3019"/>
              <a:ext cx="36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</p:grpSp>
      <p:sp>
        <p:nvSpPr>
          <p:cNvPr id="41" name="Rubrik 9"/>
          <p:cNvSpPr>
            <a:spLocks noGrp="1"/>
          </p:cNvSpPr>
          <p:nvPr>
            <p:ph type="title"/>
          </p:nvPr>
        </p:nvSpPr>
        <p:spPr>
          <a:xfrm>
            <a:off x="357188" y="357188"/>
            <a:ext cx="8229600" cy="11430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sv-SE" sz="2800" cap="none">
                <a:latin typeface="Century Gothic" pitchFamily="-111" charset="0"/>
              </a:rPr>
              <a:t>		ETT AFFÄRSNÄTVERK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ll">
  <a:themeElements>
    <a:clrScheme name="Custom 15">
      <a:dk1>
        <a:srgbClr val="000000"/>
      </a:dk1>
      <a:lt1>
        <a:sysClr val="window" lastClr="FFFFFF"/>
      </a:lt1>
      <a:dk2>
        <a:srgbClr val="00386B"/>
      </a:dk2>
      <a:lt2>
        <a:srgbClr val="E28C05"/>
      </a:lt2>
      <a:accent1>
        <a:srgbClr val="00386B"/>
      </a:accent1>
      <a:accent2>
        <a:srgbClr val="E28C05"/>
      </a:accent2>
      <a:accent3>
        <a:srgbClr val="A3912F"/>
      </a:accent3>
      <a:accent4>
        <a:srgbClr val="800080"/>
      </a:accent4>
      <a:accent5>
        <a:srgbClr val="000000"/>
      </a:accent5>
      <a:accent6>
        <a:srgbClr val="6DA1F2"/>
      </a:accent6>
      <a:hlink>
        <a:srgbClr val="0000FF"/>
      </a:hlink>
      <a:folHlink>
        <a:srgbClr val="800080"/>
      </a:folHlink>
    </a:clrScheme>
    <a:fontScheme name="Anpassat 1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2207</TotalTime>
  <Words>935</Words>
  <Application>Microsoft Macintosh PowerPoint</Application>
  <PresentationFormat>Bildspel på skärmen (4:3)</PresentationFormat>
  <Paragraphs>249</Paragraphs>
  <Slides>24</Slides>
  <Notes>24</Notes>
  <HiddenSlides>0</HiddenSlides>
  <MMClips>0</MMClips>
  <ScaleCrop>false</ScaleCrop>
  <HeadingPairs>
    <vt:vector size="8" baseType="variant">
      <vt:variant>
        <vt:lpstr>Använt typsnitt</vt:lpstr>
      </vt:variant>
      <vt:variant>
        <vt:i4>4</vt:i4>
      </vt:variant>
      <vt:variant>
        <vt:lpstr>Formgivningsmall</vt:lpstr>
      </vt:variant>
      <vt:variant>
        <vt:i4>1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24</vt:i4>
      </vt:variant>
    </vt:vector>
  </HeadingPairs>
  <TitlesOfParts>
    <vt:vector size="30" baseType="lpstr">
      <vt:lpstr>Arial</vt:lpstr>
      <vt:lpstr>Century Gothic</vt:lpstr>
      <vt:lpstr>Garamond</vt:lpstr>
      <vt:lpstr>Calibri</vt:lpstr>
      <vt:lpstr>Mall</vt:lpstr>
      <vt:lpstr>Microsoft Office Excel Chart</vt:lpstr>
      <vt:lpstr>HUR GÖR BORN GLOBALS?  – OM FÄLLOR OCH FRAMGÅNGSFAKTORER FÖR UTLANDSFÖDDA FÖRETAG   Sara Melén och Emilia Rovira Nordman  Handelshögskolan i Stockholm </vt:lpstr>
      <vt:lpstr>DAGENS FÖRELÄSNING</vt:lpstr>
      <vt:lpstr>ETT TYPISKT BORN GLOBAL-FÖRETAG</vt:lpstr>
      <vt:lpstr>  Grundarens roll</vt:lpstr>
      <vt:lpstr>   FÖRETAGETS INTERNATIONALISERINGSSTRATEGI</vt:lpstr>
      <vt:lpstr> HAR FÖRUTSÄTTNINGARNA FÖR EN INTERNATIONELL EXPANSION FÖRÄNDRATS?  </vt:lpstr>
      <vt:lpstr>Tidigare forskning </vt:lpstr>
      <vt:lpstr>Erfarenhetsbaserad kunskap</vt:lpstr>
      <vt:lpstr>  ETT AFFÄRSNÄTVERK</vt:lpstr>
      <vt:lpstr>Senare forskning </vt:lpstr>
      <vt:lpstr>BORN GLOBAL-FÖRETAG </vt:lpstr>
      <vt:lpstr>BORN GLOBAL-FÖRETAGETS ”SNABBA” INTERNATIONALISERING</vt:lpstr>
      <vt:lpstr>VÅRA FORSKNINGSFRÅGOR</vt:lpstr>
      <vt:lpstr>Internationaliseringsprocessen </vt:lpstr>
      <vt:lpstr>TVÅ GENOMFÖRDA STUDIER </vt:lpstr>
      <vt:lpstr>Resultat 1: betydelsen av erfarenhetsbaserad kunskap </vt:lpstr>
      <vt:lpstr>Resultat 1: </vt:lpstr>
      <vt:lpstr>RESULTAT 2: BETYDELSEN AV PERSONLIGA NÄTVERK</vt:lpstr>
      <vt:lpstr>Resultat 3: betydelsen av personlig interaktion</vt:lpstr>
      <vt:lpstr>INTERAKTION MED UTLÄNDSKA KUNDER</vt:lpstr>
      <vt:lpstr> ÄR BORN GLOBAL-FÖRETAG ETT NYTT FENOMEN? </vt:lpstr>
      <vt:lpstr>VILKA FÄLLOR MÖTER BORN GLOBAL-FÖRETAGEN? </vt:lpstr>
      <vt:lpstr>HUR VÄNDER MAN FÄLLOR TILL FRAMGÅNGSFAKTORER? </vt:lpstr>
      <vt:lpstr>HUR VÄNDER MAN FÄLLOR TILL FRAMGÅNGSFAKTORER? </vt:lpstr>
    </vt:vector>
  </TitlesOfParts>
  <Company>Stockholm School of Economics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Overall goals</dc:title>
  <dc:creator>Carina Aspenbenberg</dc:creator>
  <cp:lastModifiedBy>Marie Karlén</cp:lastModifiedBy>
  <cp:revision>243</cp:revision>
  <dcterms:created xsi:type="dcterms:W3CDTF">2010-04-13T08:17:45Z</dcterms:created>
  <dcterms:modified xsi:type="dcterms:W3CDTF">2010-04-13T08:18:44Z</dcterms:modified>
</cp:coreProperties>
</file>