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8" r:id="rId4"/>
    <p:sldId id="271" r:id="rId5"/>
    <p:sldId id="272" r:id="rId6"/>
    <p:sldId id="273" r:id="rId7"/>
    <p:sldId id="274" r:id="rId8"/>
    <p:sldId id="283" r:id="rId9"/>
    <p:sldId id="284" r:id="rId10"/>
    <p:sldId id="275" r:id="rId11"/>
    <p:sldId id="276" r:id="rId12"/>
    <p:sldId id="277" r:id="rId13"/>
    <p:sldId id="278" r:id="rId14"/>
    <p:sldId id="279" r:id="rId15"/>
    <p:sldId id="280" r:id="rId16"/>
    <p:sldId id="285" r:id="rId17"/>
  </p:sldIdLst>
  <p:sldSz cx="9001125" cy="6840538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80"/>
    <a:srgbClr val="80808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-880" y="-104"/>
      </p:cViewPr>
      <p:guideLst>
        <p:guide orient="horz" pos="2154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FE344FB-CDA9-C947-AE59-AE80C932ED92}" type="datetime1">
              <a:rPr lang="sv-SE"/>
              <a:pPr>
                <a:defRPr/>
              </a:pPr>
              <a:t>10-01-26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771BEF-1542-4B47-A923-96F198CD384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F27DD4-9E49-6341-A43D-49062F6D3468}" type="slidenum">
              <a:rPr lang="en-GB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</a:t>
            </a:fld>
            <a:endParaRPr lang="en-GB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CE4D41-5DDC-1E4F-8F57-8D83328692DC}" type="slidenum">
              <a:rPr lang="en-GB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4</a:t>
            </a:fld>
            <a:endParaRPr lang="en-GB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53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9CB377-548B-8647-9796-06096E235911}" type="slidenum">
              <a:rPr lang="en-GB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5</a:t>
            </a:fld>
            <a:endParaRPr lang="en-GB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CF7549-4FD4-5845-B506-91763307EE4A}" type="slidenum">
              <a:rPr lang="en-GB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6</a:t>
            </a:fld>
            <a:endParaRPr lang="en-GB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662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AF4669-5CD8-8E42-8B25-41AAFB12E40A}" type="slidenum">
              <a:rPr lang="en-GB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7</a:t>
            </a:fld>
            <a:endParaRPr lang="en-GB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551451-C07E-1F42-8EC0-6D1A1D22114E}" type="slidenum">
              <a:rPr lang="en-GB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8</a:t>
            </a:fld>
            <a:endParaRPr lang="en-GB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482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AD7494-0DC4-C342-91E3-3461F4A53D9E}" type="slidenum">
              <a:rPr lang="en-GB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13</a:t>
            </a:fld>
            <a:endParaRPr lang="en-GB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7228C-2ED9-4A45-BFAF-E6C215888300}" type="slidenum">
              <a:rPr lang="en-GB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15</a:t>
            </a:fld>
            <a:endParaRPr lang="en-GB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27800" y="514350"/>
            <a:ext cx="2024063" cy="53625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0850" y="514350"/>
            <a:ext cx="5924550" cy="53625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2438" y="514350"/>
            <a:ext cx="8099425" cy="11398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0850" y="2000250"/>
            <a:ext cx="7791450" cy="3876675"/>
          </a:xfrm>
        </p:spPr>
        <p:txBody>
          <a:bodyPr/>
          <a:lstStyle/>
          <a:p>
            <a:pPr lvl="0"/>
            <a:endParaRPr lang="sv-S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0850" y="2000250"/>
            <a:ext cx="3819525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22775" y="2000250"/>
            <a:ext cx="3819525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SigillRGB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512" b="23901"/>
          <a:stretch>
            <a:fillRect/>
          </a:stretch>
        </p:blipFill>
        <p:spPr bwMode="auto">
          <a:xfrm>
            <a:off x="7540625" y="5410200"/>
            <a:ext cx="14605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514350"/>
            <a:ext cx="8099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00250"/>
            <a:ext cx="77914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2438" y="6519863"/>
            <a:ext cx="424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04875">
              <a:defRPr/>
            </a:pPr>
            <a:r>
              <a:rPr lang="sv-SE" sz="1200">
                <a:solidFill>
                  <a:srgbClr val="80808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Lunds universitet</a:t>
            </a:r>
            <a:r>
              <a:rPr lang="sv-SE" sz="1200" b="0">
                <a:solidFill>
                  <a:srgbClr val="80808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/ Ekonomihögskolan / Entreprenörskap</a:t>
            </a: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528638" y="6470650"/>
            <a:ext cx="6765925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 sz="1800"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68288" indent="-268288" algn="l" defTabSz="90487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36650" indent="-227013" algn="l" defTabSz="9048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3pPr>
      <a:lvl4pPr marL="1584325" indent="-227013" algn="l" defTabSz="9048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36763" indent="-227013" algn="l" defTabSz="9048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2" descr="logoforM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49263" y="2295525"/>
            <a:ext cx="8101012" cy="1141413"/>
          </a:xfrm>
        </p:spPr>
        <p:txBody>
          <a:bodyPr/>
          <a:lstStyle/>
          <a:p>
            <a:pPr algn="ctr" eaLnBrk="1" hangingPunct="1"/>
            <a:r>
              <a:rPr lang="sv-SE" sz="3600" smtClean="0">
                <a:ea typeface="ＭＳ Ｐゴシック" pitchFamily="-111" charset="-128"/>
                <a:cs typeface="ＭＳ Ｐゴシック" pitchFamily="-111" charset="-128"/>
              </a:rPr>
              <a:t>Svenska universitetsavknoppningar – 20 år senare</a:t>
            </a:r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0" y="0"/>
            <a:ext cx="209550" cy="80168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0" y="801688"/>
            <a:ext cx="209550" cy="80010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449263" y="4059238"/>
            <a:ext cx="810101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16" tIns="45258" rIns="90516" bIns="45258" anchor="ctr">
            <a:prstTxWarp prst="textNoShape">
              <a:avLst/>
            </a:prstTxWarp>
          </a:bodyPr>
          <a:lstStyle/>
          <a:p>
            <a:pPr algn="ctr" defTabSz="904875"/>
            <a:r>
              <a:rPr lang="sv-SE" sz="2800" b="0"/>
              <a:t>Marie Löwegren, Lunds universitet</a:t>
            </a:r>
          </a:p>
          <a:p>
            <a:pPr algn="ctr" defTabSz="904875"/>
            <a:endParaRPr lang="sv-SE" sz="2800" b="0"/>
          </a:p>
          <a:p>
            <a:pPr algn="ctr" defTabSz="904875"/>
            <a:r>
              <a:rPr lang="sv-SE" sz="2800" b="0"/>
              <a:t>Marie.lowegren@fek.lu.se</a:t>
            </a:r>
          </a:p>
          <a:p>
            <a:pPr algn="ctr" defTabSz="904875"/>
            <a:r>
              <a:rPr lang="sv-SE" sz="2800" b="0"/>
              <a:t>www.fek.lu.se/marielowegren</a:t>
            </a:r>
          </a:p>
          <a:p>
            <a:pPr algn="ctr" defTabSz="904875"/>
            <a:r>
              <a:rPr lang="sv-SE" sz="2800" b="0"/>
              <a:t>www.entrepreneur.lu.se</a:t>
            </a:r>
          </a:p>
          <a:p>
            <a:pPr algn="ctr" defTabSz="904875"/>
            <a:endParaRPr lang="sv-SE" sz="28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Omsättning 2006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450850" y="2000250"/>
          <a:ext cx="7791450" cy="286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457"/>
                <a:gridCol w="1710093"/>
                <a:gridCol w="1816100"/>
                <a:gridCol w="182880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SEK </a:t>
                      </a:r>
                      <a:r>
                        <a:rPr lang="en-GB" dirty="0" err="1" smtClean="0"/>
                        <a:t>x</a:t>
                      </a:r>
                      <a:r>
                        <a:rPr lang="en-GB" dirty="0" smtClean="0"/>
                        <a:t> 1000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Aktiva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bolag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Fusion &amp; </a:t>
                      </a:r>
                      <a:r>
                        <a:rPr lang="en-GB" dirty="0" err="1" smtClean="0"/>
                        <a:t>uppköp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Samtliga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företag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0-1.000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19   (48%)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   (19%)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23   (38%)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1.001-10.000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   (17%)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   (10%)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   (15%)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10.001-100.000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   (20%)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   (43%)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17   (28%)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100.001-1.000.000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   (13%)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   (24%)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   (16%)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1.000.001-10.000.000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     (2%)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     (5%)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    </a:t>
                      </a:r>
                      <a:r>
                        <a:rPr lang="en-GB" baseline="0" dirty="0" smtClean="0"/>
                        <a:t> (3%)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Totalt</a:t>
                      </a:r>
                      <a:r>
                        <a:rPr lang="en-GB" i="1" dirty="0" smtClean="0"/>
                        <a:t>: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40 (100%)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21 (101%)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61 (100%)</a:t>
                      </a:r>
                      <a:endParaRPr lang="en-GB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Anställda 2006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79450" y="2000250"/>
          <a:ext cx="6908800" cy="303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863"/>
                <a:gridCol w="1650029"/>
                <a:gridCol w="1682454"/>
                <a:gridCol w="1628181"/>
              </a:tblGrid>
              <a:tr h="39899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Anställda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Aktiva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bolag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Fusion &amp; </a:t>
                      </a:r>
                      <a:r>
                        <a:rPr lang="en-GB" dirty="0" err="1" smtClean="0"/>
                        <a:t>uppköp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Samtliga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företag</a:t>
                      </a:r>
                      <a:endParaRPr lang="en-GB" dirty="0"/>
                    </a:p>
                  </a:txBody>
                  <a:tcPr/>
                </a:tc>
              </a:tr>
              <a:tr h="398992">
                <a:tc>
                  <a:txBody>
                    <a:bodyPr/>
                    <a:lstStyle/>
                    <a:p>
                      <a:r>
                        <a:rPr lang="en-GB" dirty="0" smtClean="0"/>
                        <a:t>0-10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29   (73%)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   (28%)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35   (57%)</a:t>
                      </a:r>
                      <a:endParaRPr lang="en-GB" dirty="0"/>
                    </a:p>
                  </a:txBody>
                  <a:tcPr/>
                </a:tc>
              </a:tr>
              <a:tr h="398992">
                <a:tc>
                  <a:txBody>
                    <a:bodyPr/>
                    <a:lstStyle/>
                    <a:p>
                      <a:r>
                        <a:rPr lang="en-GB" dirty="0" smtClean="0"/>
                        <a:t>11-50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   (10%)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   (43%)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13   (21%)</a:t>
                      </a:r>
                      <a:endParaRPr lang="en-GB" dirty="0"/>
                    </a:p>
                  </a:txBody>
                  <a:tcPr/>
                </a:tc>
              </a:tr>
              <a:tr h="398992">
                <a:tc>
                  <a:txBody>
                    <a:bodyPr/>
                    <a:lstStyle/>
                    <a:p>
                      <a:r>
                        <a:rPr lang="en-GB" dirty="0" smtClean="0"/>
                        <a:t>51-100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     (0%)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   (14%)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     (5%)</a:t>
                      </a:r>
                      <a:endParaRPr lang="en-GB" dirty="0"/>
                    </a:p>
                  </a:txBody>
                  <a:tcPr/>
                </a:tc>
              </a:tr>
              <a:tr h="398992">
                <a:tc>
                  <a:txBody>
                    <a:bodyPr/>
                    <a:lstStyle/>
                    <a:p>
                      <a:r>
                        <a:rPr lang="en-GB" dirty="0" smtClean="0"/>
                        <a:t>101-500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   (15%)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   (10%)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   (13%)</a:t>
                      </a:r>
                      <a:endParaRPr lang="en-GB" dirty="0"/>
                    </a:p>
                  </a:txBody>
                  <a:tcPr/>
                </a:tc>
              </a:tr>
              <a:tr h="398992">
                <a:tc>
                  <a:txBody>
                    <a:bodyPr/>
                    <a:lstStyle/>
                    <a:p>
                      <a:r>
                        <a:rPr lang="en-GB" dirty="0" smtClean="0"/>
                        <a:t>501-1000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     (2%)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     (5%)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     (3%)</a:t>
                      </a:r>
                      <a:endParaRPr lang="en-GB" dirty="0"/>
                    </a:p>
                  </a:txBody>
                  <a:tcPr/>
                </a:tc>
              </a:tr>
              <a:tr h="398992"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Totalt</a:t>
                      </a:r>
                      <a:r>
                        <a:rPr lang="en-GB" i="1" dirty="0" smtClean="0"/>
                        <a:t>: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40 (100%)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21 (100%)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61 (99%)</a:t>
                      </a:r>
                      <a:endParaRPr lang="en-GB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-111" charset="-128"/>
                <a:cs typeface="ＭＳ Ｐゴシック" pitchFamily="-111" charset="-128"/>
              </a:rPr>
              <a:t>Tillväxt 1990-2006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358775" y="2022475"/>
          <a:ext cx="825023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198"/>
                <a:gridCol w="1259126"/>
                <a:gridCol w="1291690"/>
                <a:gridCol w="998618"/>
                <a:gridCol w="1259126"/>
                <a:gridCol w="1237417"/>
                <a:gridCol w="124827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Oms</a:t>
                      </a:r>
                      <a:r>
                        <a:rPr lang="en-GB" dirty="0" smtClean="0"/>
                        <a:t> 1990 </a:t>
                      </a:r>
                    </a:p>
                    <a:p>
                      <a:r>
                        <a:rPr lang="en-GB" dirty="0" smtClean="0"/>
                        <a:t>(x1000)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err="1" smtClean="0"/>
                        <a:t>Oms</a:t>
                      </a:r>
                      <a:r>
                        <a:rPr lang="en-GB" baseline="0" dirty="0" smtClean="0"/>
                        <a:t> 2006 (x1000)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err="1" smtClean="0"/>
                        <a:t>Oms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ökning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Anställda</a:t>
                      </a:r>
                      <a:r>
                        <a:rPr lang="en-GB" dirty="0" smtClean="0"/>
                        <a:t> 1990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Anställda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2006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Anställda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ökning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Totalt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489.217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6.724.588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1275%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4.360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518%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Medel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5.689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90.873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1497%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743%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Median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1.065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2.885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171%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Jämförelser</a:t>
            </a:r>
          </a:p>
        </p:txBody>
      </p:sp>
      <p:sp>
        <p:nvSpPr>
          <p:cNvPr id="33795" name="Platshållare för innehåll 2"/>
          <p:cNvSpPr>
            <a:spLocks noGrp="1"/>
          </p:cNvSpPr>
          <p:nvPr>
            <p:ph idx="1"/>
          </p:nvPr>
        </p:nvSpPr>
        <p:spPr>
          <a:xfrm>
            <a:off x="238125" y="2000250"/>
            <a:ext cx="8434388" cy="3876675"/>
          </a:xfrm>
        </p:spPr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Svenska teknikbaserade företag (10-20% N/T personal) </a:t>
            </a:r>
          </a:p>
          <a:p>
            <a:pPr lvl="1"/>
            <a:r>
              <a:rPr lang="sv-SE" smtClean="0"/>
              <a:t>Grundade 1990: 1769 företag, 362 anställda</a:t>
            </a:r>
          </a:p>
          <a:p>
            <a:pPr lvl="1"/>
            <a:r>
              <a:rPr lang="sv-SE" smtClean="0"/>
              <a:t>Aktiva 2001: 195 företag (11%), 538 anställda (ökning 49%)</a:t>
            </a:r>
          </a:p>
        </p:txBody>
      </p:sp>
      <p:sp>
        <p:nvSpPr>
          <p:cNvPr id="33796" name="textruta 3"/>
          <p:cNvSpPr txBox="1">
            <a:spLocks noChangeArrowheads="1"/>
          </p:cNvSpPr>
          <p:nvPr/>
        </p:nvSpPr>
        <p:spPr bwMode="auto">
          <a:xfrm>
            <a:off x="5789613" y="5708650"/>
            <a:ext cx="167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Vinnova,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Jämförelser</a:t>
            </a:r>
          </a:p>
        </p:txBody>
      </p:sp>
      <p:sp>
        <p:nvSpPr>
          <p:cNvPr id="35843" name="textruta 4"/>
          <p:cNvSpPr txBox="1">
            <a:spLocks noChangeArrowheads="1"/>
          </p:cNvSpPr>
          <p:nvPr/>
        </p:nvSpPr>
        <p:spPr bwMode="auto">
          <a:xfrm>
            <a:off x="600075" y="2093913"/>
            <a:ext cx="798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/>
              <a:t>45 Oxfordshire avknoppningar 1994-2002, fusioner &amp; </a:t>
            </a:r>
          </a:p>
          <a:p>
            <a:r>
              <a:rPr lang="sv-SE"/>
              <a:t>uppköpta inkluderade, ursprung inte enbart från </a:t>
            </a:r>
          </a:p>
          <a:p>
            <a:r>
              <a:rPr lang="sv-SE"/>
              <a:t>universitet</a:t>
            </a:r>
            <a:r>
              <a:rPr lang="sv-SE" sz="1800"/>
              <a:t>.</a:t>
            </a:r>
          </a:p>
        </p:txBody>
      </p:sp>
      <p:sp>
        <p:nvSpPr>
          <p:cNvPr id="35844" name="textruta 5"/>
          <p:cNvSpPr txBox="1">
            <a:spLocks noChangeArrowheads="1"/>
          </p:cNvSpPr>
          <p:nvPr/>
        </p:nvSpPr>
        <p:spPr bwMode="auto">
          <a:xfrm>
            <a:off x="5473700" y="5903913"/>
            <a:ext cx="199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Smith &amp; Ho, 2006</a:t>
            </a:r>
          </a:p>
        </p:txBody>
      </p:sp>
      <p:graphicFrame>
        <p:nvGraphicFramePr>
          <p:cNvPr id="8" name="Platshållare för innehåll 3"/>
          <p:cNvGraphicFramePr>
            <a:graphicFrameLocks/>
          </p:cNvGraphicFramePr>
          <p:nvPr/>
        </p:nvGraphicFramePr>
        <p:xfrm>
          <a:off x="206375" y="3649663"/>
          <a:ext cx="8585200" cy="101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929"/>
                <a:gridCol w="1423403"/>
                <a:gridCol w="1437357"/>
                <a:gridCol w="1226563"/>
                <a:gridCol w="1226563"/>
                <a:gridCol w="1226563"/>
                <a:gridCol w="1226563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Oms</a:t>
                      </a:r>
                      <a:r>
                        <a:rPr lang="en-GB" dirty="0" smtClean="0"/>
                        <a:t> 1994 </a:t>
                      </a:r>
                    </a:p>
                    <a:p>
                      <a:r>
                        <a:rPr lang="en-GB" dirty="0" smtClean="0"/>
                        <a:t>(x1000£)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err="1" smtClean="0"/>
                        <a:t>Oms</a:t>
                      </a:r>
                      <a:r>
                        <a:rPr lang="en-GB" baseline="0" dirty="0" smtClean="0"/>
                        <a:t> 2002 (x1000</a:t>
                      </a:r>
                      <a:r>
                        <a:rPr lang="en-GB" dirty="0" smtClean="0"/>
                        <a:t>£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err="1" smtClean="0"/>
                        <a:t>Oms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ökning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Anställda</a:t>
                      </a:r>
                      <a:r>
                        <a:rPr lang="en-GB" dirty="0" smtClean="0"/>
                        <a:t> 1994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Anställda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2002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Anställda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ökning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Totalt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116.720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985.843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745%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273%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Jämförelser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571500" y="3321050"/>
          <a:ext cx="779145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151"/>
                <a:gridCol w="2597151"/>
                <a:gridCol w="259715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err="1" smtClean="0"/>
                        <a:t>Oms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x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</a:t>
                      </a:r>
                      <a:r>
                        <a:rPr lang="en-GB" baseline="0" dirty="0" smtClean="0"/>
                        <a:t> Italian Lira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Anställda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Medelvärde</a:t>
                      </a:r>
                      <a:r>
                        <a:rPr lang="en-GB" dirty="0" smtClean="0"/>
                        <a:t> 1998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5660 (ca 3 </a:t>
                      </a:r>
                      <a:r>
                        <a:rPr lang="en-GB" dirty="0" err="1" smtClean="0"/>
                        <a:t>milj</a:t>
                      </a:r>
                      <a:r>
                        <a:rPr lang="en-GB" dirty="0" smtClean="0"/>
                        <a:t> USD)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81" name="textruta 4"/>
          <p:cNvSpPr txBox="1">
            <a:spLocks noChangeArrowheads="1"/>
          </p:cNvSpPr>
          <p:nvPr/>
        </p:nvSpPr>
        <p:spPr bwMode="auto">
          <a:xfrm>
            <a:off x="600075" y="2093913"/>
            <a:ext cx="5949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/>
              <a:t>45 Italienska avknoppningar 1969-1999, </a:t>
            </a:r>
          </a:p>
          <a:p>
            <a:r>
              <a:rPr lang="sv-SE"/>
              <a:t>inte enbart från universitet</a:t>
            </a:r>
            <a:r>
              <a:rPr lang="sv-SE" sz="1800"/>
              <a:t>.</a:t>
            </a:r>
          </a:p>
        </p:txBody>
      </p:sp>
      <p:sp>
        <p:nvSpPr>
          <p:cNvPr id="36882" name="textruta 5"/>
          <p:cNvSpPr txBox="1">
            <a:spLocks noChangeArrowheads="1"/>
          </p:cNvSpPr>
          <p:nvPr/>
        </p:nvSpPr>
        <p:spPr bwMode="auto">
          <a:xfrm>
            <a:off x="4410075" y="5892800"/>
            <a:ext cx="282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Chiesa &amp; Piccaluga,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-111" charset="-128"/>
                <a:cs typeface="ＭＳ Ｐゴシック" pitchFamily="-111" charset="-128"/>
              </a:rPr>
              <a:t>Sammanfattning</a:t>
            </a:r>
          </a:p>
        </p:txBody>
      </p:sp>
      <p:sp>
        <p:nvSpPr>
          <p:cNvPr id="3891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Svårt att få en rättvisande bild av universitetsavknoppningars utveckling i Sverige i förhållande till andra länder</a:t>
            </a:r>
          </a:p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U-avknoppningar verkar dock klara sig bättre på lång sikt än svenska teknikbaserade företag i allmänhet</a:t>
            </a:r>
          </a:p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Endast ett fåtal växer till stora företag – det är dessa som står för den stora tillväxtökningen</a:t>
            </a:r>
          </a:p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U-avknoppningar verkar stå för en större ökning av antal anställda än svenska teknikbaserade företag i allmänhet -  verkar gälla även i förhållande till andra länder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Undersökningen</a:t>
            </a:r>
          </a:p>
        </p:txBody>
      </p:sp>
      <p:sp>
        <p:nvSpPr>
          <p:cNvPr id="1638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Olofsson, C. &amp; Wahlbin, C., 1993. Teknikbaserade företag från högskolan. IMIT, Linköping </a:t>
            </a:r>
          </a:p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124 u-avknoppningar grundade mellan 1960 och 1990</a:t>
            </a:r>
          </a:p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Grundade av universitetsanställda</a:t>
            </a:r>
          </a:p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Baserade på forskning</a:t>
            </a:r>
          </a:p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Ursprung från universiteten i Göteborg, Linköping, Luleå, Lund, Stockholm, Umeå och Uppsala</a:t>
            </a:r>
          </a:p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Uppföljning genom Affärsdata</a:t>
            </a:r>
          </a:p>
          <a:p>
            <a:pPr>
              <a:buFontTx/>
              <a:buNone/>
            </a:pPr>
            <a:endParaRPr lang="en-GB" smtClean="0">
              <a:ea typeface="ＭＳ Ｐゴシック" pitchFamily="-111" charset="-128"/>
              <a:cs typeface="ＭＳ Ｐゴシック" pitchFamily="-111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Vad är en avknoppning (spin-off)?</a:t>
            </a:r>
          </a:p>
        </p:txBody>
      </p:sp>
      <p:sp>
        <p:nvSpPr>
          <p:cNvPr id="1843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v-SE" b="1" smtClean="0">
                <a:ea typeface="ＭＳ Ｐゴシック" pitchFamily="-111" charset="-128"/>
                <a:cs typeface="ＭＳ Ｐゴシック" pitchFamily="-111" charset="-128"/>
              </a:rPr>
              <a:t>Nya företag!</a:t>
            </a:r>
          </a:p>
          <a:p>
            <a:pPr>
              <a:spcAft>
                <a:spcPts val="1200"/>
              </a:spcAft>
            </a:pPr>
            <a:r>
              <a:rPr lang="sv-SE" b="1" smtClean="0">
                <a:ea typeface="ＭＳ Ｐゴシック" pitchFamily="-111" charset="-128"/>
                <a:cs typeface="ＭＳ Ｐゴシック" pitchFamily="-111" charset="-128"/>
              </a:rPr>
              <a:t>Vem: </a:t>
            </a:r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Grundade av personer från akademin (forskare eller studenter eller båda) och/eller av externa entreprenörer</a:t>
            </a:r>
          </a:p>
          <a:p>
            <a:pPr>
              <a:spcAft>
                <a:spcPts val="1200"/>
              </a:spcAft>
            </a:pPr>
            <a:r>
              <a:rPr lang="sv-SE" b="1" smtClean="0">
                <a:ea typeface="ＭＳ Ｐゴシック" pitchFamily="-111" charset="-128"/>
                <a:cs typeface="ＭＳ Ｐゴシック" pitchFamily="-111" charset="-128"/>
              </a:rPr>
              <a:t>Vad: </a:t>
            </a:r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Baserade på teknologi utvecklad genom forskning (patenterbar eller inte) och/eller tjänster baserade på vetenskaplig kunskap/kompetens </a:t>
            </a:r>
          </a:p>
          <a:p>
            <a:r>
              <a:rPr lang="sv-SE" b="1" smtClean="0">
                <a:ea typeface="ＭＳ Ｐゴシック" pitchFamily="-111" charset="-128"/>
                <a:cs typeface="ＭＳ Ｐゴシック" pitchFamily="-111" charset="-128"/>
              </a:rPr>
              <a:t>Varifrån: </a:t>
            </a:r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Avknoppade från universitet och/eller från andra institut och/eller från forskningslaboratorier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-111" charset="-128"/>
                <a:cs typeface="ＭＳ Ｐゴシック" pitchFamily="-111" charset="-128"/>
              </a:rPr>
              <a:t>Status 2006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14363" y="2022475"/>
          <a:ext cx="699135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550"/>
                <a:gridCol w="1809750"/>
                <a:gridCol w="17970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Aktiva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aktiebolag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40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32%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Fusioner</a:t>
                      </a:r>
                      <a:r>
                        <a:rPr lang="en-GB" dirty="0" smtClean="0"/>
                        <a:t> &amp;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uppköp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18%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Nedlagda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Enskilda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firmor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Totalt</a:t>
                      </a:r>
                      <a:r>
                        <a:rPr lang="en-GB" i="1" dirty="0" smtClean="0"/>
                        <a:t>: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124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479425" y="547688"/>
            <a:ext cx="8099425" cy="1139825"/>
          </a:xfrm>
        </p:spPr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Jämförelser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577850" y="3370263"/>
          <a:ext cx="6991350" cy="190455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550"/>
                <a:gridCol w="1809750"/>
                <a:gridCol w="17970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Aktiva</a:t>
                      </a:r>
                      <a:r>
                        <a:rPr lang="en-GB" b="0" baseline="0" dirty="0" smtClean="0"/>
                        <a:t> </a:t>
                      </a:r>
                      <a:r>
                        <a:rPr lang="en-GB" b="0" baseline="0" dirty="0" err="1" smtClean="0"/>
                        <a:t>aktiebolag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195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11%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Fusioner</a:t>
                      </a:r>
                      <a:r>
                        <a:rPr lang="en-GB" dirty="0" smtClean="0"/>
                        <a:t> &amp; </a:t>
                      </a:r>
                      <a:r>
                        <a:rPr lang="en-GB" dirty="0" err="1" smtClean="0"/>
                        <a:t>uppköp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Nedlagda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1535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87%</a:t>
                      </a:r>
                      <a:endParaRPr lang="en-GB" dirty="0"/>
                    </a:p>
                  </a:txBody>
                  <a:tcPr/>
                </a:tc>
              </a:tr>
              <a:tr h="7920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err="1" smtClean="0"/>
                        <a:t>Totalt</a:t>
                      </a:r>
                      <a:r>
                        <a:rPr lang="en-GB" i="1" dirty="0" smtClean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1769</a:t>
                      </a:r>
                    </a:p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100%</a:t>
                      </a:r>
                    </a:p>
                    <a:p>
                      <a:pPr algn="r"/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29" name="textruta 4"/>
          <p:cNvSpPr txBox="1">
            <a:spLocks noChangeArrowheads="1"/>
          </p:cNvSpPr>
          <p:nvPr/>
        </p:nvSpPr>
        <p:spPr bwMode="auto">
          <a:xfrm>
            <a:off x="504825" y="2073275"/>
            <a:ext cx="827563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/>
              <a:t>Svenska teknikbaserade företag (10-20% N/T personal), </a:t>
            </a:r>
          </a:p>
          <a:p>
            <a:r>
              <a:rPr lang="sv-SE"/>
              <a:t>grundade 1990, uppföljning 2001 </a:t>
            </a:r>
          </a:p>
          <a:p>
            <a:endParaRPr lang="en-GB" sz="1800"/>
          </a:p>
        </p:txBody>
      </p:sp>
      <p:sp>
        <p:nvSpPr>
          <p:cNvPr id="21530" name="textruta 5"/>
          <p:cNvSpPr txBox="1">
            <a:spLocks noChangeArrowheads="1"/>
          </p:cNvSpPr>
          <p:nvPr/>
        </p:nvSpPr>
        <p:spPr bwMode="auto">
          <a:xfrm>
            <a:off x="5740400" y="6049963"/>
            <a:ext cx="1668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Vinnova,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Jämförelser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43100" y="3603625"/>
          <a:ext cx="4954973" cy="16026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01547"/>
                <a:gridCol w="1853426"/>
              </a:tblGrid>
              <a:tr h="534221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Aktiva</a:t>
                      </a:r>
                      <a:r>
                        <a:rPr lang="en-GB" b="0" baseline="0" dirty="0" smtClean="0"/>
                        <a:t> </a:t>
                      </a:r>
                      <a:r>
                        <a:rPr lang="en-GB" b="0" baseline="0" dirty="0" err="1" smtClean="0"/>
                        <a:t>aktiebolag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18%</a:t>
                      </a:r>
                      <a:endParaRPr lang="en-GB" b="0" dirty="0"/>
                    </a:p>
                  </a:txBody>
                  <a:tcPr/>
                </a:tc>
              </a:tr>
              <a:tr h="534221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Fusioner</a:t>
                      </a:r>
                      <a:r>
                        <a:rPr lang="en-GB" dirty="0" smtClean="0"/>
                        <a:t> &amp;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uppköp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32%</a:t>
                      </a:r>
                      <a:endParaRPr lang="en-GB" dirty="0"/>
                    </a:p>
                  </a:txBody>
                  <a:tcPr/>
                </a:tc>
              </a:tr>
              <a:tr h="534221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Nedlagda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69" name="textruta 5"/>
          <p:cNvSpPr txBox="1">
            <a:spLocks noChangeArrowheads="1"/>
          </p:cNvSpPr>
          <p:nvPr/>
        </p:nvSpPr>
        <p:spPr bwMode="auto">
          <a:xfrm>
            <a:off x="301625" y="2093913"/>
            <a:ext cx="8240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/>
              <a:t>Silicon Valley: 250 teknikbaserade företag grundade på </a:t>
            </a:r>
          </a:p>
          <a:p>
            <a:r>
              <a:rPr lang="sv-SE"/>
              <a:t>60-talet, uppföljning 1988</a:t>
            </a:r>
          </a:p>
          <a:p>
            <a:endParaRPr lang="en-GB" sz="1800"/>
          </a:p>
        </p:txBody>
      </p:sp>
      <p:sp>
        <p:nvSpPr>
          <p:cNvPr id="23570" name="textruta 6"/>
          <p:cNvSpPr txBox="1">
            <a:spLocks noChangeArrowheads="1"/>
          </p:cNvSpPr>
          <p:nvPr/>
        </p:nvSpPr>
        <p:spPr bwMode="auto">
          <a:xfrm>
            <a:off x="5556250" y="5875338"/>
            <a:ext cx="1943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Bruno et al, 1992</a:t>
            </a:r>
          </a:p>
          <a:p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ea typeface="ＭＳ Ｐゴシック" pitchFamily="-111" charset="-128"/>
                <a:cs typeface="ＭＳ Ｐゴシック" pitchFamily="-111" charset="-128"/>
              </a:rPr>
              <a:t>Jämförelser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543050" y="3994150"/>
          <a:ext cx="4954973" cy="16026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01547"/>
                <a:gridCol w="1853426"/>
              </a:tblGrid>
              <a:tr h="534221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Aktiva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aktiebolag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85%</a:t>
                      </a:r>
                      <a:endParaRPr lang="en-GB" b="0" dirty="0"/>
                    </a:p>
                  </a:txBody>
                  <a:tcPr/>
                </a:tc>
              </a:tr>
              <a:tr h="534221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Fusioner</a:t>
                      </a:r>
                      <a:r>
                        <a:rPr lang="en-GB" dirty="0" smtClean="0"/>
                        <a:t> &amp; </a:t>
                      </a:r>
                      <a:r>
                        <a:rPr lang="en-GB" dirty="0" err="1" smtClean="0"/>
                        <a:t>uppköp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8%</a:t>
                      </a:r>
                      <a:endParaRPr lang="en-GB" dirty="0"/>
                    </a:p>
                  </a:txBody>
                  <a:tcPr/>
                </a:tc>
              </a:tr>
              <a:tr h="534221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Nedlagda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17" name="textruta 5"/>
          <p:cNvSpPr txBox="1">
            <a:spLocks noChangeArrowheads="1"/>
          </p:cNvSpPr>
          <p:nvPr/>
        </p:nvSpPr>
        <p:spPr bwMode="auto">
          <a:xfrm>
            <a:off x="323850" y="1865313"/>
            <a:ext cx="818991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/>
              <a:t>Oxfordshire: 114 avknoppningar grundade mellan </a:t>
            </a:r>
          </a:p>
          <a:p>
            <a:r>
              <a:rPr lang="sv-SE"/>
              <a:t>1950 och 2004 av anställda och studenter, både teknik-</a:t>
            </a:r>
          </a:p>
          <a:p>
            <a:r>
              <a:rPr lang="sv-SE"/>
              <a:t>baserade och icke teknikbaserade företag. </a:t>
            </a:r>
          </a:p>
          <a:p>
            <a:r>
              <a:rPr lang="sv-SE"/>
              <a:t>Uppföljning 2005</a:t>
            </a:r>
          </a:p>
          <a:p>
            <a:endParaRPr lang="en-GB" sz="1800"/>
          </a:p>
        </p:txBody>
      </p:sp>
      <p:sp>
        <p:nvSpPr>
          <p:cNvPr id="25618" name="textruta 6"/>
          <p:cNvSpPr txBox="1">
            <a:spLocks noChangeArrowheads="1"/>
          </p:cNvSpPr>
          <p:nvPr/>
        </p:nvSpPr>
        <p:spPr bwMode="auto">
          <a:xfrm>
            <a:off x="5500688" y="5919788"/>
            <a:ext cx="191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Smith et al, 2006</a:t>
            </a:r>
          </a:p>
          <a:p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-111" charset="-128"/>
                <a:cs typeface="ＭＳ Ｐゴシック" pitchFamily="-111" charset="-128"/>
              </a:rPr>
              <a:t>Börsnoterade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14363" y="2720975"/>
          <a:ext cx="6991350" cy="14827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84719"/>
                <a:gridCol w="841813"/>
                <a:gridCol w="1574800"/>
                <a:gridCol w="1890019"/>
              </a:tblGrid>
              <a:tr h="37084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err="1" smtClean="0"/>
                        <a:t>Antal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err="1" smtClean="0"/>
                        <a:t>Börsnoterade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err="1" smtClean="0"/>
                        <a:t>Börsnoterade</a:t>
                      </a:r>
                      <a:r>
                        <a:rPr lang="en-GB" b="0" dirty="0" smtClean="0"/>
                        <a:t> %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err="1" smtClean="0"/>
                        <a:t>Aktiva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aktiebolag</a:t>
                      </a:r>
                      <a:endParaRPr lang="en-GB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12,5%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Fusioner</a:t>
                      </a:r>
                      <a:r>
                        <a:rPr lang="en-GB" dirty="0" smtClean="0"/>
                        <a:t> &amp;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uppköp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18%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err="1" smtClean="0"/>
                        <a:t>Totalt</a:t>
                      </a:r>
                      <a:r>
                        <a:rPr lang="en-GB" i="1" dirty="0" smtClean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62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9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14,5%</a:t>
                      </a:r>
                      <a:endParaRPr lang="en-GB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-111" charset="-128"/>
                <a:cs typeface="ＭＳ Ｐゴシック" pitchFamily="-111" charset="-128"/>
              </a:rPr>
              <a:t>Jämförelser</a:t>
            </a:r>
          </a:p>
        </p:txBody>
      </p:sp>
      <p:sp>
        <p:nvSpPr>
          <p:cNvPr id="29699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mtClean="0">
                <a:ea typeface="ＭＳ Ｐゴシック" pitchFamily="-111" charset="-128"/>
                <a:cs typeface="ＭＳ Ｐゴシック" pitchFamily="-111" charset="-128"/>
              </a:rPr>
              <a:t>18% av MIT-avknoppningar börsnoteras</a:t>
            </a:r>
          </a:p>
          <a:p>
            <a:pPr>
              <a:spcAft>
                <a:spcPts val="600"/>
              </a:spcAft>
            </a:pPr>
            <a:r>
              <a:rPr lang="en-GB" smtClean="0">
                <a:ea typeface="ＭＳ Ｐゴシック" pitchFamily="-111" charset="-128"/>
                <a:cs typeface="ＭＳ Ｐゴシック" pitchFamily="-111" charset="-128"/>
              </a:rPr>
              <a:t>8-10% av avknoppningar från Stanford och övriga amerikanska universitet börsnoteras</a:t>
            </a:r>
          </a:p>
          <a:p>
            <a:endParaRPr lang="en-GB" smtClean="0">
              <a:ea typeface="ＭＳ Ｐゴシック" pitchFamily="-111" charset="-128"/>
              <a:cs typeface="ＭＳ Ｐゴシック" pitchFamily="-111" charset="-128"/>
            </a:endParaRPr>
          </a:p>
          <a:p>
            <a:endParaRPr lang="en-GB" smtClean="0">
              <a:ea typeface="ＭＳ Ｐゴシック" pitchFamily="-111" charset="-128"/>
              <a:cs typeface="ＭＳ Ｐゴシック" pitchFamily="-111" charset="-128"/>
            </a:endParaRPr>
          </a:p>
          <a:p>
            <a:endParaRPr lang="en-GB" smtClean="0">
              <a:ea typeface="ＭＳ Ｐゴシック" pitchFamily="-111" charset="-128"/>
              <a:cs typeface="ＭＳ Ｐゴシック" pitchFamily="-111" charset="-128"/>
            </a:endParaRPr>
          </a:p>
          <a:p>
            <a:endParaRPr lang="en-GB" smtClean="0">
              <a:ea typeface="ＭＳ Ｐゴシック" pitchFamily="-111" charset="-128"/>
              <a:cs typeface="ＭＳ Ｐゴシック" pitchFamily="-111" charset="-128"/>
            </a:endParaRPr>
          </a:p>
          <a:p>
            <a:pPr>
              <a:buFontTx/>
              <a:buNone/>
            </a:pPr>
            <a:r>
              <a:rPr lang="en-GB" smtClean="0">
                <a:ea typeface="ＭＳ Ｐゴシック" pitchFamily="-111" charset="-128"/>
                <a:cs typeface="ＭＳ Ｐゴシック" pitchFamily="-111" charset="-128"/>
              </a:rPr>
              <a:t>							</a:t>
            </a:r>
            <a:r>
              <a:rPr lang="en-GB" sz="1800" smtClean="0">
                <a:ea typeface="ＭＳ Ｐゴシック" pitchFamily="-111" charset="-128"/>
                <a:cs typeface="ＭＳ Ｐゴシック" pitchFamily="-111" charset="-128"/>
              </a:rPr>
              <a:t>Shane, 2004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Sv">
  <a:themeElements>
    <a:clrScheme name="Standardformgivning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6633"/>
      </a:accent1>
      <a:accent2>
        <a:srgbClr val="C4BC9C"/>
      </a:accent2>
      <a:accent3>
        <a:srgbClr val="FFFFFF"/>
      </a:accent3>
      <a:accent4>
        <a:srgbClr val="000000"/>
      </a:accent4>
      <a:accent5>
        <a:srgbClr val="CAB8AD"/>
      </a:accent5>
      <a:accent6>
        <a:srgbClr val="B1AA8D"/>
      </a:accent6>
      <a:hlink>
        <a:srgbClr val="EB730F"/>
      </a:hlink>
      <a:folHlink>
        <a:srgbClr val="00008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PowerPointSv.potx</Template>
  <TotalTime>523</TotalTime>
  <Words>864</Words>
  <Application>Microsoft Macintosh PowerPoint</Application>
  <PresentationFormat>Anpassad</PresentationFormat>
  <Paragraphs>231</Paragraphs>
  <Slides>16</Slides>
  <Notes>8</Notes>
  <HiddenSlides>0</HiddenSlides>
  <MMClips>0</MMClips>
  <ScaleCrop>false</ScaleCrop>
  <HeadingPairs>
    <vt:vector size="6" baseType="variant">
      <vt:variant>
        <vt:lpstr>Använt typsnitt</vt:lpstr>
      </vt:variant>
      <vt:variant>
        <vt:i4>3</vt:i4>
      </vt:variant>
      <vt:variant>
        <vt:lpstr>Formgivningsmall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ＭＳ Ｐゴシック</vt:lpstr>
      <vt:lpstr>Calibri</vt:lpstr>
      <vt:lpstr>PowerPointSv</vt:lpstr>
      <vt:lpstr>Svenska universitetsavknoppningar – 20 år senare</vt:lpstr>
      <vt:lpstr>Undersökningen</vt:lpstr>
      <vt:lpstr>Vad är en avknoppning (spin-off)?</vt:lpstr>
      <vt:lpstr>Status 2006</vt:lpstr>
      <vt:lpstr>Jämförelser</vt:lpstr>
      <vt:lpstr>Jämförelser</vt:lpstr>
      <vt:lpstr>Jämförelser</vt:lpstr>
      <vt:lpstr>Börsnoterade</vt:lpstr>
      <vt:lpstr>Jämförelser</vt:lpstr>
      <vt:lpstr>Omsättning 2006</vt:lpstr>
      <vt:lpstr>Anställda 2006</vt:lpstr>
      <vt:lpstr>Tillväxt 1990-2006</vt:lpstr>
      <vt:lpstr>Jämförelser</vt:lpstr>
      <vt:lpstr>Jämförelser</vt:lpstr>
      <vt:lpstr>Jämförelser</vt:lpstr>
      <vt:lpstr>Sammanfattning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Spin-offs – 20 år senare</dc:title>
  <dc:creator>Marie Löwegren</dc:creator>
  <cp:lastModifiedBy>Marie Karlén</cp:lastModifiedBy>
  <cp:revision>18</cp:revision>
  <dcterms:created xsi:type="dcterms:W3CDTF">2010-01-26T09:31:59Z</dcterms:created>
  <dcterms:modified xsi:type="dcterms:W3CDTF">2010-01-26T09:32:14Z</dcterms:modified>
</cp:coreProperties>
</file>