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4" r:id="rId4"/>
    <p:sldId id="272" r:id="rId5"/>
    <p:sldId id="275" r:id="rId6"/>
    <p:sldId id="287" r:id="rId7"/>
    <p:sldId id="276" r:id="rId8"/>
    <p:sldId id="277" r:id="rId9"/>
    <p:sldId id="278" r:id="rId10"/>
    <p:sldId id="286" r:id="rId11"/>
    <p:sldId id="279" r:id="rId12"/>
    <p:sldId id="280" r:id="rId13"/>
    <p:sldId id="281" r:id="rId14"/>
    <p:sldId id="284" r:id="rId15"/>
    <p:sldId id="289" r:id="rId16"/>
    <p:sldId id="271" r:id="rId17"/>
  </p:sldIdLst>
  <p:sldSz cx="9001125" cy="6840538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80"/>
    <a:srgbClr val="80808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1" autoAdjust="0"/>
    <p:restoredTop sz="94667" autoAdjust="0"/>
  </p:normalViewPr>
  <p:slideViewPr>
    <p:cSldViewPr snapToGrid="0">
      <p:cViewPr>
        <p:scale>
          <a:sx n="75" d="100"/>
          <a:sy n="75" d="100"/>
        </p:scale>
        <p:origin x="-2688" y="-1544"/>
      </p:cViewPr>
      <p:guideLst>
        <p:guide orient="horz" pos="2154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106AD8-4BE5-2942-8FBC-362F28E45F91}" type="datetimeFigureOut">
              <a:rPr lang="sv-SE"/>
              <a:pPr/>
              <a:t>10-01-25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5DD8DF-C4DA-764B-9CE5-7BA856BBD4CA}" type="slidenum">
              <a:rPr lang="sv-SE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9CF13-5D1C-714A-8D4F-332572AD6A7A}" type="slidenum">
              <a:rPr lang="sv-SE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017EE7-F016-E94A-AB24-50DAD3386C4F}" type="slidenum">
              <a:rPr lang="sv-SE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5AE67-5701-BB47-94C0-29E088070ABE}" type="slidenum">
              <a:rPr lang="sv-SE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49F91-4D78-6842-BB93-81DF221E9380}" type="slidenum">
              <a:rPr lang="sv-SE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17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A58A6-289B-A34A-811F-4B63DB896D4A}" type="slidenum">
              <a:rPr lang="sv-SE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27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1C7536-EAE9-DC4B-97C8-22ADB0646631}" type="slidenum">
              <a:rPr lang="sv-SE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3E407-D5BC-A147-8B65-323F3549C021}" type="slidenum">
              <a:rPr lang="sv-SE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AEF844-F311-BC47-945B-D90EB33F9B43}" type="slidenum">
              <a:rPr lang="sv-SE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96C6A-8CB2-7646-93EE-A6130C53832A}" type="slidenum">
              <a:rPr lang="sv-SE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D31D0-B871-A349-B526-2FAAC33C4856}" type="slidenum">
              <a:rPr lang="sv-SE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A279AB-A897-3844-B165-FFA0FEC67FC9}" type="slidenum">
              <a:rPr lang="sv-SE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355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D7CE4F-A919-694E-9565-321576637636}" type="slidenum">
              <a:rPr lang="sv-SE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68FEAA-1323-EE41-8ABA-0C14CD4AF310}" type="slidenum">
              <a:rPr lang="sv-SE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049A2C-59FE-DF4F-81D6-CCD4D0182938}" type="slidenum">
              <a:rPr lang="sv-SE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28B04-5213-AB40-AC7B-7CFD1634A30C}" type="slidenum">
              <a:rPr lang="sv-SE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765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3418D-A042-2D49-89E9-A82A367CC70C}" type="slidenum">
              <a:rPr lang="sv-SE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7800" y="514350"/>
            <a:ext cx="2024063" cy="53625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850" y="514350"/>
            <a:ext cx="5924550" cy="53625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endParaRPr lang="sv-S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850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22775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SigillRGB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512" b="23901"/>
          <a:stretch>
            <a:fillRect/>
          </a:stretch>
        </p:blipFill>
        <p:spPr bwMode="auto">
          <a:xfrm>
            <a:off x="7540625" y="5410200"/>
            <a:ext cx="14605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514350"/>
            <a:ext cx="8099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here to change headline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00250"/>
            <a:ext cx="77914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Lunds Universitet</a:t>
            </a:r>
          </a:p>
          <a:p>
            <a:pPr lvl="1"/>
            <a:r>
              <a:rPr lang="sv-SE"/>
              <a:t>Level two</a:t>
            </a:r>
          </a:p>
          <a:p>
            <a:pPr lvl="2"/>
            <a:r>
              <a:rPr lang="sv-SE"/>
              <a:t>Level three</a:t>
            </a:r>
          </a:p>
          <a:p>
            <a:pPr lvl="3"/>
            <a:r>
              <a:rPr lang="sv-SE"/>
              <a:t>Level four</a:t>
            </a:r>
          </a:p>
          <a:p>
            <a:pPr lvl="4"/>
            <a:r>
              <a:rPr lang="sv-SE"/>
              <a:t>Level five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2438" y="6519863"/>
            <a:ext cx="616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200">
                <a:solidFill>
                  <a:srgbClr val="808080"/>
                </a:solidFill>
              </a:rPr>
              <a:t>Lunds Universitet</a:t>
            </a:r>
            <a:r>
              <a:rPr lang="sv-SE" sz="1200" b="0">
                <a:solidFill>
                  <a:srgbClr val="808080"/>
                </a:solidFill>
              </a:rPr>
              <a:t> / CIRCLE / Avknoppningar från universitet och högskolor  / 25 januari</a:t>
            </a: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28638" y="6470650"/>
            <a:ext cx="67659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-128"/>
          <a:cs typeface="ＭＳ Ｐゴシック" pitchFamily="-111" charset="-128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11" charset="-128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11" charset="-128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11" charset="-128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11" charset="-128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defTabSz="9048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pitchFamily="-111" charset="-128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36650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LogoEngel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" y="365125"/>
            <a:ext cx="9318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49263" y="2295525"/>
            <a:ext cx="8101012" cy="1141413"/>
          </a:xfrm>
          <a:noFill/>
        </p:spPr>
        <p:txBody>
          <a:bodyPr/>
          <a:lstStyle/>
          <a:p>
            <a:pPr algn="ctr" eaLnBrk="1" hangingPunct="1"/>
            <a:r>
              <a:rPr lang="sv-SE" sz="3600">
                <a:ea typeface="ＭＳ Ｐゴシック" pitchFamily="-111" charset="-128"/>
              </a:rPr>
              <a:t>Tillbaka till framtiden </a:t>
            </a: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0" y="0"/>
            <a:ext cx="209550" cy="8016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0" y="801688"/>
            <a:ext cx="209550" cy="8001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26"/>
          <p:cNvSpPr>
            <a:spLocks noChangeArrowheads="1"/>
          </p:cNvSpPr>
          <p:nvPr/>
        </p:nvSpPr>
        <p:spPr bwMode="auto">
          <a:xfrm>
            <a:off x="449263" y="3614738"/>
            <a:ext cx="8101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6" tIns="45258" rIns="90516" bIns="45258" anchor="ctr">
            <a:prstTxWarp prst="textNoShape">
              <a:avLst/>
            </a:prstTxWarp>
          </a:bodyPr>
          <a:lstStyle/>
          <a:p>
            <a:pPr algn="ctr" defTabSz="904875"/>
            <a:r>
              <a:rPr lang="sv-SE" sz="2800" b="0"/>
              <a:t>Perspektiv på avknoppningar från </a:t>
            </a:r>
          </a:p>
          <a:p>
            <a:pPr algn="ctr" defTabSz="904875"/>
            <a:r>
              <a:rPr lang="sv-SE" sz="2800" b="0"/>
              <a:t>universitet och högskolor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Utvecklingsprocesser </a:t>
            </a:r>
          </a:p>
        </p:txBody>
      </p:sp>
      <p:graphicFrame>
        <p:nvGraphicFramePr>
          <p:cNvPr id="42045" name="Group 61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3361247"/>
        </p:xfrm>
        <a:graphic>
          <a:graphicData uri="http://schemas.openxmlformats.org/drawingml/2006/table">
            <a:tbl>
              <a:tblPr/>
              <a:tblGrid>
                <a:gridCol w="4451350"/>
                <a:gridCol w="1130300"/>
                <a:gridCol w="1041400"/>
                <a:gridCol w="11684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Sammanslagning med annat företag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Köpt upp annat företag (helt eller delvis)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16,4%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Köpt licensrättigheter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13,3%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22,2%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Utvecklat och licensierat produktionsrättigheter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15,6%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Genererat nytt företag genom avknoppning, där företaget är delägare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13,6%</a:t>
                      </a: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Anställda har lämnat företaget för att starta eget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9,7%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Huvudsakliga funktioner </a:t>
            </a:r>
          </a:p>
        </p:txBody>
      </p:sp>
      <p:graphicFrame>
        <p:nvGraphicFramePr>
          <p:cNvPr id="31810" name="Group 66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3876678"/>
        </p:xfrm>
        <a:graphic>
          <a:graphicData uri="http://schemas.openxmlformats.org/drawingml/2006/table">
            <a:tbl>
              <a:tblPr/>
              <a:tblGrid>
                <a:gridCol w="4451350"/>
                <a:gridCol w="1130300"/>
                <a:gridCol w="1041400"/>
                <a:gridCol w="11684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Standardprodukter/tjänster till slutkund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19,6%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35,7%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Specialiserade produkter/tjänster till slutkund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Underleverantör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25,6%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27,1%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FoU-tjänster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32,6%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Mjukvaru- och systemutveckling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22,2%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Data- och informationstjänster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10,3%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32,2%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32,2%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Konsulttjänster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34,8%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62,2%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Gross- och partihandel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FoU och innovationsaktiviteter</a:t>
            </a:r>
          </a:p>
        </p:txBody>
      </p:sp>
      <p:graphicFrame>
        <p:nvGraphicFramePr>
          <p:cNvPr id="33906" name="Group 114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3876678"/>
        </p:xfrm>
        <a:graphic>
          <a:graphicData uri="http://schemas.openxmlformats.org/drawingml/2006/table">
            <a:tbl>
              <a:tblPr/>
              <a:tblGrid>
                <a:gridCol w="4578350"/>
                <a:gridCol w="1003300"/>
                <a:gridCol w="1155700"/>
                <a:gridCol w="10541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Egen FoU förra året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71,7 %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32,2 %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22,7%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Köpta FoU-tjänster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23,9 %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46,7 %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45,4%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Utvecklat nya produkter eller 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56,5 %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Förbättrat existerade produkter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23,3 %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20,3%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Utvecklat ny produktionsprocess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20,0 %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Förbättrat existerande produktionsprocess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 sökta patent sedan företaget startade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 beviljade patent sedan företaget startade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Innovationshöjd i erbjudandet</a:t>
            </a:r>
          </a:p>
        </p:txBody>
      </p:sp>
      <p:graphicFrame>
        <p:nvGraphicFramePr>
          <p:cNvPr id="34977" name="Group 161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3616325"/>
        </p:xfrm>
        <a:graphic>
          <a:graphicData uri="http://schemas.openxmlformats.org/drawingml/2006/table">
            <a:tbl>
              <a:tblPr/>
              <a:tblGrid>
                <a:gridCol w="5035550"/>
                <a:gridCol w="927100"/>
                <a:gridCol w="927100"/>
                <a:gridCol w="9017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Likvärdiga produkter/tjänster som redan erbjuds av andra företag på marknaden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17,4%</a:t>
                      </a: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59,8%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Betydande framsteg, s.k. ”nästa generations” produkter/tjänster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36,6%</a:t>
                      </a: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28,7%</a:t>
                      </a: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22,9%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Produkter/tjänster som aldrig tidigare sålts och som kan ge upphov till nya marknader eller leda till förändringar i karaktären på existerande marknader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46,3%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Avknoppningar och branschens utveckling</a:t>
            </a: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1657350" y="2428875"/>
            <a:ext cx="5768975" cy="2841625"/>
          </a:xfrm>
          <a:custGeom>
            <a:avLst/>
            <a:gdLst/>
            <a:ahLst/>
            <a:cxnLst>
              <a:cxn ang="0">
                <a:pos x="0" y="1455"/>
              </a:cxn>
              <a:cxn ang="0">
                <a:pos x="1140" y="165"/>
              </a:cxn>
              <a:cxn ang="0">
                <a:pos x="2235" y="465"/>
              </a:cxn>
            </a:cxnLst>
            <a:rect l="0" t="0" r="r" b="b"/>
            <a:pathLst>
              <a:path w="2235" h="1455">
                <a:moveTo>
                  <a:pt x="0" y="1455"/>
                </a:moveTo>
                <a:cubicBezTo>
                  <a:pt x="384" y="892"/>
                  <a:pt x="768" y="330"/>
                  <a:pt x="1140" y="165"/>
                </a:cubicBezTo>
                <a:cubicBezTo>
                  <a:pt x="1512" y="0"/>
                  <a:pt x="1873" y="232"/>
                  <a:pt x="2235" y="465"/>
                </a:cubicBezTo>
              </a:path>
            </a:pathLst>
          </a:custGeom>
          <a:ln w="254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73125" y="5216525"/>
            <a:ext cx="2009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600"/>
              <a:t>Introduktionsfas</a:t>
            </a:r>
          </a:p>
          <a:p>
            <a:pPr defTabSz="904875"/>
            <a:r>
              <a:rPr lang="sv-SE" sz="1600" b="0"/>
              <a:t>uso = 75%</a:t>
            </a:r>
          </a:p>
          <a:p>
            <a:pPr defTabSz="904875"/>
            <a:r>
              <a:rPr lang="sv-SE" sz="1600" b="0"/>
              <a:t>cso = 20%</a:t>
            </a:r>
          </a:p>
          <a:p>
            <a:pPr defTabSz="904875"/>
            <a:r>
              <a:rPr lang="sv-SE" sz="1600" b="0"/>
              <a:t>Övriga = 16%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495425" y="2968625"/>
            <a:ext cx="138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600"/>
              <a:t>Tillväxtfas</a:t>
            </a:r>
          </a:p>
          <a:p>
            <a:pPr defTabSz="904875"/>
            <a:r>
              <a:rPr lang="sv-SE" sz="1600" b="0"/>
              <a:t>cso = 15%</a:t>
            </a:r>
          </a:p>
          <a:p>
            <a:pPr defTabSz="904875"/>
            <a:r>
              <a:rPr lang="sv-SE" sz="1600" b="0"/>
              <a:t>övriga = 18%</a:t>
            </a:r>
            <a:endParaRPr lang="sv-SE" sz="160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552825" y="1622425"/>
            <a:ext cx="1435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600"/>
              <a:t>Mognadsfas</a:t>
            </a:r>
          </a:p>
          <a:p>
            <a:pPr defTabSz="904875"/>
            <a:r>
              <a:rPr lang="sv-SE" sz="1600" b="0"/>
              <a:t>uso = 14%</a:t>
            </a:r>
          </a:p>
          <a:p>
            <a:pPr defTabSz="904875"/>
            <a:r>
              <a:rPr lang="sv-SE" sz="1600" b="0"/>
              <a:t>cso = 49%</a:t>
            </a:r>
          </a:p>
          <a:p>
            <a:pPr defTabSz="904875"/>
            <a:r>
              <a:rPr lang="sv-SE" sz="1600" b="0"/>
              <a:t>övriga = 42%</a:t>
            </a:r>
            <a:endParaRPr lang="sv-SE" sz="1600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534025" y="3298825"/>
            <a:ext cx="1470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600"/>
              <a:t>Nedgångsfas</a:t>
            </a:r>
          </a:p>
          <a:p>
            <a:pPr defTabSz="904875"/>
            <a:r>
              <a:rPr lang="sv-SE" sz="1600" b="0"/>
              <a:t>cso = 1%</a:t>
            </a:r>
          </a:p>
          <a:p>
            <a:pPr defTabSz="904875"/>
            <a:r>
              <a:rPr lang="sv-SE" sz="1600" b="0"/>
              <a:t>övriga = 3%</a:t>
            </a:r>
            <a:endParaRPr lang="sv-SE" sz="1600"/>
          </a:p>
          <a:p>
            <a:pPr defTabSz="904875"/>
            <a:endParaRPr lang="sv-SE" sz="16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18025" y="4937125"/>
            <a:ext cx="2430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4875"/>
            <a:r>
              <a:rPr lang="sv-SE" sz="1600"/>
              <a:t>Ingen dominerande fas</a:t>
            </a:r>
          </a:p>
          <a:p>
            <a:pPr defTabSz="904875"/>
            <a:r>
              <a:rPr lang="sv-SE" sz="1600" b="0"/>
              <a:t>uso = 11%</a:t>
            </a:r>
          </a:p>
          <a:p>
            <a:pPr defTabSz="904875"/>
            <a:r>
              <a:rPr lang="sv-SE" sz="1600" b="0"/>
              <a:t>cso = 15%</a:t>
            </a:r>
          </a:p>
          <a:p>
            <a:pPr defTabSz="904875"/>
            <a:r>
              <a:rPr lang="sv-SE" sz="1600" b="0"/>
              <a:t>övriga = 21%</a:t>
            </a:r>
            <a:endParaRPr lang="sv-SE" sz="1600"/>
          </a:p>
          <a:p>
            <a:pPr defTabSz="904875"/>
            <a:endParaRPr lang="sv-SE" sz="1600"/>
          </a:p>
        </p:txBody>
      </p:sp>
      <p:sp>
        <p:nvSpPr>
          <p:cNvPr id="9" name="Ellips 8"/>
          <p:cNvSpPr>
            <a:spLocks noChangeArrowheads="1"/>
          </p:cNvSpPr>
          <p:nvPr/>
        </p:nvSpPr>
        <p:spPr bwMode="auto">
          <a:xfrm>
            <a:off x="444500" y="4826000"/>
            <a:ext cx="2438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04875"/>
            <a:endParaRPr lang="sv-SE"/>
          </a:p>
        </p:txBody>
      </p:sp>
      <p:sp>
        <p:nvSpPr>
          <p:cNvPr id="10" name="Ellips 9"/>
          <p:cNvSpPr>
            <a:spLocks noChangeArrowheads="1"/>
          </p:cNvSpPr>
          <p:nvPr/>
        </p:nvSpPr>
        <p:spPr bwMode="auto">
          <a:xfrm>
            <a:off x="2971800" y="1409700"/>
            <a:ext cx="2438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04875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>
                <a:ea typeface="ＭＳ Ｐゴシック" pitchFamily="-111" charset="-128"/>
              </a:rPr>
              <a:t>Reflektioner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sv-SE" sz="2000">
                <a:ea typeface="ＭＳ Ｐゴシック" pitchFamily="-111" charset="-128"/>
              </a:rPr>
              <a:t>Potentiell viktig roll som länk mellan högre lärosäten och näringslivet i regionen – betydligt mer kontaktytor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sv-SE" sz="200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sv-SE" sz="2000">
                <a:ea typeface="ＭＳ Ｐゴシック" pitchFamily="-111" charset="-128"/>
              </a:rPr>
              <a:t>Utmärker sig särskilt i användningen av riskkapitalbolag som finansieringskälla - i viss utsträckning även offentliga bidrag och offentliga lån samt privatpersoner andra än ägarna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sv-SE" sz="200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sv-SE" sz="2000">
                <a:ea typeface="ＭＳ Ｐゴシック" pitchFamily="-111" charset="-128"/>
              </a:rPr>
              <a:t>Mer specialiserade än övriga teknikbaserade företag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sv-SE" sz="200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sv-SE" sz="2000">
                <a:ea typeface="ＭＳ Ｐゴシック" pitchFamily="-111" charset="-128"/>
              </a:rPr>
              <a:t>Högre innovationshöjd i produkten eller tjänsten som erbjuds och dessa erbjuds ofta i tidiga faser i olika branschers utveckling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2312988"/>
            <a:ext cx="7651750" cy="1465262"/>
          </a:xfrm>
        </p:spPr>
        <p:txBody>
          <a:bodyPr/>
          <a:lstStyle/>
          <a:p>
            <a:pPr algn="ctr" eaLnBrk="1" hangingPunct="1"/>
            <a:r>
              <a:rPr lang="sv-SE" sz="3600">
                <a:ea typeface="ＭＳ Ｐゴシック" pitchFamily="-111" charset="-128"/>
              </a:rPr>
              <a:t>Frågestund eller fika?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ea typeface="ＭＳ Ｐゴシック" pitchFamily="-111" charset="-128"/>
              </a:rPr>
              <a:t>Avknoppningar från universitet och högskolor – internationella erfarenheter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2203450"/>
            <a:ext cx="7791450" cy="38766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Bidrar till nationell ekonomisk tillväxt och regional ekonomisk utveckling (Roberts &amp; Malone, 1996, Cohen, 2000; Shane, 2004)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Mer ”innovativa” än andra teknikbaserade nya företag (Rothwell &amp; Dodgson, 1993, Blair &amp; Hitchens, 1998; Shane, 2004)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Hög sannolikhet att växa sig stor och att börsintroduceras (Goldfarb &amp; Henrekson, 2003; Shane, 2004)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>
                <a:ea typeface="ＭＳ Ｐゴシック" pitchFamily="-111" charset="-128"/>
              </a:rPr>
              <a:t>Avknoppningar från universitet och högskolor – svenska erfarenheter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2178050"/>
            <a:ext cx="7791450" cy="38766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Bidrar till nationell ekonomisk tillväxt (MqQueen &amp; Wallmark, 1991; Wallmark, 1997)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Icke försumbar andel av nya svenska teknikbaserade företag (Lindholm Dahlstrand, 1999)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Visar ingen hög tillväxttakt (Lindholm Dahlstrand, 2004)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Absoluta majoriteten av alla avknoppningar sysselsätter endast ägaren till företaget (VINNOVA rapport)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>
                <a:ea typeface="ＭＳ Ｐゴシック" pitchFamily="-111" charset="-128"/>
              </a:rPr>
              <a:t>Studie av avknoppningsföretag från universitet och högskolor i Skåne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Nya aktiebolag i teknikintensiva branscher</a:t>
            </a:r>
            <a:endParaRPr lang="sv-SE">
              <a:solidFill>
                <a:srgbClr val="FF0000"/>
              </a:solidFill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Registrerats mellan 2001-2007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Totalt 1052 aktuella företag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sv-SE">
                <a:ea typeface="ＭＳ Ｐゴシック" pitchFamily="-111" charset="-128"/>
              </a:rPr>
              <a:t>Strax över 32 procents svarsfrekvens, 341 svar</a:t>
            </a:r>
          </a:p>
          <a:p>
            <a:pPr eaLnBrk="1" hangingPunct="1">
              <a:spcBef>
                <a:spcPct val="25000"/>
              </a:spcBef>
            </a:pPr>
            <a:endParaRPr lang="sv-SE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Andel avknoppningar från universitet och högskolor</a:t>
            </a: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4036061"/>
        </p:xfrm>
        <a:graphic>
          <a:graphicData uri="http://schemas.openxmlformats.org/drawingml/2006/table">
            <a:tbl>
              <a:tblPr/>
              <a:tblGrid>
                <a:gridCol w="1947863"/>
                <a:gridCol w="1947862"/>
                <a:gridCol w="1947863"/>
                <a:gridCol w="1947862"/>
              </a:tblGrid>
              <a:tr h="96996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Nya teknikbaserade företag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Universitets-avknoppning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Företags-avknoppning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 företag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13,5 %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26,5 %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46</a:t>
                      </a: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Företagen i undersökningen</a:t>
            </a:r>
          </a:p>
        </p:txBody>
      </p:sp>
      <p:graphicFrame>
        <p:nvGraphicFramePr>
          <p:cNvPr id="7" name="Group 66"/>
          <p:cNvGraphicFramePr>
            <a:graphicFrameLocks noGrp="1"/>
          </p:cNvGraphicFramePr>
          <p:nvPr/>
        </p:nvGraphicFramePr>
        <p:xfrm>
          <a:off x="501650" y="1974850"/>
          <a:ext cx="7791450" cy="3446465"/>
        </p:xfrm>
        <a:graphic>
          <a:graphicData uri="http://schemas.openxmlformats.org/drawingml/2006/table">
            <a:tbl>
              <a:tblPr/>
              <a:tblGrid>
                <a:gridCol w="4451350"/>
                <a:gridCol w="1130300"/>
                <a:gridCol w="1041400"/>
                <a:gridCol w="11684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Ålder på bolaget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 grundare (genomsnitt)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 anställda 2007 (median)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Antal anställda 2007 (typvärde)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Andel som har exportverksamhet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30,4%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28,9%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23,6%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Andel försäljning på export (genomsnitt)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31,5%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18,7%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16,3%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Andel lokal försäljning i Öresundsregionen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51,7%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Vem startar universitetsavknoppningar?</a:t>
            </a:r>
          </a:p>
        </p:txBody>
      </p:sp>
      <p:graphicFrame>
        <p:nvGraphicFramePr>
          <p:cNvPr id="26678" name="Group 54"/>
          <p:cNvGraphicFramePr>
            <a:graphicFrameLocks noGrp="1"/>
          </p:cNvGraphicFramePr>
          <p:nvPr>
            <p:ph type="tbl" idx="1"/>
          </p:nvPr>
        </p:nvGraphicFramePr>
        <p:xfrm>
          <a:off x="450850" y="2000250"/>
          <a:ext cx="7791450" cy="4106228"/>
        </p:xfrm>
        <a:graphic>
          <a:graphicData uri="http://schemas.openxmlformats.org/drawingml/2006/table">
            <a:tbl>
              <a:tblPr/>
              <a:tblGrid>
                <a:gridCol w="5365750"/>
                <a:gridCol w="24257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Studenter, baserat på projekt, exjobb etc.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17,4%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Universitetslärare/forskare som helt eller delvis lämnat universitetet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Före detta universitetslärare/forskare som arbetat en tid i privata näringslivet innan företaget startades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Externa entreprenörer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15,2%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Finansieringskällor i företagens uppstart och tidiga utveckling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000">
                <a:ea typeface="ＭＳ Ｐゴシック" pitchFamily="-111" charset="-128"/>
              </a:rPr>
              <a:t>Grundarnas egna besparing är av störst vikt som finansieringskälla bland samtliga teknikbaserade företag</a:t>
            </a:r>
          </a:p>
          <a:p>
            <a:pPr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sv-SE" sz="2000">
                <a:ea typeface="ＭＳ Ｐゴシック" pitchFamily="-111" charset="-128"/>
              </a:rPr>
              <a:t>Universitetsavknoppningar särskiljer sig från övriga två grupper genom större vikt vid följande finansieringskällor:</a:t>
            </a:r>
          </a:p>
          <a:p>
            <a:pPr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r>
              <a:rPr lang="sv-SE" sz="2000">
                <a:ea typeface="ＭＳ Ｐゴシック" pitchFamily="-111" charset="-128"/>
              </a:rPr>
              <a:t>riskkapitalbolag</a:t>
            </a:r>
          </a:p>
          <a:p>
            <a:pPr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r>
              <a:rPr lang="sv-SE" sz="2000">
                <a:ea typeface="ＭＳ Ｐゴシック" pitchFamily="-111" charset="-128"/>
              </a:rPr>
              <a:t>privatpersoner andra än grundarna</a:t>
            </a:r>
          </a:p>
          <a:p>
            <a:pPr lvl="1"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r>
              <a:rPr lang="sv-SE" sz="2000">
                <a:ea typeface="ＭＳ Ｐゴシック" pitchFamily="-111" charset="-128"/>
              </a:rPr>
              <a:t>offentliga bidrag och offentliga lån</a:t>
            </a:r>
          </a:p>
          <a:p>
            <a:pPr lvl="1"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endParaRPr lang="sv-SE" sz="200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ＭＳ Ｐゴシック" pitchFamily="-111" charset="-128"/>
              </a:rPr>
              <a:t>Samarbeten med universitet eller högskolor i regionen</a:t>
            </a:r>
          </a:p>
        </p:txBody>
      </p:sp>
      <p:graphicFrame>
        <p:nvGraphicFramePr>
          <p:cNvPr id="29778" name="Group 82"/>
          <p:cNvGraphicFramePr>
            <a:graphicFrameLocks noGrp="1"/>
          </p:cNvGraphicFramePr>
          <p:nvPr>
            <p:ph idx="1"/>
          </p:nvPr>
        </p:nvGraphicFramePr>
        <p:xfrm>
          <a:off x="450850" y="2000250"/>
          <a:ext cx="7791450" cy="4460876"/>
        </p:xfrm>
        <a:graphic>
          <a:graphicData uri="http://schemas.openxmlformats.org/drawingml/2006/table">
            <a:tbl>
              <a:tblPr/>
              <a:tblGrid>
                <a:gridCol w="4908550"/>
                <a:gridCol w="914400"/>
                <a:gridCol w="889000"/>
                <a:gridCol w="10795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CSO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Övriga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Inget samarbete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17,4%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65,7%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Samarbete utanför regionen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10,1%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Personal eller studerande från univ/högsk utför FoU på uppdrag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4,3%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Personal eller studerande från univ/högsk utför konsultuppdrag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Diskussioner med personal eller studerande från univ/högsk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55,6%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11,6%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Gemensamma FoU-projekt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33,3%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9,2%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Överföring av FoU-dokument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2,4%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Användning av FoU-utrusnting på univ/högsk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37,8%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Rekrytering av personal från univ/högsk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33,3%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19,1%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12,1%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ll_091210English2003">
  <a:themeElements>
    <a:clrScheme name="Standardformgivnin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6633"/>
      </a:accent1>
      <a:accent2>
        <a:srgbClr val="C4BC9C"/>
      </a:accent2>
      <a:accent3>
        <a:srgbClr val="FFFFFF"/>
      </a:accent3>
      <a:accent4>
        <a:srgbClr val="000000"/>
      </a:accent4>
      <a:accent5>
        <a:srgbClr val="CAB8AD"/>
      </a:accent5>
      <a:accent6>
        <a:srgbClr val="B1AA8D"/>
      </a:accent6>
      <a:hlink>
        <a:srgbClr val="EB730F"/>
      </a:hlink>
      <a:folHlink>
        <a:srgbClr val="0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PPT_mall_091210English2003</Template>
  <TotalTime>1053</TotalTime>
  <Words>959</Words>
  <Application>Microsoft Macintosh PowerPoint</Application>
  <PresentationFormat>Anpassad</PresentationFormat>
  <Paragraphs>306</Paragraphs>
  <Slides>16</Slides>
  <Notes>16</Notes>
  <HiddenSlides>0</HiddenSlides>
  <MMClips>0</MMClips>
  <ScaleCrop>false</ScaleCrop>
  <HeadingPairs>
    <vt:vector size="6" baseType="variant">
      <vt:variant>
        <vt:lpstr>Använt typsnitt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ＭＳ Ｐゴシック</vt:lpstr>
      <vt:lpstr>Calibri</vt:lpstr>
      <vt:lpstr>PPT_mall_091210English2003</vt:lpstr>
      <vt:lpstr>Tillbaka till framtiden </vt:lpstr>
      <vt:lpstr>Avknoppningar från universitet och högskolor – internationella erfarenheter</vt:lpstr>
      <vt:lpstr>Avknoppningar från universitet och högskolor – svenska erfarenheter</vt:lpstr>
      <vt:lpstr>Studie av avknoppningsföretag från universitet och högskolor i Skåne </vt:lpstr>
      <vt:lpstr>Andel avknoppningar från universitet och högskolor</vt:lpstr>
      <vt:lpstr>Företagen i undersökningen</vt:lpstr>
      <vt:lpstr>Vem startar universitetsavknoppningar?</vt:lpstr>
      <vt:lpstr>Finansieringskällor i företagens uppstart och tidiga utveckling</vt:lpstr>
      <vt:lpstr>Samarbeten med universitet eller högskolor i regionen</vt:lpstr>
      <vt:lpstr>Utvecklingsprocesser </vt:lpstr>
      <vt:lpstr>Huvudsakliga funktioner </vt:lpstr>
      <vt:lpstr>FoU och innovationsaktiviteter</vt:lpstr>
      <vt:lpstr>Innovationshöjd i erbjudandet</vt:lpstr>
      <vt:lpstr>Avknoppningar och branschens utveckling</vt:lpstr>
      <vt:lpstr>Reflektioner</vt:lpstr>
      <vt:lpstr>Frågestund eller fika?</vt:lpstr>
    </vt:vector>
  </TitlesOfParts>
  <Company>Lunds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Tillbaka till framtiden </dc:title>
  <dc:creator>jgabr</dc:creator>
  <cp:lastModifiedBy>Marie Karlén</cp:lastModifiedBy>
  <cp:revision>83</cp:revision>
  <dcterms:created xsi:type="dcterms:W3CDTF">2010-01-25T12:04:11Z</dcterms:created>
  <dcterms:modified xsi:type="dcterms:W3CDTF">2010-01-25T12:04:43Z</dcterms:modified>
</cp:coreProperties>
</file>