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png" ContentType="image/png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7"/>
  </p:notesMasterIdLst>
  <p:sldIdLst>
    <p:sldId id="266" r:id="rId2"/>
    <p:sldId id="271" r:id="rId3"/>
    <p:sldId id="267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 " initials="B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66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4045" autoAdjust="0"/>
    <p:restoredTop sz="88612" autoAdjust="0"/>
  </p:normalViewPr>
  <p:slideViewPr>
    <p:cSldViewPr>
      <p:cViewPr>
        <p:scale>
          <a:sx n="66" d="100"/>
          <a:sy n="66" d="100"/>
        </p:scale>
        <p:origin x="-1712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printerSettings" Target="printerSettings/printerSettings1.bin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C4574-67A9-4BFE-B9B6-B3C28B7A47DA}" type="datetimeFigureOut">
              <a:rPr lang="en-US" smtClean="0"/>
              <a:pPr/>
              <a:t>09-11-16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D3E70-9BFE-406D-93C9-0B6D45221D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3E70-9BFE-406D-93C9-0B6D45221D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3E70-9BFE-406D-93C9-0B6D45221D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3E70-9BFE-406D-93C9-0B6D45221D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Proactive Innovation Leading the Way to Academic Excellence</a:t>
            </a: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Babson College.  2004. 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AF674-B177-4F50-AF9F-4D5E180EEBE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3C5DA-87F4-4A9F-80C8-F79A4F20E8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990600"/>
            <a:ext cx="65532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895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0" y="2362200"/>
            <a:ext cx="3344863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gradFill rotWithShape="0">
            <a:gsLst>
              <a:gs pos="0">
                <a:srgbClr val="00543D">
                  <a:gamma/>
                  <a:tint val="66667"/>
                  <a:invGamma/>
                </a:srgbClr>
              </a:gs>
              <a:gs pos="100000">
                <a:srgbClr val="00543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84389" name="Picture 5" descr="REVISED AMBCE logo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9913" y="5778500"/>
            <a:ext cx="2251075" cy="1079500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371600"/>
            <a:ext cx="3733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71600"/>
            <a:ext cx="3733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0" y="1173163"/>
            <a:ext cx="8686800" cy="122237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371600"/>
            <a:ext cx="762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gradFill rotWithShape="0">
            <a:gsLst>
              <a:gs pos="0">
                <a:srgbClr val="00543D">
                  <a:gamma/>
                  <a:tint val="66667"/>
                  <a:invGamma/>
                </a:srgbClr>
              </a:gs>
              <a:gs pos="100000">
                <a:srgbClr val="00543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914400" y="6361113"/>
            <a:ext cx="361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fld id="{B179A417-D62A-4799-A52D-0F042BC12D94}" type="slidenum">
              <a:rPr lang="en-US" sz="1200">
                <a:latin typeface="Times New Roman" pitchFamily="18" charset="0"/>
              </a:rPr>
              <a:pPr algn="l"/>
              <a:t>‹Nr.›</a:t>
            </a:fld>
            <a:endParaRPr lang="en-US" sz="1200">
              <a:latin typeface="Times New Roman" pitchFamily="18" charset="0"/>
            </a:endParaRPr>
          </a:p>
        </p:txBody>
      </p:sp>
      <p:pic>
        <p:nvPicPr>
          <p:cNvPr id="4107" name="Picture 1035" descr="REVISED AMBCE logo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62850" y="6099175"/>
            <a:ext cx="1581150" cy="758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43D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43D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43D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43D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43D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43D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43D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43D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43D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4005"/>
        </a:buClr>
        <a:buSzPct val="12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4005"/>
        </a:buClr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4005"/>
        </a:buClr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4005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4005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4005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4005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4005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4005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382000" cy="685800"/>
          </a:xfrm>
        </p:spPr>
        <p:txBody>
          <a:bodyPr/>
          <a:lstStyle/>
          <a:p>
            <a:r>
              <a:rPr lang="en-US" sz="2800" dirty="0" smtClean="0"/>
              <a:t>What are the attitudes towards </a:t>
            </a:r>
            <a:br>
              <a:rPr lang="en-US" sz="2800" dirty="0" smtClean="0"/>
            </a:br>
            <a:r>
              <a:rPr lang="en-US" sz="2800" dirty="0" smtClean="0"/>
              <a:t>women entrepreneurs today?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001000" cy="4724400"/>
          </a:xfrm>
        </p:spPr>
        <p:txBody>
          <a:bodyPr/>
          <a:lstStyle/>
          <a:p>
            <a:endParaRPr lang="en-US" b="0" dirty="0" smtClean="0"/>
          </a:p>
          <a:p>
            <a:pPr lvl="1">
              <a:buNone/>
            </a:pPr>
            <a:r>
              <a:rPr lang="en-US" b="0" dirty="0" smtClean="0"/>
              <a:t> 	</a:t>
            </a:r>
            <a:r>
              <a:rPr lang="en-US" sz="2400" dirty="0" smtClean="0"/>
              <a:t>Interest on start-up from developing countries</a:t>
            </a:r>
          </a:p>
          <a:p>
            <a:pPr lvl="1">
              <a:buNone/>
            </a:pPr>
            <a:endParaRPr lang="en-US" sz="2400" b="1" dirty="0" smtClean="0"/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Interest on growth from developed countries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b="1" dirty="0" smtClean="0"/>
              <a:t>	Recognition of integration of personal &amp;  professional</a:t>
            </a:r>
          </a:p>
          <a:p>
            <a:pPr>
              <a:buNone/>
            </a:pPr>
            <a:endParaRPr lang="en-US" b="0" dirty="0" smtClean="0"/>
          </a:p>
          <a:p>
            <a:r>
              <a:rPr lang="en-US" dirty="0" smtClean="0"/>
              <a:t>Women business owners in the states are responsible for 23 million jobs and  $3 Trillion in economic impact per year.    </a:t>
            </a:r>
            <a:r>
              <a:rPr lang="en-US" sz="1600" dirty="0" smtClean="0"/>
              <a:t>(Source: Center for Women’s Business Research, Washington, D.C. 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 bwMode="auto">
          <a:xfrm rot="10800000">
            <a:off x="1143000" y="1828800"/>
            <a:ext cx="484632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 rot="10800000">
            <a:off x="1143000" y="2667000"/>
            <a:ext cx="484632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10800000">
            <a:off x="1143000" y="3505200"/>
            <a:ext cx="484632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dirty="0" smtClean="0"/>
              <a:t>  </a:t>
            </a:r>
          </a:p>
          <a:p>
            <a:pPr algn="ctr">
              <a:buNone/>
            </a:pPr>
            <a:r>
              <a:rPr lang="en-US" sz="6000" dirty="0" smtClean="0"/>
              <a:t> O + R + L = V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	=	Opportunities</a:t>
            </a:r>
          </a:p>
          <a:p>
            <a:pPr>
              <a:buNone/>
            </a:pPr>
            <a:r>
              <a:rPr lang="en-US" dirty="0" smtClean="0"/>
              <a:t>R	=	Resources </a:t>
            </a:r>
          </a:p>
          <a:p>
            <a:pPr>
              <a:buNone/>
            </a:pPr>
            <a:r>
              <a:rPr lang="en-US" dirty="0" smtClean="0"/>
              <a:t>L	=	Leadership</a:t>
            </a:r>
          </a:p>
          <a:p>
            <a:pPr>
              <a:buNone/>
            </a:pPr>
            <a:r>
              <a:rPr lang="en-US" dirty="0" smtClean="0"/>
              <a:t>V	=	Creation of Value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what ways have women owned businesses changed in the past decade?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Points of comparison</a:t>
            </a:r>
          </a:p>
          <a:p>
            <a:pPr lvl="1"/>
            <a:r>
              <a:rPr lang="en-US" dirty="0" smtClean="0"/>
              <a:t>Opportunities</a:t>
            </a:r>
          </a:p>
          <a:p>
            <a:pPr lvl="2"/>
            <a:r>
              <a:rPr lang="en-US" dirty="0" smtClean="0"/>
              <a:t>Industrial distribution</a:t>
            </a:r>
          </a:p>
          <a:p>
            <a:pPr lvl="2"/>
            <a:r>
              <a:rPr lang="en-US" dirty="0" smtClean="0"/>
              <a:t>Size </a:t>
            </a:r>
            <a:r>
              <a:rPr lang="en-US" smtClean="0"/>
              <a:t>of businesses</a:t>
            </a:r>
            <a:endParaRPr lang="en-US" dirty="0" smtClean="0"/>
          </a:p>
          <a:p>
            <a:pPr lvl="1"/>
            <a:r>
              <a:rPr lang="en-US" dirty="0" smtClean="0"/>
              <a:t>Resources</a:t>
            </a:r>
          </a:p>
          <a:p>
            <a:pPr lvl="2"/>
            <a:r>
              <a:rPr lang="en-US" dirty="0" smtClean="0"/>
              <a:t>Human Capital</a:t>
            </a:r>
          </a:p>
          <a:p>
            <a:pPr lvl="2"/>
            <a:r>
              <a:rPr lang="en-US" dirty="0" smtClean="0"/>
              <a:t>Social Capital</a:t>
            </a:r>
          </a:p>
          <a:p>
            <a:pPr lvl="2"/>
            <a:r>
              <a:rPr lang="en-US" dirty="0" smtClean="0"/>
              <a:t>Financial Capital</a:t>
            </a:r>
          </a:p>
          <a:p>
            <a:pPr lvl="1"/>
            <a:r>
              <a:rPr lang="en-US" dirty="0" smtClean="0"/>
              <a:t>Leadership</a:t>
            </a:r>
          </a:p>
          <a:p>
            <a:pPr lvl="2"/>
            <a:r>
              <a:rPr lang="en-US" dirty="0" smtClean="0"/>
              <a:t>Cultures</a:t>
            </a:r>
          </a:p>
          <a:p>
            <a:pPr lvl="1"/>
            <a:r>
              <a:rPr lang="en-US" dirty="0" smtClean="0"/>
              <a:t>Creation of Value</a:t>
            </a:r>
          </a:p>
          <a:p>
            <a:pPr lvl="2"/>
            <a:r>
              <a:rPr lang="en-US" dirty="0" smtClean="0"/>
              <a:t>Social Contributions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	Framework for (Women’s) Entrepreneurship 	Development</a:t>
            </a:r>
          </a:p>
        </p:txBody>
      </p:sp>
      <p:sp>
        <p:nvSpPr>
          <p:cNvPr id="21507" name="Diamond 3"/>
          <p:cNvSpPr>
            <a:spLocks noChangeArrowheads="1"/>
          </p:cNvSpPr>
          <p:nvPr/>
        </p:nvSpPr>
        <p:spPr bwMode="auto">
          <a:xfrm>
            <a:off x="0" y="1295400"/>
            <a:ext cx="3822311" cy="1168400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 dirty="0" smtClean="0"/>
              <a:t>Propensity </a:t>
            </a:r>
            <a:r>
              <a:rPr lang="en-US" sz="1800" b="1" dirty="0"/>
              <a:t>to become </a:t>
            </a:r>
          </a:p>
          <a:p>
            <a:r>
              <a:rPr lang="en-US" sz="1800" b="1" dirty="0"/>
              <a:t>Entrepreneurs?</a:t>
            </a:r>
          </a:p>
        </p:txBody>
      </p:sp>
      <p:sp>
        <p:nvSpPr>
          <p:cNvPr id="21508" name="Diamond 5"/>
          <p:cNvSpPr>
            <a:spLocks noChangeArrowheads="1"/>
          </p:cNvSpPr>
          <p:nvPr/>
        </p:nvSpPr>
        <p:spPr bwMode="auto">
          <a:xfrm>
            <a:off x="0" y="2971800"/>
            <a:ext cx="3658857" cy="1041400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/>
              <a:t>Knowledge &amp; skills </a:t>
            </a:r>
          </a:p>
          <a:p>
            <a:r>
              <a:rPr lang="en-US" sz="1800" b="1"/>
              <a:t>for entrepreneurship?</a:t>
            </a:r>
          </a:p>
        </p:txBody>
      </p:sp>
      <p:sp>
        <p:nvSpPr>
          <p:cNvPr id="21509" name="Diamond 6"/>
          <p:cNvSpPr>
            <a:spLocks noChangeArrowheads="1"/>
          </p:cNvSpPr>
          <p:nvPr/>
        </p:nvSpPr>
        <p:spPr bwMode="auto">
          <a:xfrm>
            <a:off x="0" y="4546600"/>
            <a:ext cx="3570844" cy="1181100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/>
              <a:t>Succeeding as </a:t>
            </a:r>
          </a:p>
          <a:p>
            <a:r>
              <a:rPr lang="en-US" sz="1800" b="1"/>
              <a:t>Entrepreneurs?</a:t>
            </a: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1559101" y="4089400"/>
            <a:ext cx="576805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Yes</a:t>
            </a:r>
          </a:p>
        </p:txBody>
      </p: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1647115" y="2565400"/>
            <a:ext cx="576805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Yes</a:t>
            </a:r>
          </a:p>
        </p:txBody>
      </p:sp>
      <p:sp>
        <p:nvSpPr>
          <p:cNvPr id="21512" name="TextBox 9"/>
          <p:cNvSpPr txBox="1">
            <a:spLocks noChangeArrowheads="1"/>
          </p:cNvSpPr>
          <p:nvPr/>
        </p:nvSpPr>
        <p:spPr bwMode="auto">
          <a:xfrm>
            <a:off x="1609395" y="6121400"/>
            <a:ext cx="576805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Yes</a:t>
            </a:r>
          </a:p>
        </p:txBody>
      </p:sp>
      <p:sp>
        <p:nvSpPr>
          <p:cNvPr id="21513" name="Flowchart: Punched Tape 10"/>
          <p:cNvSpPr>
            <a:spLocks noChangeArrowheads="1"/>
          </p:cNvSpPr>
          <p:nvPr/>
        </p:nvSpPr>
        <p:spPr bwMode="auto">
          <a:xfrm>
            <a:off x="3005041" y="5867400"/>
            <a:ext cx="3319559" cy="990600"/>
          </a:xfrm>
          <a:prstGeom prst="flowChartPunchedTap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Sustainable Entrepreneurial </a:t>
            </a:r>
            <a:endParaRPr lang="en-US" sz="2000" b="1" dirty="0"/>
          </a:p>
          <a:p>
            <a:pPr algn="ctr"/>
            <a:r>
              <a:rPr lang="en-US" sz="2000" b="1" dirty="0"/>
              <a:t>Economy</a:t>
            </a:r>
          </a:p>
        </p:txBody>
      </p:sp>
      <p:cxnSp>
        <p:nvCxnSpPr>
          <p:cNvPr id="21514" name="Straight Connector 21"/>
          <p:cNvCxnSpPr>
            <a:cxnSpLocks noChangeShapeType="1"/>
            <a:stCxn id="21507" idx="2"/>
            <a:endCxn id="21511" idx="0"/>
          </p:cNvCxnSpPr>
          <p:nvPr/>
        </p:nvCxnSpPr>
        <p:spPr bwMode="auto">
          <a:xfrm rot="16200000" flipH="1">
            <a:off x="1872144" y="2502812"/>
            <a:ext cx="101600" cy="2357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5" name="Straight Connector 23"/>
          <p:cNvCxnSpPr>
            <a:cxnSpLocks noChangeShapeType="1"/>
            <a:stCxn id="21511" idx="2"/>
          </p:cNvCxnSpPr>
          <p:nvPr/>
        </p:nvCxnSpPr>
        <p:spPr bwMode="auto">
          <a:xfrm rot="16200000" flipH="1">
            <a:off x="1904498" y="2965522"/>
            <a:ext cx="74612" cy="1414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6" name="Straight Connector 25"/>
          <p:cNvCxnSpPr>
            <a:cxnSpLocks noChangeShapeType="1"/>
            <a:stCxn id="21508" idx="2"/>
            <a:endCxn id="21510" idx="0"/>
          </p:cNvCxnSpPr>
          <p:nvPr/>
        </p:nvCxnSpPr>
        <p:spPr bwMode="auto">
          <a:xfrm rot="16200000" flipH="1">
            <a:off x="1799974" y="4042656"/>
            <a:ext cx="76200" cy="1728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7" name="Straight Connector 27"/>
          <p:cNvCxnSpPr>
            <a:cxnSpLocks noChangeShapeType="1"/>
            <a:stCxn id="21510" idx="2"/>
            <a:endCxn id="21509" idx="0"/>
          </p:cNvCxnSpPr>
          <p:nvPr/>
        </p:nvCxnSpPr>
        <p:spPr bwMode="auto">
          <a:xfrm rot="5400000">
            <a:off x="1772414" y="4472296"/>
            <a:ext cx="87312" cy="6129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8" name="Rounded Rectangle 32"/>
          <p:cNvSpPr>
            <a:spLocks noChangeArrowheads="1"/>
          </p:cNvSpPr>
          <p:nvPr/>
        </p:nvSpPr>
        <p:spPr bwMode="auto">
          <a:xfrm>
            <a:off x="4878477" y="1447800"/>
            <a:ext cx="4113123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 dirty="0"/>
              <a:t>Policies/Programs on cultural </a:t>
            </a:r>
            <a:r>
              <a:rPr lang="en-US" sz="1800" b="1" dirty="0" smtClean="0"/>
              <a:t>or </a:t>
            </a:r>
          </a:p>
          <a:p>
            <a:r>
              <a:rPr lang="en-US" sz="1800" b="1" dirty="0" smtClean="0"/>
              <a:t>behavioral issues</a:t>
            </a:r>
            <a:endParaRPr lang="en-US" sz="1800" b="1" dirty="0"/>
          </a:p>
          <a:p>
            <a:r>
              <a:rPr lang="en-US" sz="1800" b="1" dirty="0"/>
              <a:t>(e.g. K-12 </a:t>
            </a:r>
            <a:r>
              <a:rPr lang="en-US" sz="1800" b="1" dirty="0" smtClean="0"/>
              <a:t>education, Diverse role models, </a:t>
            </a:r>
          </a:p>
          <a:p>
            <a:r>
              <a:rPr lang="en-US" sz="1800" b="1" dirty="0" smtClean="0"/>
              <a:t>Cultural fit (acceptance of failure)</a:t>
            </a:r>
            <a:endParaRPr lang="en-US" sz="1800" b="1" dirty="0"/>
          </a:p>
        </p:txBody>
      </p:sp>
      <p:sp>
        <p:nvSpPr>
          <p:cNvPr id="21519" name="TextBox 33"/>
          <p:cNvSpPr txBox="1">
            <a:spLocks noChangeArrowheads="1"/>
          </p:cNvSpPr>
          <p:nvPr/>
        </p:nvSpPr>
        <p:spPr bwMode="auto">
          <a:xfrm>
            <a:off x="3948046" y="1663700"/>
            <a:ext cx="664819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NO</a:t>
            </a:r>
          </a:p>
        </p:txBody>
      </p:sp>
      <p:cxnSp>
        <p:nvCxnSpPr>
          <p:cNvPr id="21520" name="Straight Arrow Connector 35"/>
          <p:cNvCxnSpPr>
            <a:cxnSpLocks noChangeShapeType="1"/>
            <a:stCxn id="21519" idx="3"/>
          </p:cNvCxnSpPr>
          <p:nvPr/>
        </p:nvCxnSpPr>
        <p:spPr bwMode="auto">
          <a:xfrm flipV="1">
            <a:off x="4612865" y="1803401"/>
            <a:ext cx="227892" cy="60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21" name="Rounded Rectangle 36"/>
          <p:cNvSpPr>
            <a:spLocks noChangeArrowheads="1"/>
          </p:cNvSpPr>
          <p:nvPr/>
        </p:nvSpPr>
        <p:spPr bwMode="auto">
          <a:xfrm>
            <a:off x="4876801" y="3009900"/>
            <a:ext cx="4114799" cy="1104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 dirty="0"/>
              <a:t>Policies/Programs providing </a:t>
            </a:r>
          </a:p>
          <a:p>
            <a:r>
              <a:rPr lang="en-US" sz="1800" b="1" dirty="0"/>
              <a:t>preparation to be Entrepreneurs </a:t>
            </a:r>
          </a:p>
          <a:p>
            <a:r>
              <a:rPr lang="en-US" sz="1800" b="1" dirty="0"/>
              <a:t>(e.g. adult </a:t>
            </a:r>
            <a:r>
              <a:rPr lang="en-US" sz="1800" b="1" dirty="0" smtClean="0"/>
              <a:t>training</a:t>
            </a:r>
            <a:r>
              <a:rPr lang="en-US" b="1" dirty="0" smtClean="0"/>
              <a:t>, experiential education, </a:t>
            </a:r>
          </a:p>
          <a:p>
            <a:r>
              <a:rPr lang="en-US" b="1" dirty="0" smtClean="0"/>
              <a:t>gender specific?)</a:t>
            </a:r>
            <a:endParaRPr lang="en-US" sz="1800" b="1" dirty="0"/>
          </a:p>
        </p:txBody>
      </p:sp>
      <p:sp>
        <p:nvSpPr>
          <p:cNvPr id="21522" name="Rounded Rectangle 37"/>
          <p:cNvSpPr>
            <a:spLocks noChangeArrowheads="1"/>
          </p:cNvSpPr>
          <p:nvPr/>
        </p:nvSpPr>
        <p:spPr bwMode="auto">
          <a:xfrm>
            <a:off x="5029359" y="4495800"/>
            <a:ext cx="3886042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 dirty="0"/>
              <a:t>Policies/Programs supporting </a:t>
            </a:r>
          </a:p>
          <a:p>
            <a:r>
              <a:rPr lang="en-US" sz="1800" b="1" dirty="0"/>
              <a:t>Business Growth </a:t>
            </a:r>
          </a:p>
          <a:p>
            <a:r>
              <a:rPr lang="en-US" sz="1800" b="1" dirty="0"/>
              <a:t>(e.g. </a:t>
            </a:r>
            <a:r>
              <a:rPr lang="en-US" sz="1800" b="1" dirty="0" smtClean="0"/>
              <a:t>access to financing</a:t>
            </a:r>
            <a:r>
              <a:rPr lang="en-US" sz="1800" b="1" dirty="0"/>
              <a:t>, </a:t>
            </a:r>
            <a:endParaRPr lang="en-US" sz="1800" b="1" dirty="0" smtClean="0"/>
          </a:p>
          <a:p>
            <a:r>
              <a:rPr lang="en-US" sz="1800" b="1" dirty="0" smtClean="0"/>
              <a:t>training in business skills)</a:t>
            </a:r>
            <a:endParaRPr lang="en-US" sz="1800" b="1" dirty="0"/>
          </a:p>
        </p:txBody>
      </p:sp>
      <p:cxnSp>
        <p:nvCxnSpPr>
          <p:cNvPr id="21523" name="Straight Connector 39"/>
          <p:cNvCxnSpPr>
            <a:cxnSpLocks noChangeShapeType="1"/>
            <a:stCxn id="21518" idx="2"/>
          </p:cNvCxnSpPr>
          <p:nvPr/>
        </p:nvCxnSpPr>
        <p:spPr bwMode="auto">
          <a:xfrm rot="16200000" flipH="1">
            <a:off x="6892883" y="2632956"/>
            <a:ext cx="177800" cy="934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4" name="Straight Connector 43"/>
          <p:cNvCxnSpPr>
            <a:cxnSpLocks noChangeShapeType="1"/>
            <a:endCxn id="21511" idx="3"/>
          </p:cNvCxnSpPr>
          <p:nvPr/>
        </p:nvCxnSpPr>
        <p:spPr bwMode="auto">
          <a:xfrm rot="10800000">
            <a:off x="2223920" y="2749550"/>
            <a:ext cx="4804607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5" name="Straight Connector 45"/>
          <p:cNvCxnSpPr>
            <a:cxnSpLocks noChangeShapeType="1"/>
            <a:stCxn id="21509" idx="2"/>
          </p:cNvCxnSpPr>
          <p:nvPr/>
        </p:nvCxnSpPr>
        <p:spPr bwMode="auto">
          <a:xfrm rot="5400000">
            <a:off x="1575873" y="5937267"/>
            <a:ext cx="419100" cy="314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6" name="Straight Connector 50"/>
          <p:cNvCxnSpPr>
            <a:cxnSpLocks noChangeShapeType="1"/>
            <a:stCxn id="21512" idx="3"/>
            <a:endCxn id="21513" idx="1"/>
          </p:cNvCxnSpPr>
          <p:nvPr/>
        </p:nvCxnSpPr>
        <p:spPr bwMode="auto">
          <a:xfrm>
            <a:off x="2186200" y="6306344"/>
            <a:ext cx="818841" cy="5635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7" name="TextBox 52"/>
          <p:cNvSpPr txBox="1">
            <a:spLocks noChangeArrowheads="1"/>
          </p:cNvSpPr>
          <p:nvPr/>
        </p:nvSpPr>
        <p:spPr bwMode="auto">
          <a:xfrm>
            <a:off x="3922899" y="3327400"/>
            <a:ext cx="664819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NO</a:t>
            </a:r>
          </a:p>
        </p:txBody>
      </p:sp>
      <p:sp>
        <p:nvSpPr>
          <p:cNvPr id="21528" name="TextBox 53"/>
          <p:cNvSpPr txBox="1">
            <a:spLocks noChangeArrowheads="1"/>
          </p:cNvSpPr>
          <p:nvPr/>
        </p:nvSpPr>
        <p:spPr bwMode="auto">
          <a:xfrm>
            <a:off x="3960619" y="4737100"/>
            <a:ext cx="664819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NO</a:t>
            </a:r>
          </a:p>
        </p:txBody>
      </p:sp>
      <p:cxnSp>
        <p:nvCxnSpPr>
          <p:cNvPr id="21529" name="Straight Arrow Connector 55"/>
          <p:cNvCxnSpPr>
            <a:cxnSpLocks noChangeShapeType="1"/>
            <a:stCxn id="21527" idx="3"/>
          </p:cNvCxnSpPr>
          <p:nvPr/>
        </p:nvCxnSpPr>
        <p:spPr bwMode="auto">
          <a:xfrm>
            <a:off x="4587718" y="3527426"/>
            <a:ext cx="391346" cy="53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30" name="Straight Arrow Connector 57"/>
          <p:cNvCxnSpPr>
            <a:cxnSpLocks noChangeShapeType="1"/>
            <a:stCxn id="21528" idx="3"/>
            <a:endCxn id="21522" idx="1"/>
          </p:cNvCxnSpPr>
          <p:nvPr/>
        </p:nvCxnSpPr>
        <p:spPr bwMode="auto">
          <a:xfrm>
            <a:off x="4625438" y="4937125"/>
            <a:ext cx="403921" cy="130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31" name="Straight Connector 59"/>
          <p:cNvCxnSpPr>
            <a:cxnSpLocks noChangeShapeType="1"/>
            <a:stCxn id="21521" idx="2"/>
          </p:cNvCxnSpPr>
          <p:nvPr/>
        </p:nvCxnSpPr>
        <p:spPr bwMode="auto">
          <a:xfrm rot="16200000" flipH="1">
            <a:off x="6905037" y="4143964"/>
            <a:ext cx="177800" cy="1194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2" name="Straight Connector 61"/>
          <p:cNvCxnSpPr>
            <a:cxnSpLocks noChangeShapeType="1"/>
            <a:endCxn id="21510" idx="3"/>
          </p:cNvCxnSpPr>
          <p:nvPr/>
        </p:nvCxnSpPr>
        <p:spPr bwMode="auto">
          <a:xfrm rot="10800000">
            <a:off x="2135906" y="4273550"/>
            <a:ext cx="4892621" cy="31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3" name="Straight Connector 63"/>
          <p:cNvCxnSpPr>
            <a:cxnSpLocks noChangeShapeType="1"/>
            <a:stCxn id="21522" idx="2"/>
          </p:cNvCxnSpPr>
          <p:nvPr/>
        </p:nvCxnSpPr>
        <p:spPr bwMode="auto">
          <a:xfrm rot="16200000" flipH="1">
            <a:off x="6682573" y="5928607"/>
            <a:ext cx="711200" cy="13158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4" name="Straight Connector 65"/>
          <p:cNvCxnSpPr>
            <a:cxnSpLocks noChangeShapeType="1"/>
            <a:endCxn id="21513" idx="3"/>
          </p:cNvCxnSpPr>
          <p:nvPr/>
        </p:nvCxnSpPr>
        <p:spPr bwMode="auto">
          <a:xfrm rot="10800000" flipV="1">
            <a:off x="6324600" y="6350000"/>
            <a:ext cx="779368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5" name="TextBox 66"/>
          <p:cNvSpPr txBox="1">
            <a:spLocks noChangeArrowheads="1"/>
          </p:cNvSpPr>
          <p:nvPr/>
        </p:nvSpPr>
        <p:spPr bwMode="auto">
          <a:xfrm>
            <a:off x="762000" y="6553201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/>
              <a:t>Source: </a:t>
            </a:r>
            <a:r>
              <a:rPr lang="en-US" sz="1000" b="1" dirty="0" smtClean="0"/>
              <a:t>Greene, 2008. </a:t>
            </a:r>
          </a:p>
          <a:p>
            <a:r>
              <a:rPr lang="en-US" sz="1000" b="1" dirty="0" smtClean="0"/>
              <a:t>Adapted from  </a:t>
            </a:r>
            <a:r>
              <a:rPr lang="en-US" sz="1000" b="1" dirty="0"/>
              <a:t>J. </a:t>
            </a:r>
            <a:r>
              <a:rPr lang="en-US" sz="1000" b="1" dirty="0" err="1"/>
              <a:t>Kayne</a:t>
            </a:r>
            <a:r>
              <a:rPr lang="en-US" sz="1000" b="1" dirty="0"/>
              <a:t>, 2000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greene\Local Settings\Temporary Internet Files\Content.IE5\YN0ZH3PS\MCj0438059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057400"/>
            <a:ext cx="2743200" cy="2743200"/>
          </a:xfrm>
          <a:prstGeom prst="rect">
            <a:avLst/>
          </a:prstGeom>
          <a:noFill/>
        </p:spPr>
      </p:pic>
      <p:pic>
        <p:nvPicPr>
          <p:cNvPr id="1027" name="Picture 3" descr="C:\Documents and Settings\greene\Local Settings\Temporary Internet Files\Content.IE5\YN0ZH3PS\MCj0438059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133600"/>
            <a:ext cx="2743200" cy="2743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05200" y="2895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Accelerating Women’s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Entrepreneurship in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Kansas City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3886200" y="685800"/>
            <a:ext cx="1371600" cy="9906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Girls are the Future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66800" y="762000"/>
            <a:ext cx="1447800" cy="990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Mentoring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00" y="2667000"/>
            <a:ext cx="15240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Networking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200" y="4419600"/>
            <a:ext cx="1447800" cy="10668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Access to Markets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86000" y="5334000"/>
            <a:ext cx="1676400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Advocacy &amp; Policy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81800" y="762000"/>
            <a:ext cx="1295400" cy="1219200"/>
          </a:xfrm>
          <a:prstGeom prst="ellipse">
            <a:avLst/>
          </a:prstGeom>
          <a:solidFill>
            <a:srgbClr val="FBC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Self-Esteem &amp; Vision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239000" y="2590800"/>
            <a:ext cx="14478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Culture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81800" y="3962400"/>
            <a:ext cx="1600200" cy="1143000"/>
          </a:xfrm>
          <a:prstGeom prst="ellipse">
            <a:avLst/>
          </a:prstGeom>
          <a:solidFill>
            <a:srgbClr val="B953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Resources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62600" y="5334000"/>
            <a:ext cx="1981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Education of Entrepreneurs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6581001"/>
            <a:ext cx="5209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Source: KC Women’s Entrepreneurship Brain Trust.  Kauffman Foundation.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bson 2">
  <a:themeElements>
    <a:clrScheme name="Babson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abson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bson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bson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bson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bson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bson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bson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bson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5681</TotalTime>
  <Words>316</Words>
  <Application>Microsoft Macintosh PowerPoint</Application>
  <PresentationFormat>Bildspel på skärmen (4:3)</PresentationFormat>
  <Paragraphs>80</Paragraphs>
  <Slides>5</Slides>
  <Notes>5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Babson 2</vt:lpstr>
      <vt:lpstr>What are the attitudes towards  women entrepreneurs today?</vt:lpstr>
      <vt:lpstr>Entrepreneurship</vt:lpstr>
      <vt:lpstr>In what ways have women owned businesses changed in the past decade?</vt:lpstr>
      <vt:lpstr> Framework for (Women’s) Entrepreneurship  Development</vt:lpstr>
      <vt:lpstr>Bild 5</vt:lpstr>
    </vt:vector>
  </TitlesOfParts>
  <Company>Babson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Social Entrepreneurship Activity in the U.S.:  For Profit Ventures Generating Social &amp; Economic Change</dc:title>
  <dc:creator>Heidi Neck</dc:creator>
  <cp:lastModifiedBy>Helene Thorgrimsson</cp:lastModifiedBy>
  <cp:revision>144</cp:revision>
  <dcterms:created xsi:type="dcterms:W3CDTF">2009-11-16T14:05:47Z</dcterms:created>
  <dcterms:modified xsi:type="dcterms:W3CDTF">2009-11-16T14:07:40Z</dcterms:modified>
</cp:coreProperties>
</file>