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24.xml" ContentType="application/vnd.openxmlformats-officedocument.presentationml.notes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notesSlides/notesSlide3.xml" ContentType="application/vnd.openxmlformats-officedocument.presentationml.notesSlide+xml"/>
  <Override PartName="/ppt/notesSlides/notesSlide29.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notesSlides/notesSlide20.xml" ContentType="application/vnd.openxmlformats-officedocument.presentationml.notesSlide+xml"/>
  <Override PartName="/ppt/slides/slide38.xml" ContentType="application/vnd.openxmlformats-officedocument.presentationml.slide+xml"/>
  <Override PartName="/ppt/slideLayouts/slideLayout12.xml" ContentType="application/vnd.openxmlformats-officedocument.presentationml.slideLayout+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2"/>
  </p:notesMasterIdLst>
  <p:sldIdLst>
    <p:sldId id="256" r:id="rId2"/>
    <p:sldId id="257" r:id="rId3"/>
    <p:sldId id="293" r:id="rId4"/>
    <p:sldId id="325" r:id="rId5"/>
    <p:sldId id="337" r:id="rId6"/>
    <p:sldId id="336" r:id="rId7"/>
    <p:sldId id="285" r:id="rId8"/>
    <p:sldId id="313" r:id="rId9"/>
    <p:sldId id="259" r:id="rId10"/>
    <p:sldId id="260" r:id="rId11"/>
    <p:sldId id="262" r:id="rId12"/>
    <p:sldId id="263" r:id="rId13"/>
    <p:sldId id="264" r:id="rId14"/>
    <p:sldId id="294" r:id="rId15"/>
    <p:sldId id="300" r:id="rId16"/>
    <p:sldId id="318" r:id="rId17"/>
    <p:sldId id="338" r:id="rId18"/>
    <p:sldId id="341" r:id="rId19"/>
    <p:sldId id="323" r:id="rId20"/>
    <p:sldId id="324" r:id="rId21"/>
    <p:sldId id="302" r:id="rId22"/>
    <p:sldId id="301" r:id="rId23"/>
    <p:sldId id="267" r:id="rId24"/>
    <p:sldId id="284" r:id="rId25"/>
    <p:sldId id="342" r:id="rId26"/>
    <p:sldId id="270" r:id="rId27"/>
    <p:sldId id="271" r:id="rId28"/>
    <p:sldId id="320" r:id="rId29"/>
    <p:sldId id="327" r:id="rId30"/>
    <p:sldId id="328" r:id="rId31"/>
    <p:sldId id="290" r:id="rId32"/>
    <p:sldId id="309" r:id="rId33"/>
    <p:sldId id="321" r:id="rId34"/>
    <p:sldId id="286" r:id="rId35"/>
    <p:sldId id="340" r:id="rId36"/>
    <p:sldId id="329" r:id="rId37"/>
    <p:sldId id="308" r:id="rId38"/>
    <p:sldId id="295" r:id="rId39"/>
    <p:sldId id="330" r:id="rId40"/>
    <p:sldId id="276" r:id="rId41"/>
    <p:sldId id="333" r:id="rId42"/>
    <p:sldId id="334" r:id="rId43"/>
    <p:sldId id="322" r:id="rId44"/>
    <p:sldId id="332" r:id="rId45"/>
    <p:sldId id="339" r:id="rId46"/>
    <p:sldId id="312" r:id="rId47"/>
    <p:sldId id="314" r:id="rId48"/>
    <p:sldId id="319" r:id="rId49"/>
    <p:sldId id="274" r:id="rId50"/>
    <p:sldId id="275" r:id="rId51"/>
  </p:sldIdLst>
  <p:sldSz cx="10160000" cy="7620000"/>
  <p:notesSz cx="6858000" cy="9144000"/>
  <p:defaultTextStyle>
    <a:defPPr>
      <a:defRPr lang="en-US"/>
    </a:defPPr>
    <a:lvl1pPr algn="l" rtl="0" fontAlgn="base">
      <a:spcBef>
        <a:spcPct val="0"/>
      </a:spcBef>
      <a:spcAft>
        <a:spcPct val="0"/>
      </a:spcAft>
      <a:defRPr sz="2400" kern="1200">
        <a:solidFill>
          <a:schemeClr val="tx1"/>
        </a:solidFill>
        <a:latin typeface="Times New Roman" pitchFamily="-111" charset="0"/>
        <a:ea typeface="+mn-ea"/>
        <a:cs typeface="+mn-cs"/>
      </a:defRPr>
    </a:lvl1pPr>
    <a:lvl2pPr marL="457200" algn="l" rtl="0" fontAlgn="base">
      <a:spcBef>
        <a:spcPct val="0"/>
      </a:spcBef>
      <a:spcAft>
        <a:spcPct val="0"/>
      </a:spcAft>
      <a:defRPr sz="2400" kern="1200">
        <a:solidFill>
          <a:schemeClr val="tx1"/>
        </a:solidFill>
        <a:latin typeface="Times New Roman" pitchFamily="-111" charset="0"/>
        <a:ea typeface="+mn-ea"/>
        <a:cs typeface="+mn-cs"/>
      </a:defRPr>
    </a:lvl2pPr>
    <a:lvl3pPr marL="914400" algn="l" rtl="0" fontAlgn="base">
      <a:spcBef>
        <a:spcPct val="0"/>
      </a:spcBef>
      <a:spcAft>
        <a:spcPct val="0"/>
      </a:spcAft>
      <a:defRPr sz="2400" kern="1200">
        <a:solidFill>
          <a:schemeClr val="tx1"/>
        </a:solidFill>
        <a:latin typeface="Times New Roman" pitchFamily="-111" charset="0"/>
        <a:ea typeface="+mn-ea"/>
        <a:cs typeface="+mn-cs"/>
      </a:defRPr>
    </a:lvl3pPr>
    <a:lvl4pPr marL="1371600" algn="l" rtl="0" fontAlgn="base">
      <a:spcBef>
        <a:spcPct val="0"/>
      </a:spcBef>
      <a:spcAft>
        <a:spcPct val="0"/>
      </a:spcAft>
      <a:defRPr sz="2400" kern="1200">
        <a:solidFill>
          <a:schemeClr val="tx1"/>
        </a:solidFill>
        <a:latin typeface="Times New Roman" pitchFamily="-111" charset="0"/>
        <a:ea typeface="+mn-ea"/>
        <a:cs typeface="+mn-cs"/>
      </a:defRPr>
    </a:lvl4pPr>
    <a:lvl5pPr marL="1828800" algn="l" rtl="0" fontAlgn="base">
      <a:spcBef>
        <a:spcPct val="0"/>
      </a:spcBef>
      <a:spcAft>
        <a:spcPct val="0"/>
      </a:spcAft>
      <a:defRPr sz="2400" kern="1200">
        <a:solidFill>
          <a:schemeClr val="tx1"/>
        </a:solidFill>
        <a:latin typeface="Times New Roman" pitchFamily="-111" charset="0"/>
        <a:ea typeface="+mn-ea"/>
        <a:cs typeface="+mn-cs"/>
      </a:defRPr>
    </a:lvl5pPr>
    <a:lvl6pPr marL="2286000" algn="l" defTabSz="457200" rtl="0" eaLnBrk="1" latinLnBrk="0" hangingPunct="1">
      <a:defRPr sz="2400" kern="1200">
        <a:solidFill>
          <a:schemeClr val="tx1"/>
        </a:solidFill>
        <a:latin typeface="Times New Roman" pitchFamily="-111" charset="0"/>
        <a:ea typeface="+mn-ea"/>
        <a:cs typeface="+mn-cs"/>
      </a:defRPr>
    </a:lvl6pPr>
    <a:lvl7pPr marL="2743200" algn="l" defTabSz="457200" rtl="0" eaLnBrk="1" latinLnBrk="0" hangingPunct="1">
      <a:defRPr sz="2400" kern="1200">
        <a:solidFill>
          <a:schemeClr val="tx1"/>
        </a:solidFill>
        <a:latin typeface="Times New Roman" pitchFamily="-111" charset="0"/>
        <a:ea typeface="+mn-ea"/>
        <a:cs typeface="+mn-cs"/>
      </a:defRPr>
    </a:lvl7pPr>
    <a:lvl8pPr marL="3200400" algn="l" defTabSz="457200" rtl="0" eaLnBrk="1" latinLnBrk="0" hangingPunct="1">
      <a:defRPr sz="2400" kern="1200">
        <a:solidFill>
          <a:schemeClr val="tx1"/>
        </a:solidFill>
        <a:latin typeface="Times New Roman" pitchFamily="-111" charset="0"/>
        <a:ea typeface="+mn-ea"/>
        <a:cs typeface="+mn-cs"/>
      </a:defRPr>
    </a:lvl8pPr>
    <a:lvl9pPr marL="3657600" algn="l" defTabSz="457200" rtl="0" eaLnBrk="1" latinLnBrk="0" hangingPunct="1">
      <a:defRPr sz="2400" kern="1200">
        <a:solidFill>
          <a:schemeClr val="tx1"/>
        </a:solidFill>
        <a:latin typeface="Times New Roman" pitchFamily="-11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varScale="1">
        <p:scale>
          <a:sx n="125" d="100"/>
          <a:sy n="125" d="100"/>
        </p:scale>
        <p:origin x="-81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848"/>
    </p:cViewPr>
  </p:sorterViewPr>
  <p:gridSpacing cx="73736200" cy="737362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tableStyles" Target="tableStyles.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viewProps" Target="viewProp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theme" Target="theme/theme1.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notesMaster" Target="notesMasters/notesMaster1.xml"/><Relationship Id="rId54" Type="http://schemas.openxmlformats.org/officeDocument/2006/relationships/presProps" Target="presProps.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printerSettings" Target="printerSettings/printerSettings1.bin"/><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robin:Documents:Teaching:virtual%20worlds:Chart%20in%20Draft_Presentation_for_Esbri_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sv-SE"/>
  <c:style val="18"/>
  <c:chart>
    <c:plotArea>
      <c:layout/>
      <c:barChart>
        <c:barDir val="col"/>
        <c:grouping val="stacked"/>
        <c:ser>
          <c:idx val="1"/>
          <c:order val="1"/>
          <c:spPr>
            <a:gradFill rotWithShape="0">
              <a:gsLst>
                <a:gs pos="0">
                  <a:srgbClr val="9BC1FF"/>
                </a:gs>
                <a:gs pos="100000">
                  <a:srgbClr val="3F80CD"/>
                </a:gs>
              </a:gsLst>
              <a:lin ang="5400000"/>
            </a:gradFill>
            <a:ln w="25400">
              <a:noFill/>
            </a:ln>
            <a:effectLst>
              <a:outerShdw dist="35921" dir="2700000" algn="br">
                <a:srgbClr val="000000"/>
              </a:outerShdw>
            </a:effectLst>
          </c:spPr>
          <c:cat>
            <c:strRef>
              <c:f>Sheet1!$C$1:$G$1</c:f>
              <c:strCache>
                <c:ptCount val="5"/>
                <c:pt idx="0">
                  <c:v>100 to 500</c:v>
                </c:pt>
                <c:pt idx="1">
                  <c:v>500 to 1000</c:v>
                </c:pt>
                <c:pt idx="2">
                  <c:v>1000 to 2000</c:v>
                </c:pt>
                <c:pt idx="3">
                  <c:v>2000 to 5000</c:v>
                </c:pt>
                <c:pt idx="4">
                  <c:v>&gt;5000</c:v>
                </c:pt>
              </c:strCache>
            </c:strRef>
          </c:cat>
          <c:val>
            <c:numRef>
              <c:f>Sheet1!$C$2:$G$2</c:f>
              <c:numCache>
                <c:formatCode>General</c:formatCode>
                <c:ptCount val="5"/>
                <c:pt idx="0">
                  <c:v>4954.0</c:v>
                </c:pt>
                <c:pt idx="1">
                  <c:v>1099.0</c:v>
                </c:pt>
                <c:pt idx="2">
                  <c:v>651.0</c:v>
                </c:pt>
                <c:pt idx="3">
                  <c:v>374.0</c:v>
                </c:pt>
                <c:pt idx="4">
                  <c:v>219.0</c:v>
                </c:pt>
              </c:numCache>
            </c:numRef>
          </c:val>
        </c:ser>
        <c:ser>
          <c:idx val="0"/>
          <c:order val="0"/>
          <c:spPr>
            <a:gradFill rotWithShape="0">
              <a:gsLst>
                <a:gs pos="0">
                  <a:srgbClr val="9BC1FF"/>
                </a:gs>
                <a:gs pos="100000">
                  <a:srgbClr val="3F80CD"/>
                </a:gs>
              </a:gsLst>
              <a:lin ang="5400000"/>
            </a:gradFill>
            <a:ln w="25400">
              <a:noFill/>
            </a:ln>
            <a:effectLst>
              <a:outerShdw dist="35921" dir="2700000" algn="br">
                <a:srgbClr val="000000"/>
              </a:outerShdw>
            </a:effectLst>
          </c:spPr>
          <c:cat>
            <c:strRef>
              <c:f>Sheet1!$C$1:$G$1</c:f>
              <c:strCache>
                <c:ptCount val="5"/>
                <c:pt idx="0">
                  <c:v>100 to 500</c:v>
                </c:pt>
                <c:pt idx="1">
                  <c:v>500 to 1000</c:v>
                </c:pt>
                <c:pt idx="2">
                  <c:v>1000 to 2000</c:v>
                </c:pt>
                <c:pt idx="3">
                  <c:v>2000 to 5000</c:v>
                </c:pt>
                <c:pt idx="4">
                  <c:v>&gt;5000</c:v>
                </c:pt>
              </c:strCache>
            </c:strRef>
          </c:cat>
          <c:val>
            <c:numRef>
              <c:f>Sheet1!$C$2:$G$2</c:f>
              <c:numCache>
                <c:formatCode>General</c:formatCode>
                <c:ptCount val="5"/>
                <c:pt idx="0">
                  <c:v>4954.0</c:v>
                </c:pt>
                <c:pt idx="1">
                  <c:v>1099.0</c:v>
                </c:pt>
                <c:pt idx="2">
                  <c:v>651.0</c:v>
                </c:pt>
                <c:pt idx="3">
                  <c:v>374.0</c:v>
                </c:pt>
                <c:pt idx="4">
                  <c:v>219.0</c:v>
                </c:pt>
              </c:numCache>
            </c:numRef>
          </c:val>
        </c:ser>
        <c:overlap val="100"/>
        <c:axId val="544319800"/>
        <c:axId val="68984600"/>
      </c:barChart>
      <c:catAx>
        <c:axId val="544319800"/>
        <c:scaling>
          <c:orientation val="minMax"/>
        </c:scaling>
        <c:axPos val="b"/>
        <c:numFmt formatCode="General" sourceLinked="1"/>
        <c:tickLblPos val="nextTo"/>
        <c:spPr>
          <a:ln w="3175">
            <a:solidFill>
              <a:srgbClr val="808080"/>
            </a:solidFill>
            <a:prstDash val="solid"/>
          </a:ln>
        </c:spPr>
        <c:txPr>
          <a:bodyPr/>
          <a:lstStyle/>
          <a:p>
            <a:pPr>
              <a:defRPr lang="en-US"/>
            </a:pPr>
            <a:endParaRPr lang="sv-SE"/>
          </a:p>
        </c:txPr>
        <c:crossAx val="68984600"/>
        <c:crosses val="autoZero"/>
        <c:auto val="1"/>
        <c:lblAlgn val="ctr"/>
        <c:lblOffset val="100"/>
      </c:catAx>
      <c:valAx>
        <c:axId val="68984600"/>
        <c:scaling>
          <c:orientation val="minMax"/>
          <c:max val="5000.0"/>
        </c:scaling>
        <c:axPos val="l"/>
        <c:majorGridlines>
          <c:spPr>
            <a:ln w="3175">
              <a:solidFill>
                <a:srgbClr val="808080"/>
              </a:solidFill>
              <a:prstDash val="solid"/>
            </a:ln>
          </c:spPr>
        </c:majorGridlines>
        <c:numFmt formatCode="General" sourceLinked="1"/>
        <c:tickLblPos val="nextTo"/>
        <c:spPr>
          <a:ln w="3175">
            <a:solidFill>
              <a:srgbClr val="808080"/>
            </a:solidFill>
            <a:prstDash val="solid"/>
          </a:ln>
        </c:spPr>
        <c:txPr>
          <a:bodyPr/>
          <a:lstStyle/>
          <a:p>
            <a:pPr>
              <a:defRPr lang="en-US"/>
            </a:pPr>
            <a:endParaRPr lang="sv-SE"/>
          </a:p>
        </c:txPr>
        <c:crossAx val="544319800"/>
        <c:crosses val="autoZero"/>
        <c:crossBetween val="between"/>
      </c:valAx>
      <c:spPr>
        <a:solidFill>
          <a:srgbClr val="FFFFFF"/>
        </a:solidFill>
        <a:ln w="25400">
          <a:noFill/>
        </a:ln>
      </c:spPr>
    </c:plotArea>
    <c:plotVisOnly val="1"/>
    <c:dispBlanksAs val="gap"/>
  </c:chart>
  <c:spPr>
    <a:solidFill>
      <a:srgbClr val="FFFFFF"/>
    </a:solidFill>
    <a:ln w="3175">
      <a:solidFill>
        <a:srgbClr val="808080"/>
      </a:solidFill>
      <a:prstDash val="solid"/>
    </a:ln>
  </c:sp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05" charset="0"/>
              </a:defRPr>
            </a:lvl1pPr>
          </a:lstStyle>
          <a:p>
            <a:pPr>
              <a:defRPr/>
            </a:pPr>
            <a:endParaRPr lang="sv-SE"/>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5" charset="0"/>
              </a:defRPr>
            </a:lvl1pPr>
          </a:lstStyle>
          <a:p>
            <a:pPr>
              <a:defRPr/>
            </a:pPr>
            <a:endParaRPr lang="sv-SE"/>
          </a:p>
        </p:txBody>
      </p:sp>
      <p:sp>
        <p:nvSpPr>
          <p:cNvPr id="14340"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05" charset="0"/>
              </a:defRPr>
            </a:lvl1pPr>
          </a:lstStyle>
          <a:p>
            <a:pPr>
              <a:defRPr/>
            </a:pPr>
            <a:endParaRPr lang="sv-SE"/>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05" charset="0"/>
              </a:defRPr>
            </a:lvl1pPr>
          </a:lstStyle>
          <a:p>
            <a:pPr>
              <a:defRPr/>
            </a:pPr>
            <a:fld id="{3F64BE60-90A8-3442-8364-BD2CA1DF9147}" type="slidenum">
              <a:rPr lang="en-US"/>
              <a:pPr>
                <a:defRPr/>
              </a:pPr>
              <a:t>‹Nr.›</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hyperlink" Target="http://www.youtube.com/watch?v=v2woYgbffXo&amp;feature=player_embedded%23t=360" TargetMode="External"/><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dusanwriter.com/index.php/2009/07/13/in-world-business-models-and-second-life/" TargetMode="External"/><Relationship Id="rId5" Type="http://schemas.openxmlformats.org/officeDocument/2006/relationships/hyperlink" Target="mailto:infoplease@whyville.net"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4" Type="http://schemas.openxmlformats.org/officeDocument/2006/relationships/hyperlink" Target="http://www.secondlife.com/whatis/economy_stats.php" TargetMode="External"/><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23"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3" Type="http://schemas.openxmlformats.org/officeDocument/2006/relationships/hyperlink" Target="http://acs.anshechung.com/portfolios.php" TargetMode="Externa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3" Type="http://schemas.openxmlformats.org/officeDocument/2006/relationships/hyperlink" Target="http://www.anshex.com/sl.php" TargetMode="Externa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4" Type="http://schemas.openxmlformats.org/officeDocument/2006/relationships/hyperlink" Target="http://www.design.philips.com/about/design/designnewscenter/news/article-15083.page" TargetMode="External"/><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www.lostinthemagicforest.com/blog/?p=28"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en.wikipedia.org/wiki/China" TargetMode="External"/><Relationship Id="rId4" Type="http://schemas.openxmlformats.org/officeDocument/2006/relationships/hyperlink" Target="http://en.wikipedia.org/wiki/Sweden" TargetMode="External"/><Relationship Id="rId5" Type="http://schemas.openxmlformats.org/officeDocument/2006/relationships/hyperlink" Target="http://en.wikipedia.org/wiki/MindArk" TargetMode="External"/><Relationship Id="rId7" Type="http://schemas.openxmlformats.org/officeDocument/2006/relationships/hyperlink" Target="http://en.wikipedia.org/wiki/2007" TargetMode="External"/><Relationship Id="rId1" Type="http://schemas.openxmlformats.org/officeDocument/2006/relationships/notesMaster" Target="../notesMasters/notesMaster1.xml"/><Relationship Id="rId2" Type="http://schemas.openxmlformats.org/officeDocument/2006/relationships/slide" Target="../slides/slide45.xml"/><Relationship Id="rId9" Type="http://schemas.openxmlformats.org/officeDocument/2006/relationships/hyperlink" Target="http://www2.marketwire.com/mw/mmframe?prid=249893&amp;attachid=485781" TargetMode="External"/><Relationship Id="rId3" Type="http://schemas.openxmlformats.org/officeDocument/2006/relationships/hyperlink" Target="http://en.wikipedia.org/wiki/Virtual_universe" TargetMode="External"/><Relationship Id="rId6" Type="http://schemas.openxmlformats.org/officeDocument/2006/relationships/hyperlink" Target="http://en.wikipedia.org/wiki/May_30"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3" Type="http://schemas.openxmlformats.org/officeDocument/2006/relationships/hyperlink" Target="http://www.youtube.com/watch?v=1DwL1JIvGhc" TargetMode="Externa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4" Type="http://schemas.openxmlformats.org/officeDocument/2006/relationships/hyperlink" Target="http://www.gamesbrief.com/2009/09/six-secrets-of-farmvilles-success-and-33-million-people-agree/" TargetMode="External"/><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hyperlink" Target="http://www.youtube.com/watch?v=MeRfnXbKbko&amp;feature=player_embedded%23t=207"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4" Type="http://schemas.openxmlformats.org/officeDocument/2006/relationships/hyperlink" Target="http://www.gartner.com/it/page.jsp?id=503861" TargetMode="External"/><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www.virtualworldsnews.com/2009/05/68m-invested-in-13-virtual-worldsrelated-companies-in-q1-2009.html" TargetMode="External"/><Relationship Id="rId5" Type="http://schemas.openxmlformats.org/officeDocument/2006/relationships/hyperlink" Target="http://www.kzero.co.uk/blog/?page_id=209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3" Type="http://schemas.openxmlformats.org/officeDocument/2006/relationships/hyperlink" Target="http://www.kzero.co.uk/blog/?page_id=2092" TargetMode="Externa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3" Type="http://schemas.openxmlformats.org/officeDocument/2006/relationships/hyperlink" Target="http://perezhiltonofstardoll.blogspot.com/" TargetMode="Externa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4820CD8E-3258-A74B-96A4-03E5F0BD6344}" type="slidenum">
              <a:rPr lang="en-US">
                <a:latin typeface="Times New Roman" pitchFamily="-111" charset="0"/>
              </a:rPr>
              <a:pPr/>
              <a:t>1</a:t>
            </a:fld>
            <a:endParaRPr lang="en-US">
              <a:latin typeface="Times New Roman" pitchFamily="-111" charset="0"/>
            </a:endParaRPr>
          </a:p>
        </p:txBody>
      </p:sp>
      <p:sp>
        <p:nvSpPr>
          <p:cNvPr id="16387" name="Rectangle 1"/>
          <p:cNvSpPr>
            <a:spLocks noChangeArrowheads="1"/>
          </p:cNvSpPr>
          <p:nvPr>
            <p:ph type="sldImg"/>
          </p:nvPr>
        </p:nvSpPr>
        <p:spPr>
          <a:ln/>
        </p:spPr>
      </p:sp>
      <p:sp>
        <p:nvSpPr>
          <p:cNvPr id="16388" name="Rectangle 2"/>
          <p:cNvSpPr>
            <a:spLocks noGrp="1" noChangeArrowheads="1"/>
          </p:cNvSpPr>
          <p:nvPr>
            <p:ph type="body" idx="1"/>
          </p:nvPr>
        </p:nvSpPr>
        <p:spPr>
          <a:noFill/>
          <a:ln/>
        </p:spPr>
        <p:txBody>
          <a:bodyPr lIns="0" tIns="0" rIns="0" bIns="0"/>
          <a:lstStyle/>
          <a:p>
            <a:pPr eaLnBrk="1" hangingPunct="1">
              <a:lnSpc>
                <a:spcPct val="95000"/>
              </a:lnSpc>
              <a:spcBef>
                <a:spcPct val="0"/>
              </a:spcBef>
            </a:pPr>
            <a:r>
              <a:rPr lang="en-US" sz="1600" b="1">
                <a:solidFill>
                  <a:srgbClr val="444444"/>
                </a:solidFill>
                <a:latin typeface="Trebuchet MS" pitchFamily="-111" charset="0"/>
                <a:ea typeface="ＭＳ Ｐゴシック" pitchFamily="-111" charset="-128"/>
                <a:cs typeface="ＭＳ Ｐゴシック" pitchFamily="-111" charset="-128"/>
              </a:rPr>
              <a:t>Before we start there is a nice article on In world business models and second life.</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b="1" u="sng">
                <a:solidFill>
                  <a:srgbClr val="0384BF"/>
                </a:solidFill>
                <a:latin typeface="Trebuchet MS" pitchFamily="-111" charset="0"/>
                <a:ea typeface="ＭＳ Ｐゴシック" pitchFamily="-111" charset="-128"/>
                <a:cs typeface="ＭＳ Ｐゴシック" pitchFamily="-111" charset="-128"/>
                <a:hlinkClick r:id="rId3"/>
              </a:rPr>
              <a:t>http://dusanwriter.com/index.php/2009/07/13/in-world-business-models-and-second-life/</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b="1">
              <a:solidFill>
                <a:srgbClr val="444444"/>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b="1">
                <a:solidFill>
                  <a:srgbClr val="444444"/>
                </a:solidFill>
                <a:latin typeface="Trebuchet MS" pitchFamily="-111" charset="0"/>
                <a:ea typeface="ＭＳ Ｐゴシック" pitchFamily="-111" charset="-128"/>
                <a:cs typeface="ＭＳ Ｐゴシック" pitchFamily="-111" charset="-128"/>
              </a:rPr>
              <a:t>to get inspired:</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u="sng">
                <a:solidFill>
                  <a:srgbClr val="551A8B"/>
                </a:solidFill>
                <a:latin typeface="Arial" pitchFamily="-111" charset="0"/>
                <a:ea typeface="ＭＳ Ｐゴシック" pitchFamily="-111" charset="-128"/>
                <a:cs typeface="ＭＳ Ｐゴシック" pitchFamily="-111" charset="-128"/>
                <a:hlinkClick r:id="rId4"/>
              </a:rPr>
              <a:t>http://www.youtube.com/watch?v=v2woYgbffXo&amp;feature=player_embedded#t=360</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a:solidFill>
                  <a:srgbClr val="222222"/>
                </a:solidFill>
                <a:latin typeface="Trebuchet MS" pitchFamily="-111" charset="0"/>
                <a:ea typeface="ＭＳ Ｐゴシック" pitchFamily="-111" charset="-128"/>
                <a:cs typeface="ＭＳ Ｐゴシック" pitchFamily="-111" charset="-128"/>
              </a:rPr>
              <a:t>resourses above havent been used in PPT. I will think after tomorrow.</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b="1">
                <a:solidFill>
                  <a:srgbClr val="444444"/>
                </a:solidFill>
                <a:latin typeface="Trebuchet MS" pitchFamily="-111" charset="0"/>
                <a:ea typeface="ＭＳ Ｐゴシック" pitchFamily="-111" charset="-128"/>
                <a:cs typeface="ＭＳ Ｐゴシック" pitchFamily="-111" charset="-128"/>
              </a:rPr>
              <a:t>----</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b="1">
                <a:solidFill>
                  <a:srgbClr val="444444"/>
                </a:solidFill>
                <a:latin typeface="Trebuchet MS" pitchFamily="-111" charset="0"/>
                <a:ea typeface="ＭＳ Ｐゴシック" pitchFamily="-111" charset="-128"/>
                <a:cs typeface="ＭＳ Ｐゴシック" pitchFamily="-111" charset="-128"/>
              </a:rPr>
              <a:t>slide1:</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b="1">
                <a:solidFill>
                  <a:srgbClr val="444444"/>
                </a:solidFill>
                <a:latin typeface="Trebuchet MS" pitchFamily="-111" charset="0"/>
                <a:ea typeface="ＭＳ Ｐゴシック" pitchFamily="-111" charset="-128"/>
                <a:cs typeface="ＭＳ Ｐゴシック" pitchFamily="-111" charset="-128"/>
              </a:rPr>
              <a:t>Virtual Worlds are convergence of social networking, online games and simulation</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b="1">
              <a:solidFill>
                <a:srgbClr val="444444"/>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b="1">
                <a:solidFill>
                  <a:srgbClr val="444444"/>
                </a:solidFill>
                <a:latin typeface="Trebuchet MS" pitchFamily="-111" charset="0"/>
                <a:ea typeface="ＭＳ Ｐゴシック" pitchFamily="-111" charset="-128"/>
                <a:cs typeface="ＭＳ Ｐゴシック" pitchFamily="-111" charset="-128"/>
              </a:rPr>
              <a:t>I would concentrate on </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b="1">
                <a:solidFill>
                  <a:srgbClr val="444444"/>
                </a:solidFill>
                <a:latin typeface="Trebuchet MS" pitchFamily="-111" charset="0"/>
                <a:ea typeface="ＭＳ Ｐゴシック" pitchFamily="-111" charset="-128"/>
                <a:cs typeface="ＭＳ Ｐゴシック" pitchFamily="-111" charset="-128"/>
              </a:rPr>
              <a:t>Stardoll since it is Swedish and:) it  is the largest online community for girls who love fashion</a:t>
            </a:r>
            <a:r>
              <a:rPr lang="en-US" sz="1600">
                <a:solidFill>
                  <a:srgbClr val="444444"/>
                </a:solidFill>
                <a:latin typeface="Trebuchet MS" pitchFamily="-111" charset="0"/>
                <a:ea typeface="ＭＳ Ｐゴシック" pitchFamily="-111" charset="-128"/>
                <a:cs typeface="ＭＳ Ｐゴシック" pitchFamily="-111" charset="-128"/>
              </a:rPr>
              <a:t>, shopping, decorating, creativity, and making new friends from around the world. Members create their own MeDoll avatar, go shopping, dress up, decorate their suite, express themselves creatively and socialize with each other</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444444"/>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b="1" u="sng">
                <a:solidFill>
                  <a:srgbClr val="FF0099"/>
                </a:solidFill>
                <a:latin typeface="Trebuchet MS" pitchFamily="-111" charset="0"/>
                <a:ea typeface="ＭＳ Ｐゴシック" pitchFamily="-111" charset="-128"/>
                <a:cs typeface="ＭＳ Ｐゴシック" pitchFamily="-111" charset="-128"/>
                <a:hlinkClick r:id="rId5"/>
              </a:rPr>
              <a:t>whyville.net</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b="1">
              <a:solidFill>
                <a:srgbClr val="FF0099"/>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b="1">
                <a:solidFill>
                  <a:srgbClr val="FF0099"/>
                </a:solidFill>
                <a:latin typeface="Trebuchet MS" pitchFamily="-111" charset="0"/>
                <a:ea typeface="ＭＳ Ｐゴシック" pitchFamily="-111" charset="-128"/>
                <a:cs typeface="ＭＳ Ｐゴシック" pitchFamily="-111" charset="-128"/>
              </a:rPr>
              <a:t>"</a:t>
            </a:r>
            <a:r>
              <a:rPr lang="en-US" sz="1600">
                <a:solidFill>
                  <a:srgbClr val="000000"/>
                </a:solidFill>
                <a:latin typeface="Trebuchet MS" pitchFamily="-111" charset="0"/>
                <a:ea typeface="ＭＳ Ｐゴシック" pitchFamily="-111" charset="-128"/>
                <a:cs typeface="ＭＳ Ｐゴシック" pitchFamily="-111" charset="-128"/>
              </a:rPr>
              <a:t>Whyville is a virtual world where boys and girls from all over the real world come to chat, play, learn, and have fun together. You design your face, earn clams by playing games, hang out at the beach, and go to town events at the Greek Theater. You can start your own business, buy a car and give your friends a ride, or write for the town newspaper.!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a:ln/>
        </p:spPr>
      </p:sp>
      <p:sp>
        <p:nvSpPr>
          <p:cNvPr id="39939" name="Notes Placeholder 2"/>
          <p:cNvSpPr>
            <a:spLocks noGrp="1"/>
          </p:cNvSpPr>
          <p:nvPr>
            <p:ph type="body" idx="1"/>
          </p:nvPr>
        </p:nvSpPr>
        <p:spPr>
          <a:noFill/>
          <a:ln/>
        </p:spPr>
        <p:txBody>
          <a:bodyPr/>
          <a:lstStyle/>
          <a:p>
            <a:pPr eaLnBrk="1" hangingPunct="1"/>
            <a:r>
              <a:rPr lang="en-US" smtClean="0">
                <a:latin typeface="Times New Roman" pitchFamily="-111" charset="0"/>
                <a:ea typeface="ＭＳ Ｐゴシック" pitchFamily="-111" charset="-128"/>
                <a:cs typeface="ＭＳ Ｐゴシック" pitchFamily="-111" charset="-128"/>
              </a:rPr>
              <a:t>http://www.youtube.com/watch?v=-ahqjBeknT0</a:t>
            </a:r>
          </a:p>
        </p:txBody>
      </p:sp>
      <p:sp>
        <p:nvSpPr>
          <p:cNvPr id="39940" name="Slide Number Placeholder 3"/>
          <p:cNvSpPr>
            <a:spLocks noGrp="1"/>
          </p:cNvSpPr>
          <p:nvPr>
            <p:ph type="sldNum" sz="quarter" idx="5"/>
          </p:nvPr>
        </p:nvSpPr>
        <p:spPr>
          <a:noFill/>
        </p:spPr>
        <p:txBody>
          <a:bodyPr/>
          <a:lstStyle/>
          <a:p>
            <a:fld id="{73CEFF6A-A3F4-1C4E-8398-9489B96EE2D9}" type="slidenum">
              <a:rPr lang="en-US" smtClean="0">
                <a:latin typeface="Times New Roman" pitchFamily="-111" charset="0"/>
              </a:rPr>
              <a:pPr/>
              <a:t>15</a:t>
            </a:fld>
            <a:endParaRPr lang="en-US" smtClean="0">
              <a:latin typeface="Times New Roman" pitchFamily="-111"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a:ln/>
        </p:spPr>
      </p:sp>
      <p:sp>
        <p:nvSpPr>
          <p:cNvPr id="41987" name="Notes Placeholder 2"/>
          <p:cNvSpPr>
            <a:spLocks noGrp="1"/>
          </p:cNvSpPr>
          <p:nvPr>
            <p:ph type="body" idx="1"/>
          </p:nvPr>
        </p:nvSpPr>
        <p:spPr>
          <a:noFill/>
          <a:ln/>
        </p:spPr>
        <p:txBody>
          <a:bodyPr/>
          <a:lstStyle/>
          <a:p>
            <a:pPr eaLnBrk="1" hangingPunct="1">
              <a:lnSpc>
                <a:spcPct val="80000"/>
              </a:lnSpc>
            </a:pPr>
            <a:r>
              <a:rPr lang="en-US" sz="1100" smtClean="0">
                <a:latin typeface="Times New Roman" pitchFamily="-111" charset="0"/>
                <a:ea typeface="ＭＳ Ｐゴシック" pitchFamily="-111" charset="-128"/>
                <a:cs typeface="ＭＳ Ｐゴシック" pitchFamily="-111" charset="-128"/>
              </a:rPr>
              <a:t>What are the 5 phases of a Hype Cycle?</a:t>
            </a:r>
            <a:br>
              <a:rPr lang="en-US" sz="1100" smtClean="0">
                <a:latin typeface="Times New Roman" pitchFamily="-111" charset="0"/>
                <a:ea typeface="ＭＳ Ｐゴシック" pitchFamily="-111" charset="-128"/>
                <a:cs typeface="ＭＳ Ｐゴシック" pitchFamily="-111" charset="-128"/>
              </a:rPr>
            </a:br>
            <a:r>
              <a:rPr lang="en-US" sz="1100" smtClean="0">
                <a:latin typeface="Times New Roman" pitchFamily="-111" charset="0"/>
                <a:ea typeface="ＭＳ Ｐゴシック" pitchFamily="-111" charset="-128"/>
                <a:cs typeface="ＭＳ Ｐゴシック" pitchFamily="-111" charset="-128"/>
              </a:rPr>
              <a:t/>
            </a:r>
            <a:br>
              <a:rPr lang="en-US" sz="1100" smtClean="0">
                <a:latin typeface="Times New Roman" pitchFamily="-111" charset="0"/>
                <a:ea typeface="ＭＳ Ｐゴシック" pitchFamily="-111" charset="-128"/>
                <a:cs typeface="ＭＳ Ｐゴシック" pitchFamily="-111" charset="-128"/>
              </a:rPr>
            </a:br>
            <a:r>
              <a:rPr lang="en-US" sz="1100" b="1" smtClean="0">
                <a:latin typeface="Times New Roman" pitchFamily="-111" charset="0"/>
                <a:ea typeface="ＭＳ Ｐゴシック" pitchFamily="-111" charset="-128"/>
                <a:cs typeface="ＭＳ Ｐゴシック" pitchFamily="-111" charset="-128"/>
              </a:rPr>
              <a:t>1. "Technology Trigger"</a:t>
            </a:r>
            <a:r>
              <a:rPr lang="en-US" sz="1100" smtClean="0">
                <a:latin typeface="Times New Roman" pitchFamily="-111" charset="0"/>
                <a:ea typeface="ＭＳ Ｐゴシック" pitchFamily="-111" charset="-128"/>
                <a:cs typeface="ＭＳ Ｐゴシック" pitchFamily="-111" charset="-128"/>
              </a:rPr>
              <a:t/>
            </a:r>
            <a:br>
              <a:rPr lang="en-US" sz="1100" smtClean="0">
                <a:latin typeface="Times New Roman" pitchFamily="-111" charset="0"/>
                <a:ea typeface="ＭＳ Ｐゴシック" pitchFamily="-111" charset="-128"/>
                <a:cs typeface="ＭＳ Ｐゴシック" pitchFamily="-111" charset="-128"/>
              </a:rPr>
            </a:br>
            <a:r>
              <a:rPr lang="en-US" sz="1100" smtClean="0">
                <a:latin typeface="Times New Roman" pitchFamily="-111" charset="0"/>
                <a:ea typeface="ＭＳ Ｐゴシック" pitchFamily="-111" charset="-128"/>
                <a:cs typeface="ＭＳ Ｐゴシック" pitchFamily="-111" charset="-128"/>
              </a:rPr>
              <a:t>The first phase of a Hype Cycle is the "technology trigger" or breakthrough, product launch or other event that generates significant press and interest. </a:t>
            </a:r>
            <a:br>
              <a:rPr lang="en-US" sz="1100" smtClean="0">
                <a:latin typeface="Times New Roman" pitchFamily="-111" charset="0"/>
                <a:ea typeface="ＭＳ Ｐゴシック" pitchFamily="-111" charset="-128"/>
                <a:cs typeface="ＭＳ Ｐゴシック" pitchFamily="-111" charset="-128"/>
              </a:rPr>
            </a:br>
            <a:r>
              <a:rPr lang="en-US" sz="1100" smtClean="0">
                <a:latin typeface="Times New Roman" pitchFamily="-111" charset="0"/>
                <a:ea typeface="ＭＳ Ｐゴシック" pitchFamily="-111" charset="-128"/>
                <a:cs typeface="ＭＳ Ｐゴシック" pitchFamily="-111" charset="-128"/>
              </a:rPr>
              <a:t/>
            </a:r>
            <a:br>
              <a:rPr lang="en-US" sz="1100" smtClean="0">
                <a:latin typeface="Times New Roman" pitchFamily="-111" charset="0"/>
                <a:ea typeface="ＭＳ Ｐゴシック" pitchFamily="-111" charset="-128"/>
                <a:cs typeface="ＭＳ Ｐゴシック" pitchFamily="-111" charset="-128"/>
              </a:rPr>
            </a:br>
            <a:r>
              <a:rPr lang="en-US" sz="1100" b="1" smtClean="0">
                <a:latin typeface="Times New Roman" pitchFamily="-111" charset="0"/>
                <a:ea typeface="ＭＳ Ｐゴシック" pitchFamily="-111" charset="-128"/>
                <a:cs typeface="ＭＳ Ｐゴシック" pitchFamily="-111" charset="-128"/>
              </a:rPr>
              <a:t>2. "Peak of Inflated Expectations"</a:t>
            </a:r>
            <a:r>
              <a:rPr lang="en-US" sz="1100" smtClean="0">
                <a:latin typeface="Times New Roman" pitchFamily="-111" charset="0"/>
                <a:ea typeface="ＭＳ Ｐゴシック" pitchFamily="-111" charset="-128"/>
                <a:cs typeface="ＭＳ Ｐゴシック" pitchFamily="-111" charset="-128"/>
              </a:rPr>
              <a:t/>
            </a:r>
            <a:br>
              <a:rPr lang="en-US" sz="1100" smtClean="0">
                <a:latin typeface="Times New Roman" pitchFamily="-111" charset="0"/>
                <a:ea typeface="ＭＳ Ｐゴシック" pitchFamily="-111" charset="-128"/>
                <a:cs typeface="ＭＳ Ｐゴシック" pitchFamily="-111" charset="-128"/>
              </a:rPr>
            </a:br>
            <a:r>
              <a:rPr lang="en-US" sz="1100" smtClean="0">
                <a:latin typeface="Times New Roman" pitchFamily="-111" charset="0"/>
                <a:ea typeface="ＭＳ Ｐゴシック" pitchFamily="-111" charset="-128"/>
                <a:cs typeface="ＭＳ Ｐゴシック" pitchFamily="-111" charset="-128"/>
              </a:rPr>
              <a:t>In the next phase, a frenzy of publicity typically generates over-enthusiasm and unrealistic expectations. There may be some successful applications of a technology, but there are typically more failures. </a:t>
            </a:r>
            <a:br>
              <a:rPr lang="en-US" sz="1100" smtClean="0">
                <a:latin typeface="Times New Roman" pitchFamily="-111" charset="0"/>
                <a:ea typeface="ＭＳ Ｐゴシック" pitchFamily="-111" charset="-128"/>
                <a:cs typeface="ＭＳ Ｐゴシック" pitchFamily="-111" charset="-128"/>
              </a:rPr>
            </a:br>
            <a:r>
              <a:rPr lang="en-US" sz="1100" smtClean="0">
                <a:latin typeface="Times New Roman" pitchFamily="-111" charset="0"/>
                <a:ea typeface="ＭＳ Ｐゴシック" pitchFamily="-111" charset="-128"/>
                <a:cs typeface="ＭＳ Ｐゴシック" pitchFamily="-111" charset="-128"/>
              </a:rPr>
              <a:t/>
            </a:r>
            <a:br>
              <a:rPr lang="en-US" sz="1100" smtClean="0">
                <a:latin typeface="Times New Roman" pitchFamily="-111" charset="0"/>
                <a:ea typeface="ＭＳ Ｐゴシック" pitchFamily="-111" charset="-128"/>
                <a:cs typeface="ＭＳ Ｐゴシック" pitchFamily="-111" charset="-128"/>
              </a:rPr>
            </a:br>
            <a:r>
              <a:rPr lang="en-US" sz="1100" b="1" smtClean="0">
                <a:latin typeface="Times New Roman" pitchFamily="-111" charset="0"/>
                <a:ea typeface="ＭＳ Ｐゴシック" pitchFamily="-111" charset="-128"/>
                <a:cs typeface="ＭＳ Ｐゴシック" pitchFamily="-111" charset="-128"/>
              </a:rPr>
              <a:t>3. "Trough of Disillusionment"</a:t>
            </a:r>
            <a:r>
              <a:rPr lang="en-US" sz="1100" smtClean="0">
                <a:latin typeface="Times New Roman" pitchFamily="-111" charset="0"/>
                <a:ea typeface="ＭＳ Ｐゴシック" pitchFamily="-111" charset="-128"/>
                <a:cs typeface="ＭＳ Ｐゴシック" pitchFamily="-111" charset="-128"/>
              </a:rPr>
              <a:t/>
            </a:r>
            <a:br>
              <a:rPr lang="en-US" sz="1100" smtClean="0">
                <a:latin typeface="Times New Roman" pitchFamily="-111" charset="0"/>
                <a:ea typeface="ＭＳ Ｐゴシック" pitchFamily="-111" charset="-128"/>
                <a:cs typeface="ＭＳ Ｐゴシック" pitchFamily="-111" charset="-128"/>
              </a:rPr>
            </a:br>
            <a:r>
              <a:rPr lang="en-US" sz="1100" smtClean="0">
                <a:latin typeface="Times New Roman" pitchFamily="-111" charset="0"/>
                <a:ea typeface="ＭＳ Ｐゴシック" pitchFamily="-111" charset="-128"/>
                <a:cs typeface="ＭＳ Ｐゴシック" pitchFamily="-111" charset="-128"/>
              </a:rPr>
              <a:t>Technologies enter the "trough of disillusionment" because they fail to meet expectations and quickly become unfashionable. Consequently, the press usually abandons the topic and the technology. </a:t>
            </a:r>
            <a:br>
              <a:rPr lang="en-US" sz="1100" smtClean="0">
                <a:latin typeface="Times New Roman" pitchFamily="-111" charset="0"/>
                <a:ea typeface="ＭＳ Ｐゴシック" pitchFamily="-111" charset="-128"/>
                <a:cs typeface="ＭＳ Ｐゴシック" pitchFamily="-111" charset="-128"/>
              </a:rPr>
            </a:br>
            <a:r>
              <a:rPr lang="en-US" sz="1100" smtClean="0">
                <a:latin typeface="Times New Roman" pitchFamily="-111" charset="0"/>
                <a:ea typeface="ＭＳ Ｐゴシック" pitchFamily="-111" charset="-128"/>
                <a:cs typeface="ＭＳ Ｐゴシック" pitchFamily="-111" charset="-128"/>
              </a:rPr>
              <a:t/>
            </a:r>
            <a:br>
              <a:rPr lang="en-US" sz="1100" smtClean="0">
                <a:latin typeface="Times New Roman" pitchFamily="-111" charset="0"/>
                <a:ea typeface="ＭＳ Ｐゴシック" pitchFamily="-111" charset="-128"/>
                <a:cs typeface="ＭＳ Ｐゴシック" pitchFamily="-111" charset="-128"/>
              </a:rPr>
            </a:br>
            <a:r>
              <a:rPr lang="en-US" sz="1100" b="1" smtClean="0">
                <a:latin typeface="Times New Roman" pitchFamily="-111" charset="0"/>
                <a:ea typeface="ＭＳ Ｐゴシック" pitchFamily="-111" charset="-128"/>
                <a:cs typeface="ＭＳ Ｐゴシック" pitchFamily="-111" charset="-128"/>
              </a:rPr>
              <a:t>4. "Slope of Enlightenment"</a:t>
            </a:r>
            <a:r>
              <a:rPr lang="en-US" sz="1100" smtClean="0">
                <a:latin typeface="Times New Roman" pitchFamily="-111" charset="0"/>
                <a:ea typeface="ＭＳ Ｐゴシック" pitchFamily="-111" charset="-128"/>
                <a:cs typeface="ＭＳ Ｐゴシック" pitchFamily="-111" charset="-128"/>
              </a:rPr>
              <a:t/>
            </a:r>
            <a:br>
              <a:rPr lang="en-US" sz="1100" smtClean="0">
                <a:latin typeface="Times New Roman" pitchFamily="-111" charset="0"/>
                <a:ea typeface="ＭＳ Ｐゴシック" pitchFamily="-111" charset="-128"/>
                <a:cs typeface="ＭＳ Ｐゴシック" pitchFamily="-111" charset="-128"/>
              </a:rPr>
            </a:br>
            <a:r>
              <a:rPr lang="en-US" sz="1100" smtClean="0">
                <a:latin typeface="Times New Roman" pitchFamily="-111" charset="0"/>
                <a:ea typeface="ＭＳ Ｐゴシック" pitchFamily="-111" charset="-128"/>
                <a:cs typeface="ＭＳ Ｐゴシック" pitchFamily="-111" charset="-128"/>
              </a:rPr>
              <a:t>Although the press may have stopped covering the technology, some businesses continue through the "slope of enlightenment" and experiment to understand the benefits and practical application of the technology. </a:t>
            </a:r>
            <a:br>
              <a:rPr lang="en-US" sz="1100" smtClean="0">
                <a:latin typeface="Times New Roman" pitchFamily="-111" charset="0"/>
                <a:ea typeface="ＭＳ Ｐゴシック" pitchFamily="-111" charset="-128"/>
                <a:cs typeface="ＭＳ Ｐゴシック" pitchFamily="-111" charset="-128"/>
              </a:rPr>
            </a:br>
            <a:r>
              <a:rPr lang="en-US" sz="1100" smtClean="0">
                <a:latin typeface="Times New Roman" pitchFamily="-111" charset="0"/>
                <a:ea typeface="ＭＳ Ｐゴシック" pitchFamily="-111" charset="-128"/>
                <a:cs typeface="ＭＳ Ｐゴシック" pitchFamily="-111" charset="-128"/>
              </a:rPr>
              <a:t/>
            </a:r>
            <a:br>
              <a:rPr lang="en-US" sz="1100" smtClean="0">
                <a:latin typeface="Times New Roman" pitchFamily="-111" charset="0"/>
                <a:ea typeface="ＭＳ Ｐゴシック" pitchFamily="-111" charset="-128"/>
                <a:cs typeface="ＭＳ Ｐゴシック" pitchFamily="-111" charset="-128"/>
              </a:rPr>
            </a:br>
            <a:r>
              <a:rPr lang="en-US" sz="1100" b="1" smtClean="0">
                <a:latin typeface="Times New Roman" pitchFamily="-111" charset="0"/>
                <a:ea typeface="ＭＳ Ｐゴシック" pitchFamily="-111" charset="-128"/>
                <a:cs typeface="ＭＳ Ｐゴシック" pitchFamily="-111" charset="-128"/>
              </a:rPr>
              <a:t>5. "Plateau of Productivity"</a:t>
            </a:r>
            <a:r>
              <a:rPr lang="en-US" sz="1100" smtClean="0">
                <a:latin typeface="Times New Roman" pitchFamily="-111" charset="0"/>
                <a:ea typeface="ＭＳ Ｐゴシック" pitchFamily="-111" charset="-128"/>
                <a:cs typeface="ＭＳ Ｐゴシック" pitchFamily="-111" charset="-128"/>
              </a:rPr>
              <a:t/>
            </a:r>
            <a:br>
              <a:rPr lang="en-US" sz="1100" smtClean="0">
                <a:latin typeface="Times New Roman" pitchFamily="-111" charset="0"/>
                <a:ea typeface="ＭＳ Ｐゴシック" pitchFamily="-111" charset="-128"/>
                <a:cs typeface="ＭＳ Ｐゴシック" pitchFamily="-111" charset="-128"/>
              </a:rPr>
            </a:br>
            <a:r>
              <a:rPr lang="en-US" sz="1100" smtClean="0">
                <a:latin typeface="Times New Roman" pitchFamily="-111" charset="0"/>
                <a:ea typeface="ＭＳ Ｐゴシック" pitchFamily="-111" charset="-128"/>
                <a:cs typeface="ＭＳ Ｐゴシック" pitchFamily="-111" charset="-128"/>
              </a:rPr>
              <a:t>A technology reaches the "plateau of productivity" as the benefits of it become widely demonstrated and accepted. The technology becomes increasingly stable and evolves in second and third generations. The final height of the plateau varies according to whether the technology is broadly applicable or benefits only a niche market. </a:t>
            </a:r>
            <a:br>
              <a:rPr lang="en-US" sz="1100" smtClean="0">
                <a:latin typeface="Times New Roman" pitchFamily="-111" charset="0"/>
                <a:ea typeface="ＭＳ Ｐゴシック" pitchFamily="-111" charset="-128"/>
                <a:cs typeface="ＭＳ Ｐゴシック" pitchFamily="-111" charset="-128"/>
              </a:rPr>
            </a:br>
            <a:endParaRPr lang="en-US" sz="1100" smtClean="0">
              <a:latin typeface="Times New Roman" pitchFamily="-111" charset="0"/>
              <a:ea typeface="ＭＳ Ｐゴシック" pitchFamily="-111" charset="-128"/>
              <a:cs typeface="ＭＳ Ｐゴシック" pitchFamily="-111" charset="-128"/>
            </a:endParaRPr>
          </a:p>
        </p:txBody>
      </p:sp>
      <p:sp>
        <p:nvSpPr>
          <p:cNvPr id="41988" name="Slide Number Placeholder 3"/>
          <p:cNvSpPr>
            <a:spLocks noGrp="1"/>
          </p:cNvSpPr>
          <p:nvPr>
            <p:ph type="sldNum" sz="quarter" idx="5"/>
          </p:nvPr>
        </p:nvSpPr>
        <p:spPr>
          <a:noFill/>
        </p:spPr>
        <p:txBody>
          <a:bodyPr/>
          <a:lstStyle/>
          <a:p>
            <a:fld id="{D69AC013-B170-6448-8235-63987A52B09F}" type="slidenum">
              <a:rPr lang="en-US" smtClean="0">
                <a:latin typeface="Times New Roman" pitchFamily="-111" charset="0"/>
              </a:rPr>
              <a:pPr/>
              <a:t>16</a:t>
            </a:fld>
            <a:endParaRPr lang="en-US" smtClean="0">
              <a:latin typeface="Times New Roman" pitchFamily="-111"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FBD8E08D-4A69-E94E-ADF7-F3635D44E7F9}" type="slidenum">
              <a:rPr lang="en-US">
                <a:latin typeface="Times New Roman" pitchFamily="-111" charset="0"/>
              </a:rPr>
              <a:pPr/>
              <a:t>17</a:t>
            </a:fld>
            <a:endParaRPr lang="en-US">
              <a:latin typeface="Times New Roman" pitchFamily="-111" charset="0"/>
            </a:endParaRPr>
          </a:p>
        </p:txBody>
      </p:sp>
      <p:sp>
        <p:nvSpPr>
          <p:cNvPr id="44035" name="Rectangle 1"/>
          <p:cNvSpPr>
            <a:spLocks noChangeArrowheads="1"/>
          </p:cNvSpPr>
          <p:nvPr>
            <p:ph type="sldImg"/>
          </p:nvPr>
        </p:nvSpPr>
        <p:spPr>
          <a:ln/>
        </p:spPr>
      </p:sp>
      <p:sp>
        <p:nvSpPr>
          <p:cNvPr id="44036" name="Rectangle 2"/>
          <p:cNvSpPr>
            <a:spLocks noGrp="1" noChangeArrowheads="1"/>
          </p:cNvSpPr>
          <p:nvPr>
            <p:ph type="body" idx="1"/>
          </p:nvPr>
        </p:nvSpPr>
        <p:spPr>
          <a:noFill/>
          <a:ln/>
        </p:spPr>
        <p:txBody>
          <a:bodyPr lIns="0" tIns="0" rIns="0" bIns="0"/>
          <a:lstStyle/>
          <a:p>
            <a:r>
              <a:rPr lang="en-US" sz="1600" smtClean="0">
                <a:latin typeface="Times New Roman" pitchFamily="-111" charset="0"/>
                <a:ea typeface="ＭＳ Ｐゴシック" pitchFamily="-111" charset="-128"/>
                <a:cs typeface="ＭＳ Ｐゴシック" pitchFamily="-111" charset="-128"/>
              </a:rPr>
              <a:t>http://www.kzero.co.uk/blog/?p=2845</a:t>
            </a:r>
          </a:p>
          <a:p>
            <a:r>
              <a:rPr lang="en-US" sz="1600" smtClean="0">
                <a:latin typeface="Times New Roman" pitchFamily="-111" charset="0"/>
                <a:ea typeface="ＭＳ Ｐゴシック" pitchFamily="-111" charset="-128"/>
                <a:cs typeface="ＭＳ Ｐゴシック" pitchFamily="-111" charset="-128"/>
              </a:rPr>
              <a:t>I think the main point here is that the perceived value of virtual goods will change.</a:t>
            </a:r>
          </a:p>
          <a:p>
            <a:endParaRPr lang="en-US" sz="1600" smtClean="0">
              <a:latin typeface="Times New Roman" pitchFamily="-111" charset="0"/>
              <a:ea typeface="ＭＳ Ｐゴシック" pitchFamily="-111" charset="-128"/>
              <a:cs typeface="ＭＳ Ｐゴシック" pitchFamily="-111" charset="-128"/>
            </a:endParaRPr>
          </a:p>
          <a:p>
            <a:r>
              <a:rPr lang="en-US" sz="1600" smtClean="0">
                <a:latin typeface="Times New Roman" pitchFamily="-111" charset="0"/>
                <a:ea typeface="ＭＳ Ｐゴシック" pitchFamily="-111" charset="-128"/>
                <a:cs typeface="ＭＳ Ｐゴシック" pitchFamily="-111" charset="-128"/>
              </a:rPr>
              <a:t>Right now there is an argument if virtual goods are real as they are only atoms. In the next few years this argument will become redundant and the value of virtual goods will explode</a:t>
            </a:r>
            <a:endParaRPr lang="en-US" sz="1600" smtClean="0">
              <a:solidFill>
                <a:srgbClr val="666666"/>
              </a:solidFill>
              <a:latin typeface="Trebuchet MS" pitchFamily="-111" charset="0"/>
              <a:ea typeface="ＭＳ Ｐゴシック" pitchFamily="-111" charset="-128"/>
              <a:cs typeface="ＭＳ Ｐゴシック" pitchFamily="-11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B5CBD7D-3D6B-6B4F-840E-F3EA3761561D}" type="slidenum">
              <a:rPr lang="en-US">
                <a:latin typeface="Times New Roman" pitchFamily="-111" charset="0"/>
              </a:rPr>
              <a:pPr/>
              <a:t>18</a:t>
            </a:fld>
            <a:endParaRPr lang="en-US">
              <a:latin typeface="Times New Roman" pitchFamily="-111" charset="0"/>
            </a:endParaRPr>
          </a:p>
        </p:txBody>
      </p:sp>
      <p:sp>
        <p:nvSpPr>
          <p:cNvPr id="46083" name="Rectangle 1"/>
          <p:cNvSpPr>
            <a:spLocks noChangeArrowheads="1"/>
          </p:cNvSpPr>
          <p:nvPr>
            <p:ph type="sldImg"/>
          </p:nvPr>
        </p:nvSpPr>
        <p:spPr>
          <a:ln/>
        </p:spPr>
      </p:sp>
      <p:sp>
        <p:nvSpPr>
          <p:cNvPr id="46084" name="Rectangle 2"/>
          <p:cNvSpPr>
            <a:spLocks noGrp="1" noChangeArrowheads="1"/>
          </p:cNvSpPr>
          <p:nvPr>
            <p:ph type="body" idx="1"/>
          </p:nvPr>
        </p:nvSpPr>
        <p:spPr>
          <a:noFill/>
          <a:ln/>
        </p:spPr>
        <p:txBody>
          <a:bodyPr lIns="0" tIns="0" rIns="0" bIns="0"/>
          <a:lstStyle/>
          <a:p>
            <a:pPr eaLnBrk="1" hangingPunct="1">
              <a:lnSpc>
                <a:spcPct val="95000"/>
              </a:lnSpc>
              <a:spcBef>
                <a:spcPct val="0"/>
              </a:spcBef>
            </a:pPr>
            <a:r>
              <a:rPr lang="en-US" sz="1600">
                <a:solidFill>
                  <a:srgbClr val="000000"/>
                </a:solidFill>
                <a:latin typeface="Arial" pitchFamily="-111" charset="0"/>
                <a:ea typeface="ＭＳ Ｐゴシック" pitchFamily="-111" charset="-128"/>
                <a:cs typeface="ＭＳ Ｐゴシック" pitchFamily="-111" charset="-128"/>
              </a:rPr>
              <a:t>http://www.businessweek.com/technology/content/apr2009/tc20090429_963394_page_2.htm</a:t>
            </a:r>
          </a:p>
          <a:p>
            <a:pPr eaLnBrk="1" hangingPunct="1">
              <a:lnSpc>
                <a:spcPct val="95000"/>
              </a:lnSpc>
              <a:spcBef>
                <a:spcPct val="0"/>
              </a:spcBef>
            </a:pPr>
            <a:r>
              <a:rPr lang="en-US" sz="1600">
                <a:solidFill>
                  <a:srgbClr val="000000"/>
                </a:solidFill>
                <a:latin typeface="Arial" pitchFamily="-111" charset="0"/>
                <a:ea typeface="ＭＳ Ｐゴシック" pitchFamily="-111" charset="-128"/>
                <a:cs typeface="ＭＳ Ｐゴシック" pitchFamily="-111" charset="-128"/>
              </a:rPr>
              <a:t>http://www.techcrunch.com/2009/03/30/habbo-pulled-in-74-million-in-real-revenues-last-year-from-virtual-goods-and-advertising/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Slide Image Placeholder 1"/>
          <p:cNvSpPr>
            <a:spLocks noGrp="1" noRot="1" noChangeAspect="1"/>
          </p:cNvSpPr>
          <p:nvPr>
            <p:ph type="sldImg"/>
          </p:nvPr>
        </p:nvSpPr>
        <p:spPr>
          <a:ln/>
        </p:spPr>
      </p:sp>
      <p:sp>
        <p:nvSpPr>
          <p:cNvPr id="49155" name="Notes Placeholder 2"/>
          <p:cNvSpPr>
            <a:spLocks noGrp="1"/>
          </p:cNvSpPr>
          <p:nvPr>
            <p:ph type="body" idx="1"/>
          </p:nvPr>
        </p:nvSpPr>
        <p:spPr>
          <a:noFill/>
          <a:ln/>
        </p:spPr>
        <p:txBody>
          <a:bodyPr/>
          <a:lstStyle/>
          <a:p>
            <a:pPr eaLnBrk="1" hangingPunct="1"/>
            <a:r>
              <a:rPr lang="en-US" smtClean="0">
                <a:latin typeface="Times New Roman" pitchFamily="-111" charset="0"/>
                <a:ea typeface="ＭＳ Ｐゴシック" pitchFamily="-111" charset="-128"/>
                <a:cs typeface="ＭＳ Ｐゴシック" pitchFamily="-111" charset="-128"/>
              </a:rPr>
              <a:t>Function – e-commerce function – inte bara virtuell, men riktig handel –sälja kläder – real life kläder – tok in ett företag – lite London företag – on edge för detta- clothes against violence – street – urban betonade –kula jackor – vi lanserar virtuella kopior av varje – men bara 100 av varje maximum!!!! 3d modeler av dem som man kan köpa I real life  - real kläder tar aldrig slut –men virtuella tar slut – begränsat .  Virtuelall pris högre än det verkliga – inte hos kinesarare, kunde inte förstår det..</a:t>
            </a:r>
          </a:p>
          <a:p>
            <a:pPr eaLnBrk="1" hangingPunct="1"/>
            <a:r>
              <a:rPr lang="en-US" smtClean="0">
                <a:latin typeface="Times New Roman" pitchFamily="-111" charset="0"/>
                <a:ea typeface="ＭＳ Ｐゴシック" pitchFamily="-111" charset="-128"/>
                <a:cs typeface="ＭＳ Ｐゴシック" pitchFamily="-111" charset="-128"/>
              </a:rPr>
              <a:t>Objects with a set lifespan have a repurchase value which falls in relation to wear. Unique objects can have a market value, which is fixed via auctions, which exceeds the repurchase value. Assets that do not wear out, such as land or property, have no repurchase value.</a:t>
            </a:r>
          </a:p>
        </p:txBody>
      </p:sp>
      <p:sp>
        <p:nvSpPr>
          <p:cNvPr id="49156" name="Slide Number Placeholder 3"/>
          <p:cNvSpPr>
            <a:spLocks noGrp="1"/>
          </p:cNvSpPr>
          <p:nvPr>
            <p:ph type="sldNum" sz="quarter" idx="5"/>
          </p:nvPr>
        </p:nvSpPr>
        <p:spPr>
          <a:noFill/>
        </p:spPr>
        <p:txBody>
          <a:bodyPr/>
          <a:lstStyle/>
          <a:p>
            <a:fld id="{84A8DF80-5750-B043-9849-B50DF8C30DD0}" type="slidenum">
              <a:rPr lang="en-US" smtClean="0">
                <a:latin typeface="Times New Roman" pitchFamily="-111" charset="0"/>
                <a:ea typeface="ＭＳ Ｐゴシック" pitchFamily="-111" charset="-128"/>
                <a:cs typeface="ＭＳ Ｐゴシック" pitchFamily="-111" charset="-128"/>
              </a:rPr>
              <a:pPr/>
              <a:t>20</a:t>
            </a:fld>
            <a:endParaRPr lang="en-US" smtClean="0">
              <a:latin typeface="Times New Roman" pitchFamily="-111" charset="0"/>
              <a:ea typeface="ＭＳ Ｐゴシック" pitchFamily="-111" charset="-128"/>
              <a:cs typeface="ＭＳ Ｐゴシック" pitchFamily="-11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Slide Image Placeholder 1"/>
          <p:cNvSpPr>
            <a:spLocks noGrp="1" noRot="1" noChangeAspect="1"/>
          </p:cNvSpPr>
          <p:nvPr>
            <p:ph type="sldImg"/>
          </p:nvPr>
        </p:nvSpPr>
        <p:spPr>
          <a:ln/>
        </p:spPr>
      </p:sp>
      <p:sp>
        <p:nvSpPr>
          <p:cNvPr id="51203" name="Notes Placeholder 2"/>
          <p:cNvSpPr>
            <a:spLocks noGrp="1"/>
          </p:cNvSpPr>
          <p:nvPr>
            <p:ph type="body" idx="1"/>
          </p:nvPr>
        </p:nvSpPr>
        <p:spPr>
          <a:noFill/>
          <a:ln/>
        </p:spPr>
        <p:txBody>
          <a:bodyPr/>
          <a:lstStyle/>
          <a:p>
            <a:pPr lvl="1" indent="-342900">
              <a:lnSpc>
                <a:spcPct val="75000"/>
              </a:lnSpc>
              <a:spcBef>
                <a:spcPct val="0"/>
              </a:spcBef>
              <a:buClr>
                <a:srgbClr val="FFFFFF"/>
              </a:buClr>
              <a:buFontTx/>
              <a:buChar char="•"/>
            </a:pPr>
            <a:r>
              <a:rPr lang="en-US" sz="2500" smtClean="0">
                <a:solidFill>
                  <a:srgbClr val="FFFFFF"/>
                </a:solidFill>
                <a:latin typeface="Arial" pitchFamily="-111" charset="0"/>
              </a:rPr>
              <a:t>A USD Millioner in Entropia Universe.  </a:t>
            </a:r>
            <a:endParaRPr lang="en-US" sz="1100" smtClean="0">
              <a:latin typeface="Times New Roman" pitchFamily="-111" charset="0"/>
            </a:endParaRPr>
          </a:p>
          <a:p>
            <a:pPr lvl="1" indent="-342900">
              <a:lnSpc>
                <a:spcPct val="75000"/>
              </a:lnSpc>
              <a:spcBef>
                <a:spcPct val="0"/>
              </a:spcBef>
              <a:buClr>
                <a:srgbClr val="FFFFFF"/>
              </a:buClr>
              <a:buFontTx/>
              <a:buChar char="•"/>
            </a:pPr>
            <a:r>
              <a:rPr lang="en-US" sz="2500" smtClean="0">
                <a:solidFill>
                  <a:srgbClr val="FFFFFF"/>
                </a:solidFill>
                <a:latin typeface="Arial" pitchFamily="-111" charset="0"/>
              </a:rPr>
              <a:t>Night Club Owner at Entropia Universe: Club NEVERDIE </a:t>
            </a:r>
            <a:endParaRPr lang="en-US" sz="1100" smtClean="0">
              <a:latin typeface="Times New Roman" pitchFamily="-111" charset="0"/>
            </a:endParaRPr>
          </a:p>
          <a:p>
            <a:pPr lvl="1" indent="-342900">
              <a:lnSpc>
                <a:spcPct val="75000"/>
              </a:lnSpc>
              <a:spcBef>
                <a:spcPct val="0"/>
              </a:spcBef>
              <a:buClr>
                <a:srgbClr val="FFFFFF"/>
              </a:buClr>
              <a:buFontTx/>
              <a:buChar char="•"/>
            </a:pPr>
            <a:r>
              <a:rPr lang="en-US" sz="2500" smtClean="0">
                <a:solidFill>
                  <a:srgbClr val="FFFFFF"/>
                </a:solidFill>
                <a:latin typeface="Arial" pitchFamily="-111" charset="0"/>
              </a:rPr>
              <a:t>  Hepaid US$90,000 to get Banking Licence in Entropia (2007) </a:t>
            </a:r>
            <a:endParaRPr lang="en-US" sz="1100" smtClean="0">
              <a:latin typeface="Times New Roman" pitchFamily="-111" charset="0"/>
            </a:endParaRPr>
          </a:p>
          <a:p>
            <a:pPr lvl="1" indent="-342900">
              <a:lnSpc>
                <a:spcPct val="75000"/>
              </a:lnSpc>
              <a:spcBef>
                <a:spcPct val="0"/>
              </a:spcBef>
              <a:buClr>
                <a:srgbClr val="FFFFFF"/>
              </a:buClr>
              <a:buFontTx/>
              <a:buChar char="•"/>
            </a:pPr>
            <a:r>
              <a:rPr lang="en-US" sz="2500" smtClean="0">
                <a:solidFill>
                  <a:srgbClr val="FFFFFF"/>
                </a:solidFill>
                <a:latin typeface="Arial" pitchFamily="-111" charset="0"/>
              </a:rPr>
              <a:t> Owner of NEVERDIE Mega Championship Stadium--virtual arena for sports events and life concerts.</a:t>
            </a:r>
            <a:endParaRPr lang="en-US" sz="1100" smtClean="0">
              <a:latin typeface="Times New Roman" pitchFamily="-111" charset="0"/>
            </a:endParaRPr>
          </a:p>
          <a:p>
            <a:pPr lvl="1" indent="-342900">
              <a:lnSpc>
                <a:spcPct val="75000"/>
              </a:lnSpc>
              <a:spcBef>
                <a:spcPct val="0"/>
              </a:spcBef>
              <a:buClr>
                <a:srgbClr val="FFFFFF"/>
              </a:buClr>
              <a:buFontTx/>
              <a:buChar char="•"/>
            </a:pPr>
            <a:r>
              <a:rPr lang="en-US" sz="2500" smtClean="0">
                <a:solidFill>
                  <a:srgbClr val="FFFFFF"/>
                </a:solidFill>
                <a:latin typeface="Arial" pitchFamily="-111" charset="0"/>
              </a:rPr>
              <a:t>Interview with him. http://www.youtube.com/watch?v=LaZsWMrBeXo (3mins)</a:t>
            </a:r>
            <a:endParaRPr lang="en-US" sz="1100" smtClean="0">
              <a:latin typeface="Times New Roman" pitchFamily="-111" charset="0"/>
            </a:endParaRPr>
          </a:p>
          <a:p>
            <a:pPr>
              <a:lnSpc>
                <a:spcPct val="80000"/>
              </a:lnSpc>
            </a:pPr>
            <a:endParaRPr lang="en-US" sz="1100" smtClean="0">
              <a:latin typeface="Times New Roman" pitchFamily="-111" charset="0"/>
              <a:ea typeface="ＭＳ Ｐゴシック" pitchFamily="-111" charset="-128"/>
              <a:cs typeface="ＭＳ Ｐゴシック" pitchFamily="-111" charset="-128"/>
            </a:endParaRPr>
          </a:p>
        </p:txBody>
      </p:sp>
      <p:sp>
        <p:nvSpPr>
          <p:cNvPr id="51204" name="Slide Number Placeholder 3"/>
          <p:cNvSpPr>
            <a:spLocks noGrp="1"/>
          </p:cNvSpPr>
          <p:nvPr>
            <p:ph type="sldNum" sz="quarter" idx="5"/>
          </p:nvPr>
        </p:nvSpPr>
        <p:spPr>
          <a:noFill/>
        </p:spPr>
        <p:txBody>
          <a:bodyPr/>
          <a:lstStyle/>
          <a:p>
            <a:fld id="{8454CA15-D832-2145-9CE8-A8C837818FBE}" type="slidenum">
              <a:rPr lang="en-US" smtClean="0">
                <a:latin typeface="Times New Roman" pitchFamily="-111" charset="0"/>
              </a:rPr>
              <a:pPr/>
              <a:t>21</a:t>
            </a:fld>
            <a:endParaRPr lang="en-US" smtClean="0">
              <a:latin typeface="Times New Roman" pitchFamily="-111"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pPr eaLnBrk="1" hangingPunct="1"/>
            <a:endParaRPr lang="sv-SE" smtClean="0">
              <a:latin typeface="Times New Roman" pitchFamily="-111" charset="0"/>
              <a:ea typeface="ＭＳ Ｐゴシック" pitchFamily="-111" charset="-128"/>
              <a:cs typeface="ＭＳ Ｐゴシック" pitchFamily="-111" charset="-128"/>
            </a:endParaRPr>
          </a:p>
        </p:txBody>
      </p:sp>
      <p:sp>
        <p:nvSpPr>
          <p:cNvPr id="53252" name="Slide Number Placeholder 3"/>
          <p:cNvSpPr>
            <a:spLocks noGrp="1"/>
          </p:cNvSpPr>
          <p:nvPr>
            <p:ph type="sldNum" sz="quarter" idx="5"/>
          </p:nvPr>
        </p:nvSpPr>
        <p:spPr>
          <a:noFill/>
        </p:spPr>
        <p:txBody>
          <a:bodyPr/>
          <a:lstStyle/>
          <a:p>
            <a:fld id="{A0D0715F-4A22-254F-BF34-EABF3B760861}" type="slidenum">
              <a:rPr lang="en-GB">
                <a:latin typeface="Times New Roman" pitchFamily="-111" charset="0"/>
              </a:rPr>
              <a:pPr/>
              <a:t>22</a:t>
            </a:fld>
            <a:endParaRPr lang="en-GB">
              <a:latin typeface="Times New Roman" pitchFamily="-111"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70F49954-0348-814E-95C7-A3AABFB5C504}" type="slidenum">
              <a:rPr lang="en-US">
                <a:latin typeface="Times New Roman" pitchFamily="-111" charset="0"/>
              </a:rPr>
              <a:pPr/>
              <a:t>23</a:t>
            </a:fld>
            <a:endParaRPr lang="en-US">
              <a:latin typeface="Times New Roman" pitchFamily="-111" charset="0"/>
            </a:endParaRPr>
          </a:p>
        </p:txBody>
      </p:sp>
      <p:sp>
        <p:nvSpPr>
          <p:cNvPr id="55299" name="Rectangle 1"/>
          <p:cNvSpPr>
            <a:spLocks noChangeArrowheads="1"/>
          </p:cNvSpPr>
          <p:nvPr>
            <p:ph type="sldImg"/>
          </p:nvPr>
        </p:nvSpPr>
        <p:spPr>
          <a:ln/>
        </p:spPr>
      </p:sp>
      <p:sp>
        <p:nvSpPr>
          <p:cNvPr id="55300" name="Rectangle 2"/>
          <p:cNvSpPr>
            <a:spLocks noGrp="1" noChangeArrowheads="1"/>
          </p:cNvSpPr>
          <p:nvPr>
            <p:ph type="body" idx="1"/>
          </p:nvPr>
        </p:nvSpPr>
        <p:spPr>
          <a:noFill/>
          <a:ln/>
        </p:spPr>
        <p:txBody>
          <a:bodyPr lIns="0" tIns="0" rIns="0" bIns="0"/>
          <a:lstStyle/>
          <a:p>
            <a:pPr eaLnBrk="1" hangingPunct="1">
              <a:lnSpc>
                <a:spcPct val="95000"/>
              </a:lnSpc>
              <a:spcBef>
                <a:spcPct val="0"/>
              </a:spcBef>
            </a:pPr>
            <a:r>
              <a:rPr lang="en-US" sz="1600">
                <a:solidFill>
                  <a:srgbClr val="000000"/>
                </a:solidFill>
                <a:latin typeface="Trebuchet MS" pitchFamily="-111" charset="0"/>
                <a:ea typeface="ＭＳ Ｐゴシック" pitchFamily="-111" charset="-128"/>
                <a:cs typeface="ＭＳ Ｐゴシック" pitchFamily="-111" charset="-128"/>
              </a:rPr>
              <a:t>Second Life reported that there were 1.4 million residents or avatars logging in during the previous 60 days and more than 1100 individuals earning more than USD 1,000 in profit monthly through their online activities.</a:t>
            </a:r>
            <a:r>
              <a:rPr lang="en-US" sz="1600" u="sng">
                <a:solidFill>
                  <a:srgbClr val="0384BF"/>
                </a:solidFill>
                <a:latin typeface="Trebuchet MS" pitchFamily="-111" charset="0"/>
                <a:ea typeface="ＭＳ Ｐゴシック" pitchFamily="-111" charset="-128"/>
                <a:cs typeface="ＭＳ Ｐゴシック" pitchFamily="-111" charset="-128"/>
                <a:hlinkClick r:id="rId3"/>
              </a:rPr>
              <a:t>[1]</a:t>
            </a:r>
            <a:r>
              <a:rPr lang="en-US" sz="1600">
                <a:solidFill>
                  <a:srgbClr val="DEDEDE"/>
                </a:solidFill>
                <a:latin typeface="Trebuchet MS" pitchFamily="-111" charset="0"/>
                <a:ea typeface="ＭＳ Ｐゴシック" pitchFamily="-111" charset="-128"/>
                <a:cs typeface="ＭＳ Ｐゴシック" pitchFamily="-111" charset="-128"/>
              </a:rPr>
              <a:t> </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DEDEDE"/>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u="sng">
                <a:solidFill>
                  <a:srgbClr val="0384BF"/>
                </a:solidFill>
                <a:latin typeface="Trebuchet MS" pitchFamily="-111" charset="0"/>
                <a:ea typeface="ＭＳ Ｐゴシック" pitchFamily="-111" charset="-128"/>
                <a:cs typeface="ＭＳ Ｐゴシック" pitchFamily="-111" charset="-128"/>
                <a:hlinkClick r:id="rId3"/>
              </a:rPr>
              <a:t>[1]</a:t>
            </a:r>
            <a:r>
              <a:rPr lang="en-US" sz="1600">
                <a:solidFill>
                  <a:srgbClr val="DEDEDE"/>
                </a:solidFill>
                <a:latin typeface="Trebuchet MS" pitchFamily="-111" charset="0"/>
                <a:ea typeface="ＭＳ Ｐゴシック" pitchFamily="-111" charset="-128"/>
                <a:cs typeface="ＭＳ Ｐゴシック" pitchFamily="-111" charset="-128"/>
              </a:rPr>
              <a:t> Second Life, </a:t>
            </a:r>
            <a:r>
              <a:rPr lang="en-US" sz="1600" u="sng">
                <a:solidFill>
                  <a:srgbClr val="0384BF"/>
                </a:solidFill>
                <a:latin typeface="Trebuchet MS" pitchFamily="-111" charset="0"/>
                <a:ea typeface="ＭＳ Ｐゴシック" pitchFamily="-111" charset="-128"/>
                <a:cs typeface="ＭＳ Ｐゴシック" pitchFamily="-111" charset="-128"/>
                <a:hlinkClick r:id="rId4"/>
              </a:rPr>
              <a:t>http://www.secondlife.com/whatis/economy_stats.php</a:t>
            </a:r>
            <a:endParaRPr lang="en-US" sz="1600" u="sng">
              <a:solidFill>
                <a:srgbClr val="0384BF"/>
              </a:solidFill>
              <a:latin typeface="Trebuchet MS" pitchFamily="-111" charset="0"/>
              <a:ea typeface="ＭＳ Ｐゴシック" pitchFamily="-111" charset="-128"/>
              <a:cs typeface="ＭＳ Ｐゴシック" pitchFamily="-111"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5"/>
          <p:cNvSpPr>
            <a:spLocks noGrp="1" noChangeArrowheads="1"/>
          </p:cNvSpPr>
          <p:nvPr>
            <p:ph type="sldNum" sz="quarter" idx="5"/>
          </p:nvPr>
        </p:nvSpPr>
        <p:spPr>
          <a:noFill/>
        </p:spPr>
        <p:txBody>
          <a:bodyPr/>
          <a:lstStyle/>
          <a:p>
            <a:fld id="{6A9F79BE-6C29-9F4E-88C8-2D31210A9E0C}" type="slidenum">
              <a:rPr lang="en-US">
                <a:latin typeface="Times New Roman" pitchFamily="-111" charset="0"/>
              </a:rPr>
              <a:pPr/>
              <a:t>24</a:t>
            </a:fld>
            <a:endParaRPr lang="en-US">
              <a:latin typeface="Times New Roman" pitchFamily="-111" charset="0"/>
            </a:endParaRPr>
          </a:p>
        </p:txBody>
      </p:sp>
      <p:sp>
        <p:nvSpPr>
          <p:cNvPr id="57347" name="Rectangle 2"/>
          <p:cNvSpPr>
            <a:spLocks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en-US" smtClean="0">
                <a:latin typeface="Times New Roman" pitchFamily="-111" charset="0"/>
                <a:ea typeface="ＭＳ Ｐゴシック" pitchFamily="-111" charset="-128"/>
                <a:cs typeface="ＭＳ Ｐゴシック" pitchFamily="-111" charset="-128"/>
              </a:rPr>
              <a:t>http://www.wired.com/gaming/virtualworlds/news/2006/02/70153</a:t>
            </a:r>
          </a:p>
          <a:p>
            <a:pPr eaLnBrk="1" hangingPunct="1"/>
            <a:r>
              <a:rPr lang="en-US" smtClean="0">
                <a:latin typeface="Times New Roman" pitchFamily="-111" charset="0"/>
                <a:ea typeface="ＭＳ Ｐゴシック" pitchFamily="-111" charset="-128"/>
                <a:cs typeface="ＭＳ Ｐゴシック" pitchFamily="-111" charset="-128"/>
              </a:rPr>
              <a:t>Second life website</a:t>
            </a:r>
          </a:p>
          <a:p>
            <a:pPr eaLnBrk="1" hangingPunct="1"/>
            <a:endParaRPr lang="en-US" smtClean="0">
              <a:latin typeface="Times New Roman" pitchFamily="-111" charset="0"/>
              <a:ea typeface="ＭＳ Ｐゴシック" pitchFamily="-111" charset="-128"/>
              <a:cs typeface="ＭＳ Ｐゴシック" pitchFamily="-111" charset="-128"/>
            </a:endParaRPr>
          </a:p>
          <a:p>
            <a:pPr eaLnBrk="1" hangingPunct="1"/>
            <a:r>
              <a:rPr lang="en-US" smtClean="0">
                <a:latin typeface="Times New Roman" pitchFamily="-111" charset="0"/>
                <a:ea typeface="ＭＳ Ｐゴシック" pitchFamily="-111" charset="-128"/>
                <a:cs typeface="ＭＳ Ｐゴシック" pitchFamily="-111" charset="-128"/>
              </a:rPr>
              <a:t>Increase from 492 in July 2008</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4A27270C-3A33-8F47-823F-615628272AEA}" type="slidenum">
              <a:rPr lang="en-US">
                <a:latin typeface="Times New Roman" pitchFamily="-111" charset="0"/>
              </a:rPr>
              <a:pPr/>
              <a:t>26</a:t>
            </a:fld>
            <a:endParaRPr lang="en-US">
              <a:latin typeface="Times New Roman" pitchFamily="-111" charset="0"/>
            </a:endParaRPr>
          </a:p>
        </p:txBody>
      </p:sp>
      <p:sp>
        <p:nvSpPr>
          <p:cNvPr id="60419" name="Rectangle 1"/>
          <p:cNvSpPr>
            <a:spLocks noChangeArrowheads="1"/>
          </p:cNvSpPr>
          <p:nvPr>
            <p:ph type="sldImg"/>
          </p:nvPr>
        </p:nvSpPr>
        <p:spPr>
          <a:ln/>
        </p:spPr>
      </p:sp>
      <p:sp>
        <p:nvSpPr>
          <p:cNvPr id="60420" name="Rectangle 2"/>
          <p:cNvSpPr>
            <a:spLocks noGrp="1" noChangeArrowheads="1"/>
          </p:cNvSpPr>
          <p:nvPr>
            <p:ph type="body" idx="1"/>
          </p:nvPr>
        </p:nvSpPr>
        <p:spPr>
          <a:noFill/>
          <a:ln/>
        </p:spPr>
        <p:txBody>
          <a:bodyPr lIns="0" tIns="0" rIns="0" bIns="0"/>
          <a:lstStyle/>
          <a:p>
            <a:pPr eaLnBrk="1" hangingPunct="1">
              <a:lnSpc>
                <a:spcPct val="95000"/>
              </a:lnSpc>
              <a:spcBef>
                <a:spcPct val="0"/>
              </a:spcBef>
            </a:pPr>
            <a:r>
              <a:rPr lang="en-US" sz="1600" smtClean="0">
                <a:solidFill>
                  <a:srgbClr val="DEDEDE"/>
                </a:solidFill>
                <a:latin typeface="Trebuchet MS" pitchFamily="-111" charset="0"/>
                <a:ea typeface="ＭＳ Ｐゴシック" pitchFamily="-111" charset="-128"/>
                <a:cs typeface="ＭＳ Ｐゴシック" pitchFamily="-111" charset="-128"/>
              </a:rPr>
              <a:t>Real Name:</a:t>
            </a:r>
            <a:r>
              <a:rPr lang="en-US" sz="1600" b="1" smtClean="0">
                <a:solidFill>
                  <a:srgbClr val="DEDEDE"/>
                </a:solidFill>
                <a:latin typeface="-webkit-sans-serif" pitchFamily="34" charset="0"/>
                <a:ea typeface="ＭＳ Ｐゴシック" pitchFamily="-111" charset="-128"/>
                <a:cs typeface="ＭＳ Ｐゴシック" pitchFamily="-111" charset="-128"/>
              </a:rPr>
              <a:t>Ailin Graef</a:t>
            </a:r>
            <a:endParaRPr lang="en-US" sz="1600" smtClean="0">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smtClean="0">
                <a:solidFill>
                  <a:srgbClr val="DEDEDE"/>
                </a:solidFill>
                <a:latin typeface="Trebuchet MS" pitchFamily="-111" charset="0"/>
                <a:ea typeface="ＭＳ Ｐゴシック" pitchFamily="-111" charset="-128"/>
                <a:cs typeface="ＭＳ Ｐゴシック" pitchFamily="-111" charset="-128"/>
              </a:rPr>
              <a:t>For her portfolio:</a:t>
            </a:r>
            <a:endParaRPr lang="en-US" sz="1600" smtClean="0">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smtClean="0">
              <a:solidFill>
                <a:srgbClr val="DEDEDE"/>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u="sng" smtClean="0">
                <a:solidFill>
                  <a:srgbClr val="0384BF"/>
                </a:solidFill>
                <a:latin typeface="Trebuchet MS" pitchFamily="-111" charset="0"/>
                <a:ea typeface="ＭＳ Ｐゴシック" pitchFamily="-111" charset="-128"/>
                <a:cs typeface="ＭＳ Ｐゴシック" pitchFamily="-111" charset="-128"/>
                <a:hlinkClick r:id="rId3"/>
              </a:rPr>
              <a:t>http://acs.anshechung.com/portfolios.php</a:t>
            </a:r>
            <a:endParaRPr lang="en-US" sz="1600" smtClean="0">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smtClean="0">
                <a:solidFill>
                  <a:srgbClr val="DEDEDE"/>
                </a:solidFill>
                <a:latin typeface="Trebuchet MS" pitchFamily="-111" charset="0"/>
                <a:ea typeface="ＭＳ Ｐゴシック" pitchFamily="-111" charset="-128"/>
                <a:cs typeface="ＭＳ Ｐゴシック" pitchFamily="-111" charset="-128"/>
              </a:rPr>
              <a:t>Dresten Museum is One of them</a:t>
            </a:r>
          </a:p>
          <a:p>
            <a:pPr lvl="1" indent="-342900" eaLnBrk="1" hangingPunct="1">
              <a:lnSpc>
                <a:spcPct val="95000"/>
              </a:lnSpc>
              <a:spcBef>
                <a:spcPct val="0"/>
              </a:spcBef>
              <a:buClr>
                <a:srgbClr val="000000"/>
              </a:buClr>
              <a:buFontTx/>
              <a:buChar char="•"/>
            </a:pPr>
            <a:r>
              <a:rPr lang="en-US" sz="2700" smtClean="0">
                <a:solidFill>
                  <a:srgbClr val="DEDEDE"/>
                </a:solidFill>
                <a:latin typeface="-webkit-sans-serif" pitchFamily="34" charset="0"/>
              </a:rPr>
              <a:t> CNN journalist Sloan, Paur referred to her as "Rockefeller of Second Life  (December 1, 2005</a:t>
            </a:r>
            <a:r>
              <a:rPr lang="en-US" sz="2700" smtClean="0">
                <a:solidFill>
                  <a:srgbClr val="DEDEDE"/>
                </a:solidFill>
                <a:latin typeface="Arial" pitchFamily="-111" charset="0"/>
              </a:rPr>
              <a:t>.)</a:t>
            </a:r>
            <a:endParaRPr lang="en-US" smtClean="0">
              <a:latin typeface="Times New Roman" pitchFamily="-111" charset="0"/>
            </a:endParaRPr>
          </a:p>
          <a:p>
            <a:pPr lvl="1" indent="-342900" eaLnBrk="1" hangingPunct="1">
              <a:lnSpc>
                <a:spcPct val="95000"/>
              </a:lnSpc>
              <a:spcBef>
                <a:spcPct val="0"/>
              </a:spcBef>
              <a:buClr>
                <a:srgbClr val="000000"/>
              </a:buClr>
              <a:buFontTx/>
              <a:buChar char="•"/>
            </a:pPr>
            <a:r>
              <a:rPr lang="en-US" sz="2700" smtClean="0">
                <a:solidFill>
                  <a:srgbClr val="DEDEDE"/>
                </a:solidFill>
                <a:latin typeface="Trebuchet MS" pitchFamily="-111" charset="0"/>
              </a:rPr>
              <a:t> She Started with less then 10 US$.</a:t>
            </a:r>
            <a:endParaRPr lang="en-US" smtClean="0">
              <a:latin typeface="Times New Roman" pitchFamily="-111" charset="0"/>
            </a:endParaRPr>
          </a:p>
          <a:p>
            <a:pPr lvl="1" indent="-342900" eaLnBrk="1" hangingPunct="1">
              <a:lnSpc>
                <a:spcPct val="95000"/>
              </a:lnSpc>
              <a:spcBef>
                <a:spcPct val="0"/>
              </a:spcBef>
              <a:buClr>
                <a:srgbClr val="000000"/>
              </a:buClr>
              <a:buFontTx/>
              <a:buChar char="•"/>
            </a:pPr>
            <a:r>
              <a:rPr lang="en-US" sz="2700" smtClean="0">
                <a:solidFill>
                  <a:srgbClr val="DEDEDE"/>
                </a:solidFill>
                <a:latin typeface="Trebuchet MS" pitchFamily="-111" charset="0"/>
              </a:rPr>
              <a:t>In 2006 Anshe Chung became the first avatar with a net worth exceeding 1 million US$ in SL.</a:t>
            </a:r>
            <a:endParaRPr lang="en-US" smtClean="0">
              <a:latin typeface="Times New Roman" pitchFamily="-111" charset="0"/>
            </a:endParaRPr>
          </a:p>
          <a:p>
            <a:pPr eaLnBrk="1" hangingPunct="1">
              <a:lnSpc>
                <a:spcPct val="95000"/>
              </a:lnSpc>
              <a:spcBef>
                <a:spcPct val="0"/>
              </a:spcBef>
            </a:pPr>
            <a:endParaRPr lang="en-US" sz="1600" smtClean="0">
              <a:solidFill>
                <a:srgbClr val="DEDEDE"/>
              </a:solidFill>
              <a:latin typeface="Trebuchet MS" pitchFamily="-111" charset="0"/>
              <a:ea typeface="ＭＳ Ｐゴシック" pitchFamily="-111" charset="-128"/>
              <a:cs typeface="ＭＳ Ｐゴシック" pitchFamily="-11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p:spPr>
        <p:txBody>
          <a:bodyPr/>
          <a:lstStyle/>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I always like to put things into perspective. The theme of today’s event is that of seeing opportunities in the midst of the financial crisis and I think that what is interesting and relevant here is that several economic historians had actually predicted the crisis that we are experiencing now. I don’t have time to go into all the details, but what we are seeing is a pattern repeating itself. As in the late 18</a:t>
            </a:r>
            <a:r>
              <a:rPr lang="en-US" sz="400" baseline="30000" smtClean="0">
                <a:latin typeface="Times New Roman" pitchFamily="-111" charset="0"/>
                <a:ea typeface="ＭＳ Ｐゴシック" pitchFamily="-111" charset="-128"/>
                <a:cs typeface="ＭＳ Ｐゴシック" pitchFamily="-111" charset="-128"/>
              </a:rPr>
              <a:t>th</a:t>
            </a:r>
            <a:r>
              <a:rPr lang="en-US" sz="400" smtClean="0">
                <a:latin typeface="Times New Roman" pitchFamily="-111" charset="0"/>
                <a:ea typeface="ＭＳ Ｐゴシック" pitchFamily="-111" charset="-128"/>
                <a:cs typeface="ＭＳ Ｐゴシック" pitchFamily="-111" charset="-128"/>
              </a:rPr>
              <a:t> and 19</a:t>
            </a:r>
            <a:r>
              <a:rPr lang="en-US" sz="400" baseline="30000" smtClean="0">
                <a:latin typeface="Times New Roman" pitchFamily="-111" charset="0"/>
                <a:ea typeface="ＭＳ Ｐゴシック" pitchFamily="-111" charset="-128"/>
                <a:cs typeface="ＭＳ Ｐゴシック" pitchFamily="-111" charset="-128"/>
              </a:rPr>
              <a:t>th</a:t>
            </a:r>
            <a:r>
              <a:rPr lang="en-US" sz="400" smtClean="0">
                <a:latin typeface="Times New Roman" pitchFamily="-111" charset="0"/>
                <a:ea typeface="ＭＳ Ｐゴシック" pitchFamily="-111" charset="-128"/>
                <a:cs typeface="ＭＳ Ｐゴシック" pitchFamily="-111" charset="-128"/>
              </a:rPr>
              <a:t> Centuries there was a technological innovation that led to a period first of transformation as the innovation began to be diffused, then a period of rationalization leading to an imbalance, and then to a financial crisis coming around 40 years after the innovation.  However, in the past, these financial crises have then led to periods of great economic development – industrial revolutions, in which industry profitability has been restored through a redistribution of the value-added between capital and labor.  But more importantly, these crises filtered out those organizations that could not adapt and change to stay competitive in the new industrial environment.  </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And one of the most important things that is of interest for today’s discussion is that in one of the factors facilitating these new phases of economic growth following the crisis has been that a generation of people that had never experienced life without the innovation starts to enter the workforce – thus they are not restricted by old ways of thinking.</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experiencing now some economic historians claim to be due to the innovation of the microprocessor and microelectronics in the 1970s.</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 Similar to what we experienced with the innovation of the steam engine in the late 18</a:t>
            </a:r>
            <a:r>
              <a:rPr lang="en-US" sz="400" baseline="30000" smtClean="0">
                <a:latin typeface="Times New Roman" pitchFamily="-111" charset="0"/>
                <a:ea typeface="ＭＳ Ｐゴシック" pitchFamily="-111" charset="-128"/>
                <a:cs typeface="ＭＳ Ｐゴシック" pitchFamily="-111" charset="-128"/>
              </a:rPr>
              <a:t>th</a:t>
            </a:r>
            <a:r>
              <a:rPr lang="en-US" sz="400" smtClean="0">
                <a:latin typeface="Times New Roman" pitchFamily="-111" charset="0"/>
                <a:ea typeface="ＭＳ Ｐゴシック" pitchFamily="-111" charset="-128"/>
                <a:cs typeface="ＭＳ Ｐゴシック" pitchFamily="-111" charset="-128"/>
              </a:rPr>
              <a:t> C and the internal combustion engine and electric motor in the late 19</a:t>
            </a:r>
            <a:r>
              <a:rPr lang="en-US" sz="400" baseline="30000" smtClean="0">
                <a:latin typeface="Times New Roman" pitchFamily="-111" charset="0"/>
                <a:ea typeface="ＭＳ Ｐゴシック" pitchFamily="-111" charset="-128"/>
                <a:cs typeface="ＭＳ Ｐゴシック" pitchFamily="-111" charset="-128"/>
              </a:rPr>
              <a:t>th</a:t>
            </a:r>
            <a:r>
              <a:rPr lang="en-US" sz="400" smtClean="0">
                <a:latin typeface="Times New Roman" pitchFamily="-111" charset="0"/>
                <a:ea typeface="ＭＳ Ｐゴシック" pitchFamily="-111" charset="-128"/>
                <a:cs typeface="ＭＳ Ｐゴシック" pitchFamily="-111" charset="-128"/>
              </a:rPr>
              <a:t> C, there was a subsequent crisis about  due to various forces converging. We saw that as these basic innovations were diffused, people stopped investing in the existing industrial structure and instead focused on investing in a new generation of competitive machinery, which then led to an industrial revolution in both cases as the innovations became embedded in society.  At the same time, the crisis served to release the negative pressure that had been built up as well as to restore industry profitability through the redistribution of value-added between capital and labor. </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Other notes</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Notes from article - Schön, L, Economic Crises and Restructuring in History</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A crisis is connected with changes in the long term or structural conditions built up during a rather long period of time and effects behavior for a long time to come</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Transformation – changes in industrial structure – resources are reallocated between industries and diffusion of basic innovations with industry that provides new bases for such reallocation</a:t>
            </a: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Rationalization – concentration of resources to most productive units within the branches and measures to increase efficiency in different lines of production</a:t>
            </a: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Shifts between transformation and rationalization have occurred with considerable regularity in structural cycle of 40 years – 25 years on transformation, and 15 years on rationalization. Crises been part of this cycle as well</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International crisis in 1840s – </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How go from crisis to expansion quickly – went quite rapidly in 1930s for  Sweden – but Sweden in opposite corner in 1970s</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1850s – upswing of industrial and infrastructural investments was linked to breakthrough of mechanized factories in Sweden, modernization of steel processes and construction of railways</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1930s and more marked after WWII late 1940s  - expansion of electrification and diffusion of automobiles, processing of electrosteel to small motors in handicraft and household – combination with motorcar – new styles in living and consumption</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Waves of investments around development of an infrastructure from basic innovation of preceding cycle </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mid 1970s – microprocessor – knowledge and information in production of goods and services</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It is not the basic innovation itself – but the diffusion of the innovation that counts!</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When invented, then expensive to implement, have a narrow range of application – </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Following generalization – </a:t>
            </a: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A structural crisis (that has been preceded by an early development of basic innovations) has put an end to old directions of investments mainly in rationalization of existing industrial structure and given rise to investments in ne and devt of new tech that after one decade (the length of the classical Juglar cycle of machinery investments) has created a new generation of economically competitive machinery</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Reallocation of labor occurs approx 15-30 years after the structural crisis</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Development of markets – distribution of value added between capital and labour is one mirror of these changes</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Diffusion of innovations leads to expansion of markets and arrival of new competitors – </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400" smtClean="0">
                <a:latin typeface="Times New Roman" pitchFamily="-111" charset="0"/>
                <a:ea typeface="ＭＳ Ｐゴシック" pitchFamily="-111" charset="-128"/>
                <a:cs typeface="ＭＳ Ｐゴシック" pitchFamily="-111" charset="-128"/>
              </a:rPr>
              <a:t>Structural crises – release negative pressure and restored profitability in industry – get rid of those who not competitive </a:t>
            </a: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a:p>
            <a:pPr eaLnBrk="1" hangingPunct="1">
              <a:lnSpc>
                <a:spcPct val="80000"/>
              </a:lnSpc>
            </a:pPr>
            <a:endParaRPr lang="en-US" sz="400" smtClean="0">
              <a:latin typeface="Times New Roman" pitchFamily="-111" charset="0"/>
              <a:ea typeface="ＭＳ Ｐゴシック" pitchFamily="-111" charset="-128"/>
              <a:cs typeface="ＭＳ Ｐゴシック" pitchFamily="-111" charset="-128"/>
            </a:endParaRPr>
          </a:p>
        </p:txBody>
      </p:sp>
      <p:sp>
        <p:nvSpPr>
          <p:cNvPr id="19460" name="Slide Number Placeholder 3"/>
          <p:cNvSpPr>
            <a:spLocks noGrp="1"/>
          </p:cNvSpPr>
          <p:nvPr>
            <p:ph type="sldNum" sz="quarter" idx="5"/>
          </p:nvPr>
        </p:nvSpPr>
        <p:spPr>
          <a:noFill/>
        </p:spPr>
        <p:txBody>
          <a:bodyPr/>
          <a:lstStyle/>
          <a:p>
            <a:fld id="{92F2F890-696B-C94A-9F46-5471251DBEE0}" type="slidenum">
              <a:rPr lang="en-US" smtClean="0">
                <a:latin typeface="Times New Roman" pitchFamily="-111" charset="0"/>
                <a:ea typeface="ＭＳ Ｐゴシック" pitchFamily="-111" charset="-128"/>
                <a:cs typeface="ＭＳ Ｐゴシック" pitchFamily="-111" charset="-128"/>
              </a:rPr>
              <a:pPr/>
              <a:t>3</a:t>
            </a:fld>
            <a:endParaRPr lang="en-US" smtClean="0">
              <a:latin typeface="Times New Roman" pitchFamily="-111" charset="0"/>
              <a:ea typeface="ＭＳ Ｐゴシック" pitchFamily="-111" charset="-128"/>
              <a:cs typeface="ＭＳ Ｐゴシック" pitchFamily="-11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9DCA54E0-E90B-9E48-9AFB-9305273F7E2C}" type="slidenum">
              <a:rPr lang="en-US">
                <a:latin typeface="Times New Roman" pitchFamily="-111" charset="0"/>
              </a:rPr>
              <a:pPr/>
              <a:t>27</a:t>
            </a:fld>
            <a:endParaRPr lang="en-US">
              <a:latin typeface="Times New Roman" pitchFamily="-111" charset="0"/>
            </a:endParaRPr>
          </a:p>
        </p:txBody>
      </p:sp>
      <p:sp>
        <p:nvSpPr>
          <p:cNvPr id="62467" name="Rectangle 1"/>
          <p:cNvSpPr>
            <a:spLocks noChangeArrowheads="1"/>
          </p:cNvSpPr>
          <p:nvPr>
            <p:ph type="sldImg"/>
          </p:nvPr>
        </p:nvSpPr>
        <p:spPr>
          <a:ln/>
        </p:spPr>
      </p:sp>
      <p:sp>
        <p:nvSpPr>
          <p:cNvPr id="62468" name="Rectangle 2"/>
          <p:cNvSpPr>
            <a:spLocks noGrp="1" noChangeArrowheads="1"/>
          </p:cNvSpPr>
          <p:nvPr>
            <p:ph type="body" idx="1"/>
          </p:nvPr>
        </p:nvSpPr>
        <p:spPr>
          <a:noFill/>
          <a:ln/>
        </p:spPr>
        <p:txBody>
          <a:bodyPr lIns="0" tIns="0" rIns="0" bIns="0"/>
          <a:lstStyle/>
          <a:p>
            <a:pPr eaLnBrk="1" hangingPunct="1">
              <a:lnSpc>
                <a:spcPct val="95000"/>
              </a:lnSpc>
              <a:spcBef>
                <a:spcPct val="0"/>
              </a:spcBef>
            </a:pPr>
            <a:r>
              <a:rPr lang="en-US" sz="1600">
                <a:solidFill>
                  <a:srgbClr val="DEDEDE"/>
                </a:solidFill>
                <a:latin typeface="Trebuchet MS" pitchFamily="-111" charset="0"/>
                <a:ea typeface="ＭＳ Ｐゴシック" pitchFamily="-111" charset="-128"/>
                <a:cs typeface="ＭＳ Ｐゴシック" pitchFamily="-111" charset="-128"/>
              </a:rPr>
              <a:t>Secreenshot is from </a:t>
            </a:r>
            <a:r>
              <a:rPr lang="en-US" sz="1600" u="sng">
                <a:solidFill>
                  <a:srgbClr val="0384BF"/>
                </a:solidFill>
                <a:latin typeface="Trebuchet MS" pitchFamily="-111" charset="0"/>
                <a:ea typeface="ＭＳ Ｐゴシック" pitchFamily="-111" charset="-128"/>
                <a:cs typeface="ＭＳ Ｐゴシック" pitchFamily="-111" charset="-128"/>
                <a:hlinkClick r:id="rId3"/>
              </a:rPr>
              <a:t>http://www.anshex.com/sl.php</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a:solidFill>
                  <a:srgbClr val="DEDEDE"/>
                </a:solidFill>
                <a:latin typeface="Trebuchet MS" pitchFamily="-111" charset="0"/>
                <a:ea typeface="ＭＳ Ｐゴシック" pitchFamily="-111" charset="-128"/>
                <a:cs typeface="ＭＳ Ｐゴシック" pitchFamily="-111" charset="-128"/>
              </a:rPr>
              <a:t>again Anse Chungs project. Fir different world, you can buy what you need do. Decoration, Jevellery etc.</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DEDEDE"/>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a:solidFill>
                  <a:srgbClr val="DEDEDE"/>
                </a:solidFill>
                <a:latin typeface="Trebuchet MS" pitchFamily="-111" charset="0"/>
                <a:ea typeface="ＭＳ Ｐゴシック" pitchFamily="-111" charset="-128"/>
                <a:cs typeface="ＭＳ Ｐゴシック" pitchFamily="-111" charset="-128"/>
              </a:rPr>
              <a:t>if she is the only reseller...</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DEDEDE"/>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a:solidFill>
                  <a:srgbClr val="DEDEDE"/>
                </a:solidFill>
                <a:latin typeface="Trebuchet MS" pitchFamily="-111" charset="0"/>
                <a:ea typeface="ＭＳ Ｐゴシック" pitchFamily="-111" charset="-128"/>
                <a:cs typeface="ＭＳ Ｐゴシック" pitchFamily="-111" charset="-128"/>
              </a:rPr>
              <a:t>check it...</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DEDEDE"/>
              </a:solidFill>
              <a:latin typeface="Trebuchet MS" pitchFamily="-111" charset="0"/>
              <a:ea typeface="ＭＳ Ｐゴシック" pitchFamily="-111" charset="-128"/>
              <a:cs typeface="ＭＳ Ｐゴシック" pitchFamily="-111"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a:ln/>
        </p:spPr>
      </p:sp>
      <p:sp>
        <p:nvSpPr>
          <p:cNvPr id="64515" name="Notes Placeholder 2"/>
          <p:cNvSpPr>
            <a:spLocks noGrp="1"/>
          </p:cNvSpPr>
          <p:nvPr>
            <p:ph type="body" idx="1"/>
          </p:nvPr>
        </p:nvSpPr>
        <p:spPr>
          <a:noFill/>
          <a:ln/>
        </p:spPr>
        <p:txBody>
          <a:bodyPr/>
          <a:lstStyle/>
          <a:p>
            <a:pPr eaLnBrk="1" hangingPunct="1"/>
            <a:r>
              <a:rPr lang="en-US" smtClean="0">
                <a:latin typeface="Times New Roman" pitchFamily="-111" charset="0"/>
                <a:ea typeface="ＭＳ Ｐゴシック" pitchFamily="-111" charset="-128"/>
                <a:cs typeface="ＭＳ Ｐゴシック" pitchFamily="-111" charset="-128"/>
              </a:rPr>
              <a:t>http://www.metaversejournal.com/2009/05/13/a-second-life-success-story-nci/</a:t>
            </a:r>
          </a:p>
        </p:txBody>
      </p:sp>
      <p:sp>
        <p:nvSpPr>
          <p:cNvPr id="64516" name="Slide Number Placeholder 3"/>
          <p:cNvSpPr>
            <a:spLocks noGrp="1"/>
          </p:cNvSpPr>
          <p:nvPr>
            <p:ph type="sldNum" sz="quarter" idx="5"/>
          </p:nvPr>
        </p:nvSpPr>
        <p:spPr>
          <a:noFill/>
        </p:spPr>
        <p:txBody>
          <a:bodyPr/>
          <a:lstStyle/>
          <a:p>
            <a:fld id="{A57B8CB4-80EF-5147-8709-33C78586541B}" type="slidenum">
              <a:rPr lang="en-US" smtClean="0">
                <a:latin typeface="Times New Roman" pitchFamily="-111" charset="0"/>
              </a:rPr>
              <a:pPr/>
              <a:t>28</a:t>
            </a:fld>
            <a:endParaRPr lang="en-US" smtClean="0">
              <a:latin typeface="Times New Roman" pitchFamily="-111"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5"/>
          <p:cNvSpPr>
            <a:spLocks noGrp="1" noChangeArrowheads="1"/>
          </p:cNvSpPr>
          <p:nvPr>
            <p:ph type="sldNum" sz="quarter" idx="5"/>
          </p:nvPr>
        </p:nvSpPr>
        <p:spPr>
          <a:noFill/>
        </p:spPr>
        <p:txBody>
          <a:bodyPr/>
          <a:lstStyle/>
          <a:p>
            <a:fld id="{7AC2A12A-8DD5-4740-9144-E046AFD8B9F1}" type="slidenum">
              <a:rPr lang="en-US">
                <a:latin typeface="Times New Roman" pitchFamily="-111" charset="0"/>
              </a:rPr>
              <a:pPr/>
              <a:t>31</a:t>
            </a:fld>
            <a:endParaRPr lang="en-US">
              <a:latin typeface="Times New Roman" pitchFamily="-111" charset="0"/>
            </a:endParaRPr>
          </a:p>
        </p:txBody>
      </p:sp>
      <p:sp>
        <p:nvSpPr>
          <p:cNvPr id="68611" name="Rectangle 2"/>
          <p:cNvSpPr>
            <a:spLocks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smtClean="0">
                <a:latin typeface="Times New Roman" pitchFamily="-111" charset="0"/>
                <a:ea typeface="ＭＳ Ｐゴシック" pitchFamily="-111" charset="-128"/>
                <a:cs typeface="ＭＳ Ｐゴシック" pitchFamily="-111" charset="-128"/>
              </a:rPr>
              <a:t>We also got to meet the design gurus for a panel discussion about the challenges of gadget making and the process of innovation in Second Life. The meeting turned to a fast and furious chat conversation about how to provide customer service of new innovations and how to integrate web sites and email into Second Life. </a:t>
            </a:r>
          </a:p>
          <a:p>
            <a:pPr eaLnBrk="1" hangingPunct="1"/>
            <a:endParaRPr lang="en-US" smtClean="0">
              <a:latin typeface="Times New Roman" pitchFamily="-111" charset="0"/>
              <a:ea typeface="ＭＳ Ｐゴシック" pitchFamily="-111" charset="-128"/>
              <a:cs typeface="ＭＳ Ｐゴシック" pitchFamily="-111" charset="-128"/>
            </a:endParaRPr>
          </a:p>
          <a:p>
            <a:pPr eaLnBrk="1" hangingPunct="1"/>
            <a:r>
              <a:rPr lang="en-US" smtClean="0">
                <a:latin typeface="Times New Roman" pitchFamily="-111" charset="0"/>
                <a:ea typeface="ＭＳ Ｐゴシック" pitchFamily="-111" charset="-128"/>
                <a:cs typeface="ＭＳ Ｐゴシック" pitchFamily="-111" charset="-128"/>
              </a:rPr>
              <a:t>That’s the kind of innovations Electrolux is all about, products that are thoughtfully designed to meet real user needs.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5"/>
          <p:cNvSpPr>
            <a:spLocks noGrp="1" noChangeArrowheads="1"/>
          </p:cNvSpPr>
          <p:nvPr>
            <p:ph type="sldNum" sz="quarter" idx="5"/>
          </p:nvPr>
        </p:nvSpPr>
        <p:spPr>
          <a:noFill/>
        </p:spPr>
        <p:txBody>
          <a:bodyPr/>
          <a:lstStyle/>
          <a:p>
            <a:fld id="{5B6008AD-0A71-074A-A4E3-8971466C5E61}" type="slidenum">
              <a:rPr lang="en-US">
                <a:latin typeface="Times New Roman" pitchFamily="-111" charset="0"/>
              </a:rPr>
              <a:pPr/>
              <a:t>32</a:t>
            </a:fld>
            <a:endParaRPr lang="en-US">
              <a:latin typeface="Times New Roman" pitchFamily="-111" charset="0"/>
            </a:endParaRPr>
          </a:p>
        </p:txBody>
      </p:sp>
      <p:sp>
        <p:nvSpPr>
          <p:cNvPr id="70659" name="Rectangle 2"/>
          <p:cNvSpPr>
            <a:spLocks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mtClean="0">
                <a:latin typeface="Times New Roman" pitchFamily="-111" charset="0"/>
                <a:ea typeface="ＭＳ Ｐゴシック" pitchFamily="-111" charset="-128"/>
                <a:cs typeface="ＭＳ Ｐゴシック" pitchFamily="-111" charset="-128"/>
              </a:rPr>
              <a:t>Several companies are now taking the ideas related to open innovation into SecondLife. For example, Philips Design has created several open air meeting areas on Second Life with the purpose of testing virtual concepts and allowing SL residents to participate in co-design projects. During one event a group of approximately 20 avatars comprising educators, computer specialists, and marketers, discussed the subjects of packaging, clothing, and future of self-expression in smaller groups led by moderators</a:t>
            </a:r>
            <a:r>
              <a:rPr lang="en-US" u="sng" smtClean="0">
                <a:latin typeface="Times New Roman" pitchFamily="-111" charset="0"/>
                <a:ea typeface="ＭＳ Ｐゴシック" pitchFamily="-111" charset="-128"/>
                <a:cs typeface="ＭＳ Ｐゴシック" pitchFamily="-111" charset="-128"/>
                <a:hlinkClick r:id="" action="ppaction://noaction"/>
              </a:rPr>
              <a:t>[1]</a:t>
            </a:r>
            <a:r>
              <a:rPr lang="en-US" smtClean="0">
                <a:latin typeface="Times New Roman" pitchFamily="-111" charset="0"/>
                <a:ea typeface="ＭＳ Ｐゴシック" pitchFamily="-111" charset="-128"/>
                <a:cs typeface="ＭＳ Ｐゴシック" pitchFamily="-111" charset="-128"/>
              </a:rPr>
              <a:t> (Figure x).  Recently the company opened the Co-creation Experience</a:t>
            </a:r>
            <a:r>
              <a:rPr lang="en-US" u="sng" smtClean="0">
                <a:latin typeface="Times New Roman" pitchFamily="-111" charset="0"/>
                <a:ea typeface="ＭＳ Ｐゴシック" pitchFamily="-111" charset="-128"/>
                <a:cs typeface="ＭＳ Ｐゴシック" pitchFamily="-111" charset="-128"/>
                <a:hlinkClick r:id="" action="ppaction://noaction"/>
              </a:rPr>
              <a:t>[2]</a:t>
            </a:r>
            <a:r>
              <a:rPr lang="en-US" smtClean="0">
                <a:latin typeface="Times New Roman" pitchFamily="-111" charset="0"/>
                <a:ea typeface="ＭＳ Ｐゴシック" pitchFamily="-111" charset="-128"/>
                <a:cs typeface="ＭＳ Ｐゴシック" pitchFamily="-111" charset="-128"/>
              </a:rPr>
              <a:t>, which helps the company develop a personal connection with members of its ‘Philips Design Friends Group’, now comprising more than 200 people who proactively offer insights and ideas including ongoing dialogue concerning their habits and behaviors in this virtual space.</a:t>
            </a:r>
          </a:p>
          <a:p>
            <a:pPr eaLnBrk="1" hangingPunct="1"/>
            <a:r>
              <a:rPr lang="en-US" smtClean="0">
                <a:latin typeface="Times New Roman" pitchFamily="-111" charset="0"/>
                <a:ea typeface="ＭＳ Ｐゴシック" pitchFamily="-111" charset="-128"/>
                <a:cs typeface="ＭＳ Ｐゴシック" pitchFamily="-111" charset="-128"/>
              </a:rPr>
              <a:t/>
            </a:r>
            <a:br>
              <a:rPr lang="en-US" smtClean="0">
                <a:latin typeface="Times New Roman" pitchFamily="-111" charset="0"/>
                <a:ea typeface="ＭＳ Ｐゴシック" pitchFamily="-111" charset="-128"/>
                <a:cs typeface="ＭＳ Ｐゴシック" pitchFamily="-111" charset="-128"/>
              </a:rPr>
            </a:br>
            <a:r>
              <a:rPr lang="en-US" u="sng" smtClean="0">
                <a:latin typeface="Times New Roman" pitchFamily="-111" charset="0"/>
                <a:ea typeface="ＭＳ Ｐゴシック" pitchFamily="-111" charset="-128"/>
                <a:cs typeface="ＭＳ Ｐゴシック" pitchFamily="-111" charset="-128"/>
                <a:hlinkClick r:id="" action="ppaction://noaction"/>
              </a:rPr>
              <a:t>[1]</a:t>
            </a:r>
            <a:r>
              <a:rPr lang="en-US" smtClean="0">
                <a:latin typeface="Times New Roman" pitchFamily="-111" charset="0"/>
                <a:ea typeface="ＭＳ Ｐゴシック" pitchFamily="-111" charset="-128"/>
                <a:cs typeface="ＭＳ Ｐゴシック" pitchFamily="-111" charset="-128"/>
              </a:rPr>
              <a:t> </a:t>
            </a:r>
            <a:r>
              <a:rPr lang="en-US" smtClean="0">
                <a:latin typeface="Times New Roman" pitchFamily="-111" charset="0"/>
                <a:ea typeface="ＭＳ Ｐゴシック" pitchFamily="-111" charset="-128"/>
                <a:cs typeface="ＭＳ Ｐゴシック" pitchFamily="-111" charset="-128"/>
                <a:hlinkClick r:id="rId3"/>
              </a:rPr>
              <a:t>www.lostinthemagicforest.com/blog/?p=28</a:t>
            </a:r>
            <a:endParaRPr lang="en-US" u="sng" smtClean="0">
              <a:latin typeface="Times New Roman" pitchFamily="-111" charset="0"/>
              <a:ea typeface="ＭＳ Ｐゴシック" pitchFamily="-111" charset="-128"/>
              <a:cs typeface="ＭＳ Ｐゴシック" pitchFamily="-111" charset="-128"/>
              <a:hlinkClick r:id="" action="ppaction://noaction"/>
            </a:endParaRPr>
          </a:p>
          <a:p>
            <a:pPr eaLnBrk="1" hangingPunct="1"/>
            <a:r>
              <a:rPr lang="en-US" u="sng" smtClean="0">
                <a:latin typeface="Times New Roman" pitchFamily="-111" charset="0"/>
                <a:ea typeface="ＭＳ Ｐゴシック" pitchFamily="-111" charset="-128"/>
                <a:cs typeface="ＭＳ Ｐゴシック" pitchFamily="-111" charset="-128"/>
                <a:hlinkClick r:id="" action="ppaction://noaction"/>
              </a:rPr>
              <a:t>[2]</a:t>
            </a:r>
            <a:r>
              <a:rPr lang="sv-SE" smtClean="0">
                <a:latin typeface="Times New Roman" pitchFamily="-111" charset="0"/>
                <a:ea typeface="ＭＳ Ｐゴシック" pitchFamily="-111" charset="-128"/>
                <a:cs typeface="ＭＳ Ｐゴシック" pitchFamily="-111" charset="-128"/>
              </a:rPr>
              <a:t> </a:t>
            </a:r>
            <a:r>
              <a:rPr lang="sv-SE" smtClean="0">
                <a:latin typeface="Times New Roman" pitchFamily="-111" charset="0"/>
                <a:ea typeface="ＭＳ Ｐゴシック" pitchFamily="-111" charset="-128"/>
                <a:cs typeface="ＭＳ Ｐゴシック" pitchFamily="-111" charset="-128"/>
                <a:hlinkClick r:id="rId4"/>
              </a:rPr>
              <a:t>http://www.design.philips.com/about/design/designnewscenter/news/article-15083.page</a:t>
            </a:r>
            <a:r>
              <a:rPr lang="sv-SE" smtClean="0">
                <a:latin typeface="Times New Roman" pitchFamily="-111" charset="0"/>
                <a:ea typeface="ＭＳ Ｐゴシック" pitchFamily="-111" charset="-128"/>
                <a:cs typeface="ＭＳ Ｐゴシック" pitchFamily="-111" charset="-128"/>
              </a:rPr>
              <a:t> </a:t>
            </a:r>
            <a:endParaRPr lang="en-US" smtClean="0">
              <a:latin typeface="Times New Roman" pitchFamily="-111" charset="0"/>
              <a:ea typeface="ＭＳ Ｐゴシック" pitchFamily="-111" charset="-128"/>
              <a:cs typeface="ＭＳ Ｐゴシック" pitchFamily="-111"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5"/>
          <p:cNvSpPr>
            <a:spLocks noGrp="1" noChangeArrowheads="1"/>
          </p:cNvSpPr>
          <p:nvPr>
            <p:ph type="sldNum" sz="quarter" idx="5"/>
          </p:nvPr>
        </p:nvSpPr>
        <p:spPr>
          <a:noFill/>
        </p:spPr>
        <p:txBody>
          <a:bodyPr/>
          <a:lstStyle/>
          <a:p>
            <a:fld id="{CECFBF5D-0C6D-6845-9801-944A8D592381}" type="slidenum">
              <a:rPr lang="en-US">
                <a:latin typeface="Times New Roman" pitchFamily="-111" charset="0"/>
              </a:rPr>
              <a:pPr/>
              <a:t>33</a:t>
            </a:fld>
            <a:endParaRPr lang="en-US">
              <a:latin typeface="Times New Roman" pitchFamily="-111" charset="0"/>
            </a:endParaRPr>
          </a:p>
        </p:txBody>
      </p:sp>
      <p:sp>
        <p:nvSpPr>
          <p:cNvPr id="72707" name="Rectangle 2"/>
          <p:cNvSpPr>
            <a:spLocks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smtClean="0">
                <a:latin typeface="Times New Roman" pitchFamily="-111" charset="0"/>
                <a:ea typeface="ＭＳ Ｐゴシック" pitchFamily="-111" charset="-128"/>
                <a:cs typeface="ＭＳ Ｐゴシック" pitchFamily="-111" charset="-128"/>
              </a:rPr>
              <a:t> 	http://www.social-marketing.com/blog/2006/11/real-disaster-preparedness-in-virtual.html</a:t>
            </a:r>
          </a:p>
          <a:p>
            <a:pPr eaLnBrk="1" hangingPunct="1"/>
            <a:r>
              <a:rPr lang="en-US" smtClean="0">
                <a:latin typeface="Times New Roman" pitchFamily="-111" charset="0"/>
                <a:ea typeface="ＭＳ Ｐゴシック" pitchFamily="-111" charset="-128"/>
                <a:cs typeface="ＭＳ Ｐゴシック" pitchFamily="-111" charset="-128"/>
              </a:rPr>
              <a:t>http://muveforward.blogspot.com/2007/12/nursing-education-simulator-in-second.html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5"/>
          <p:cNvSpPr>
            <a:spLocks noGrp="1" noChangeArrowheads="1"/>
          </p:cNvSpPr>
          <p:nvPr>
            <p:ph type="sldNum" sz="quarter" idx="5"/>
          </p:nvPr>
        </p:nvSpPr>
        <p:spPr>
          <a:noFill/>
        </p:spPr>
        <p:txBody>
          <a:bodyPr/>
          <a:lstStyle/>
          <a:p>
            <a:fld id="{B5349917-37F5-BA4D-9AC9-736931F4342C}" type="slidenum">
              <a:rPr lang="en-US">
                <a:latin typeface="Times New Roman" pitchFamily="-111" charset="0"/>
              </a:rPr>
              <a:pPr/>
              <a:t>34</a:t>
            </a:fld>
            <a:endParaRPr lang="en-US">
              <a:latin typeface="Times New Roman" pitchFamily="-111" charset="0"/>
            </a:endParaRPr>
          </a:p>
        </p:txBody>
      </p:sp>
      <p:sp>
        <p:nvSpPr>
          <p:cNvPr id="74755" name="Rectangle 2"/>
          <p:cNvSpPr>
            <a:spLocks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smtClean="0">
                <a:latin typeface="Times New Roman" pitchFamily="-111" charset="0"/>
                <a:ea typeface="ＭＳ Ｐゴシック" pitchFamily="-111" charset="-128"/>
                <a:cs typeface="ＭＳ Ｐゴシック" pitchFamily="-111" charset="-128"/>
              </a:rPr>
              <a:t>http://www.protonmedia.com/</a:t>
            </a:r>
          </a:p>
          <a:p>
            <a:pPr eaLnBrk="1" hangingPunct="1"/>
            <a:r>
              <a:rPr lang="en-US" smtClean="0">
                <a:latin typeface="Times New Roman" pitchFamily="-111" charset="0"/>
                <a:ea typeface="ＭＳ Ｐゴシック" pitchFamily="-111" charset="-128"/>
                <a:cs typeface="ＭＳ Ｐゴシック" pitchFamily="-111" charset="-128"/>
              </a:rPr>
              <a:t>www.qwaq.com</a:t>
            </a:r>
          </a:p>
          <a:p>
            <a:pPr eaLnBrk="1" hangingPunct="1"/>
            <a:endParaRPr lang="en-US" smtClean="0">
              <a:latin typeface="Times New Roman" pitchFamily="-111" charset="0"/>
              <a:ea typeface="ＭＳ Ｐゴシック" pitchFamily="-111" charset="-128"/>
              <a:cs typeface="ＭＳ Ｐゴシック" pitchFamily="-111" charset="-128"/>
            </a:endParaRPr>
          </a:p>
          <a:p>
            <a:pPr eaLnBrk="1" hangingPunct="1"/>
            <a:r>
              <a:rPr lang="en-US" smtClean="0">
                <a:latin typeface="Times New Roman" pitchFamily="-111" charset="0"/>
                <a:ea typeface="ＭＳ Ｐゴシック" pitchFamily="-111" charset="-128"/>
                <a:cs typeface="ＭＳ Ｐゴシック" pitchFamily="-111" charset="-128"/>
              </a:rPr>
              <a:t>VOIP</a:t>
            </a:r>
          </a:p>
          <a:p>
            <a:pPr eaLnBrk="1" hangingPunct="1"/>
            <a:r>
              <a:rPr lang="en-US" smtClean="0">
                <a:latin typeface="Times New Roman" pitchFamily="-111" charset="0"/>
                <a:ea typeface="ＭＳ Ｐゴシック" pitchFamily="-111" charset="-128"/>
                <a:cs typeface="ＭＳ Ｐゴシック" pitchFamily="-111" charset="-128"/>
              </a:rPr>
              <a:t>Chatrooms</a:t>
            </a:r>
          </a:p>
          <a:p>
            <a:pPr eaLnBrk="1" hangingPunct="1"/>
            <a:r>
              <a:rPr lang="en-US" smtClean="0">
                <a:latin typeface="Times New Roman" pitchFamily="-111" charset="0"/>
                <a:ea typeface="ＭＳ Ｐゴシック" pitchFamily="-111" charset="-128"/>
                <a:cs typeface="ＭＳ Ｐゴシック" pitchFamily="-111" charset="-128"/>
              </a:rPr>
              <a:t>Wikis, blogs</a:t>
            </a:r>
          </a:p>
          <a:p>
            <a:pPr eaLnBrk="1" hangingPunct="1"/>
            <a:r>
              <a:rPr lang="en-US" smtClean="0">
                <a:latin typeface="Times New Roman" pitchFamily="-111" charset="0"/>
                <a:ea typeface="ＭＳ Ｐゴシック" pitchFamily="-111" charset="-128"/>
                <a:cs typeface="ＭＳ Ｐゴシック" pitchFamily="-111" charset="-128"/>
              </a:rPr>
              <a:t>Social networking</a:t>
            </a:r>
          </a:p>
          <a:p>
            <a:pPr eaLnBrk="1" hangingPunct="1"/>
            <a:r>
              <a:rPr lang="en-US" smtClean="0">
                <a:latin typeface="Times New Roman" pitchFamily="-111" charset="0"/>
                <a:ea typeface="ＭＳ Ｐゴシック" pitchFamily="-111" charset="-128"/>
                <a:cs typeface="ＭＳ Ｐゴシック" pitchFamily="-111" charset="-128"/>
              </a:rPr>
              <a:t>avatars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5"/>
          <p:cNvSpPr>
            <a:spLocks noGrp="1" noChangeArrowheads="1"/>
          </p:cNvSpPr>
          <p:nvPr>
            <p:ph type="sldNum" sz="quarter" idx="5"/>
          </p:nvPr>
        </p:nvSpPr>
        <p:spPr>
          <a:noFill/>
        </p:spPr>
        <p:txBody>
          <a:bodyPr/>
          <a:lstStyle/>
          <a:p>
            <a:fld id="{488BE1A5-3BDE-9944-8B87-AE7544899698}" type="slidenum">
              <a:rPr lang="en-US" smtClean="0">
                <a:latin typeface="Times" pitchFamily="-111" charset="0"/>
              </a:rPr>
              <a:pPr/>
              <a:t>38</a:t>
            </a:fld>
            <a:endParaRPr lang="en-US" smtClean="0">
              <a:latin typeface="Times" pitchFamily="-111"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spcBef>
                <a:spcPct val="0"/>
              </a:spcBef>
            </a:pPr>
            <a:r>
              <a:rPr lang="en-US" smtClean="0">
                <a:solidFill>
                  <a:schemeClr val="bg1"/>
                </a:solidFill>
                <a:latin typeface="Times" pitchFamily="-111" charset="0"/>
                <a:ea typeface="ＭＳ Ｐゴシック" pitchFamily="-111" charset="-128"/>
                <a:cs typeface="ＭＳ Ｐゴシック" pitchFamily="-111" charset="-128"/>
              </a:rPr>
              <a:t>http://flickr.com/photos/secondsweden/2110677418/</a:t>
            </a:r>
          </a:p>
          <a:p>
            <a:pPr eaLnBrk="1" hangingPunct="1"/>
            <a:endParaRPr lang="en-US" smtClean="0">
              <a:latin typeface="Times" pitchFamily="-111" charset="0"/>
              <a:ea typeface="ＭＳ Ｐゴシック" pitchFamily="-111" charset="-128"/>
              <a:cs typeface="ＭＳ Ｐゴシック" pitchFamily="-111"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a:ln/>
        </p:spPr>
      </p:sp>
      <p:sp>
        <p:nvSpPr>
          <p:cNvPr id="82947" name="Notes Placeholder 2"/>
          <p:cNvSpPr>
            <a:spLocks noGrp="1"/>
          </p:cNvSpPr>
          <p:nvPr>
            <p:ph type="body" idx="1"/>
          </p:nvPr>
        </p:nvSpPr>
        <p:spPr>
          <a:noFill/>
          <a:ln/>
        </p:spPr>
        <p:txBody>
          <a:bodyPr/>
          <a:lstStyle/>
          <a:p>
            <a:r>
              <a:rPr lang="en-US" smtClean="0">
                <a:latin typeface="Times New Roman" pitchFamily="-111" charset="0"/>
                <a:ea typeface="ＭＳ Ｐゴシック" pitchFamily="-111" charset="-128"/>
                <a:cs typeface="ＭＳ Ｐゴシック" pitchFamily="-111" charset="-128"/>
              </a:rPr>
              <a:t>internet bandwith</a:t>
            </a:r>
            <a:br>
              <a:rPr lang="en-US" smtClean="0">
                <a:latin typeface="Times New Roman" pitchFamily="-111" charset="0"/>
                <a:ea typeface="ＭＳ Ｐゴシック" pitchFamily="-111" charset="-128"/>
                <a:cs typeface="ＭＳ Ｐゴシック" pitchFamily="-111" charset="-128"/>
              </a:rPr>
            </a:br>
            <a:r>
              <a:rPr lang="en-US" smtClean="0">
                <a:latin typeface="Times New Roman" pitchFamily="-111" charset="0"/>
                <a:ea typeface="ＭＳ Ｐゴシック" pitchFamily="-111" charset="-128"/>
                <a:cs typeface="ＭＳ Ｐゴシック" pitchFamily="-111" charset="-128"/>
              </a:rPr>
              <a:t>not regulated platform,.</a:t>
            </a:r>
            <a:br>
              <a:rPr lang="en-US" smtClean="0">
                <a:latin typeface="Times New Roman" pitchFamily="-111" charset="0"/>
                <a:ea typeface="ＭＳ Ｐゴシック" pitchFamily="-111" charset="-128"/>
                <a:cs typeface="ＭＳ Ｐゴシック" pitchFamily="-111" charset="-128"/>
              </a:rPr>
            </a:br>
            <a:r>
              <a:rPr lang="en-US" smtClean="0">
                <a:latin typeface="Times New Roman" pitchFamily="-111" charset="0"/>
                <a:ea typeface="ＭＳ Ｐゴシック" pitchFamily="-111" charset="-128"/>
                <a:cs typeface="ＭＳ Ｐゴシック" pitchFamily="-111" charset="-128"/>
              </a:rPr>
              <a:t/>
            </a:r>
            <a:br>
              <a:rPr lang="en-US" smtClean="0">
                <a:latin typeface="Times New Roman" pitchFamily="-111" charset="0"/>
                <a:ea typeface="ＭＳ Ｐゴシック" pitchFamily="-111" charset="-128"/>
                <a:cs typeface="ＭＳ Ｐゴシック" pitchFamily="-111" charset="-128"/>
              </a:rPr>
            </a:br>
            <a:r>
              <a:rPr lang="en-US" smtClean="0">
                <a:latin typeface="Times New Roman" pitchFamily="-111" charset="0"/>
                <a:ea typeface="ＭＳ Ｐゴシック" pitchFamily="-111" charset="-128"/>
                <a:cs typeface="ＭＳ Ｐゴシック" pitchFamily="-111" charset="-128"/>
              </a:rPr>
              <a:t>vws humanizes the technology..gives better feeling than having conversations at msn.</a:t>
            </a:r>
            <a:br>
              <a:rPr lang="en-US" smtClean="0">
                <a:latin typeface="Times New Roman" pitchFamily="-111" charset="0"/>
                <a:ea typeface="ＭＳ Ｐゴシック" pitchFamily="-111" charset="-128"/>
                <a:cs typeface="ＭＳ Ｐゴシック" pitchFamily="-111" charset="-128"/>
              </a:rPr>
            </a:br>
            <a:r>
              <a:rPr lang="en-US" smtClean="0">
                <a:latin typeface="Times New Roman" pitchFamily="-111" charset="0"/>
                <a:ea typeface="ＭＳ Ｐゴシック" pitchFamily="-111" charset="-128"/>
                <a:cs typeface="ＭＳ Ｐゴシック" pitchFamily="-111" charset="-128"/>
              </a:rPr>
              <a:t>convergence of latest technologies.</a:t>
            </a:r>
            <a:br>
              <a:rPr lang="en-US" smtClean="0">
                <a:latin typeface="Times New Roman" pitchFamily="-111" charset="0"/>
                <a:ea typeface="ＭＳ Ｐゴシック" pitchFamily="-111" charset="-128"/>
                <a:cs typeface="ＭＳ Ｐゴシック" pitchFamily="-111" charset="-128"/>
              </a:rPr>
            </a:br>
            <a:r>
              <a:rPr lang="en-US" smtClean="0">
                <a:latin typeface="Times New Roman" pitchFamily="-111" charset="0"/>
                <a:ea typeface="ＭＳ Ｐゴシック" pitchFamily="-111" charset="-128"/>
                <a:cs typeface="ＭＳ Ｐゴシック" pitchFamily="-111" charset="-128"/>
              </a:rPr>
              <a:t/>
            </a:r>
            <a:br>
              <a:rPr lang="en-US" smtClean="0">
                <a:latin typeface="Times New Roman" pitchFamily="-111" charset="0"/>
                <a:ea typeface="ＭＳ Ｐゴシック" pitchFamily="-111" charset="-128"/>
                <a:cs typeface="ＭＳ Ｐゴシック" pitchFamily="-111" charset="-128"/>
              </a:rPr>
            </a:br>
            <a:r>
              <a:rPr lang="en-US" smtClean="0">
                <a:latin typeface="Times New Roman" pitchFamily="-111" charset="0"/>
                <a:ea typeface="ＭＳ Ｐゴシック" pitchFamily="-111" charset="-128"/>
                <a:cs typeface="ＭＳ Ｐゴシック" pitchFamily="-111" charset="-128"/>
              </a:rPr>
              <a:t>young generation is already there, they are " grown virtual"</a:t>
            </a:r>
            <a:br>
              <a:rPr lang="en-US" smtClean="0">
                <a:latin typeface="Times New Roman" pitchFamily="-111" charset="0"/>
                <a:ea typeface="ＭＳ Ｐゴシック" pitchFamily="-111" charset="-128"/>
                <a:cs typeface="ＭＳ Ｐゴシック" pitchFamily="-111" charset="-128"/>
              </a:rPr>
            </a:br>
            <a:r>
              <a:rPr lang="en-US" smtClean="0">
                <a:latin typeface="Times New Roman" pitchFamily="-111" charset="0"/>
                <a:ea typeface="ＭＳ Ｐゴシック" pitchFamily="-111" charset="-128"/>
                <a:cs typeface="ＭＳ Ｐゴシック" pitchFamily="-111" charset="-128"/>
              </a:rPr>
              <a:t>disable people enjoys freedom of activities even it is in virtual world.</a:t>
            </a:r>
            <a:br>
              <a:rPr lang="en-US" smtClean="0">
                <a:latin typeface="Times New Roman" pitchFamily="-111" charset="0"/>
                <a:ea typeface="ＭＳ Ｐゴシック" pitchFamily="-111" charset="-128"/>
                <a:cs typeface="ＭＳ Ｐゴシック" pitchFamily="-111" charset="-128"/>
              </a:rPr>
            </a:br>
            <a:r>
              <a:rPr lang="en-US" smtClean="0">
                <a:latin typeface="Times New Roman" pitchFamily="-111" charset="0"/>
                <a:ea typeface="ＭＳ Ｐゴシック" pitchFamily="-111" charset="-128"/>
                <a:cs typeface="ＭＳ Ｐゴシック" pitchFamily="-111" charset="-128"/>
              </a:rPr>
              <a:t/>
            </a:r>
            <a:br>
              <a:rPr lang="en-US" smtClean="0">
                <a:latin typeface="Times New Roman" pitchFamily="-111" charset="0"/>
                <a:ea typeface="ＭＳ Ｐゴシック" pitchFamily="-111" charset="-128"/>
                <a:cs typeface="ＭＳ Ｐゴシック" pitchFamily="-111" charset="-128"/>
              </a:rPr>
            </a:br>
            <a:r>
              <a:rPr lang="en-US" smtClean="0">
                <a:latin typeface="Times New Roman" pitchFamily="-111" charset="0"/>
                <a:ea typeface="ＭＳ Ｐゴシック" pitchFamily="-111" charset="-128"/>
                <a:cs typeface="ＭＳ Ｐゴシック" pitchFamily="-111" charset="-128"/>
              </a:rPr>
              <a:t>micro transaction ability</a:t>
            </a:r>
            <a:br>
              <a:rPr lang="en-US" smtClean="0">
                <a:latin typeface="Times New Roman" pitchFamily="-111" charset="0"/>
                <a:ea typeface="ＭＳ Ｐゴシック" pitchFamily="-111" charset="-128"/>
                <a:cs typeface="ＭＳ Ｐゴシック" pitchFamily="-111" charset="-128"/>
              </a:rPr>
            </a:br>
            <a:r>
              <a:rPr lang="en-US" smtClean="0">
                <a:latin typeface="Times New Roman" pitchFamily="-111" charset="0"/>
                <a:ea typeface="ＭＳ Ｐゴシック" pitchFamily="-111" charset="-128"/>
                <a:cs typeface="ＭＳ Ｐゴシック" pitchFamily="-111" charset="-128"/>
              </a:rPr>
              <a:t>real case scenarios </a:t>
            </a:r>
            <a:br>
              <a:rPr lang="en-US" smtClean="0">
                <a:latin typeface="Times New Roman" pitchFamily="-111" charset="0"/>
                <a:ea typeface="ＭＳ Ｐゴシック" pitchFamily="-111" charset="-128"/>
                <a:cs typeface="ＭＳ Ｐゴシック" pitchFamily="-111" charset="-128"/>
              </a:rPr>
            </a:br>
            <a:endParaRPr lang="en-US" smtClean="0">
              <a:latin typeface="Times New Roman" pitchFamily="-111" charset="0"/>
              <a:ea typeface="ＭＳ Ｐゴシック" pitchFamily="-111" charset="-128"/>
              <a:cs typeface="ＭＳ Ｐゴシック" pitchFamily="-111" charset="-128"/>
            </a:endParaRPr>
          </a:p>
        </p:txBody>
      </p:sp>
      <p:sp>
        <p:nvSpPr>
          <p:cNvPr id="82948" name="Slide Number Placeholder 3"/>
          <p:cNvSpPr>
            <a:spLocks noGrp="1"/>
          </p:cNvSpPr>
          <p:nvPr>
            <p:ph type="sldNum" sz="quarter" idx="5"/>
          </p:nvPr>
        </p:nvSpPr>
        <p:spPr>
          <a:noFill/>
        </p:spPr>
        <p:txBody>
          <a:bodyPr/>
          <a:lstStyle/>
          <a:p>
            <a:fld id="{7719D3EC-D2D6-B24F-A13D-7E1B5CF22A75}" type="slidenum">
              <a:rPr lang="en-US" smtClean="0">
                <a:latin typeface="Times New Roman" pitchFamily="-111" charset="0"/>
              </a:rPr>
              <a:pPr/>
              <a:t>40</a:t>
            </a:fld>
            <a:endParaRPr lang="en-US" smtClean="0">
              <a:latin typeface="Times New Roman" pitchFamily="-111"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p:spPr>
        <p:txBody>
          <a:bodyPr/>
          <a:lstStyle/>
          <a:p>
            <a:fld id="{8FDC3F22-1782-1B46-A87D-9EFB69AECB99}" type="slidenum">
              <a:rPr lang="en-US">
                <a:latin typeface="Times New Roman" pitchFamily="-111" charset="0"/>
              </a:rPr>
              <a:pPr/>
              <a:t>41</a:t>
            </a:fld>
            <a:endParaRPr lang="en-US">
              <a:latin typeface="Times New Roman" pitchFamily="-111" charset="0"/>
            </a:endParaRPr>
          </a:p>
        </p:txBody>
      </p:sp>
      <p:sp>
        <p:nvSpPr>
          <p:cNvPr id="84995" name="Slide Image Placeholder 1"/>
          <p:cNvSpPr>
            <a:spLocks noGrp="1" noRot="1" noChangeAspect="1" noTextEdit="1"/>
          </p:cNvSpPr>
          <p:nvPr>
            <p:ph type="sldImg"/>
          </p:nvPr>
        </p:nvSpPr>
        <p:spPr>
          <a:ln/>
        </p:spPr>
      </p:sp>
      <p:sp>
        <p:nvSpPr>
          <p:cNvPr id="84996" name="Notes Placeholder 2"/>
          <p:cNvSpPr>
            <a:spLocks noGrp="1"/>
          </p:cNvSpPr>
          <p:nvPr>
            <p:ph type="body" idx="1"/>
          </p:nvPr>
        </p:nvSpPr>
        <p:spPr>
          <a:noFill/>
          <a:ln/>
        </p:spPr>
        <p:txBody>
          <a:bodyPr/>
          <a:lstStyle/>
          <a:p>
            <a:pPr eaLnBrk="1" hangingPunct="1"/>
            <a:r>
              <a:rPr lang="en-US" smtClean="0">
                <a:latin typeface="Times New Roman" pitchFamily="-111" charset="0"/>
                <a:ea typeface="ＭＳ Ｐゴシック" pitchFamily="-111" charset="-128"/>
                <a:cs typeface="ＭＳ Ｐゴシック" pitchFamily="-111" charset="-128"/>
              </a:rPr>
              <a:t>NYC, NY, November 27 2007:  Virtual world-based fashion design is now a reality.  “Soon all fashion designers will be originating their designs and managing the production in virtual worlds.”  says Shenlei Winkler, director of the Fashion Research Institute.  “Why such a dramatic change?  Economics, pure and simple.”</a:t>
            </a:r>
          </a:p>
          <a:p>
            <a:pPr eaLnBrk="1" hangingPunct="1"/>
            <a:r>
              <a:rPr lang="en-US" smtClean="0">
                <a:latin typeface="Times New Roman" pitchFamily="-111" charset="0"/>
                <a:ea typeface="ＭＳ Ｐゴシック" pitchFamily="-111" charset="-128"/>
                <a:cs typeface="ＭＳ Ｐゴシック" pitchFamily="-111" charset="-128"/>
              </a:rPr>
              <a:t> The Fashion Research Institute (FRI) in conjunction with IBM is developing a product lifecycle management solution for the fashion industry that specifically addresses the industry’s unique needs.  The FRI-IBM solution will sweepingly alter how fashion does business. The solution cuts time to market. It provides real time information to fashion executives and allows better management of human and material resources. It is a greener solution, as well, as it reduces the carbon footprint of traditionally wasteful fashion industry practices.                                                                                                   </a:t>
            </a:r>
          </a:p>
          <a:p>
            <a:pPr eaLnBrk="1" hangingPunct="1"/>
            <a:r>
              <a:rPr lang="en-US" smtClean="0">
                <a:latin typeface="Times New Roman" pitchFamily="-111" charset="0"/>
                <a:ea typeface="ＭＳ Ｐゴシック" pitchFamily="-111" charset="-128"/>
                <a:cs typeface="ＭＳ Ｐゴシック" pitchFamily="-111" charset="-128"/>
              </a:rPr>
              <a:t>“We’ve moved beyond the marketing hype of virtual worlds. With our solution we have answered the question ‘How can you use virtual worlds for big business?’” Winkler said.  “Quite apart from virtual fashion for avatars which remain in virtual worlds, FRI has created a new process that encapsulates the real life fashion designer and her workflow in a virtual world.  Designers and other fashion industry personnel work together in a virtual world to expedite real life production, using an IBM-backed solution that seamlessly manages the process.</a:t>
            </a:r>
          </a:p>
          <a:p>
            <a:pPr eaLnBrk="1" hangingPunct="1"/>
            <a:r>
              <a:rPr lang="en-US" smtClean="0">
                <a:latin typeface="Times New Roman" pitchFamily="-111" charset="0"/>
                <a:ea typeface="ＭＳ Ｐゴシック" pitchFamily="-111" charset="-128"/>
                <a:cs typeface="ＭＳ Ｐゴシック" pitchFamily="-111" charset="-128"/>
              </a:rPr>
              <a:t>FRI’s virtual world-based product design solution allows collaborators to design, modify and perfect their products in real time. Product design-centered conversations occur with a real time presence of all concerned parties regardless of geographical location, time zone differences, or language barriers. Fashion businesses that use virtual worlds for product design will deliver huge savings of time, money, and energy.</a:t>
            </a:r>
          </a:p>
          <a:p>
            <a:pPr eaLnBrk="1" hangingPunct="1"/>
            <a:r>
              <a:rPr lang="en-US" smtClean="0">
                <a:latin typeface="Times New Roman" pitchFamily="-111" charset="0"/>
                <a:ea typeface="ＭＳ Ｐゴシック" pitchFamily="-111" charset="-128"/>
                <a:cs typeface="ＭＳ Ｐゴシック" pitchFamily="-111" charset="-128"/>
              </a:rPr>
              <a:t>Fashion Research Institute (FRI) conducts research into technology-based initiatives and develops emerging technologies to sweepingly overhaul traditional fashion industry practices and methodologies. FRI’s mission is to reduce the carbon footprint and change the environmental impact of the industry in ways that are sustainable, replicable, respectful of the practitioners, and meaningful for all stakeholders. Some of FRI’s projects include inventing new, improved</a:t>
            </a:r>
            <a:br>
              <a:rPr lang="en-US" smtClean="0">
                <a:latin typeface="Times New Roman" pitchFamily="-111" charset="0"/>
                <a:ea typeface="ＭＳ Ｐゴシック" pitchFamily="-111" charset="-128"/>
                <a:cs typeface="ＭＳ Ｐゴシック" pitchFamily="-111" charset="-128"/>
              </a:rPr>
            </a:br>
            <a:r>
              <a:rPr lang="en-US" smtClean="0">
                <a:latin typeface="Times New Roman" pitchFamily="-111" charset="0"/>
                <a:ea typeface="ＭＳ Ｐゴシック" pitchFamily="-111" charset="-128"/>
                <a:cs typeface="ＭＳ Ｐゴシック" pitchFamily="-111" charset="-128"/>
              </a:rPr>
              <a:t>forms of lyocell textiles from waste biomass generated from biofuels production; inventing a virtual world-based design methodology; and inventing a new anti-counterfeiting methodology for luxury fashion products.</a:t>
            </a:r>
            <a:br>
              <a:rPr lang="en-US" smtClean="0">
                <a:latin typeface="Times New Roman" pitchFamily="-111" charset="0"/>
                <a:ea typeface="ＭＳ Ｐゴシック" pitchFamily="-111" charset="-128"/>
                <a:cs typeface="ＭＳ Ｐゴシック" pitchFamily="-111" charset="-128"/>
              </a:rPr>
            </a:br>
            <a:r>
              <a:rPr lang="en-US" smtClean="0">
                <a:latin typeface="Times New Roman" pitchFamily="-111" charset="0"/>
                <a:ea typeface="ＭＳ Ｐゴシック" pitchFamily="-111" charset="-128"/>
                <a:cs typeface="ＭＳ Ｐゴシック" pitchFamily="-111" charset="-128"/>
              </a:rPr>
              <a:t/>
            </a:r>
            <a:br>
              <a:rPr lang="en-US" smtClean="0">
                <a:latin typeface="Times New Roman" pitchFamily="-111" charset="0"/>
                <a:ea typeface="ＭＳ Ｐゴシック" pitchFamily="-111" charset="-128"/>
                <a:cs typeface="ＭＳ Ｐゴシック" pitchFamily="-111" charset="-128"/>
              </a:rPr>
            </a:br>
            <a:endParaRPr lang="sv-SE" smtClean="0">
              <a:latin typeface="Times New Roman" pitchFamily="-111" charset="0"/>
              <a:ea typeface="ＭＳ Ｐゴシック" pitchFamily="-111" charset="-128"/>
              <a:cs typeface="ＭＳ Ｐゴシック" pitchFamily="-111" charset="-128"/>
            </a:endParaRPr>
          </a:p>
        </p:txBody>
      </p:sp>
      <p:sp>
        <p:nvSpPr>
          <p:cNvPr id="84997"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lIns="19048" tIns="0" rIns="19048" bIns="0" anchor="b">
            <a:prstTxWarp prst="textNoShape">
              <a:avLst/>
            </a:prstTxWarp>
          </a:bodyPr>
          <a:lstStyle/>
          <a:p>
            <a:pPr algn="r" eaLnBrk="0" hangingPunct="0"/>
            <a:fld id="{D140605C-9733-0242-8AC5-FF9C14C4D9F9}" type="slidenum">
              <a:rPr lang="en-US" sz="1000" i="1"/>
              <a:pPr algn="r" eaLnBrk="0" hangingPunct="0"/>
              <a:t>41</a:t>
            </a:fld>
            <a:endParaRPr lang="en-US" sz="1000" i="1"/>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5"/>
          <p:cNvSpPr>
            <a:spLocks noGrp="1" noChangeArrowheads="1"/>
          </p:cNvSpPr>
          <p:nvPr>
            <p:ph type="sldNum" sz="quarter" idx="5"/>
          </p:nvPr>
        </p:nvSpPr>
        <p:spPr>
          <a:noFill/>
        </p:spPr>
        <p:txBody>
          <a:bodyPr/>
          <a:lstStyle/>
          <a:p>
            <a:fld id="{6E58337B-84E8-EB46-AE05-0CD9D69DF1DA}" type="slidenum">
              <a:rPr lang="en-US">
                <a:latin typeface="Times New Roman" pitchFamily="-111" charset="0"/>
              </a:rPr>
              <a:pPr/>
              <a:t>43</a:t>
            </a:fld>
            <a:endParaRPr lang="en-US">
              <a:latin typeface="Times New Roman" pitchFamily="-111" charset="0"/>
            </a:endParaRPr>
          </a:p>
        </p:txBody>
      </p:sp>
      <p:sp>
        <p:nvSpPr>
          <p:cNvPr id="88067" name="Rectangle 2"/>
          <p:cNvSpPr>
            <a:spLocks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sz="900" smtClean="0">
                <a:latin typeface="Times New Roman" pitchFamily="-111" charset="0"/>
                <a:ea typeface="ＭＳ Ｐゴシック" pitchFamily="-111" charset="-128"/>
                <a:cs typeface="ＭＳ Ｐゴシック" pitchFamily="-111" charset="-128"/>
              </a:rPr>
              <a:t>Australian government </a:t>
            </a:r>
          </a:p>
          <a:p>
            <a:pPr eaLnBrk="1" hangingPunct="1"/>
            <a:r>
              <a:rPr lang="en-US" sz="900" smtClean="0">
                <a:latin typeface="Times New Roman" pitchFamily="-111" charset="0"/>
                <a:ea typeface="ＭＳ Ｐゴシック" pitchFamily="-111" charset="-128"/>
                <a:cs typeface="ＭＳ Ｐゴシック" pitchFamily="-111" charset="-128"/>
              </a:rPr>
              <a:t>The process of developing scenarios builds and enhances participant strategic thinking and</a:t>
            </a:r>
          </a:p>
          <a:p>
            <a:pPr eaLnBrk="1" hangingPunct="1"/>
            <a:r>
              <a:rPr lang="en-US" sz="900" smtClean="0">
                <a:latin typeface="Times New Roman" pitchFamily="-111" charset="0"/>
                <a:ea typeface="ＭＳ Ｐゴシック" pitchFamily="-111" charset="-128"/>
                <a:cs typeface="ＭＳ Ｐゴシック" pitchFamily="-111" charset="-128"/>
              </a:rPr>
              <a:t>decision-making skills under uncertainty, and provides the opportunity to discuss longer-term</a:t>
            </a:r>
          </a:p>
          <a:p>
            <a:pPr eaLnBrk="1" hangingPunct="1"/>
            <a:r>
              <a:rPr lang="en-US" sz="900" smtClean="0">
                <a:latin typeface="Times New Roman" pitchFamily="-111" charset="0"/>
                <a:ea typeface="ＭＳ Ｐゴシック" pitchFamily="-111" charset="-128"/>
                <a:cs typeface="ＭＳ Ｐゴシック" pitchFamily="-111" charset="-128"/>
              </a:rPr>
              <a:t>issues and:</a:t>
            </a:r>
          </a:p>
          <a:p>
            <a:pPr eaLnBrk="1" hangingPunct="1"/>
            <a:r>
              <a:rPr lang="en-US" sz="900" smtClean="0">
                <a:latin typeface="Times New Roman" pitchFamily="-111" charset="0"/>
                <a:ea typeface="ＭＳ Ｐゴシック" pitchFamily="-111" charset="-128"/>
                <a:cs typeface="ＭＳ Ｐゴシック" pitchFamily="-111" charset="-128"/>
              </a:rPr>
              <a:t>• challenge current assumptions about the future</a:t>
            </a:r>
          </a:p>
          <a:p>
            <a:pPr eaLnBrk="1" hangingPunct="1"/>
            <a:r>
              <a:rPr lang="en-US" sz="900" smtClean="0">
                <a:latin typeface="Times New Roman" pitchFamily="-111" charset="0"/>
                <a:ea typeface="ＭＳ Ｐゴシック" pitchFamily="-111" charset="-128"/>
                <a:cs typeface="ＭＳ Ｐゴシック" pitchFamily="-111" charset="-128"/>
              </a:rPr>
              <a:t>• develop new insights about the future in terms of the industry’s strategic environment</a:t>
            </a:r>
          </a:p>
          <a:p>
            <a:pPr eaLnBrk="1" hangingPunct="1"/>
            <a:r>
              <a:rPr lang="en-US" sz="900" smtClean="0">
                <a:latin typeface="Times New Roman" pitchFamily="-111" charset="0"/>
                <a:ea typeface="ＭＳ Ｐゴシック" pitchFamily="-111" charset="-128"/>
                <a:cs typeface="ＭＳ Ｐゴシック" pitchFamily="-111" charset="-128"/>
              </a:rPr>
              <a:t>• explore options</a:t>
            </a:r>
          </a:p>
          <a:p>
            <a:pPr eaLnBrk="1" hangingPunct="1"/>
            <a:r>
              <a:rPr lang="en-US" sz="900" smtClean="0">
                <a:latin typeface="Times New Roman" pitchFamily="-111" charset="0"/>
                <a:ea typeface="ＭＳ Ｐゴシック" pitchFamily="-111" charset="-128"/>
                <a:cs typeface="ＭＳ Ｐゴシック" pitchFamily="-111" charset="-128"/>
              </a:rPr>
              <a:t>• identify likely future skills base and resource needs for the regulatory environment</a:t>
            </a:r>
          </a:p>
          <a:p>
            <a:pPr eaLnBrk="1" hangingPunct="1"/>
            <a:r>
              <a:rPr lang="en-US" sz="900" smtClean="0">
                <a:latin typeface="Times New Roman" pitchFamily="-111" charset="0"/>
                <a:ea typeface="ＭＳ Ｐゴシック" pitchFamily="-111" charset="-128"/>
                <a:cs typeface="ＭＳ Ｐゴシック" pitchFamily="-111" charset="-128"/>
              </a:rPr>
              <a:t>and</a:t>
            </a:r>
          </a:p>
          <a:p>
            <a:pPr eaLnBrk="1" hangingPunct="1"/>
            <a:r>
              <a:rPr lang="en-US" sz="900" smtClean="0">
                <a:latin typeface="Times New Roman" pitchFamily="-111" charset="0"/>
                <a:ea typeface="ＭＳ Ｐゴシック" pitchFamily="-111" charset="-128"/>
                <a:cs typeface="ＭＳ Ｐゴシック" pitchFamily="-111" charset="-128"/>
              </a:rPr>
              <a:t>• provide leadership in thinking about the future.</a:t>
            </a:r>
          </a:p>
          <a:p>
            <a:pPr eaLnBrk="1" hangingPunct="1"/>
            <a:endParaRPr lang="en-US" sz="900" smtClean="0">
              <a:latin typeface="Times New Roman" pitchFamily="-111" charset="0"/>
              <a:ea typeface="ＭＳ Ｐゴシック" pitchFamily="-111" charset="-128"/>
              <a:cs typeface="ＭＳ Ｐゴシック" pitchFamily="-111" charset="-128"/>
            </a:endParaRPr>
          </a:p>
          <a:p>
            <a:pPr eaLnBrk="1" hangingPunct="1"/>
            <a:r>
              <a:rPr lang="en-US" sz="900" smtClean="0">
                <a:latin typeface="Times New Roman" pitchFamily="-111" charset="0"/>
                <a:ea typeface="ＭＳ Ｐゴシック" pitchFamily="-111" charset="-128"/>
                <a:cs typeface="ＭＳ Ｐゴシック" pitchFamily="-111" charset="-128"/>
              </a:rPr>
              <a:t>Gartner Group 2007 There is significant probability that, over time, market pressures will lead to a merging of current virtual worlds into a smaller number of open-sourced environments that support the free transfer of assets and avatars from one to another with the use of a single, universal client </a:t>
            </a:r>
          </a:p>
          <a:p>
            <a:pPr eaLnBrk="1" hangingPunct="1"/>
            <a:endParaRPr lang="en-US" sz="900" smtClean="0">
              <a:latin typeface="Times New Roman" pitchFamily="-111" charset="0"/>
              <a:ea typeface="ＭＳ Ｐゴシック" pitchFamily="-111" charset="-128"/>
              <a:cs typeface="ＭＳ Ｐゴシック" pitchFamily="-111" charset="-128"/>
            </a:endParaRPr>
          </a:p>
          <a:p>
            <a:pPr eaLnBrk="1" hangingPunct="1"/>
            <a:r>
              <a:rPr lang="en-US" sz="900" smtClean="0">
                <a:latin typeface="Times New Roman" pitchFamily="-111" charset="0"/>
                <a:ea typeface="ＭＳ Ｐゴシック" pitchFamily="-111" charset="-128"/>
                <a:cs typeface="ＭＳ Ｐゴシック" pitchFamily="-111" charset="-128"/>
              </a:rPr>
              <a:t>Business Week 2007 Even the earliest adopters of Second Life are turning elsewhere. In September, 2005, Wells Fargo was ahead of the corporate stampede into Second Life when it launched a 3D virtual environment, "Stagecoach Island," in Second Life to attract youthful, tech-savvy customers and teach them about banking. Now nearly 50 corporations use Second Life, with Royal Philips Electronics, Coca-Cola, and News Corp. among the latest. But Wells Fargo is gone. It pulled its Stagecoach Island out and opted to create its own world, a larger, stand-alone online universe that it can monitor more closely and customize.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C2678D9-A272-A24C-AFF9-53EE2EDAEB89}" type="slidenum">
              <a:rPr lang="en-GB">
                <a:latin typeface="Times New Roman" pitchFamily="-111" charset="0"/>
              </a:rPr>
              <a:pPr/>
              <a:t>4</a:t>
            </a:fld>
            <a:endParaRPr lang="en-GB">
              <a:latin typeface="Times New Roman" pitchFamily="-111" charset="0"/>
            </a:endParaRPr>
          </a:p>
        </p:txBody>
      </p:sp>
      <p:sp>
        <p:nvSpPr>
          <p:cNvPr id="21507" name="Rectangle 2"/>
          <p:cNvSpPr>
            <a:spLocks noRot="1" noChangeArrowheads="1" noTextEdit="1"/>
          </p:cNvSpPr>
          <p:nvPr>
            <p:ph type="sldImg"/>
          </p:nvPr>
        </p:nvSpPr>
        <p:spPr>
          <a:xfrm>
            <a:off x="1141413" y="685800"/>
            <a:ext cx="4573587" cy="3430588"/>
          </a:xfrm>
          <a:ln/>
        </p:spPr>
      </p:sp>
      <p:sp>
        <p:nvSpPr>
          <p:cNvPr id="21508" name="Rectangle 3"/>
          <p:cNvSpPr>
            <a:spLocks noGrp="1" noChangeArrowheads="1"/>
          </p:cNvSpPr>
          <p:nvPr>
            <p:ph type="body" idx="1"/>
          </p:nvPr>
        </p:nvSpPr>
        <p:spPr>
          <a:noFill/>
          <a:ln/>
        </p:spPr>
        <p:txBody>
          <a:bodyPr/>
          <a:lstStyle/>
          <a:p>
            <a:pPr eaLnBrk="1" hangingPunct="1"/>
            <a:endParaRPr lang="en-US" sz="1000" b="1" smtClean="0">
              <a:latin typeface="Arial" pitchFamily="-111" charset="0"/>
              <a:ea typeface="ＭＳ Ｐゴシック" pitchFamily="-111" charset="-128"/>
              <a:cs typeface="ＭＳ Ｐゴシック" pitchFamily="-111" charset="-128"/>
            </a:endParaRPr>
          </a:p>
          <a:p>
            <a:pPr eaLnBrk="1" hangingPunct="1"/>
            <a:r>
              <a:rPr lang="en-US" sz="1000" smtClean="0">
                <a:latin typeface="Arial" pitchFamily="-111" charset="0"/>
                <a:ea typeface="ＭＳ Ｐゴシック" pitchFamily="-111" charset="-128"/>
                <a:cs typeface="ＭＳ Ｐゴシック" pitchFamily="-111" charset="-128"/>
              </a:rPr>
              <a:t>This slide speaks to the ongoing evolution from the first web to the new web IBM and many other companies feel is developing.</a:t>
            </a:r>
          </a:p>
          <a:p>
            <a:pPr eaLnBrk="1" hangingPunct="1"/>
            <a:r>
              <a:rPr lang="en-US" sz="1000" smtClean="0">
                <a:latin typeface="Arial" pitchFamily="-111" charset="0"/>
                <a:ea typeface="ＭＳ Ｐゴシック" pitchFamily="-111" charset="-128"/>
                <a:cs typeface="ＭＳ Ｐゴシック" pitchFamily="-111" charset="-128"/>
              </a:rPr>
              <a:t>Web 1.0 – What we now see was all about getting people on. This is has been described as ‘the democratization of access’ which set the stage for the web we are living within today.</a:t>
            </a:r>
          </a:p>
          <a:p>
            <a:pPr eaLnBrk="1" hangingPunct="1"/>
            <a:r>
              <a:rPr lang="en-US" sz="1000" smtClean="0">
                <a:latin typeface="Arial" pitchFamily="-111" charset="0"/>
                <a:ea typeface="ＭＳ Ｐゴシック" pitchFamily="-111" charset="-128"/>
                <a:cs typeface="ＭＳ Ｐゴシック" pitchFamily="-111" charset="-128"/>
              </a:rPr>
              <a:t>Web 2.0 – Is all about participation, lead by new media savvy users and a growing number of social tools. This is has been described as ‘the democratization of participation’ a place where the playing field is being leveled for global collaboration, connection and participation. In this stage ‘people’ and the communities they are apart of take center stage. All ages, all skill levels and increasingly more sophisticated tool sets blend to raise the bar for knowledge and information sharing.</a:t>
            </a:r>
          </a:p>
          <a:p>
            <a:pPr eaLnBrk="1" hangingPunct="1"/>
            <a:r>
              <a:rPr lang="en-US" sz="1000" smtClean="0">
                <a:latin typeface="Arial" pitchFamily="-111" charset="0"/>
                <a:ea typeface="ＭＳ Ｐゴシック" pitchFamily="-111" charset="-128"/>
                <a:cs typeface="ＭＳ Ｐゴシック" pitchFamily="-111" charset="-128"/>
              </a:rPr>
              <a:t>Web 3.0 – On the next horizon we see another phase or augmentation of the web. This is has been described as ‘the 3D internet’ and it describes a new media-rich , converged social platform that adds a new dimension the web worlds we have seen to date. This new world includes realistic collaboration spaces, virtual social worlds, the merging of many new media and our connection via a medium that will make you feel like you can transcend geography.  We are in the very early days of discovery of this space across IBM and are discovering a variety of new opportunities and application for our business.</a:t>
            </a:r>
          </a:p>
          <a:p>
            <a:pPr eaLnBrk="1" hangingPunct="1"/>
            <a:endParaRPr lang="en-US" sz="1000" smtClean="0">
              <a:latin typeface="Arial" pitchFamily="-111" charset="0"/>
              <a:ea typeface="ＭＳ Ｐゴシック" pitchFamily="-111" charset="-128"/>
              <a:cs typeface="ＭＳ Ｐゴシック" pitchFamily="-111" charset="-128"/>
            </a:endParaRPr>
          </a:p>
          <a:p>
            <a:pPr eaLnBrk="1" hangingPunct="1"/>
            <a:r>
              <a:rPr lang="en-US" sz="1000" smtClean="0">
                <a:latin typeface="Arial" pitchFamily="-111" charset="0"/>
                <a:ea typeface="ＭＳ Ｐゴシック" pitchFamily="-111" charset="-128"/>
                <a:cs typeface="ＭＳ Ｐゴシック" pitchFamily="-111" charset="-128"/>
              </a:rPr>
              <a:t>(- &gt; launch slide15)</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Slide Image Placeholder 1"/>
          <p:cNvSpPr>
            <a:spLocks noGrp="1" noRot="1" noChangeAspect="1"/>
          </p:cNvSpPr>
          <p:nvPr>
            <p:ph type="sldImg"/>
          </p:nvPr>
        </p:nvSpPr>
        <p:spPr>
          <a:ln/>
        </p:spPr>
      </p:sp>
      <p:sp>
        <p:nvSpPr>
          <p:cNvPr id="90115" name="Notes Placeholder 2"/>
          <p:cNvSpPr>
            <a:spLocks noGrp="1"/>
          </p:cNvSpPr>
          <p:nvPr>
            <p:ph type="body" idx="1"/>
          </p:nvPr>
        </p:nvSpPr>
        <p:spPr>
          <a:noFill/>
          <a:ln/>
        </p:spPr>
        <p:txBody>
          <a:bodyPr/>
          <a:lstStyle/>
          <a:p>
            <a:pPr eaLnBrk="1" hangingPunct="1"/>
            <a:r>
              <a:rPr lang="en-US" smtClean="0">
                <a:latin typeface="Times New Roman" pitchFamily="-111" charset="0"/>
                <a:ea typeface="ＭＳ Ｐゴシック" pitchFamily="-111" charset="-128"/>
                <a:cs typeface="ＭＳ Ｐゴシック" pitchFamily="-111" charset="-128"/>
              </a:rPr>
              <a:t>Carl vast – autodesk – ceo – 2005 -2006 before you bend the first plate of steel for a plane, you should be able to fly, service, and pilot virtually</a:t>
            </a:r>
          </a:p>
          <a:p>
            <a:pPr eaLnBrk="1" hangingPunct="1"/>
            <a:endParaRPr lang="en-US" smtClean="0">
              <a:latin typeface="Times New Roman" pitchFamily="-111" charset="0"/>
              <a:ea typeface="ＭＳ Ｐゴシック" pitchFamily="-111" charset="-128"/>
              <a:cs typeface="ＭＳ Ｐゴシック" pitchFamily="-111" charset="-128"/>
            </a:endParaRPr>
          </a:p>
        </p:txBody>
      </p:sp>
      <p:sp>
        <p:nvSpPr>
          <p:cNvPr id="90116" name="Slide Number Placeholder 3"/>
          <p:cNvSpPr>
            <a:spLocks noGrp="1"/>
          </p:cNvSpPr>
          <p:nvPr>
            <p:ph type="sldNum" sz="quarter" idx="5"/>
          </p:nvPr>
        </p:nvSpPr>
        <p:spPr>
          <a:noFill/>
        </p:spPr>
        <p:txBody>
          <a:bodyPr/>
          <a:lstStyle/>
          <a:p>
            <a:fld id="{F5910111-8A5E-414A-BA44-1D6747E6876B}" type="slidenum">
              <a:rPr lang="en-US" smtClean="0">
                <a:latin typeface="Times New Roman" pitchFamily="-111" charset="0"/>
              </a:rPr>
              <a:pPr/>
              <a:t>44</a:t>
            </a:fld>
            <a:endParaRPr lang="en-US" smtClean="0">
              <a:latin typeface="Times New Roman" pitchFamily="-111"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5"/>
          <p:cNvSpPr>
            <a:spLocks noGrp="1" noChangeArrowheads="1"/>
          </p:cNvSpPr>
          <p:nvPr>
            <p:ph type="sldNum" sz="quarter" idx="5"/>
          </p:nvPr>
        </p:nvSpPr>
        <p:spPr>
          <a:noFill/>
        </p:spPr>
        <p:txBody>
          <a:bodyPr/>
          <a:lstStyle/>
          <a:p>
            <a:fld id="{B2C34F30-A001-094F-AC97-BF87320B2151}" type="slidenum">
              <a:rPr lang="en-US">
                <a:latin typeface="Times New Roman" pitchFamily="-111" charset="0"/>
                <a:ea typeface="ＭＳ Ｐゴシック" pitchFamily="-111" charset="-128"/>
                <a:cs typeface="ＭＳ Ｐゴシック" pitchFamily="-111" charset="-128"/>
              </a:rPr>
              <a:pPr/>
              <a:t>45</a:t>
            </a:fld>
            <a:endParaRPr lang="en-US">
              <a:latin typeface="Times New Roman" pitchFamily="-111" charset="0"/>
              <a:ea typeface="ＭＳ Ｐゴシック" pitchFamily="-111" charset="-128"/>
              <a:cs typeface="ＭＳ Ｐゴシック" pitchFamily="-111" charset="-128"/>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Speaker note </a:t>
            </a:r>
          </a:p>
          <a:p>
            <a:pPr eaLnBrk="1" hangingPunct="1">
              <a:lnSpc>
                <a:spcPct val="80000"/>
              </a:lnSpc>
            </a:pPr>
            <a:endParaRPr lang="en-US" sz="8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I also like to take this opportunity to show you about how some countries are even leveraging these new internet-based media and networks.  One example is China that is putting big efforts into virtual worlds. In May 2007, the Cyber Recreation Department of Beijing signed a partnership agreement with MindArk, a company in Gothenburg, to develop the largest virtual world ever. The idea is to create a virtual world  in which 7 mln people can be inworld  at the same time – both for entertainment and for business opportunities. MindArk has auctioned off five banking licenses to create real banks where virtual money can be borrowed and invested – there is a real cash economy in which money can be invested and taken out.   Why is China doing this???  Think it is very much in the quotation above – the real china….. And through this virtal world, they can reach out to the 150 mln overseas Chinese – build networks to these people to gain access to resources that these people have – financial resources, access to markets, technologies, etc.  This world will be launched something in early 2009 and it will be very exciting to see how this develops. </a:t>
            </a:r>
          </a:p>
          <a:p>
            <a:pPr eaLnBrk="1" hangingPunct="1">
              <a:lnSpc>
                <a:spcPct val="80000"/>
              </a:lnSpc>
            </a:pPr>
            <a:endParaRPr lang="en-US" sz="8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Next slide</a:t>
            </a:r>
          </a:p>
          <a:p>
            <a:pPr eaLnBrk="1" hangingPunct="1">
              <a:lnSpc>
                <a:spcPct val="80000"/>
              </a:lnSpc>
            </a:pPr>
            <a:endParaRPr lang="en-US" sz="800" smtClean="0">
              <a:latin typeface="Times New Roman" pitchFamily="-111" charset="0"/>
              <a:ea typeface="ＭＳ Ｐゴシック" pitchFamily="-111" charset="-128"/>
              <a:cs typeface="ＭＳ Ｐゴシック" pitchFamily="-111" charset="-128"/>
            </a:endParaRPr>
          </a:p>
          <a:p>
            <a:pPr eaLnBrk="1" hangingPunct="1">
              <a:lnSpc>
                <a:spcPct val="80000"/>
              </a:lnSpc>
            </a:pPr>
            <a:endParaRPr lang="en-US" sz="800" smtClean="0">
              <a:latin typeface="Times New Roman" pitchFamily="-111" charset="0"/>
              <a:ea typeface="ＭＳ Ｐゴシック" pitchFamily="-111" charset="-128"/>
              <a:cs typeface="ＭＳ Ｐゴシック" pitchFamily="-111" charset="-128"/>
            </a:endParaRPr>
          </a:p>
          <a:p>
            <a:pPr eaLnBrk="1" hangingPunct="1">
              <a:lnSpc>
                <a:spcPct val="80000"/>
              </a:lnSpc>
            </a:pPr>
            <a:endParaRPr lang="en-US" sz="800" smtClean="0">
              <a:latin typeface="Times New Roman" pitchFamily="-111" charset="0"/>
              <a:ea typeface="ＭＳ Ｐゴシック" pitchFamily="-111" charset="-128"/>
              <a:cs typeface="ＭＳ Ｐゴシック" pitchFamily="-111" charset="-128"/>
            </a:endParaRPr>
          </a:p>
          <a:p>
            <a:pPr eaLnBrk="1" hangingPunct="1">
              <a:lnSpc>
                <a:spcPct val="80000"/>
              </a:lnSpc>
            </a:pPr>
            <a:endParaRPr lang="en-US" sz="8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Other notes</a:t>
            </a:r>
          </a:p>
          <a:p>
            <a:pPr eaLnBrk="1" hangingPunct="1">
              <a:lnSpc>
                <a:spcPct val="80000"/>
              </a:lnSpc>
            </a:pPr>
            <a:endParaRPr lang="en-US" sz="800" b="1"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Discussion with Frank Campbell - MindArk</a:t>
            </a: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The banks were separate from the Chinese deal – they were for entropia universe  In general – banking licenses – they are up and working now – 2 years since released now, competitive branch like any others, some banks have gone ahead and some falling behind – market competition like in any other market  </a:t>
            </a:r>
          </a:p>
          <a:p>
            <a:pPr eaLnBrk="1" hangingPunct="1">
              <a:lnSpc>
                <a:spcPct val="80000"/>
              </a:lnSpc>
            </a:pPr>
            <a:endParaRPr lang="en-US" sz="8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As for China, the partnership deal would allow them to regulate the banks and anything else on their planet – dotman</a:t>
            </a:r>
          </a:p>
          <a:p>
            <a:pPr eaLnBrk="1" hangingPunct="1">
              <a:lnSpc>
                <a:spcPct val="80000"/>
              </a:lnSpc>
            </a:pPr>
            <a:endParaRPr lang="en-US" sz="8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As for the project, they are very good in the development along the way…not sure when to be released but well on their way.  The press release was for when the agreement was signed in Nov 2007.  </a:t>
            </a:r>
          </a:p>
          <a:p>
            <a:pPr eaLnBrk="1" hangingPunct="1">
              <a:lnSpc>
                <a:spcPct val="80000"/>
              </a:lnSpc>
            </a:pPr>
            <a:endParaRPr lang="en-US" sz="8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As for the 10,000 people hired, they have a large number of people, but not sure if it is of that large volume. </a:t>
            </a:r>
          </a:p>
          <a:p>
            <a:pPr eaLnBrk="1" hangingPunct="1">
              <a:lnSpc>
                <a:spcPct val="80000"/>
              </a:lnSpc>
            </a:pPr>
            <a:endParaRPr lang="en-US" sz="8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They chose our platform because they recognize our platform that we have to be of use – combines entertainment with cash economy – provide both business opportunities and entertainment </a:t>
            </a:r>
          </a:p>
          <a:p>
            <a:pPr eaLnBrk="1" hangingPunct="1">
              <a:lnSpc>
                <a:spcPct val="80000"/>
              </a:lnSpc>
            </a:pPr>
            <a:endParaRPr lang="en-US" sz="8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We have state of art graphic engines that will keep going for several years - Platform – make an effort to make topnotch Cry engine  (now in final round with NASA for educational platform)</a:t>
            </a:r>
          </a:p>
          <a:p>
            <a:pPr eaLnBrk="1" hangingPunct="1">
              <a:lnSpc>
                <a:spcPct val="80000"/>
              </a:lnSpc>
            </a:pPr>
            <a:endParaRPr lang="en-US" sz="8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As for financial crisis – people will have less money – will not spend more time at home and look for entertainment – this is a real cash economy so we are feeling it like anyone else – </a:t>
            </a:r>
          </a:p>
          <a:p>
            <a:pPr eaLnBrk="1" hangingPunct="1">
              <a:lnSpc>
                <a:spcPct val="80000"/>
              </a:lnSpc>
            </a:pPr>
            <a:endParaRPr lang="en-US" sz="8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Dotman is what it is called – this very Chinese – have dotcoffee, dotman – sign of new era</a:t>
            </a:r>
          </a:p>
          <a:p>
            <a:pPr eaLnBrk="1" hangingPunct="1">
              <a:lnSpc>
                <a:spcPct val="80000"/>
              </a:lnSpc>
            </a:pPr>
            <a:endParaRPr lang="en-US" sz="8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Robert Lai is the one who died and now been taken over by others.</a:t>
            </a:r>
          </a:p>
          <a:p>
            <a:pPr eaLnBrk="1" hangingPunct="1">
              <a:lnSpc>
                <a:spcPct val="80000"/>
              </a:lnSpc>
            </a:pPr>
            <a:endParaRPr lang="en-US" sz="800" b="1" i="1" smtClean="0">
              <a:latin typeface="Times New Roman" pitchFamily="-111" charset="0"/>
              <a:ea typeface="ＭＳ Ｐゴシック" pitchFamily="-111" charset="-128"/>
              <a:cs typeface="ＭＳ Ｐゴシック" pitchFamily="-111" charset="-128"/>
            </a:endParaRPr>
          </a:p>
          <a:p>
            <a:pPr eaLnBrk="1" hangingPunct="1">
              <a:lnSpc>
                <a:spcPct val="80000"/>
              </a:lnSpc>
            </a:pPr>
            <a:endParaRPr lang="en-US" sz="800" b="1" i="1"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800" b="1" i="1" smtClean="0">
                <a:latin typeface="Times New Roman" pitchFamily="-111" charset="0"/>
                <a:ea typeface="ＭＳ Ｐゴシック" pitchFamily="-111" charset="-128"/>
                <a:cs typeface="ＭＳ Ｐゴシック" pitchFamily="-111" charset="-128"/>
              </a:rPr>
              <a:t>Wikipedia.org</a:t>
            </a:r>
          </a:p>
          <a:p>
            <a:pPr eaLnBrk="1" hangingPunct="1">
              <a:lnSpc>
                <a:spcPct val="80000"/>
              </a:lnSpc>
            </a:pPr>
            <a:r>
              <a:rPr lang="en-US" sz="800" b="1" i="1" smtClean="0">
                <a:latin typeface="Times New Roman" pitchFamily="-111" charset="0"/>
                <a:ea typeface="ＭＳ Ｐゴシック" pitchFamily="-111" charset="-128"/>
                <a:cs typeface="ＭＳ Ｐゴシック" pitchFamily="-111" charset="-128"/>
              </a:rPr>
              <a:t>Entropia Universe</a:t>
            </a:r>
            <a:r>
              <a:rPr lang="en-US" sz="800" smtClean="0">
                <a:latin typeface="Times New Roman" pitchFamily="-111" charset="0"/>
                <a:ea typeface="ＭＳ Ｐゴシック" pitchFamily="-111" charset="-128"/>
                <a:cs typeface="ＭＳ Ｐゴシック" pitchFamily="-111" charset="-128"/>
              </a:rPr>
              <a:t> is an online </a:t>
            </a:r>
            <a:r>
              <a:rPr lang="en-US" sz="800" smtClean="0">
                <a:latin typeface="Times New Roman" pitchFamily="-111" charset="0"/>
                <a:ea typeface="ＭＳ Ｐゴシック" pitchFamily="-111" charset="-128"/>
                <a:cs typeface="ＭＳ Ｐゴシック" pitchFamily="-111" charset="-128"/>
                <a:hlinkClick r:id="rId3" tooltip="Virtual universe"/>
              </a:rPr>
              <a:t>virtual universe</a:t>
            </a:r>
            <a:r>
              <a:rPr lang="en-US" sz="800" smtClean="0">
                <a:latin typeface="Times New Roman" pitchFamily="-111" charset="0"/>
                <a:ea typeface="ＭＳ Ｐゴシック" pitchFamily="-111" charset="-128"/>
                <a:cs typeface="ＭＳ Ｐゴシック" pitchFamily="-111" charset="-128"/>
              </a:rPr>
              <a:t> designed by </a:t>
            </a:r>
            <a:r>
              <a:rPr lang="en-US" sz="800" smtClean="0">
                <a:latin typeface="Times New Roman" pitchFamily="-111" charset="0"/>
                <a:ea typeface="ＭＳ Ｐゴシック" pitchFamily="-111" charset="-128"/>
                <a:cs typeface="ＭＳ Ｐゴシック" pitchFamily="-111" charset="-128"/>
                <a:hlinkClick r:id="rId4" tooltip="Sweden"/>
              </a:rPr>
              <a:t>Swedish</a:t>
            </a:r>
            <a:r>
              <a:rPr lang="en-US" sz="800" smtClean="0">
                <a:latin typeface="Times New Roman" pitchFamily="-111" charset="0"/>
                <a:ea typeface="ＭＳ Ｐゴシック" pitchFamily="-111" charset="-128"/>
                <a:cs typeface="ＭＳ Ｐゴシック" pitchFamily="-111" charset="-128"/>
              </a:rPr>
              <a:t> software company </a:t>
            </a:r>
            <a:r>
              <a:rPr lang="en-US" sz="800" smtClean="0">
                <a:latin typeface="Times New Roman" pitchFamily="-111" charset="0"/>
                <a:ea typeface="ＭＳ Ｐゴシック" pitchFamily="-111" charset="-128"/>
                <a:cs typeface="ＭＳ Ｐゴシック" pitchFamily="-111" charset="-128"/>
                <a:hlinkClick r:id="rId5" tooltip="MindArk"/>
              </a:rPr>
              <a:t>MindArk</a:t>
            </a:r>
            <a:r>
              <a:rPr lang="en-US" sz="800" smtClean="0">
                <a:latin typeface="Times New Roman" pitchFamily="-111" charset="0"/>
                <a:ea typeface="ＭＳ Ｐゴシック" pitchFamily="-111" charset="-128"/>
                <a:cs typeface="ＭＳ Ｐゴシック" pitchFamily="-111" charset="-128"/>
              </a:rPr>
              <a:t>. It advertises a unique "Real Cash Economy (RCE)" in which Entropia Universe currency (PED - Project Entropia Dollars) can be redeemed back into real world funds at a fixed exchange rate with the US dollar, where 10 PED = $1 USD.[1][2] This means that virtual items acquired inside Entropia Universe have a real cash value, and a participant may, at any time, withdraw their accumulated PEDs back into real world currencies according to the fixed exchange rate.[3] </a:t>
            </a:r>
          </a:p>
          <a:p>
            <a:pPr eaLnBrk="1" hangingPunct="1">
              <a:lnSpc>
                <a:spcPct val="80000"/>
              </a:lnSpc>
            </a:pPr>
            <a:endParaRPr lang="en-US" sz="8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On </a:t>
            </a:r>
            <a:r>
              <a:rPr lang="en-US" sz="800" smtClean="0">
                <a:latin typeface="Times New Roman" pitchFamily="-111" charset="0"/>
                <a:ea typeface="ＭＳ Ｐゴシック" pitchFamily="-111" charset="-128"/>
                <a:cs typeface="ＭＳ Ｐゴシック" pitchFamily="-111" charset="-128"/>
                <a:hlinkClick r:id="rId6" tooltip="May 30"/>
              </a:rPr>
              <a:t>30 May</a:t>
            </a:r>
            <a:r>
              <a:rPr lang="en-US" sz="800" smtClean="0">
                <a:latin typeface="Times New Roman" pitchFamily="-111" charset="0"/>
                <a:ea typeface="ＭＳ Ｐゴシック" pitchFamily="-111" charset="-128"/>
                <a:cs typeface="ＭＳ Ｐゴシック" pitchFamily="-111" charset="-128"/>
              </a:rPr>
              <a:t> </a:t>
            </a:r>
            <a:r>
              <a:rPr lang="en-US" sz="800" smtClean="0">
                <a:latin typeface="Times New Roman" pitchFamily="-111" charset="0"/>
                <a:ea typeface="ＭＳ Ｐゴシック" pitchFamily="-111" charset="-128"/>
                <a:cs typeface="ＭＳ Ｐゴシック" pitchFamily="-111" charset="-128"/>
                <a:hlinkClick r:id="rId7" tooltip="2007"/>
              </a:rPr>
              <a:t>2007</a:t>
            </a:r>
            <a:r>
              <a:rPr lang="en-US" sz="800" smtClean="0">
                <a:latin typeface="Times New Roman" pitchFamily="-111" charset="0"/>
                <a:ea typeface="ＭＳ Ｐゴシック" pitchFamily="-111" charset="-128"/>
                <a:cs typeface="ＭＳ Ｐゴシック" pitchFamily="-111" charset="-128"/>
              </a:rPr>
              <a:t>, it was announced that Entropia Universe had been chosen by the Beijing Municipal People's Government supported online entertainment company Cyber Recreation Development Corp. (CRD) to create a cash-based virtual economy for </a:t>
            </a:r>
            <a:r>
              <a:rPr lang="en-US" sz="800" smtClean="0">
                <a:latin typeface="Times New Roman" pitchFamily="-111" charset="0"/>
                <a:ea typeface="ＭＳ Ｐゴシック" pitchFamily="-111" charset="-128"/>
                <a:cs typeface="ＭＳ Ｐゴシック" pitchFamily="-111" charset="-128"/>
                <a:hlinkClick r:id="rId8" tooltip="China"/>
              </a:rPr>
              <a:t>China</a:t>
            </a:r>
            <a:r>
              <a:rPr lang="en-US" sz="800" smtClean="0">
                <a:latin typeface="Times New Roman" pitchFamily="-111" charset="0"/>
                <a:ea typeface="ＭＳ Ｐゴシック" pitchFamily="-111" charset="-128"/>
                <a:cs typeface="ＭＳ Ｐゴシック" pitchFamily="-111" charset="-128"/>
              </a:rPr>
              <a:t>, creating the largest virtual world ever. </a:t>
            </a:r>
          </a:p>
          <a:p>
            <a:pPr eaLnBrk="1" hangingPunct="1">
              <a:lnSpc>
                <a:spcPct val="80000"/>
              </a:lnSpc>
            </a:pPr>
            <a:endParaRPr lang="en-US" sz="8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800" b="1" i="1" smtClean="0">
                <a:latin typeface="Times New Roman" pitchFamily="-111" charset="0"/>
                <a:ea typeface="ＭＳ Ｐゴシック" pitchFamily="-111" charset="-128"/>
                <a:cs typeface="ＭＳ Ｐゴシック" pitchFamily="-111" charset="-128"/>
              </a:rPr>
              <a:t>Financial Times</a:t>
            </a: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BEIJING, June 06, SinoCast -- China is to build the first homegrown virtual world supported by real currency, reveals Sweden- based Entropia. Millions of people will work, communicate with each other and be in love in the virtual world.</a:t>
            </a: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CRD, under the control of Beijing Municipal People's Government, has been in talks with Entropia and has chosen it as the builder of the virtual world from many competitors including Second Life. Entropia beat down its rivals, owing to its safety, stability and capacity to control a Real Cash Economy, says its spokesman.</a:t>
            </a: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The server to support the virtual world will be located in China Mainland, under the inspection and management of CRD and Sweden- based MindArk.</a:t>
            </a: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Entropia's spokesman remarks the building of the virtual world will create 10,000 jobs for the Chinese market. Upon its completion, 7 million homegrown users and 150 billion overseas users will join to communicate with each other and do business in the virtual world.</a:t>
            </a: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The annual benefit from China's virtual economy will top USD 1 billion, according to evaluation. Entropia's virtual world supports trade of dummy goods and users can meet in reality to make deals. </a:t>
            </a:r>
          </a:p>
          <a:p>
            <a:pPr eaLnBrk="1" hangingPunct="1">
              <a:lnSpc>
                <a:spcPct val="80000"/>
              </a:lnSpc>
            </a:pPr>
            <a:endParaRPr lang="en-US" sz="800" smtClean="0">
              <a:latin typeface="Times New Roman" pitchFamily="-111" charset="0"/>
              <a:ea typeface="ＭＳ Ｐゴシック" pitchFamily="-111" charset="-128"/>
              <a:cs typeface="ＭＳ Ｐゴシック" pitchFamily="-111" charset="-128"/>
            </a:endParaRPr>
          </a:p>
          <a:p>
            <a:pPr eaLnBrk="1" hangingPunct="1">
              <a:lnSpc>
                <a:spcPct val="80000"/>
              </a:lnSpc>
            </a:pPr>
            <a:r>
              <a:rPr lang="en-US" sz="800" b="1" i="1" smtClean="0">
                <a:latin typeface="Times New Roman" pitchFamily="-111" charset="0"/>
                <a:ea typeface="ＭＳ Ｐゴシック" pitchFamily="-111" charset="-128"/>
                <a:cs typeface="ＭＳ Ｐゴシック" pitchFamily="-111" charset="-128"/>
              </a:rPr>
              <a:t>Market Wire</a:t>
            </a: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Virtual World Entropia Universe Issues First Ever Virtual Banking Licenses for $400,000</a:t>
            </a:r>
          </a:p>
          <a:p>
            <a:pPr eaLnBrk="1" hangingPunct="1">
              <a:lnSpc>
                <a:spcPct val="80000"/>
              </a:lnSpc>
            </a:pPr>
            <a:r>
              <a:rPr lang="en-US" sz="800" smtClean="0">
                <a:latin typeface="Times New Roman" pitchFamily="-111" charset="0"/>
                <a:ea typeface="ＭＳ Ｐゴシック" pitchFamily="-111" charset="-128"/>
                <a:cs typeface="ＭＳ Ｐゴシック" pitchFamily="-111" charset="-128"/>
              </a:rPr>
              <a:t>MindArk Announces the Five Winners of the World's First Virtual Banking License; Real World Banks and Celebrities Among the Buyers</a:t>
            </a:r>
          </a:p>
          <a:p>
            <a:pPr eaLnBrk="1" hangingPunct="1">
              <a:lnSpc>
                <a:spcPct val="80000"/>
              </a:lnSpc>
            </a:pPr>
            <a:r>
              <a:rPr lang="en-US" sz="800" b="1" smtClean="0">
                <a:latin typeface="Times New Roman" pitchFamily="-111" charset="0"/>
                <a:ea typeface="ＭＳ Ｐゴシック" pitchFamily="-111" charset="-128"/>
                <a:cs typeface="ＭＳ Ｐゴシック" pitchFamily="-111" charset="-128"/>
              </a:rPr>
              <a:t>Highlighted Links</a:t>
            </a:r>
            <a:r>
              <a:rPr lang="en-US" sz="800" smtClean="0">
                <a:latin typeface="Times New Roman" pitchFamily="-111" charset="0"/>
                <a:ea typeface="ＭＳ Ｐゴシック" pitchFamily="-111" charset="-128"/>
                <a:cs typeface="ＭＳ Ｐゴシック" pitchFamily="-111" charset="-128"/>
              </a:rPr>
              <a:t> </a:t>
            </a:r>
            <a:r>
              <a:rPr lang="en-US" sz="800" smtClean="0">
                <a:latin typeface="Times New Roman" pitchFamily="-111" charset="0"/>
                <a:ea typeface="ＭＳ Ｐゴシック" pitchFamily="-111" charset="-128"/>
                <a:cs typeface="ＭＳ Ｐゴシック" pitchFamily="-111" charset="-128"/>
                <a:hlinkClick r:id="rId9"/>
              </a:rPr>
              <a:t>Entropia Universe</a:t>
            </a:r>
            <a:r>
              <a:rPr lang="en-US" sz="800" smtClean="0">
                <a:latin typeface="Times New Roman" pitchFamily="-111" charset="0"/>
                <a:ea typeface="ＭＳ Ｐゴシック" pitchFamily="-111" charset="-128"/>
                <a:cs typeface="ＭＳ Ｐゴシック" pitchFamily="-111" charset="-128"/>
              </a:rPr>
              <a:t>GOTHENBURG, SWEDEN -- (MARKET WIRE) -- May 8, 2007 -- In yet another first for both the virtual world and the real world, Entropia Universe creators MindArk PE AB today announced the long-awaited results of the very first virtual banking license auction after months of active bidding. The five licenses sold for an astounding total of $404,000 to a mix of real world banks, Entropia celebrities, and entrepreneurs, all seeking to invest in the virtual realm. Up for sale since January, these two-year exclusive licenses will integrate real world banking systems into Entropia Universe.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5"/>
          <p:cNvSpPr>
            <a:spLocks noGrp="1" noChangeArrowheads="1"/>
          </p:cNvSpPr>
          <p:nvPr>
            <p:ph type="sldNum" sz="quarter" idx="5"/>
          </p:nvPr>
        </p:nvSpPr>
        <p:spPr>
          <a:noFill/>
        </p:spPr>
        <p:txBody>
          <a:bodyPr/>
          <a:lstStyle/>
          <a:p>
            <a:fld id="{3B21D235-503B-9647-AB06-C5AB73D0D55C}" type="slidenum">
              <a:rPr lang="en-US">
                <a:latin typeface="Times New Roman" pitchFamily="-111" charset="0"/>
              </a:rPr>
              <a:pPr/>
              <a:t>47</a:t>
            </a:fld>
            <a:endParaRPr lang="en-US">
              <a:latin typeface="Times New Roman" pitchFamily="-111" charset="0"/>
            </a:endParaRPr>
          </a:p>
        </p:txBody>
      </p:sp>
      <p:sp>
        <p:nvSpPr>
          <p:cNvPr id="95235" name="Rectangle 2"/>
          <p:cNvSpPr>
            <a:spLocks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lnSpc>
                <a:spcPct val="95000"/>
              </a:lnSpc>
              <a:spcBef>
                <a:spcPct val="0"/>
              </a:spcBef>
            </a:pPr>
            <a:r>
              <a:rPr lang="en-US" smtClean="0">
                <a:solidFill>
                  <a:srgbClr val="DEDEDE"/>
                </a:solidFill>
                <a:latin typeface="Trebuchet MS" pitchFamily="-111" charset="0"/>
                <a:ea typeface="ＭＳ Ｐゴシック" pitchFamily="-111" charset="-128"/>
                <a:cs typeface="ＭＳ Ｐゴシック" pitchFamily="-111" charset="-128"/>
              </a:rPr>
              <a:t>New Generation is Grown in Virtual Worlds</a:t>
            </a:r>
            <a:endParaRPr lang="en-US" sz="1000" smtClean="0">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r>
              <a:rPr lang="en-US" smtClean="0">
                <a:solidFill>
                  <a:srgbClr val="DEDEDE"/>
                </a:solidFill>
                <a:latin typeface="Trebuchet MS" pitchFamily="-111" charset="0"/>
                <a:ea typeface="ＭＳ Ｐゴシック" pitchFamily="-111" charset="-128"/>
                <a:cs typeface="ＭＳ Ｐゴシック" pitchFamily="-111" charset="-128"/>
              </a:rPr>
              <a:t>--no need to wait oldies to learn VWs. New generation is already in.</a:t>
            </a:r>
            <a:r>
              <a:rPr lang="en-US" b="1" smtClean="0">
                <a:solidFill>
                  <a:srgbClr val="DEDEDE"/>
                </a:solidFill>
                <a:latin typeface="Trebuchet MS" pitchFamily="-111" charset="0"/>
                <a:ea typeface="ＭＳ Ｐゴシック" pitchFamily="-111" charset="-128"/>
                <a:cs typeface="ＭＳ Ｐゴシック" pitchFamily="-111" charset="-128"/>
              </a:rPr>
              <a:t>Are we ready when they grow up?</a:t>
            </a:r>
            <a:endParaRPr lang="en-US" sz="1000" smtClean="0">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r>
              <a:rPr lang="en-US" smtClean="0">
                <a:solidFill>
                  <a:srgbClr val="DEDEDE"/>
                </a:solidFill>
                <a:latin typeface="Trebuchet MS" pitchFamily="-111" charset="0"/>
                <a:ea typeface="ＭＳ Ｐゴシック" pitchFamily="-111" charset="-128"/>
                <a:cs typeface="ＭＳ Ｐゴシック" pitchFamily="-111" charset="-128"/>
              </a:rPr>
              <a:t>ex:</a:t>
            </a:r>
            <a:endParaRPr lang="en-US" sz="1000" smtClean="0">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mtClean="0">
              <a:solidFill>
                <a:srgbClr val="DEDEDE"/>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r>
              <a:rPr lang="en-US" smtClean="0">
                <a:solidFill>
                  <a:srgbClr val="DEDEDE"/>
                </a:solidFill>
                <a:latin typeface="Trebuchet MS" pitchFamily="-111" charset="0"/>
                <a:ea typeface="ＭＳ Ｐゴシック" pitchFamily="-111" charset="-128"/>
                <a:cs typeface="ＭＳ Ｐゴシック" pitchFamily="-111" charset="-128"/>
              </a:rPr>
              <a:t>Toy manufacturer Spin Master today said it would launch Liv World, an online site designed to compliment its new Liv line of dolls targeted at girls 5+. Similar to a Webkinz or Ty Beanie Babies 2.0 plush, buyers of the Liv dolls get a unique code which permits entrée to an online world. Spin Master calls Liv World "the first website of its kind to deliver an engaging daily narrative of each doll's life" and one that "opens an online world and invites girls to connect at a deeper level with each Liv teen's story." Spin Master promises daily diary updates, the ability for visitors to collect fashions in a "virtual closet," regularly updated webisodes and mini-games.</a:t>
            </a:r>
            <a:endParaRPr lang="en-US" sz="1000" smtClean="0">
              <a:latin typeface="Times New Roman" pitchFamily="-111" charset="0"/>
              <a:ea typeface="ＭＳ Ｐゴシック" pitchFamily="-111" charset="-128"/>
              <a:cs typeface="ＭＳ Ｐゴシック" pitchFamily="-111" charset="-128"/>
            </a:endParaRPr>
          </a:p>
          <a:p>
            <a:pPr eaLnBrk="1" hangingPunct="1"/>
            <a:endParaRPr lang="en-US" smtClean="0">
              <a:latin typeface="Times New Roman" pitchFamily="-111" charset="0"/>
              <a:ea typeface="ＭＳ Ｐゴシック" pitchFamily="-111" charset="-128"/>
              <a:cs typeface="ＭＳ Ｐゴシック" pitchFamily="-111"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F2F4605-E294-D748-8D59-CC48C12415BB}" type="slidenum">
              <a:rPr lang="en-US">
                <a:latin typeface="Times New Roman" pitchFamily="-111" charset="0"/>
              </a:rPr>
              <a:pPr/>
              <a:t>48</a:t>
            </a:fld>
            <a:endParaRPr lang="en-US">
              <a:latin typeface="Times New Roman" pitchFamily="-111" charset="0"/>
            </a:endParaRPr>
          </a:p>
        </p:txBody>
      </p:sp>
      <p:sp>
        <p:nvSpPr>
          <p:cNvPr id="97283" name="Rectangle 1"/>
          <p:cNvSpPr>
            <a:spLocks noChangeArrowheads="1"/>
          </p:cNvSpPr>
          <p:nvPr>
            <p:ph type="sldImg"/>
          </p:nvPr>
        </p:nvSpPr>
        <p:spPr>
          <a:ln/>
        </p:spPr>
      </p:sp>
      <p:sp>
        <p:nvSpPr>
          <p:cNvPr id="97284" name="Rectangle 2"/>
          <p:cNvSpPr>
            <a:spLocks noGrp="1" noChangeArrowheads="1"/>
          </p:cNvSpPr>
          <p:nvPr>
            <p:ph type="body" idx="1"/>
          </p:nvPr>
        </p:nvSpPr>
        <p:spPr>
          <a:noFill/>
          <a:ln/>
        </p:spPr>
        <p:txBody>
          <a:bodyPr lIns="0" tIns="0" rIns="0" bIns="0"/>
          <a:lstStyle/>
          <a:p>
            <a:pPr eaLnBrk="1" hangingPunct="1">
              <a:lnSpc>
                <a:spcPct val="95000"/>
              </a:lnSpc>
              <a:spcBef>
                <a:spcPct val="0"/>
              </a:spcBef>
            </a:pPr>
            <a:endParaRPr lang="en-US" sz="1600">
              <a:solidFill>
                <a:srgbClr val="DEDEDE"/>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a:solidFill>
                  <a:srgbClr val="DEDEDE"/>
                </a:solidFill>
                <a:latin typeface="Trebuchet MS" pitchFamily="-111" charset="0"/>
                <a:ea typeface="ＭＳ Ｐゴシック" pitchFamily="-111" charset="-128"/>
                <a:cs typeface="ＭＳ Ｐゴシック" pitchFamily="-111" charset="-128"/>
              </a:rPr>
              <a:t>You can show this video to the audience.</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u="sng">
                <a:solidFill>
                  <a:srgbClr val="0384BF"/>
                </a:solidFill>
                <a:latin typeface="Trebuchet MS" pitchFamily="-111" charset="0"/>
                <a:ea typeface="ＭＳ Ｐゴシック" pitchFamily="-111" charset="-128"/>
                <a:cs typeface="ＭＳ Ｐゴシック" pitchFamily="-111" charset="-128"/>
                <a:hlinkClick r:id="rId3"/>
              </a:rPr>
              <a:t>http://www.youtube.com/watch?v=1DwL1JIvGhc</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DEDEDE"/>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DEDEDE"/>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DEDEDE"/>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a:solidFill>
                  <a:srgbClr val="DEDEDE"/>
                </a:solidFill>
                <a:latin typeface="Trebuchet MS" pitchFamily="-111" charset="0"/>
                <a:ea typeface="ＭＳ Ｐゴシック" pitchFamily="-111" charset="-128"/>
                <a:cs typeface="ＭＳ Ｐゴシック" pitchFamily="-111" charset="-128"/>
              </a:rPr>
              <a:t>seach:</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a:solidFill>
                  <a:srgbClr val="DEDEDE"/>
                </a:solidFill>
                <a:latin typeface="Trebuchet MS" pitchFamily="-111" charset="0"/>
                <a:ea typeface="ＭＳ Ｐゴシック" pitchFamily="-111" charset="-128"/>
                <a:cs typeface="ＭＳ Ｐゴシック" pitchFamily="-111" charset="-128"/>
              </a:rPr>
              <a:t>one--use existing virtual world and be entrepreneurs..</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a:solidFill>
                  <a:srgbClr val="DEDEDE"/>
                </a:solidFill>
                <a:latin typeface="Trebuchet MS" pitchFamily="-111" charset="0"/>
                <a:ea typeface="ＭＳ Ｐゴシック" pitchFamily="-111" charset="-128"/>
                <a:cs typeface="ＭＳ Ｐゴシック" pitchFamily="-111" charset="-128"/>
              </a:rPr>
              <a:t>use </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DEDEDE"/>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a:solidFill>
                  <a:srgbClr val="DEDEDE"/>
                </a:solidFill>
                <a:latin typeface="Trebuchet MS" pitchFamily="-111" charset="0"/>
                <a:ea typeface="ＭＳ Ｐゴシック" pitchFamily="-111" charset="-128"/>
                <a:cs typeface="ＭＳ Ｐゴシック" pitchFamily="-111" charset="-128"/>
              </a:rPr>
              <a:t>company: show case in sl selling in real life goods..</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DEDEDE"/>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a:solidFill>
                  <a:srgbClr val="DEDEDE"/>
                </a:solidFill>
                <a:latin typeface="Trebuchet MS" pitchFamily="-111" charset="0"/>
                <a:ea typeface="ＭＳ Ｐゴシック" pitchFamily="-111" charset="-128"/>
                <a:cs typeface="ＭＳ Ｐゴシック" pitchFamily="-111" charset="-128"/>
              </a:rPr>
              <a:t>create your own virtual world to create brand awareness...</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DEDEDE"/>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DEDEDE"/>
              </a:solidFill>
              <a:latin typeface="Trebuchet MS" pitchFamily="-111" charset="0"/>
              <a:ea typeface="ＭＳ Ｐゴシック" pitchFamily="-111" charset="-128"/>
              <a:cs typeface="ＭＳ Ｐゴシック" pitchFamily="-111"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8824DD68-512E-4447-8B99-C7485BD3B92E}" type="slidenum">
              <a:rPr lang="en-US">
                <a:latin typeface="Times New Roman" pitchFamily="-111" charset="0"/>
              </a:rPr>
              <a:pPr/>
              <a:t>49</a:t>
            </a:fld>
            <a:endParaRPr lang="en-US">
              <a:latin typeface="Times New Roman" pitchFamily="-111" charset="0"/>
            </a:endParaRPr>
          </a:p>
        </p:txBody>
      </p:sp>
      <p:sp>
        <p:nvSpPr>
          <p:cNvPr id="99331" name="Rectangle 1"/>
          <p:cNvSpPr>
            <a:spLocks noChangeArrowheads="1"/>
          </p:cNvSpPr>
          <p:nvPr>
            <p:ph type="sldImg"/>
          </p:nvPr>
        </p:nvSpPr>
        <p:spPr>
          <a:ln/>
        </p:spPr>
      </p:sp>
      <p:sp>
        <p:nvSpPr>
          <p:cNvPr id="99332" name="Rectangle 2"/>
          <p:cNvSpPr>
            <a:spLocks noGrp="1" noChangeArrowheads="1"/>
          </p:cNvSpPr>
          <p:nvPr>
            <p:ph type="body" idx="1"/>
          </p:nvPr>
        </p:nvSpPr>
        <p:spPr>
          <a:noFill/>
          <a:ln/>
        </p:spPr>
        <p:txBody>
          <a:bodyPr lIns="0" tIns="0" rIns="0" bIns="0"/>
          <a:lstStyle/>
          <a:p>
            <a:pPr eaLnBrk="1" hangingPunct="1">
              <a:lnSpc>
                <a:spcPct val="95000"/>
              </a:lnSpc>
              <a:spcBef>
                <a:spcPct val="0"/>
              </a:spcBef>
            </a:pPr>
            <a:r>
              <a:rPr lang="en-US" sz="1600" b="1">
                <a:solidFill>
                  <a:srgbClr val="2A3845"/>
                </a:solidFill>
                <a:latin typeface="Trebuchet MS" pitchFamily="-111" charset="0"/>
                <a:ea typeface="ＭＳ Ｐゴシック" pitchFamily="-111" charset="-128"/>
                <a:cs typeface="ＭＳ Ｐゴシック" pitchFamily="-111" charset="-128"/>
              </a:rPr>
              <a:t>youtube video for you: from Zynga team</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b="1" u="sng">
                <a:solidFill>
                  <a:srgbClr val="0384BF"/>
                </a:solidFill>
                <a:latin typeface="Trebuchet MS" pitchFamily="-111" charset="0"/>
                <a:ea typeface="ＭＳ Ｐゴシック" pitchFamily="-111" charset="-128"/>
                <a:cs typeface="ＭＳ Ｐゴシック" pitchFamily="-111" charset="-128"/>
                <a:hlinkClick r:id="rId3"/>
              </a:rPr>
              <a:t>http://www.youtube.com/watch?v=MeRfnXbKbko&amp;feature=player_embedded#t=207</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b="1">
              <a:solidFill>
                <a:srgbClr val="2A3845"/>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b="1">
                <a:solidFill>
                  <a:srgbClr val="2A3845"/>
                </a:solidFill>
                <a:latin typeface="Trebuchet MS" pitchFamily="-111" charset="0"/>
                <a:ea typeface="ＭＳ Ｐゴシック" pitchFamily="-111" charset="-128"/>
                <a:cs typeface="ＭＳ Ｐゴシック" pitchFamily="-111" charset="-128"/>
              </a:rPr>
              <a:t>reference: </a:t>
            </a:r>
            <a:r>
              <a:rPr lang="en-US" sz="1600" u="sng">
                <a:solidFill>
                  <a:srgbClr val="0384BF"/>
                </a:solidFill>
                <a:latin typeface="Trebuchet MS" pitchFamily="-111" charset="0"/>
                <a:ea typeface="ＭＳ Ｐゴシック" pitchFamily="-111" charset="-128"/>
                <a:cs typeface="ＭＳ Ｐゴシック" pitchFamily="-111" charset="-128"/>
                <a:hlinkClick r:id="rId4"/>
              </a:rPr>
              <a:t>http://www.gamesbrief.com/2009/09/six-secrets-of-farmvilles-success-and-33-million-people-agree/</a:t>
            </a:r>
            <a:endParaRPr lang="en-US" sz="1600" u="sng">
              <a:solidFill>
                <a:srgbClr val="0384BF"/>
              </a:solidFill>
              <a:latin typeface="Trebuchet MS" pitchFamily="-111" charset="0"/>
              <a:ea typeface="ＭＳ Ｐゴシック" pitchFamily="-111" charset="-128"/>
              <a:cs typeface="ＭＳ Ｐゴシック" pitchFamily="-111"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B2B8FD64-FB53-9340-87A4-90CAB1EC9CA8}" type="slidenum">
              <a:rPr lang="en-US">
                <a:latin typeface="Times New Roman" pitchFamily="-111" charset="0"/>
              </a:rPr>
              <a:pPr/>
              <a:t>50</a:t>
            </a:fld>
            <a:endParaRPr lang="en-US">
              <a:latin typeface="Times New Roman" pitchFamily="-111" charset="0"/>
            </a:endParaRPr>
          </a:p>
        </p:txBody>
      </p:sp>
      <p:sp>
        <p:nvSpPr>
          <p:cNvPr id="101379" name="Rectangle 1"/>
          <p:cNvSpPr>
            <a:spLocks noChangeArrowheads="1"/>
          </p:cNvSpPr>
          <p:nvPr>
            <p:ph type="sldImg"/>
          </p:nvPr>
        </p:nvSpPr>
        <p:spPr>
          <a:ln/>
        </p:spPr>
      </p:sp>
      <p:sp>
        <p:nvSpPr>
          <p:cNvPr id="101380" name="Rectangle 2"/>
          <p:cNvSpPr>
            <a:spLocks noGrp="1" noChangeArrowheads="1"/>
          </p:cNvSpPr>
          <p:nvPr>
            <p:ph type="body" idx="1"/>
          </p:nvPr>
        </p:nvSpPr>
        <p:spPr>
          <a:noFill/>
          <a:ln/>
        </p:spPr>
        <p:txBody>
          <a:bodyPr lIns="0" tIns="0" rIns="0" bIns="0"/>
          <a:lstStyle/>
          <a:p>
            <a:pPr eaLnBrk="1" hangingPunct="1">
              <a:lnSpc>
                <a:spcPct val="95000"/>
              </a:lnSpc>
              <a:spcBef>
                <a:spcPct val="0"/>
              </a:spcBef>
            </a:pPr>
            <a:r>
              <a:rPr lang="en-US" sz="1600">
                <a:solidFill>
                  <a:srgbClr val="DEDEDE"/>
                </a:solidFill>
                <a:latin typeface="Trebuchet MS" pitchFamily="-111" charset="0"/>
                <a:ea typeface="ＭＳ Ｐゴシック" pitchFamily="-111" charset="-128"/>
                <a:cs typeface="ＭＳ Ｐゴシック" pitchFamily="-111" charset="-128"/>
              </a:rPr>
              <a:t>You would see Zynga is market leader in Facebook Games industry with its 3D games.</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DEDEDE"/>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DEDEDE"/>
              </a:solidFill>
              <a:latin typeface="Trebuchet MS" pitchFamily="-111" charset="0"/>
              <a:ea typeface="ＭＳ Ｐゴシック" pitchFamily="-111" charset="-128"/>
              <a:cs typeface="ＭＳ Ｐゴシック" pitchFamily="-11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p:spPr>
        <p:txBody>
          <a:bodyPr/>
          <a:lstStyle/>
          <a:p>
            <a:pPr eaLnBrk="1" hangingPunct="1">
              <a:lnSpc>
                <a:spcPct val="80000"/>
              </a:lnSpc>
            </a:pPr>
            <a:r>
              <a:rPr lang="en-US" sz="1700" i="1" smtClean="0">
                <a:solidFill>
                  <a:srgbClr val="D6D6F5"/>
                </a:solidFill>
                <a:latin typeface="Times New Roman" pitchFamily="-111" charset="0"/>
                <a:ea typeface="ＭＳ Ｐゴシック" pitchFamily="-111" charset="-128"/>
                <a:cs typeface="ＭＳ Ｐゴシック" pitchFamily="-111" charset="-128"/>
              </a:rPr>
              <a:t>Persistent, computer-simulated, immersive environments </a:t>
            </a:r>
          </a:p>
          <a:p>
            <a:pPr lvl="1" eaLnBrk="1" hangingPunct="1">
              <a:lnSpc>
                <a:spcPct val="80000"/>
              </a:lnSpc>
            </a:pPr>
            <a:r>
              <a:rPr lang="en-US" sz="1700" smtClean="0">
                <a:latin typeface="Times New Roman" pitchFamily="-111" charset="0"/>
              </a:rPr>
              <a:t>ranging from 2D "cartoon" imagery to more immersive 3D environment</a:t>
            </a:r>
          </a:p>
          <a:p>
            <a:pPr lvl="1" eaLnBrk="1" hangingPunct="1">
              <a:lnSpc>
                <a:spcPct val="80000"/>
              </a:lnSpc>
            </a:pPr>
            <a:r>
              <a:rPr lang="en-US" sz="1700" smtClean="0">
                <a:latin typeface="Times New Roman" pitchFamily="-111" charset="0"/>
              </a:rPr>
              <a:t>world exists regardless of whether users logged in</a:t>
            </a:r>
          </a:p>
          <a:p>
            <a:pPr lvl="1" eaLnBrk="1" hangingPunct="1">
              <a:lnSpc>
                <a:spcPct val="80000"/>
              </a:lnSpc>
            </a:pPr>
            <a:r>
              <a:rPr lang="en-US" sz="1700" smtClean="0">
                <a:latin typeface="Times New Roman" pitchFamily="-111" charset="0"/>
              </a:rPr>
              <a:t>Users can manipulate and/or alter existing content or even create customized content </a:t>
            </a:r>
          </a:p>
          <a:p>
            <a:pPr eaLnBrk="1" hangingPunct="1">
              <a:lnSpc>
                <a:spcPct val="80000"/>
              </a:lnSpc>
            </a:pPr>
            <a:r>
              <a:rPr lang="en-US" sz="2000" i="1" smtClean="0">
                <a:solidFill>
                  <a:srgbClr val="D6D6F5"/>
                </a:solidFill>
                <a:latin typeface="Times New Roman" pitchFamily="-111" charset="0"/>
                <a:ea typeface="ＭＳ Ｐゴシック" pitchFamily="-111" charset="-128"/>
                <a:cs typeface="ＭＳ Ｐゴシック" pitchFamily="-111" charset="-128"/>
              </a:rPr>
              <a:t>Shared space or co-presence</a:t>
            </a:r>
            <a:r>
              <a:rPr lang="en-US" sz="2000" smtClean="0">
                <a:latin typeface="Times New Roman" pitchFamily="-111" charset="0"/>
                <a:ea typeface="ＭＳ Ｐゴシック" pitchFamily="-111" charset="-128"/>
                <a:cs typeface="ＭＳ Ｐゴシック" pitchFamily="-111" charset="-128"/>
              </a:rPr>
              <a:t> </a:t>
            </a:r>
          </a:p>
          <a:p>
            <a:pPr lvl="1" eaLnBrk="1" hangingPunct="1">
              <a:lnSpc>
                <a:spcPct val="80000"/>
              </a:lnSpc>
            </a:pPr>
            <a:r>
              <a:rPr lang="en-US" sz="1700" smtClean="0">
                <a:latin typeface="Times New Roman" pitchFamily="-111" charset="0"/>
              </a:rPr>
              <a:t>numerous users, or ‘avatars’, simultaneously participate, interact, and share experiences through gestures, text chat, and voice</a:t>
            </a:r>
          </a:p>
          <a:p>
            <a:pPr eaLnBrk="1" hangingPunct="1">
              <a:lnSpc>
                <a:spcPct val="80000"/>
              </a:lnSpc>
            </a:pPr>
            <a:r>
              <a:rPr lang="en-US" sz="2000" i="1" smtClean="0">
                <a:solidFill>
                  <a:srgbClr val="D6D6F5"/>
                </a:solidFill>
                <a:latin typeface="Times New Roman" pitchFamily="-111" charset="0"/>
                <a:ea typeface="ＭＳ Ｐゴシック" pitchFamily="-111" charset="-128"/>
                <a:cs typeface="ＭＳ Ｐゴシック" pitchFamily="-111" charset="-128"/>
              </a:rPr>
              <a:t>Socialization/community </a:t>
            </a:r>
          </a:p>
          <a:p>
            <a:pPr lvl="1" eaLnBrk="1" hangingPunct="1">
              <a:lnSpc>
                <a:spcPct val="80000"/>
              </a:lnSpc>
            </a:pPr>
            <a:r>
              <a:rPr lang="en-US" sz="1700" smtClean="0">
                <a:latin typeface="Times New Roman" pitchFamily="-111" charset="0"/>
              </a:rPr>
              <a:t>formation of in-world social groups such as teams, guilds, clubs, cliques, housemates, neighborhoods, etc the world allowed and encouraged </a:t>
            </a:r>
          </a:p>
          <a:p>
            <a:pPr>
              <a:lnSpc>
                <a:spcPct val="80000"/>
              </a:lnSpc>
            </a:pPr>
            <a:endParaRPr lang="en-US" sz="800" smtClean="0">
              <a:latin typeface="Times New Roman" pitchFamily="-111" charset="0"/>
              <a:ea typeface="ＭＳ Ｐゴシック" pitchFamily="-111" charset="-128"/>
              <a:cs typeface="ＭＳ Ｐゴシック" pitchFamily="-111" charset="-128"/>
            </a:endParaRPr>
          </a:p>
          <a:p>
            <a:pPr>
              <a:lnSpc>
                <a:spcPct val="80000"/>
              </a:lnSpc>
            </a:pPr>
            <a:endParaRPr lang="en-US" sz="800" smtClean="0">
              <a:latin typeface="Times New Roman" pitchFamily="-111" charset="0"/>
              <a:ea typeface="ＭＳ Ｐゴシック" pitchFamily="-111" charset="-128"/>
              <a:cs typeface="ＭＳ Ｐゴシック" pitchFamily="-111" charset="-128"/>
            </a:endParaRPr>
          </a:p>
        </p:txBody>
      </p:sp>
      <p:sp>
        <p:nvSpPr>
          <p:cNvPr id="24580" name="Slide Number Placeholder 3"/>
          <p:cNvSpPr>
            <a:spLocks noGrp="1"/>
          </p:cNvSpPr>
          <p:nvPr>
            <p:ph type="sldNum" sz="quarter" idx="5"/>
          </p:nvPr>
        </p:nvSpPr>
        <p:spPr>
          <a:noFill/>
        </p:spPr>
        <p:txBody>
          <a:bodyPr/>
          <a:lstStyle/>
          <a:p>
            <a:fld id="{BA246D4F-2547-5445-A870-0E280164D0D8}" type="slidenum">
              <a:rPr lang="en-US" smtClean="0">
                <a:latin typeface="Times New Roman" pitchFamily="-111" charset="0"/>
              </a:rPr>
              <a:pPr/>
              <a:t>6</a:t>
            </a:fld>
            <a:endParaRPr lang="en-US" smtClean="0">
              <a:latin typeface="Times New Roman" pitchFamily="-111"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FB905D6-1F4E-5146-B58E-8B17CC23764C}" type="slidenum">
              <a:rPr lang="en-US">
                <a:latin typeface="Times New Roman" pitchFamily="-111" charset="0"/>
              </a:rPr>
              <a:pPr/>
              <a:t>9</a:t>
            </a:fld>
            <a:endParaRPr lang="en-US">
              <a:latin typeface="Times New Roman" pitchFamily="-111" charset="0"/>
            </a:endParaRPr>
          </a:p>
        </p:txBody>
      </p:sp>
      <p:sp>
        <p:nvSpPr>
          <p:cNvPr id="28675" name="Rectangle 1"/>
          <p:cNvSpPr>
            <a:spLocks noChangeArrowheads="1"/>
          </p:cNvSpPr>
          <p:nvPr>
            <p:ph type="sldImg"/>
          </p:nvPr>
        </p:nvSpPr>
        <p:spPr>
          <a:ln/>
        </p:spPr>
      </p:sp>
      <p:sp>
        <p:nvSpPr>
          <p:cNvPr id="28676" name="Rectangle 2"/>
          <p:cNvSpPr>
            <a:spLocks noGrp="1" noChangeArrowheads="1"/>
          </p:cNvSpPr>
          <p:nvPr>
            <p:ph type="body" idx="1"/>
          </p:nvPr>
        </p:nvSpPr>
        <p:spPr>
          <a:noFill/>
          <a:ln/>
        </p:spPr>
        <p:txBody>
          <a:bodyPr lIns="0" tIns="0" rIns="0" bIns="0"/>
          <a:lstStyle/>
          <a:p>
            <a:pPr eaLnBrk="1" hangingPunct="1">
              <a:lnSpc>
                <a:spcPct val="95000"/>
              </a:lnSpc>
              <a:spcBef>
                <a:spcPct val="0"/>
              </a:spcBef>
            </a:pPr>
            <a:r>
              <a:rPr lang="en-US" sz="1600">
                <a:solidFill>
                  <a:srgbClr val="333333"/>
                </a:solidFill>
                <a:latin typeface="'Trebuchet MS'" pitchFamily="34" charset="0"/>
                <a:ea typeface="ＭＳ Ｐゴシック" pitchFamily="-111" charset="-128"/>
                <a:cs typeface="ＭＳ Ｐゴシック" pitchFamily="-111" charset="-128"/>
              </a:rPr>
              <a:t>Show Initiative, the leading virtual worlds and virtual goods trade media company, has announced findings from a comprehensive study of public transactions showing that investors put more than $68 million in 13 virtual worlds-related companies in Q1 2009.</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333333"/>
              </a:solidFill>
              <a:latin typeface="'Trebuchet MS'" pitchFamily="34" charset="0"/>
              <a:ea typeface="ＭＳ Ｐゴシック" pitchFamily="-111" charset="-128"/>
              <a:cs typeface="ＭＳ Ｐゴシック" pitchFamily="-111" charset="-128"/>
            </a:endParaRPr>
          </a:p>
          <a:p>
            <a:pPr eaLnBrk="1" hangingPunct="1">
              <a:lnSpc>
                <a:spcPct val="95000"/>
              </a:lnSpc>
              <a:spcBef>
                <a:spcPct val="0"/>
              </a:spcBef>
            </a:pPr>
            <a:r>
              <a:rPr lang="en-US" sz="1600">
                <a:solidFill>
                  <a:srgbClr val="333333"/>
                </a:solidFill>
                <a:latin typeface="'Trebuchet MS'" pitchFamily="34" charset="0"/>
                <a:ea typeface="ＭＳ Ｐゴシック" pitchFamily="-111" charset="-128"/>
                <a:cs typeface="ＭＳ Ｐゴシック" pitchFamily="-111" charset="-128"/>
              </a:rPr>
              <a:t>ref:</a:t>
            </a:r>
            <a:r>
              <a:rPr lang="en-US" sz="1600" u="sng">
                <a:solidFill>
                  <a:srgbClr val="551A8B"/>
                </a:solidFill>
                <a:latin typeface="Arial" pitchFamily="-111" charset="0"/>
                <a:ea typeface="ＭＳ Ｐゴシック" pitchFamily="-111" charset="-128"/>
                <a:cs typeface="ＭＳ Ｐゴシック" pitchFamily="-111" charset="-128"/>
                <a:hlinkClick r:id="rId3"/>
              </a:rPr>
              <a:t>http://www.virtualworldsnews.com/2009/05/68m-invested-in-13-virtual-worldsrelated-companies-in-q1-2009.html</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DEDEDE"/>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DEDEDE"/>
              </a:solidFill>
              <a:latin typeface="Verdana"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a:solidFill>
                  <a:srgbClr val="DEDEDE"/>
                </a:solidFill>
                <a:latin typeface="Verdana" pitchFamily="-111" charset="0"/>
                <a:ea typeface="ＭＳ Ｐゴシック" pitchFamily="-111" charset="-128"/>
                <a:cs typeface="ＭＳ Ｐゴシック" pitchFamily="-111" charset="-128"/>
              </a:rPr>
              <a:t>By the end of 2011, 80 percent of active Internet users (and Fortune 500 enterprises) will have a “second life”, but not necessarily in Second Life, according to Gartner, Inc.</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DEDEDE"/>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u="sng">
                <a:solidFill>
                  <a:srgbClr val="551A8B"/>
                </a:solidFill>
                <a:latin typeface="Trebuchet MS" pitchFamily="-111" charset="0"/>
                <a:ea typeface="ＭＳ Ｐゴシック" pitchFamily="-111" charset="-128"/>
                <a:cs typeface="ＭＳ Ｐゴシック" pitchFamily="-111" charset="-128"/>
                <a:hlinkClick r:id="rId4"/>
              </a:rPr>
              <a:t>http://www.gartner.com/it/page.jsp?id=503861</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DEDEDE"/>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a:solidFill>
                  <a:srgbClr val="DEDEDE"/>
                </a:solidFill>
                <a:latin typeface="Arial" pitchFamily="-111" charset="0"/>
                <a:ea typeface="ＭＳ Ｐゴシック" pitchFamily="-111" charset="-128"/>
                <a:cs typeface="ＭＳ Ｐゴシック" pitchFamily="-111" charset="-128"/>
              </a:rPr>
              <a:t>The number of people using virtual worlds is increasing at a rate of 15% every month and this growth does not appear to be stopping or slowing down anytime soon. (Hof, 2006d; Gartner, 2007 cited by Bray and Konsynski 2007)</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DEDEDE"/>
              </a:solidFill>
              <a:latin typeface="Trebuchet MS" pitchFamily="-111" charset="0"/>
              <a:ea typeface="ＭＳ Ｐゴシック" pitchFamily="-111" charset="-128"/>
              <a:cs typeface="ＭＳ Ｐゴシック" pitchFamily="-111" charset="-128"/>
            </a:endParaRPr>
          </a:p>
          <a:p>
            <a:pPr lvl="1" indent="-342900" eaLnBrk="1" hangingPunct="1">
              <a:lnSpc>
                <a:spcPct val="95000"/>
              </a:lnSpc>
              <a:spcBef>
                <a:spcPct val="0"/>
              </a:spcBef>
              <a:buClr>
                <a:srgbClr val="666666"/>
              </a:buClr>
              <a:buFontTx/>
              <a:buChar char="•"/>
            </a:pPr>
            <a:r>
              <a:rPr lang="en-US" sz="1100">
                <a:solidFill>
                  <a:srgbClr val="666666"/>
                </a:solidFill>
                <a:latin typeface="Arial" pitchFamily="-111" charset="0"/>
              </a:rPr>
              <a:t>According to their research, the Q2 2009 virtual worlds sector inhabitant count now stands at 579 million. This number represents a 38.6 percent increase over Q1, where inhabitant totals stood at 417 million. (KZero see the grap in next slide)</a:t>
            </a:r>
            <a:endParaRPr lang="en-US">
              <a:latin typeface="Times New Roman" pitchFamily="-111" charset="0"/>
            </a:endParaRPr>
          </a:p>
          <a:p>
            <a:pPr eaLnBrk="1" hangingPunct="1">
              <a:lnSpc>
                <a:spcPct val="95000"/>
              </a:lnSpc>
              <a:spcBef>
                <a:spcPct val="0"/>
              </a:spcBef>
            </a:pPr>
            <a:r>
              <a:rPr lang="en-US" sz="1000" u="sng">
                <a:solidFill>
                  <a:srgbClr val="551A8B"/>
                </a:solidFill>
                <a:latin typeface="-webkit-sans-serif" pitchFamily="34" charset="0"/>
                <a:ea typeface="ＭＳ Ｐゴシック" pitchFamily="-111" charset="-128"/>
                <a:cs typeface="ＭＳ Ｐゴシック" pitchFamily="-111" charset="-128"/>
                <a:hlinkClick r:id="rId5"/>
              </a:rPr>
              <a:t>http://www.kzero.co.uk/blog/?page_id=2092</a:t>
            </a:r>
            <a:endParaRPr lang="en-US" sz="1000" u="sng">
              <a:solidFill>
                <a:srgbClr val="551A8B"/>
              </a:solidFill>
              <a:latin typeface="-webkit-sans-serif" pitchFamily="34" charset="0"/>
              <a:ea typeface="ＭＳ Ｐゴシック" pitchFamily="-111" charset="-128"/>
              <a:cs typeface="ＭＳ Ｐゴシック" pitchFamily="-11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E4D02EC6-2637-9F47-8230-25CD1D51554D}" type="slidenum">
              <a:rPr lang="en-US">
                <a:latin typeface="Times New Roman" pitchFamily="-111" charset="0"/>
              </a:rPr>
              <a:pPr/>
              <a:t>10</a:t>
            </a:fld>
            <a:endParaRPr lang="en-US">
              <a:latin typeface="Times New Roman" pitchFamily="-111" charset="0"/>
            </a:endParaRPr>
          </a:p>
        </p:txBody>
      </p:sp>
      <p:sp>
        <p:nvSpPr>
          <p:cNvPr id="30723" name="Rectangle 1"/>
          <p:cNvSpPr>
            <a:spLocks noChangeArrowheads="1"/>
          </p:cNvSpPr>
          <p:nvPr>
            <p:ph type="sldImg"/>
          </p:nvPr>
        </p:nvSpPr>
        <p:spPr>
          <a:ln/>
        </p:spPr>
      </p:sp>
      <p:sp>
        <p:nvSpPr>
          <p:cNvPr id="30724" name="Rectangle 2"/>
          <p:cNvSpPr>
            <a:spLocks noGrp="1" noChangeArrowheads="1"/>
          </p:cNvSpPr>
          <p:nvPr>
            <p:ph type="body" idx="1"/>
          </p:nvPr>
        </p:nvSpPr>
        <p:spPr>
          <a:noFill/>
          <a:ln/>
        </p:spPr>
        <p:txBody>
          <a:bodyPr lIns="0" tIns="0" rIns="0" bIns="0"/>
          <a:lstStyle/>
          <a:p>
            <a:pPr eaLnBrk="1" hangingPunct="1">
              <a:lnSpc>
                <a:spcPct val="95000"/>
              </a:lnSpc>
              <a:spcBef>
                <a:spcPct val="0"/>
              </a:spcBef>
            </a:pPr>
            <a:r>
              <a:rPr lang="en-US" sz="1600" u="sng">
                <a:solidFill>
                  <a:srgbClr val="551A8B"/>
                </a:solidFill>
                <a:latin typeface="-webkit-sans-serif" pitchFamily="34" charset="0"/>
                <a:ea typeface="ＭＳ Ｐゴシック" pitchFamily="-111" charset="-128"/>
                <a:cs typeface="ＭＳ Ｐゴシック" pitchFamily="-111" charset="-128"/>
                <a:hlinkClick r:id="rId3"/>
              </a:rPr>
              <a:t>http://www.kzero.co.uk/blog/?page_id=2092</a:t>
            </a:r>
            <a:endParaRPr lang="en-US">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a:solidFill>
                <a:srgbClr val="DEDEDE"/>
              </a:solidFill>
              <a:latin typeface="-webkit-sans-serif" pitchFamily="34" charset="0"/>
              <a:ea typeface="ＭＳ Ｐゴシック" pitchFamily="-111" charset="-128"/>
              <a:cs typeface="ＭＳ Ｐゴシック" pitchFamily="-111" charset="-128"/>
            </a:endParaRPr>
          </a:p>
          <a:p>
            <a:pPr eaLnBrk="1" hangingPunct="1">
              <a:lnSpc>
                <a:spcPct val="95000"/>
              </a:lnSpc>
              <a:spcBef>
                <a:spcPct val="0"/>
              </a:spcBef>
            </a:pPr>
            <a:r>
              <a:rPr lang="en-US" sz="1600">
                <a:solidFill>
                  <a:srgbClr val="666666"/>
                </a:solidFill>
                <a:latin typeface="Arial" pitchFamily="-111" charset="0"/>
                <a:ea typeface="ＭＳ Ｐゴシック" pitchFamily="-111" charset="-128"/>
                <a:cs typeface="ＭＳ Ｐゴシック" pitchFamily="-111" charset="-128"/>
              </a:rPr>
              <a:t>All VW universe!! You can talk about the graph and some virtual worls for a short time.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32702DA-6B16-0A4E-B8E4-78D7B82A0F00}" type="slidenum">
              <a:rPr lang="en-US">
                <a:latin typeface="Times New Roman" pitchFamily="-111" charset="0"/>
              </a:rPr>
              <a:pPr/>
              <a:t>11</a:t>
            </a:fld>
            <a:endParaRPr lang="en-US">
              <a:latin typeface="Times New Roman" pitchFamily="-111" charset="0"/>
            </a:endParaRPr>
          </a:p>
        </p:txBody>
      </p:sp>
      <p:sp>
        <p:nvSpPr>
          <p:cNvPr id="32771" name="Rectangle 1"/>
          <p:cNvSpPr>
            <a:spLocks noChangeArrowheads="1"/>
          </p:cNvSpPr>
          <p:nvPr>
            <p:ph type="sldImg"/>
          </p:nvPr>
        </p:nvSpPr>
        <p:spPr>
          <a:ln/>
        </p:spPr>
      </p:sp>
      <p:sp>
        <p:nvSpPr>
          <p:cNvPr id="32772" name="Rectangle 2"/>
          <p:cNvSpPr>
            <a:spLocks noGrp="1" noChangeArrowheads="1"/>
          </p:cNvSpPr>
          <p:nvPr>
            <p:ph type="body" idx="1"/>
          </p:nvPr>
        </p:nvSpPr>
        <p:spPr>
          <a:noFill/>
          <a:ln/>
        </p:spPr>
        <p:txBody>
          <a:bodyPr lIns="0" tIns="0" rIns="0" bIns="0"/>
          <a:lstStyle/>
          <a:p>
            <a:pPr eaLnBrk="1" hangingPunct="1">
              <a:lnSpc>
                <a:spcPct val="95000"/>
              </a:lnSpc>
              <a:spcBef>
                <a:spcPct val="0"/>
              </a:spcBef>
            </a:pPr>
            <a:r>
              <a:rPr lang="en-US" sz="1600">
                <a:solidFill>
                  <a:srgbClr val="666666"/>
                </a:solidFill>
                <a:latin typeface="Trebuchet MS" pitchFamily="-111" charset="0"/>
                <a:ea typeface="ＭＳ Ｐゴシック" pitchFamily="-111" charset="-128"/>
                <a:cs typeface="ＭＳ Ｐゴシック" pitchFamily="-111" charset="-128"/>
              </a:rPr>
              <a:t>The majority of activity, and associated monetization scramble, is happening in the 10-15 year old age group. Totaling 334 million registered accounts, over 57 percent of the entire segment, this age segment represents the largest potential for growth. Holding 19 percent of the entire segment is the 5-10 year old age group</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0147A749-E9B4-A147-9698-B6C24E770AE7}" type="slidenum">
              <a:rPr lang="en-US">
                <a:latin typeface="Times New Roman" pitchFamily="-111" charset="0"/>
              </a:rPr>
              <a:pPr/>
              <a:t>12</a:t>
            </a:fld>
            <a:endParaRPr lang="en-US">
              <a:latin typeface="Times New Roman" pitchFamily="-111" charset="0"/>
            </a:endParaRPr>
          </a:p>
        </p:txBody>
      </p:sp>
      <p:sp>
        <p:nvSpPr>
          <p:cNvPr id="34819" name="Rectangle 1"/>
          <p:cNvSpPr>
            <a:spLocks noChangeArrowheads="1"/>
          </p:cNvSpPr>
          <p:nvPr>
            <p:ph type="sldImg"/>
          </p:nvPr>
        </p:nvSpPr>
        <p:spPr>
          <a:ln/>
        </p:spPr>
      </p:sp>
      <p:sp>
        <p:nvSpPr>
          <p:cNvPr id="34820" name="Rectangle 2"/>
          <p:cNvSpPr>
            <a:spLocks noGrp="1" noChangeArrowheads="1"/>
          </p:cNvSpPr>
          <p:nvPr>
            <p:ph type="body" idx="1"/>
          </p:nvPr>
        </p:nvSpPr>
        <p:spPr>
          <a:noFill/>
          <a:ln/>
        </p:spPr>
        <p:txBody>
          <a:bodyPr lIns="0" tIns="0" rIns="0" bIns="0"/>
          <a:lstStyle/>
          <a:p>
            <a:pPr eaLnBrk="1" hangingPunct="1">
              <a:lnSpc>
                <a:spcPct val="95000"/>
              </a:lnSpc>
              <a:spcBef>
                <a:spcPct val="0"/>
              </a:spcBef>
            </a:pPr>
            <a:r>
              <a:rPr lang="en-US" sz="1600" b="1">
                <a:solidFill>
                  <a:srgbClr val="666666"/>
                </a:solidFill>
                <a:latin typeface="Trebuchet MS" pitchFamily="-111" charset="0"/>
                <a:ea typeface="ＭＳ Ｐゴシック" pitchFamily="-111" charset="-128"/>
                <a:cs typeface="ＭＳ Ｐゴシック" pitchFamily="-111" charset="-128"/>
              </a:rPr>
              <a:t>Taking data-points of the average age of users within each world, and then allocating this data to all accounts, KZero affirms that predominant age in these worlds is 14. The majority of these VW inhabitants come from big players including Weeworld, Habbo, and Stardoll.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0F47F768-1706-4C4B-9384-016D968C08D9}" type="slidenum">
              <a:rPr lang="en-US">
                <a:latin typeface="Times New Roman" pitchFamily="-111" charset="0"/>
              </a:rPr>
              <a:pPr/>
              <a:t>13</a:t>
            </a:fld>
            <a:endParaRPr lang="en-US">
              <a:latin typeface="Times New Roman" pitchFamily="-111" charset="0"/>
            </a:endParaRPr>
          </a:p>
        </p:txBody>
      </p:sp>
      <p:sp>
        <p:nvSpPr>
          <p:cNvPr id="36867" name="Rectangle 1"/>
          <p:cNvSpPr>
            <a:spLocks noChangeArrowheads="1"/>
          </p:cNvSpPr>
          <p:nvPr>
            <p:ph type="sldImg"/>
          </p:nvPr>
        </p:nvSpPr>
        <p:spPr>
          <a:ln/>
        </p:spPr>
      </p:sp>
      <p:sp>
        <p:nvSpPr>
          <p:cNvPr id="36868" name="Rectangle 2"/>
          <p:cNvSpPr>
            <a:spLocks noGrp="1" noChangeArrowheads="1"/>
          </p:cNvSpPr>
          <p:nvPr>
            <p:ph type="body" idx="1"/>
          </p:nvPr>
        </p:nvSpPr>
        <p:spPr>
          <a:noFill/>
          <a:ln/>
        </p:spPr>
        <p:txBody>
          <a:bodyPr lIns="0" tIns="0" rIns="0" bIns="0"/>
          <a:lstStyle/>
          <a:p>
            <a:pPr lvl="1" indent="-342900" eaLnBrk="1" hangingPunct="1">
              <a:lnSpc>
                <a:spcPct val="95000"/>
              </a:lnSpc>
              <a:spcBef>
                <a:spcPct val="0"/>
              </a:spcBef>
              <a:buClr>
                <a:srgbClr val="000000"/>
              </a:buClr>
            </a:pPr>
            <a:r>
              <a:rPr lang="en-US" sz="2700" smtClean="0">
                <a:solidFill>
                  <a:srgbClr val="DEDEDE"/>
                </a:solidFill>
                <a:latin typeface="Trebuchet MS" pitchFamily="-111" charset="0"/>
              </a:rPr>
              <a:t>Stardoll</a:t>
            </a:r>
          </a:p>
          <a:p>
            <a:pPr lvl="1" indent="-342900" eaLnBrk="1" hangingPunct="1">
              <a:lnSpc>
                <a:spcPct val="95000"/>
              </a:lnSpc>
              <a:spcBef>
                <a:spcPct val="0"/>
              </a:spcBef>
              <a:buClr>
                <a:srgbClr val="000000"/>
              </a:buClr>
            </a:pPr>
            <a:r>
              <a:rPr lang="en-US" sz="2700" smtClean="0">
                <a:solidFill>
                  <a:srgbClr val="DEDEDE"/>
                </a:solidFill>
                <a:latin typeface="Trebuchet MS" pitchFamily="-111" charset="0"/>
              </a:rPr>
              <a:t>It has its own celebrities. e.g Perez Hilton of Stardoll </a:t>
            </a:r>
            <a:r>
              <a:rPr lang="en-US" sz="2700" u="sng" smtClean="0">
                <a:solidFill>
                  <a:srgbClr val="959595"/>
                </a:solidFill>
                <a:latin typeface="Trebuchet MS" pitchFamily="-111" charset="0"/>
                <a:hlinkClick r:id="rId3"/>
              </a:rPr>
              <a:t>http://perezhiltonofstardoll.blogspot.com/</a:t>
            </a:r>
            <a:endParaRPr lang="en-US" smtClean="0">
              <a:latin typeface="Times New Roman" pitchFamily="-111" charset="0"/>
            </a:endParaRPr>
          </a:p>
          <a:p>
            <a:pPr lvl="1" indent="-342900" eaLnBrk="1" hangingPunct="1">
              <a:lnSpc>
                <a:spcPct val="95000"/>
              </a:lnSpc>
              <a:spcBef>
                <a:spcPct val="0"/>
              </a:spcBef>
              <a:buClr>
                <a:srgbClr val="000000"/>
              </a:buClr>
            </a:pPr>
            <a:r>
              <a:rPr lang="en-US" sz="2700" smtClean="0">
                <a:solidFill>
                  <a:srgbClr val="DEDEDE"/>
                </a:solidFill>
                <a:latin typeface="Trebuchet MS" pitchFamily="-111" charset="0"/>
              </a:rPr>
              <a:t>Members writes diaries, follow in-world magazines</a:t>
            </a:r>
          </a:p>
          <a:p>
            <a:pPr lvl="1" indent="-342900" eaLnBrk="1" hangingPunct="1">
              <a:lnSpc>
                <a:spcPct val="95000"/>
              </a:lnSpc>
              <a:spcBef>
                <a:spcPct val="0"/>
              </a:spcBef>
              <a:buClr>
                <a:srgbClr val="000000"/>
              </a:buClr>
            </a:pPr>
            <a:r>
              <a:rPr lang="en-US" sz="2700" smtClean="0">
                <a:solidFill>
                  <a:srgbClr val="DEDEDE"/>
                </a:solidFill>
                <a:latin typeface="Trebuchet MS" pitchFamily="-111" charset="0"/>
              </a:rPr>
              <a:t>To get clothes, to chat, to be a celebrity, to buy accommodation you need to do payment</a:t>
            </a:r>
          </a:p>
          <a:p>
            <a:pPr eaLnBrk="1" hangingPunct="1">
              <a:lnSpc>
                <a:spcPct val="95000"/>
              </a:lnSpc>
              <a:spcBef>
                <a:spcPct val="0"/>
              </a:spcBef>
            </a:pPr>
            <a:endParaRPr lang="en-US" sz="1600" i="1" smtClean="0">
              <a:solidFill>
                <a:srgbClr val="DEDEDE"/>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i="1" smtClean="0">
              <a:solidFill>
                <a:srgbClr val="DEDEDE"/>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i="1" smtClean="0">
                <a:solidFill>
                  <a:srgbClr val="DEDEDE"/>
                </a:solidFill>
                <a:latin typeface="Trebuchet MS" pitchFamily="-111" charset="0"/>
                <a:ea typeface="ＭＳ Ｐゴシック" pitchFamily="-111" charset="-128"/>
                <a:cs typeface="ＭＳ Ｐゴシック" pitchFamily="-111" charset="-128"/>
              </a:rPr>
              <a:t>I created a profile:</a:t>
            </a:r>
            <a:endParaRPr lang="en-US" smtClean="0">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i="1" smtClean="0">
                <a:solidFill>
                  <a:srgbClr val="DEDEDE"/>
                </a:solidFill>
                <a:latin typeface="Trebuchet MS" pitchFamily="-111" charset="0"/>
                <a:ea typeface="ＭＳ Ｐゴシック" pitchFamily="-111" charset="-128"/>
                <a:cs typeface="ＭＳ Ｐゴシック" pitchFamily="-111" charset="-128"/>
              </a:rPr>
              <a:t>UserName: HejThisIsMe</a:t>
            </a:r>
            <a:endParaRPr lang="en-US" smtClean="0">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i="1" smtClean="0">
                <a:solidFill>
                  <a:srgbClr val="DEDEDE"/>
                </a:solidFill>
                <a:latin typeface="Trebuchet MS" pitchFamily="-111" charset="0"/>
                <a:ea typeface="ＭＳ Ｐゴシック" pitchFamily="-111" charset="-128"/>
                <a:cs typeface="ＭＳ Ｐゴシック" pitchFamily="-111" charset="-128"/>
              </a:rPr>
              <a:t>Password:stardoll</a:t>
            </a:r>
            <a:endParaRPr lang="en-US" smtClean="0">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i="1" smtClean="0">
              <a:solidFill>
                <a:srgbClr val="DEDEDE"/>
              </a:solidFill>
              <a:latin typeface="Trebuchet MS"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i="1" smtClean="0">
                <a:solidFill>
                  <a:srgbClr val="DEDEDE"/>
                </a:solidFill>
                <a:latin typeface="Trebuchet MS" pitchFamily="-111" charset="0"/>
                <a:ea typeface="ＭＳ Ｐゴシック" pitchFamily="-111" charset="-128"/>
                <a:cs typeface="ＭＳ Ｐゴシック" pitchFamily="-111" charset="-128"/>
              </a:rPr>
              <a:t>if you have time, you can show it to the audience.</a:t>
            </a:r>
            <a:endParaRPr lang="en-US" smtClean="0">
              <a:latin typeface="Times New Roman" pitchFamily="-111" charset="0"/>
              <a:ea typeface="ＭＳ Ｐゴシック" pitchFamily="-111" charset="-128"/>
              <a:cs typeface="ＭＳ Ｐゴシック" pitchFamily="-111" charset="-128"/>
            </a:endParaRPr>
          </a:p>
          <a:p>
            <a:pPr eaLnBrk="1" hangingPunct="1">
              <a:lnSpc>
                <a:spcPct val="95000"/>
              </a:lnSpc>
              <a:spcBef>
                <a:spcPct val="0"/>
              </a:spcBef>
            </a:pPr>
            <a:endParaRPr lang="en-US" sz="1600" i="1" smtClean="0">
              <a:solidFill>
                <a:srgbClr val="DEDEDE"/>
              </a:solidFill>
              <a:latin typeface="Verdana" pitchFamily="-111" charset="0"/>
              <a:ea typeface="ＭＳ Ｐゴシック" pitchFamily="-111" charset="-128"/>
              <a:cs typeface="ＭＳ Ｐゴシック" pitchFamily="-111" charset="-128"/>
            </a:endParaRPr>
          </a:p>
          <a:p>
            <a:pPr eaLnBrk="1" hangingPunct="1">
              <a:lnSpc>
                <a:spcPct val="95000"/>
              </a:lnSpc>
              <a:spcBef>
                <a:spcPct val="0"/>
              </a:spcBef>
            </a:pPr>
            <a:r>
              <a:rPr lang="en-US" sz="1600" i="1" smtClean="0">
                <a:solidFill>
                  <a:srgbClr val="DEDEDE"/>
                </a:solidFill>
                <a:latin typeface="Verdana" pitchFamily="-111" charset="0"/>
                <a:ea typeface="ＭＳ Ｐゴシック" pitchFamily="-111" charset="-128"/>
                <a:cs typeface="ＭＳ Ｐゴシック" pitchFamily="-111" charset="-128"/>
              </a:rPr>
              <a:t>"Stardoll is a paper doll dress-up community site for everyone who enjoys fun, fashion and making friends. At Stardoll you can create your own doll or choose from our always growing collection of celebrity dolls and dress them up in our virtual fashions. Every celebrity doll has a wardrobe full of unique clothes and outfits, each month there are new and there are new dolls released every week."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www.hhs.se/" TargetMode="External"/><Relationship Id="rId3"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0" y="762000"/>
            <a:ext cx="8636000" cy="1633537"/>
          </a:xfrm>
        </p:spPr>
        <p:txBody>
          <a:bodyPr/>
          <a:lstStyle>
            <a:lvl1pPr algn="l">
              <a:defRPr/>
            </a:lvl1pPr>
          </a:lstStyle>
          <a:p>
            <a:r>
              <a:rPr lang="sv-SE" smtClean="0"/>
              <a:t>Click to edit Master title style</a:t>
            </a:r>
            <a:endParaRPr lang="en-US"/>
          </a:p>
        </p:txBody>
      </p:sp>
      <p:sp>
        <p:nvSpPr>
          <p:cNvPr id="3" name="Subtitle 2"/>
          <p:cNvSpPr>
            <a:spLocks noGrp="1"/>
          </p:cNvSpPr>
          <p:nvPr>
            <p:ph type="subTitle" idx="1"/>
          </p:nvPr>
        </p:nvSpPr>
        <p:spPr>
          <a:xfrm>
            <a:off x="508000" y="3124200"/>
            <a:ext cx="7112000" cy="1947863"/>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a:xfrm>
            <a:off x="762000" y="6942138"/>
            <a:ext cx="2117725" cy="509587"/>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5" charset="0"/>
              </a:defRPr>
            </a:lvl1pPr>
          </a:lstStyle>
          <a:p>
            <a:pPr>
              <a:defRPr/>
            </a:pPr>
            <a:endParaRPr lang="sv-SE"/>
          </a:p>
        </p:txBody>
      </p:sp>
      <p:sp>
        <p:nvSpPr>
          <p:cNvPr id="5" name="Footer Placeholder 4"/>
          <p:cNvSpPr>
            <a:spLocks noGrp="1"/>
          </p:cNvSpPr>
          <p:nvPr>
            <p:ph type="ftr" sz="quarter" idx="11"/>
          </p:nvPr>
        </p:nvSpPr>
        <p:spPr>
          <a:xfrm>
            <a:off x="3470275" y="6942138"/>
            <a:ext cx="3219450" cy="509587"/>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5" charset="0"/>
              </a:defRPr>
            </a:lvl1pPr>
          </a:lstStyle>
          <a:p>
            <a:pPr>
              <a:defRPr/>
            </a:pPr>
            <a:endParaRPr lang="sv-SE"/>
          </a:p>
        </p:txBody>
      </p:sp>
      <p:sp>
        <p:nvSpPr>
          <p:cNvPr id="6" name="Slide Number Placeholder 5"/>
          <p:cNvSpPr>
            <a:spLocks noGrp="1"/>
          </p:cNvSpPr>
          <p:nvPr>
            <p:ph type="sldNum" sz="quarter" idx="12"/>
          </p:nvPr>
        </p:nvSpPr>
        <p:spPr/>
        <p:txBody>
          <a:bodyPr/>
          <a:lstStyle>
            <a:lvl1pPr>
              <a:defRPr/>
            </a:lvl1pPr>
          </a:lstStyle>
          <a:p>
            <a:pPr>
              <a:defRPr/>
            </a:pPr>
            <a:fld id="{A16C49F9-0AA8-9A4E-A592-E80506049AB0}" type="slidenum">
              <a:rPr lang="en-US"/>
              <a:pPr>
                <a:defRPr/>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676275"/>
            <a:ext cx="2159000" cy="6097588"/>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762000" y="676275"/>
            <a:ext cx="6324600" cy="6097588"/>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a:xfrm>
            <a:off x="762000" y="6942138"/>
            <a:ext cx="2117725" cy="509587"/>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5" charset="0"/>
              </a:defRPr>
            </a:lvl1pPr>
          </a:lstStyle>
          <a:p>
            <a:pPr>
              <a:defRPr/>
            </a:pPr>
            <a:endParaRPr lang="sv-SE"/>
          </a:p>
        </p:txBody>
      </p:sp>
      <p:sp>
        <p:nvSpPr>
          <p:cNvPr id="5" name="Footer Placeholder 4"/>
          <p:cNvSpPr>
            <a:spLocks noGrp="1"/>
          </p:cNvSpPr>
          <p:nvPr>
            <p:ph type="ftr" sz="quarter" idx="11"/>
          </p:nvPr>
        </p:nvSpPr>
        <p:spPr>
          <a:xfrm>
            <a:off x="3470275" y="6942138"/>
            <a:ext cx="3219450" cy="509587"/>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5" charset="0"/>
              </a:defRPr>
            </a:lvl1pPr>
          </a:lstStyle>
          <a:p>
            <a:pPr>
              <a:defRPr/>
            </a:pPr>
            <a:endParaRPr lang="sv-SE"/>
          </a:p>
        </p:txBody>
      </p:sp>
      <p:sp>
        <p:nvSpPr>
          <p:cNvPr id="6" name="Slide Number Placeholder 5"/>
          <p:cNvSpPr>
            <a:spLocks noGrp="1"/>
          </p:cNvSpPr>
          <p:nvPr>
            <p:ph type="sldNum" sz="quarter" idx="12"/>
          </p:nvPr>
        </p:nvSpPr>
        <p:spPr/>
        <p:txBody>
          <a:bodyPr/>
          <a:lstStyle>
            <a:lvl1pPr>
              <a:defRPr/>
            </a:lvl1pPr>
          </a:lstStyle>
          <a:p>
            <a:pPr>
              <a:defRPr/>
            </a:pPr>
            <a:fld id="{575F5FE3-EBAD-7345-83B7-2505EC1F914F}" type="slidenum">
              <a:rPr lang="en-US"/>
              <a:pPr>
                <a:defRPr/>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54000" y="169334"/>
            <a:ext cx="9144000" cy="93133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92667" y="1354667"/>
            <a:ext cx="9075209" cy="5459237"/>
          </a:xfrm>
        </p:spPr>
        <p:txBody>
          <a:bodyPr/>
          <a:lstStyle/>
          <a:p>
            <a:pPr lvl="0"/>
            <a:endParaRPr lang="en-US" noProof="0" smtClean="0"/>
          </a:p>
        </p:txBody>
      </p:sp>
      <p:sp>
        <p:nvSpPr>
          <p:cNvPr id="4" name="Rectangle 12"/>
          <p:cNvSpPr>
            <a:spLocks noGrp="1" noChangeArrowheads="1"/>
          </p:cNvSpPr>
          <p:nvPr>
            <p:ph type="ftr" sz="quarter" idx="10"/>
          </p:nvPr>
        </p:nvSpPr>
        <p:spPr>
          <a:xfrm>
            <a:off x="3725863" y="7196138"/>
            <a:ext cx="3216275" cy="423862"/>
          </a:xfrm>
          <a:prstGeom prst="rect">
            <a:avLst/>
          </a:prstGeom>
        </p:spPr>
        <p:txBody>
          <a:bodyPr vert="horz" wrap="square" lIns="101599" tIns="50799" rIns="101599" bIns="50799" numCol="1" anchor="t" anchorCtr="0" compatLnSpc="1">
            <a:prstTxWarp prst="textNoShape">
              <a:avLst/>
            </a:prstTxWarp>
          </a:bodyPr>
          <a:lstStyle>
            <a:lvl1pPr algn="ctr">
              <a:defRPr>
                <a:latin typeface="Tahoma" pitchFamily="-105" charset="0"/>
              </a:defRPr>
            </a:lvl1pPr>
          </a:lstStyle>
          <a:p>
            <a:pPr>
              <a:defRPr/>
            </a:pPr>
            <a:endParaRPr lang="sv-SE"/>
          </a:p>
        </p:txBody>
      </p:sp>
      <p:sp>
        <p:nvSpPr>
          <p:cNvPr id="5" name="Rectangle 16"/>
          <p:cNvSpPr>
            <a:spLocks noGrp="1" noChangeArrowheads="1"/>
          </p:cNvSpPr>
          <p:nvPr>
            <p:ph type="sldNum" sz="quarter" idx="11"/>
          </p:nvPr>
        </p:nvSpPr>
        <p:spPr/>
        <p:txBody>
          <a:bodyPr/>
          <a:lstStyle>
            <a:lvl1pPr>
              <a:defRPr/>
            </a:lvl1pPr>
          </a:lstStyle>
          <a:p>
            <a:pPr>
              <a:defRPr/>
            </a:pPr>
            <a:fld id="{79FD0500-B1C5-314F-B0DA-C374B5EB873D}" type="slidenum">
              <a:rPr lang="en-US"/>
              <a:pPr>
                <a:defRPr/>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pic>
        <p:nvPicPr>
          <p:cNvPr id="4" name="Picture 556" descr="Stockholm School of Economics">
            <a:hlinkClick r:id="rId2"/>
          </p:cNvPr>
          <p:cNvPicPr>
            <a:picLocks noChangeAspect="1" noChangeArrowheads="1"/>
          </p:cNvPicPr>
          <p:nvPr userDrawn="1"/>
        </p:nvPicPr>
        <p:blipFill>
          <a:blip r:embed="rId3"/>
          <a:srcRect/>
          <a:stretch>
            <a:fillRect/>
          </a:stretch>
        </p:blipFill>
        <p:spPr bwMode="auto">
          <a:xfrm>
            <a:off x="76200" y="7010400"/>
            <a:ext cx="596900" cy="609600"/>
          </a:xfrm>
          <a:prstGeom prst="rect">
            <a:avLst/>
          </a:prstGeom>
          <a:noFill/>
          <a:ln w="9525">
            <a:noFill/>
            <a:miter lim="800000"/>
            <a:headEnd/>
            <a:tailEnd/>
          </a:ln>
        </p:spPr>
      </p:pic>
      <p:sp>
        <p:nvSpPr>
          <p:cNvPr id="2" name="Title 1"/>
          <p:cNvSpPr>
            <a:spLocks noGrp="1"/>
          </p:cNvSpPr>
          <p:nvPr>
            <p:ph type="title"/>
          </p:nvPr>
        </p:nvSpPr>
        <p:spPr/>
        <p:txBody>
          <a:bodyPr/>
          <a:lstStyle>
            <a:lvl1pPr algn="ctr">
              <a:defRPr/>
            </a:lvl1pPr>
          </a:lstStyle>
          <a:p>
            <a:r>
              <a:rPr lang="sv-SE" smtClean="0"/>
              <a:t>Click to edit Master title style</a:t>
            </a:r>
            <a:endParaRPr lang="en-US"/>
          </a:p>
        </p:txBody>
      </p:sp>
      <p:sp>
        <p:nvSpPr>
          <p:cNvPr id="3" name="Content Placeholder 2"/>
          <p:cNvSpPr>
            <a:spLocks noGrp="1"/>
          </p:cNvSpPr>
          <p:nvPr>
            <p:ph idx="1"/>
          </p:nvPr>
        </p:nvSpPr>
        <p:spPr>
          <a:xfrm>
            <a:off x="279400" y="1371600"/>
            <a:ext cx="9525000" cy="548640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3E456114-AE7F-2C45-9531-A01170F90DEF}" type="slidenum">
              <a:rPr lang="en-US"/>
              <a:pPr>
                <a:defRPr/>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sv-SE"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Click to edit Master text styles</a:t>
            </a:r>
          </a:p>
        </p:txBody>
      </p:sp>
      <p:sp>
        <p:nvSpPr>
          <p:cNvPr id="4" name="Date Placeholder 3"/>
          <p:cNvSpPr>
            <a:spLocks noGrp="1"/>
          </p:cNvSpPr>
          <p:nvPr>
            <p:ph type="dt" sz="half" idx="10"/>
          </p:nvPr>
        </p:nvSpPr>
        <p:spPr>
          <a:xfrm>
            <a:off x="762000" y="6942138"/>
            <a:ext cx="2117725" cy="509587"/>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5" charset="0"/>
              </a:defRPr>
            </a:lvl1pPr>
          </a:lstStyle>
          <a:p>
            <a:pPr>
              <a:defRPr/>
            </a:pPr>
            <a:endParaRPr lang="sv-SE"/>
          </a:p>
        </p:txBody>
      </p:sp>
      <p:sp>
        <p:nvSpPr>
          <p:cNvPr id="5" name="Footer Placeholder 4"/>
          <p:cNvSpPr>
            <a:spLocks noGrp="1"/>
          </p:cNvSpPr>
          <p:nvPr>
            <p:ph type="ftr" sz="quarter" idx="11"/>
          </p:nvPr>
        </p:nvSpPr>
        <p:spPr>
          <a:xfrm>
            <a:off x="3470275" y="6942138"/>
            <a:ext cx="3219450" cy="509587"/>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5" charset="0"/>
              </a:defRPr>
            </a:lvl1pPr>
          </a:lstStyle>
          <a:p>
            <a:pPr>
              <a:defRPr/>
            </a:pPr>
            <a:endParaRPr lang="sv-SE"/>
          </a:p>
        </p:txBody>
      </p:sp>
      <p:sp>
        <p:nvSpPr>
          <p:cNvPr id="6" name="Slide Number Placeholder 5"/>
          <p:cNvSpPr>
            <a:spLocks noGrp="1"/>
          </p:cNvSpPr>
          <p:nvPr>
            <p:ph type="sldNum" sz="quarter" idx="12"/>
          </p:nvPr>
        </p:nvSpPr>
        <p:spPr/>
        <p:txBody>
          <a:bodyPr/>
          <a:lstStyle>
            <a:lvl1pPr>
              <a:defRPr/>
            </a:lvl1pPr>
          </a:lstStyle>
          <a:p>
            <a:pPr>
              <a:defRPr/>
            </a:pPr>
            <a:fld id="{DAA746B2-AA5D-C348-9A5E-7022CDCC3685}" type="slidenum">
              <a:rPr lang="en-US"/>
              <a:pPr>
                <a:defRPr/>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
        <p:nvSpPr>
          <p:cNvPr id="3" name="Content Placeholder 2"/>
          <p:cNvSpPr>
            <a:spLocks noGrp="1"/>
          </p:cNvSpPr>
          <p:nvPr>
            <p:ph sz="half" idx="1"/>
          </p:nvPr>
        </p:nvSpPr>
        <p:spPr>
          <a:xfrm>
            <a:off x="762000" y="2200275"/>
            <a:ext cx="4241800" cy="4573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5156200" y="2200275"/>
            <a:ext cx="4241800" cy="4573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Date Placeholder 4"/>
          <p:cNvSpPr>
            <a:spLocks noGrp="1"/>
          </p:cNvSpPr>
          <p:nvPr>
            <p:ph type="dt" sz="half" idx="10"/>
          </p:nvPr>
        </p:nvSpPr>
        <p:spPr>
          <a:xfrm>
            <a:off x="762000" y="6942138"/>
            <a:ext cx="2117725" cy="509587"/>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5" charset="0"/>
              </a:defRPr>
            </a:lvl1pPr>
          </a:lstStyle>
          <a:p>
            <a:pPr>
              <a:defRPr/>
            </a:pPr>
            <a:endParaRPr lang="sv-SE"/>
          </a:p>
        </p:txBody>
      </p:sp>
      <p:sp>
        <p:nvSpPr>
          <p:cNvPr id="6" name="Footer Placeholder 5"/>
          <p:cNvSpPr>
            <a:spLocks noGrp="1"/>
          </p:cNvSpPr>
          <p:nvPr>
            <p:ph type="ftr" sz="quarter" idx="11"/>
          </p:nvPr>
        </p:nvSpPr>
        <p:spPr>
          <a:xfrm>
            <a:off x="3470275" y="6942138"/>
            <a:ext cx="3219450" cy="509587"/>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5" charset="0"/>
              </a:defRPr>
            </a:lvl1pPr>
          </a:lstStyle>
          <a:p>
            <a:pPr>
              <a:defRPr/>
            </a:pPr>
            <a:endParaRPr lang="sv-SE"/>
          </a:p>
        </p:txBody>
      </p:sp>
      <p:sp>
        <p:nvSpPr>
          <p:cNvPr id="7" name="Slide Number Placeholder 6"/>
          <p:cNvSpPr>
            <a:spLocks noGrp="1"/>
          </p:cNvSpPr>
          <p:nvPr>
            <p:ph type="sldNum" sz="quarter" idx="12"/>
          </p:nvPr>
        </p:nvSpPr>
        <p:spPr/>
        <p:txBody>
          <a:bodyPr/>
          <a:lstStyle>
            <a:lvl1pPr>
              <a:defRPr/>
            </a:lvl1pPr>
          </a:lstStyle>
          <a:p>
            <a:pPr>
              <a:defRPr/>
            </a:pPr>
            <a:fld id="{4D6EF5CA-0A3B-BE49-9527-91B4651CE244}" type="slidenum">
              <a:rPr lang="en-US"/>
              <a:pPr>
                <a:defRPr/>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lgn="l">
              <a:defRPr/>
            </a:lvl1pPr>
          </a:lstStyle>
          <a:p>
            <a:r>
              <a:rPr lang="sv-SE"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7" name="Date Placeholder 6"/>
          <p:cNvSpPr>
            <a:spLocks noGrp="1"/>
          </p:cNvSpPr>
          <p:nvPr>
            <p:ph type="dt" sz="half" idx="10"/>
          </p:nvPr>
        </p:nvSpPr>
        <p:spPr>
          <a:xfrm>
            <a:off x="762000" y="6942138"/>
            <a:ext cx="2117725" cy="509587"/>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5" charset="0"/>
              </a:defRPr>
            </a:lvl1pPr>
          </a:lstStyle>
          <a:p>
            <a:pPr>
              <a:defRPr/>
            </a:pPr>
            <a:endParaRPr lang="sv-SE"/>
          </a:p>
        </p:txBody>
      </p:sp>
      <p:sp>
        <p:nvSpPr>
          <p:cNvPr id="8" name="Footer Placeholder 7"/>
          <p:cNvSpPr>
            <a:spLocks noGrp="1"/>
          </p:cNvSpPr>
          <p:nvPr>
            <p:ph type="ftr" sz="quarter" idx="11"/>
          </p:nvPr>
        </p:nvSpPr>
        <p:spPr>
          <a:xfrm>
            <a:off x="3470275" y="6942138"/>
            <a:ext cx="3219450" cy="509587"/>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5" charset="0"/>
              </a:defRPr>
            </a:lvl1pPr>
          </a:lstStyle>
          <a:p>
            <a:pPr>
              <a:defRPr/>
            </a:pPr>
            <a:endParaRPr lang="sv-SE"/>
          </a:p>
        </p:txBody>
      </p:sp>
      <p:sp>
        <p:nvSpPr>
          <p:cNvPr id="9" name="Slide Number Placeholder 8"/>
          <p:cNvSpPr>
            <a:spLocks noGrp="1"/>
          </p:cNvSpPr>
          <p:nvPr>
            <p:ph type="sldNum" sz="quarter" idx="12"/>
          </p:nvPr>
        </p:nvSpPr>
        <p:spPr/>
        <p:txBody>
          <a:bodyPr/>
          <a:lstStyle>
            <a:lvl1pPr>
              <a:defRPr/>
            </a:lvl1pPr>
          </a:lstStyle>
          <a:p>
            <a:pPr>
              <a:defRPr/>
            </a:pPr>
            <a:fld id="{04F1C02E-2ED7-4C4B-9B7D-9D3866EEC855}" type="slidenum">
              <a:rPr lang="en-US"/>
              <a:pPr>
                <a:defRPr/>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
        <p:nvSpPr>
          <p:cNvPr id="3" name="Date Placeholder 2"/>
          <p:cNvSpPr>
            <a:spLocks noGrp="1"/>
          </p:cNvSpPr>
          <p:nvPr>
            <p:ph type="dt" sz="half" idx="10"/>
          </p:nvPr>
        </p:nvSpPr>
        <p:spPr>
          <a:xfrm>
            <a:off x="762000" y="6942138"/>
            <a:ext cx="2117725" cy="509587"/>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5" charset="0"/>
              </a:defRPr>
            </a:lvl1pPr>
          </a:lstStyle>
          <a:p>
            <a:pPr>
              <a:defRPr/>
            </a:pPr>
            <a:endParaRPr lang="sv-SE"/>
          </a:p>
        </p:txBody>
      </p:sp>
      <p:sp>
        <p:nvSpPr>
          <p:cNvPr id="4" name="Footer Placeholder 3"/>
          <p:cNvSpPr>
            <a:spLocks noGrp="1"/>
          </p:cNvSpPr>
          <p:nvPr>
            <p:ph type="ftr" sz="quarter" idx="11"/>
          </p:nvPr>
        </p:nvSpPr>
        <p:spPr>
          <a:xfrm>
            <a:off x="3470275" y="6942138"/>
            <a:ext cx="3219450" cy="509587"/>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5" charset="0"/>
              </a:defRPr>
            </a:lvl1pPr>
          </a:lstStyle>
          <a:p>
            <a:pPr>
              <a:defRPr/>
            </a:pPr>
            <a:endParaRPr lang="sv-SE"/>
          </a:p>
        </p:txBody>
      </p:sp>
      <p:sp>
        <p:nvSpPr>
          <p:cNvPr id="5" name="Slide Number Placeholder 4"/>
          <p:cNvSpPr>
            <a:spLocks noGrp="1"/>
          </p:cNvSpPr>
          <p:nvPr>
            <p:ph type="sldNum" sz="quarter" idx="12"/>
          </p:nvPr>
        </p:nvSpPr>
        <p:spPr/>
        <p:txBody>
          <a:bodyPr/>
          <a:lstStyle>
            <a:lvl1pPr>
              <a:defRPr/>
            </a:lvl1pPr>
          </a:lstStyle>
          <a:p>
            <a:pPr>
              <a:defRPr/>
            </a:pPr>
            <a:fld id="{F2AA815D-7CE9-204B-95FF-E7EF89F60954}" type="slidenum">
              <a:rPr lang="en-US"/>
              <a:pPr>
                <a:defRPr/>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2000" y="6942138"/>
            <a:ext cx="2117725" cy="509587"/>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5" charset="0"/>
              </a:defRPr>
            </a:lvl1pPr>
          </a:lstStyle>
          <a:p>
            <a:pPr>
              <a:defRPr/>
            </a:pPr>
            <a:endParaRPr lang="sv-SE"/>
          </a:p>
        </p:txBody>
      </p:sp>
      <p:sp>
        <p:nvSpPr>
          <p:cNvPr id="3" name="Footer Placeholder 2"/>
          <p:cNvSpPr>
            <a:spLocks noGrp="1"/>
          </p:cNvSpPr>
          <p:nvPr>
            <p:ph type="ftr" sz="quarter" idx="11"/>
          </p:nvPr>
        </p:nvSpPr>
        <p:spPr>
          <a:xfrm>
            <a:off x="3470275" y="6942138"/>
            <a:ext cx="3219450" cy="509587"/>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5" charset="0"/>
              </a:defRPr>
            </a:lvl1pPr>
          </a:lstStyle>
          <a:p>
            <a:pPr>
              <a:defRPr/>
            </a:pPr>
            <a:endParaRPr lang="sv-SE"/>
          </a:p>
        </p:txBody>
      </p:sp>
      <p:sp>
        <p:nvSpPr>
          <p:cNvPr id="4" name="Slide Number Placeholder 3"/>
          <p:cNvSpPr>
            <a:spLocks noGrp="1"/>
          </p:cNvSpPr>
          <p:nvPr>
            <p:ph type="sldNum" sz="quarter" idx="12"/>
          </p:nvPr>
        </p:nvSpPr>
        <p:spPr/>
        <p:txBody>
          <a:bodyPr/>
          <a:lstStyle>
            <a:lvl1pPr>
              <a:defRPr/>
            </a:lvl1pPr>
          </a:lstStyle>
          <a:p>
            <a:pPr>
              <a:defRPr/>
            </a:pPr>
            <a:fld id="{80DC2C1A-2753-3E4A-B847-2F13B2F39A46}" type="slidenum">
              <a:rPr lang="en-US"/>
              <a:pPr>
                <a:defRPr/>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sv-SE"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a:xfrm>
            <a:off x="762000" y="6942138"/>
            <a:ext cx="2117725" cy="509587"/>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5" charset="0"/>
              </a:defRPr>
            </a:lvl1pPr>
          </a:lstStyle>
          <a:p>
            <a:pPr>
              <a:defRPr/>
            </a:pPr>
            <a:endParaRPr lang="sv-SE"/>
          </a:p>
        </p:txBody>
      </p:sp>
      <p:sp>
        <p:nvSpPr>
          <p:cNvPr id="6" name="Footer Placeholder 5"/>
          <p:cNvSpPr>
            <a:spLocks noGrp="1"/>
          </p:cNvSpPr>
          <p:nvPr>
            <p:ph type="ftr" sz="quarter" idx="11"/>
          </p:nvPr>
        </p:nvSpPr>
        <p:spPr>
          <a:xfrm>
            <a:off x="3470275" y="6942138"/>
            <a:ext cx="3219450" cy="509587"/>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5" charset="0"/>
              </a:defRPr>
            </a:lvl1pPr>
          </a:lstStyle>
          <a:p>
            <a:pPr>
              <a:defRPr/>
            </a:pPr>
            <a:endParaRPr lang="sv-SE"/>
          </a:p>
        </p:txBody>
      </p:sp>
      <p:sp>
        <p:nvSpPr>
          <p:cNvPr id="7" name="Slide Number Placeholder 6"/>
          <p:cNvSpPr>
            <a:spLocks noGrp="1"/>
          </p:cNvSpPr>
          <p:nvPr>
            <p:ph type="sldNum" sz="quarter" idx="12"/>
          </p:nvPr>
        </p:nvSpPr>
        <p:spPr/>
        <p:txBody>
          <a:bodyPr/>
          <a:lstStyle>
            <a:lvl1pPr>
              <a:defRPr/>
            </a:lvl1pPr>
          </a:lstStyle>
          <a:p>
            <a:pPr>
              <a:defRPr/>
            </a:pPr>
            <a:fld id="{26F7EDB9-F5F6-3A44-9DDF-A396BBB92317}" type="slidenum">
              <a:rPr lang="en-US"/>
              <a:pPr>
                <a:defRPr/>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sv-SE"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a:xfrm>
            <a:off x="762000" y="6942138"/>
            <a:ext cx="2117725" cy="509587"/>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5" charset="0"/>
              </a:defRPr>
            </a:lvl1pPr>
          </a:lstStyle>
          <a:p>
            <a:pPr>
              <a:defRPr/>
            </a:pPr>
            <a:endParaRPr lang="sv-SE"/>
          </a:p>
        </p:txBody>
      </p:sp>
      <p:sp>
        <p:nvSpPr>
          <p:cNvPr id="6" name="Footer Placeholder 5"/>
          <p:cNvSpPr>
            <a:spLocks noGrp="1"/>
          </p:cNvSpPr>
          <p:nvPr>
            <p:ph type="ftr" sz="quarter" idx="11"/>
          </p:nvPr>
        </p:nvSpPr>
        <p:spPr>
          <a:xfrm>
            <a:off x="3470275" y="6942138"/>
            <a:ext cx="3219450" cy="509587"/>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5" charset="0"/>
              </a:defRPr>
            </a:lvl1pPr>
          </a:lstStyle>
          <a:p>
            <a:pPr>
              <a:defRPr/>
            </a:pPr>
            <a:endParaRPr lang="sv-SE"/>
          </a:p>
        </p:txBody>
      </p:sp>
      <p:sp>
        <p:nvSpPr>
          <p:cNvPr id="7" name="Slide Number Placeholder 6"/>
          <p:cNvSpPr>
            <a:spLocks noGrp="1"/>
          </p:cNvSpPr>
          <p:nvPr>
            <p:ph type="sldNum" sz="quarter" idx="12"/>
          </p:nvPr>
        </p:nvSpPr>
        <p:spPr/>
        <p:txBody>
          <a:bodyPr/>
          <a:lstStyle>
            <a:lvl1pPr>
              <a:defRPr/>
            </a:lvl1pPr>
          </a:lstStyle>
          <a:p>
            <a:pPr>
              <a:defRPr/>
            </a:pPr>
            <a:fld id="{DC4E7B9A-60E1-AB4F-B43A-F86DF90312E0}" type="slidenum">
              <a:rPr lang="en-US"/>
              <a:pPr>
                <a:defRPr/>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image" Target="../media/image1.png"/><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image" Target="../media/image2.png"/><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hyperlink" Target="http://www.hhs.se/" TargetMode="Externa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76200"/>
            <a:ext cx="9575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79400" y="1676400"/>
            <a:ext cx="9525000" cy="5486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7989888" y="7110413"/>
            <a:ext cx="2119312" cy="5095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defRPr>
            </a:lvl1pPr>
          </a:lstStyle>
          <a:p>
            <a:pPr>
              <a:defRPr/>
            </a:pPr>
            <a:fld id="{F3538CA8-51F1-3347-AC7B-65AF363A30E9}" type="slidenum">
              <a:rPr lang="en-US"/>
              <a:pPr>
                <a:defRPr/>
              </a:pPr>
              <a:t>‹Nr.›</a:t>
            </a:fld>
            <a:endParaRPr lang="en-US"/>
          </a:p>
        </p:txBody>
      </p:sp>
      <p:pic>
        <p:nvPicPr>
          <p:cNvPr id="1029" name="Picture 556" descr="Stockholm School of Economics">
            <a:hlinkClick r:id="rId15"/>
          </p:cNvPr>
          <p:cNvPicPr>
            <a:picLocks noChangeAspect="1" noChangeArrowheads="1"/>
          </p:cNvPicPr>
          <p:nvPr userDrawn="1"/>
        </p:nvPicPr>
        <p:blipFill>
          <a:blip r:embed="rId16"/>
          <a:srcRect/>
          <a:stretch>
            <a:fillRect/>
          </a:stretch>
        </p:blipFill>
        <p:spPr bwMode="auto">
          <a:xfrm>
            <a:off x="76200" y="7010400"/>
            <a:ext cx="596900" cy="609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ctr" rtl="0" eaLnBrk="0" fontAlgn="base" hangingPunct="0">
        <a:spcBef>
          <a:spcPct val="0"/>
        </a:spcBef>
        <a:spcAft>
          <a:spcPct val="0"/>
        </a:spcAft>
        <a:defRPr sz="3600">
          <a:solidFill>
            <a:schemeClr val="bg1"/>
          </a:solidFill>
          <a:effectLst>
            <a:outerShdw blurRad="38100" dist="38100" dir="2700000" algn="tl">
              <a:srgbClr val="000000">
                <a:alpha val="43137"/>
              </a:srgbClr>
            </a:outerShdw>
          </a:effectLst>
          <a:latin typeface="Trebuchet MS"/>
          <a:ea typeface="ＭＳ Ｐゴシック" pitchFamily="-65" charset="-128"/>
          <a:cs typeface="Trebuchet MS"/>
        </a:defRPr>
      </a:lvl1pPr>
      <a:lvl2pPr algn="ctr" rtl="0" eaLnBrk="0" fontAlgn="base" hangingPunct="0">
        <a:spcBef>
          <a:spcPct val="0"/>
        </a:spcBef>
        <a:spcAft>
          <a:spcPct val="0"/>
        </a:spcAft>
        <a:defRPr sz="3600">
          <a:solidFill>
            <a:schemeClr val="bg1"/>
          </a:solidFill>
          <a:latin typeface="Trebuchet MS" pitchFamily="-65" charset="0"/>
          <a:ea typeface="ＭＳ Ｐゴシック" pitchFamily="-65" charset="-128"/>
        </a:defRPr>
      </a:lvl2pPr>
      <a:lvl3pPr algn="ctr" rtl="0" eaLnBrk="0" fontAlgn="base" hangingPunct="0">
        <a:spcBef>
          <a:spcPct val="0"/>
        </a:spcBef>
        <a:spcAft>
          <a:spcPct val="0"/>
        </a:spcAft>
        <a:defRPr sz="3600">
          <a:solidFill>
            <a:schemeClr val="bg1"/>
          </a:solidFill>
          <a:latin typeface="Trebuchet MS" pitchFamily="-65" charset="0"/>
          <a:ea typeface="ＭＳ Ｐゴシック" pitchFamily="-65" charset="-128"/>
        </a:defRPr>
      </a:lvl3pPr>
      <a:lvl4pPr algn="ctr" rtl="0" eaLnBrk="0" fontAlgn="base" hangingPunct="0">
        <a:spcBef>
          <a:spcPct val="0"/>
        </a:spcBef>
        <a:spcAft>
          <a:spcPct val="0"/>
        </a:spcAft>
        <a:defRPr sz="3600">
          <a:solidFill>
            <a:schemeClr val="bg1"/>
          </a:solidFill>
          <a:latin typeface="Trebuchet MS" pitchFamily="-65" charset="0"/>
          <a:ea typeface="ＭＳ Ｐゴシック" pitchFamily="-65" charset="-128"/>
        </a:defRPr>
      </a:lvl4pPr>
      <a:lvl5pPr algn="ctr" rtl="0" eaLnBrk="0" fontAlgn="base" hangingPunct="0">
        <a:spcBef>
          <a:spcPct val="0"/>
        </a:spcBef>
        <a:spcAft>
          <a:spcPct val="0"/>
        </a:spcAft>
        <a:defRPr sz="3600">
          <a:solidFill>
            <a:schemeClr val="bg1"/>
          </a:solidFill>
          <a:latin typeface="Trebuchet MS" pitchFamily="-65" charset="0"/>
          <a:ea typeface="ＭＳ Ｐゴシック" pitchFamily="-65" charset="-128"/>
        </a:defRPr>
      </a:lvl5pPr>
      <a:lvl6pPr marL="457200" algn="ctr" rtl="0" fontAlgn="base">
        <a:spcBef>
          <a:spcPct val="0"/>
        </a:spcBef>
        <a:spcAft>
          <a:spcPct val="0"/>
        </a:spcAft>
        <a:defRPr sz="4400">
          <a:solidFill>
            <a:schemeClr val="tx2"/>
          </a:solidFill>
          <a:latin typeface="Times New Roman" pitchFamily="-65" charset="0"/>
        </a:defRPr>
      </a:lvl6pPr>
      <a:lvl7pPr marL="914400" algn="ctr" rtl="0" fontAlgn="base">
        <a:spcBef>
          <a:spcPct val="0"/>
        </a:spcBef>
        <a:spcAft>
          <a:spcPct val="0"/>
        </a:spcAft>
        <a:defRPr sz="4400">
          <a:solidFill>
            <a:schemeClr val="tx2"/>
          </a:solidFill>
          <a:latin typeface="Times New Roman" pitchFamily="-65" charset="0"/>
        </a:defRPr>
      </a:lvl7pPr>
      <a:lvl8pPr marL="1371600" algn="ctr" rtl="0" fontAlgn="base">
        <a:spcBef>
          <a:spcPct val="0"/>
        </a:spcBef>
        <a:spcAft>
          <a:spcPct val="0"/>
        </a:spcAft>
        <a:defRPr sz="4400">
          <a:solidFill>
            <a:schemeClr val="tx2"/>
          </a:solidFill>
          <a:latin typeface="Times New Roman" pitchFamily="-65" charset="0"/>
        </a:defRPr>
      </a:lvl8pPr>
      <a:lvl9pPr marL="1828800" algn="ctr" rtl="0" fontAlgn="base">
        <a:spcBef>
          <a:spcPct val="0"/>
        </a:spcBef>
        <a:spcAft>
          <a:spcPct val="0"/>
        </a:spcAft>
        <a:defRPr sz="4400">
          <a:solidFill>
            <a:schemeClr val="tx2"/>
          </a:solidFill>
          <a:latin typeface="Times New Roman" pitchFamily="-65" charset="0"/>
        </a:defRPr>
      </a:lvl9pPr>
    </p:titleStyle>
    <p:bodyStyle>
      <a:lvl1pPr marL="342900" indent="-342900" algn="l" rtl="0" eaLnBrk="0" fontAlgn="base" hangingPunct="0">
        <a:spcBef>
          <a:spcPct val="20000"/>
        </a:spcBef>
        <a:spcAft>
          <a:spcPct val="0"/>
        </a:spcAft>
        <a:buChar char="•"/>
        <a:defRPr sz="3600">
          <a:solidFill>
            <a:schemeClr val="bg1"/>
          </a:solidFill>
          <a:effectLst>
            <a:outerShdw blurRad="38100" dist="38100" dir="2700000" algn="tl">
              <a:srgbClr val="000000">
                <a:alpha val="43137"/>
              </a:srgbClr>
            </a:outerShdw>
          </a:effectLst>
          <a:latin typeface="Trebuchet MS"/>
          <a:ea typeface="ＭＳ Ｐゴシック" pitchFamily="-65" charset="-128"/>
          <a:cs typeface="Trebuchet MS"/>
        </a:defRPr>
      </a:lvl1pPr>
      <a:lvl2pPr marL="742950" indent="-285750" algn="l" rtl="0" eaLnBrk="0" fontAlgn="base" hangingPunct="0">
        <a:spcBef>
          <a:spcPct val="20000"/>
        </a:spcBef>
        <a:spcAft>
          <a:spcPct val="0"/>
        </a:spcAft>
        <a:buChar char="–"/>
        <a:defRPr sz="3200">
          <a:solidFill>
            <a:schemeClr val="bg1"/>
          </a:solidFill>
          <a:effectLst>
            <a:outerShdw blurRad="38100" dist="38100" dir="2700000" algn="tl">
              <a:srgbClr val="000000">
                <a:alpha val="43137"/>
              </a:srgbClr>
            </a:outerShdw>
          </a:effectLst>
          <a:latin typeface="Trebuchet MS"/>
          <a:ea typeface="ＭＳ Ｐゴシック" pitchFamily="-65" charset="-128"/>
          <a:cs typeface="Trebuchet MS"/>
        </a:defRPr>
      </a:lvl2pPr>
      <a:lvl3pPr marL="1143000" indent="-228600" algn="l" rtl="0" eaLnBrk="0" fontAlgn="base" hangingPunct="0">
        <a:spcBef>
          <a:spcPct val="20000"/>
        </a:spcBef>
        <a:spcAft>
          <a:spcPct val="0"/>
        </a:spcAft>
        <a:buChar char="•"/>
        <a:defRPr sz="2800">
          <a:solidFill>
            <a:schemeClr val="bg1"/>
          </a:solidFill>
          <a:effectLst>
            <a:outerShdw blurRad="38100" dist="38100" dir="2700000" algn="tl">
              <a:srgbClr val="000000">
                <a:alpha val="43137"/>
              </a:srgbClr>
            </a:outerShdw>
          </a:effectLst>
          <a:latin typeface="Trebuchet MS"/>
          <a:ea typeface="ＭＳ Ｐゴシック" pitchFamily="-65" charset="-128"/>
          <a:cs typeface="Trebuchet MS"/>
        </a:defRPr>
      </a:lvl3pPr>
      <a:lvl4pPr marL="1600200" indent="-228600" algn="l" rtl="0" eaLnBrk="0" fontAlgn="base" hangingPunct="0">
        <a:spcBef>
          <a:spcPct val="20000"/>
        </a:spcBef>
        <a:spcAft>
          <a:spcPct val="0"/>
        </a:spcAft>
        <a:buChar char="–"/>
        <a:defRPr sz="2400">
          <a:solidFill>
            <a:schemeClr val="bg1"/>
          </a:solidFill>
          <a:effectLst>
            <a:outerShdw blurRad="38100" dist="38100" dir="2700000" algn="tl">
              <a:srgbClr val="000000">
                <a:alpha val="43137"/>
              </a:srgbClr>
            </a:outerShdw>
          </a:effectLst>
          <a:latin typeface="Trebuchet MS"/>
          <a:ea typeface="ＭＳ Ｐゴシック" pitchFamily="-65" charset="-128"/>
          <a:cs typeface="Trebuchet MS"/>
        </a:defRPr>
      </a:lvl4pPr>
      <a:lvl5pPr marL="2057400" indent="-228600" algn="l" rtl="0" eaLnBrk="0" fontAlgn="base" hangingPunct="0">
        <a:spcBef>
          <a:spcPct val="20000"/>
        </a:spcBef>
        <a:spcAft>
          <a:spcPct val="0"/>
        </a:spcAft>
        <a:buChar char="»"/>
        <a:defRPr sz="2400">
          <a:solidFill>
            <a:schemeClr val="bg1"/>
          </a:solidFill>
          <a:effectLst>
            <a:outerShdw blurRad="38100" dist="38100" dir="2700000" algn="tl">
              <a:srgbClr val="000000">
                <a:alpha val="43137"/>
              </a:srgbClr>
            </a:outerShdw>
          </a:effectLst>
          <a:latin typeface="Trebuchet MS"/>
          <a:ea typeface="ＭＳ Ｐゴシック" pitchFamily="-65" charset="-128"/>
          <a:cs typeface="Trebuchet MS"/>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slideshare.net/eteigland"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6" Type="http://schemas.openxmlformats.org/officeDocument/2006/relationships/image" Target="../media/image32.png"/><Relationship Id="rId4"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9.jpeg"/><Relationship Id="rId5" Type="http://schemas.openxmlformats.org/officeDocument/2006/relationships/image" Target="../media/image31.png"/></Relationships>
</file>

<file path=ppt/slides/_rels/slide14.xml.rels><?xml version="1.0" encoding="UTF-8" standalone="yes"?>
<Relationships xmlns="http://schemas.openxmlformats.org/package/2006/relationships"><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hyperlink" Target="http://www.worldofwarcraft.com/" TargetMode="Externa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7.jpeg"/><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hyperlink" Target="http://www.youtube.com/watch?v=Mg4TwOqVprw&amp;feature=related"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0.png"/><Relationship Id="rId5"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43.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4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image" Target="../media/image5.jpeg"/><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jpeg"/><Relationship Id="rId5"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6" Type="http://schemas.openxmlformats.org/officeDocument/2006/relationships/image" Target="../media/image53.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1.jpeg"/><Relationship Id="rId5" Type="http://schemas.openxmlformats.org/officeDocument/2006/relationships/hyperlink" Target="http://lh4.google.com/cmduke/R1M-yuHK7iI/AAAAAAAACXE/VEvALGt61bk/NESIM-14.jpg?imgmax=1024" TargetMode="External"/></Relationships>
</file>

<file path=ppt/slides/_rels/slide34.xml.rels><?xml version="1.0" encoding="UTF-8" standalone="yes"?>
<Relationships xmlns="http://schemas.openxmlformats.org/package/2006/relationships"><Relationship Id="rId4" Type="http://schemas.openxmlformats.org/officeDocument/2006/relationships/image" Target="../media/image55.jpeg"/><Relationship Id="rId5" Type="http://schemas.openxmlformats.org/officeDocument/2006/relationships/image" Target="../media/image14.jpeg"/><Relationship Id="rId7"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4.jpeg"/><Relationship Id="rId6" Type="http://schemas.openxmlformats.org/officeDocument/2006/relationships/image" Target="../media/image13.png"/></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9.jpeg"/><Relationship Id="rId5" Type="http://schemas.openxmlformats.org/officeDocument/2006/relationships/image" Target="../media/image61.jpeg"/></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5"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6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hyperlink" Target="http://flickr.com/photos/crescendo/2343603686/sizes/l/" TargetMode="External"/><Relationship Id="rId3" Type="http://schemas.openxmlformats.org/officeDocument/2006/relationships/image" Target="../media/image6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6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6.png"/></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6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4" Type="http://schemas.openxmlformats.org/officeDocument/2006/relationships/hyperlink" Target="http://www.youtube.com/watch?v=1DwL1JIvGhc" TargetMode="External"/><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www.lpso.com/home.action"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7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4"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3"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4" Type="http://schemas.openxmlformats.org/officeDocument/2006/relationships/image" Target="../media/image22.png"/><Relationship Id="rId4" Type="http://schemas.openxmlformats.org/officeDocument/2006/relationships/image" Target="../media/image16.png"/><Relationship Id="rId7" Type="http://schemas.openxmlformats.org/officeDocument/2006/relationships/image" Target="../media/image18.jpeg"/><Relationship Id="rId11"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7.jpeg"/><Relationship Id="rId16" Type="http://schemas.openxmlformats.org/officeDocument/2006/relationships/image" Target="../media/image24.png"/><Relationship Id="rId8" Type="http://schemas.openxmlformats.org/officeDocument/2006/relationships/hyperlink" Target="http://ad.doubleclick.net/click;h=v8/356b/0/0/*/q;41352330;4-0;1;11112758;2321-160/600;19118682/19136577/1;;~sscs=?http://www.habbo.com/credits/buy_credits/cvs.html" TargetMode="External"/><Relationship Id="rId13" Type="http://schemas.openxmlformats.org/officeDocument/2006/relationships/hyperlink" Target="http://www.there.com/" TargetMode="External"/><Relationship Id="rId10" Type="http://schemas.openxmlformats.org/officeDocument/2006/relationships/hyperlink" Target="http://en.wikipedia.org/wiki/Image:Whyvillelogo.gif" TargetMode="External"/><Relationship Id="rId5" Type="http://schemas.openxmlformats.org/officeDocument/2006/relationships/hyperlink" Target="http://www.activeworlds.com/index.asp" TargetMode="External"/><Relationship Id="rId15" Type="http://schemas.openxmlformats.org/officeDocument/2006/relationships/image" Target="../media/image23.jpeg"/><Relationship Id="rId12" Type="http://schemas.openxmlformats.org/officeDocument/2006/relationships/image" Target="../media/image21.jpeg"/><Relationship Id="rId17" Type="http://schemas.openxmlformats.org/officeDocument/2006/relationships/image" Target="../media/image25.png"/><Relationship Id="rId2" Type="http://schemas.openxmlformats.org/officeDocument/2006/relationships/image" Target="../media/image14.jpeg"/><Relationship Id="rId9" Type="http://schemas.openxmlformats.org/officeDocument/2006/relationships/image" Target="../media/image19.png"/><Relationship Id="rId3"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9" name="Rectangle 1"/>
          <p:cNvSpPr>
            <a:spLocks noGrp="1" noChangeArrowheads="1"/>
          </p:cNvSpPr>
          <p:nvPr>
            <p:ph type="ctrTitle"/>
          </p:nvPr>
        </p:nvSpPr>
        <p:spPr>
          <a:xfrm>
            <a:off x="355600" y="533400"/>
            <a:ext cx="9296400" cy="1524000"/>
          </a:xfrm>
        </p:spPr>
        <p:txBody>
          <a:bodyPr lIns="0" tIns="0" rIns="0" bIns="0" anchor="t"/>
          <a:lstStyle/>
          <a:p>
            <a:pPr eaLnBrk="1" hangingPunct="1">
              <a:lnSpc>
                <a:spcPct val="95000"/>
              </a:lnSpc>
              <a:defRPr/>
            </a:pPr>
            <a:r>
              <a:rPr lang="en-US" sz="4800" smtClean="0">
                <a:solidFill>
                  <a:srgbClr val="DEDEDE"/>
                </a:solidFill>
                <a:effectLst>
                  <a:outerShdw blurRad="38100" dist="38100" dir="2700000" algn="tl">
                    <a:srgbClr val="DDDDDD"/>
                  </a:outerShdw>
                </a:effectLst>
                <a:latin typeface="Trebuchet MS" pitchFamily="-105" charset="0"/>
                <a:ea typeface="ＭＳ Ｐゴシック" pitchFamily="-105" charset="-128"/>
              </a:rPr>
              <a:t>Leveraging Virtual Worlds for Real World Results</a:t>
            </a:r>
          </a:p>
        </p:txBody>
      </p:sp>
      <p:sp>
        <p:nvSpPr>
          <p:cNvPr id="2050" name="Rectangle 2"/>
          <p:cNvSpPr>
            <a:spLocks noGrp="1" noChangeArrowheads="1"/>
          </p:cNvSpPr>
          <p:nvPr>
            <p:ph type="subTitle" idx="1"/>
          </p:nvPr>
        </p:nvSpPr>
        <p:spPr>
          <a:xfrm>
            <a:off x="355600" y="2743200"/>
            <a:ext cx="8610600" cy="4495800"/>
          </a:xfrm>
        </p:spPr>
        <p:txBody>
          <a:bodyPr lIns="0" tIns="0" rIns="0" bIns="0"/>
          <a:lstStyle/>
          <a:p>
            <a:pPr eaLnBrk="1" hangingPunct="1">
              <a:spcBef>
                <a:spcPct val="0"/>
              </a:spcBef>
              <a:defRPr/>
            </a:pPr>
            <a:r>
              <a:rPr lang="en-US" sz="3000" smtClean="0">
                <a:solidFill>
                  <a:srgbClr val="FFFFFF"/>
                </a:solidFill>
                <a:effectLst>
                  <a:outerShdw blurRad="38100" dist="38100" dir="2700000" algn="tl">
                    <a:srgbClr val="DDDDDD"/>
                  </a:outerShdw>
                </a:effectLst>
                <a:latin typeface="Trebuchet MS" pitchFamily="-105" charset="0"/>
                <a:ea typeface="ＭＳ Ｐゴシック" pitchFamily="-105" charset="-128"/>
              </a:rPr>
              <a:t>Dr. Robin Teigland, aka</a:t>
            </a:r>
          </a:p>
          <a:p>
            <a:pPr eaLnBrk="1" hangingPunct="1">
              <a:spcBef>
                <a:spcPct val="0"/>
              </a:spcBef>
              <a:defRPr/>
            </a:pPr>
            <a:r>
              <a:rPr lang="en-US" sz="2800" i="1" smtClean="0">
                <a:solidFill>
                  <a:srgbClr val="FF0000"/>
                </a:solidFill>
                <a:effectLst>
                  <a:outerShdw blurRad="38100" dist="38100" dir="2700000" algn="tl">
                    <a:srgbClr val="DDDDDD"/>
                  </a:outerShdw>
                </a:effectLst>
                <a:latin typeface="Trebuchet MS" pitchFamily="-105" charset="0"/>
                <a:ea typeface="ＭＳ Ｐゴシック" pitchFamily="-105" charset="-128"/>
              </a:rPr>
              <a:t>Karinda Rhode in SL</a:t>
            </a:r>
          </a:p>
          <a:p>
            <a:pPr eaLnBrk="1" hangingPunct="1">
              <a:spcBef>
                <a:spcPct val="0"/>
              </a:spcBef>
              <a:defRPr/>
            </a:pPr>
            <a:r>
              <a:rPr lang="en-US" sz="2800" smtClean="0">
                <a:solidFill>
                  <a:srgbClr val="FFFFFF"/>
                </a:solidFill>
                <a:effectLst>
                  <a:outerShdw blurRad="38100" dist="38100" dir="2700000" algn="tl">
                    <a:srgbClr val="DDDDDD"/>
                  </a:outerShdw>
                </a:effectLst>
                <a:latin typeface="Trebuchet MS" pitchFamily="-105" charset="0"/>
                <a:ea typeface="ＭＳ Ｐゴシック" pitchFamily="-105" charset="-128"/>
              </a:rPr>
              <a:t>Stockholm School of Economics</a:t>
            </a:r>
          </a:p>
          <a:p>
            <a:pPr eaLnBrk="1" hangingPunct="1">
              <a:spcBef>
                <a:spcPct val="0"/>
              </a:spcBef>
              <a:defRPr/>
            </a:pPr>
            <a:r>
              <a:rPr lang="en-US" sz="2800" smtClean="0">
                <a:solidFill>
                  <a:srgbClr val="FFFFFF"/>
                </a:solidFill>
                <a:effectLst>
                  <a:outerShdw blurRad="38100" dist="38100" dir="2700000" algn="tl">
                    <a:srgbClr val="DDDDDD"/>
                  </a:outerShdw>
                </a:effectLst>
                <a:latin typeface="Trebuchet MS" pitchFamily="-105" charset="0"/>
                <a:ea typeface="ＭＳ Ｐゴシック" pitchFamily="-105" charset="-128"/>
              </a:rPr>
              <a:t>www.knowledgenetworking.org</a:t>
            </a:r>
          </a:p>
          <a:p>
            <a:pPr eaLnBrk="1" hangingPunct="1">
              <a:spcBef>
                <a:spcPct val="0"/>
              </a:spcBef>
              <a:defRPr/>
            </a:pPr>
            <a:r>
              <a:rPr lang="en-US" sz="2800" smtClean="0">
                <a:solidFill>
                  <a:srgbClr val="FFFFFF"/>
                </a:solidFill>
                <a:effectLst>
                  <a:outerShdw blurRad="38100" dist="38100" dir="2700000" algn="tl">
                    <a:srgbClr val="DDDDDD"/>
                  </a:outerShdw>
                </a:effectLst>
                <a:latin typeface="Trebuchet MS" pitchFamily="-105" charset="0"/>
                <a:ea typeface="ＭＳ Ｐゴシック" pitchFamily="-105" charset="-128"/>
                <a:hlinkClick r:id="rId3"/>
              </a:rPr>
              <a:t>www.slideshare.net/eteigland</a:t>
            </a:r>
            <a:endParaRPr lang="en-US" sz="2800" smtClean="0">
              <a:solidFill>
                <a:srgbClr val="FFFFFF"/>
              </a:solidFill>
              <a:effectLst>
                <a:outerShdw blurRad="38100" dist="38100" dir="2700000" algn="tl">
                  <a:srgbClr val="DDDDDD"/>
                </a:outerShdw>
              </a:effectLst>
              <a:latin typeface="Trebuchet MS" pitchFamily="-105" charset="0"/>
              <a:ea typeface="ＭＳ Ｐゴシック" pitchFamily="-105" charset="-128"/>
            </a:endParaRPr>
          </a:p>
          <a:p>
            <a:pPr eaLnBrk="1" hangingPunct="1">
              <a:spcBef>
                <a:spcPct val="0"/>
              </a:spcBef>
              <a:defRPr/>
            </a:pPr>
            <a:endParaRPr lang="en-US" sz="2800" smtClean="0">
              <a:solidFill>
                <a:srgbClr val="FFFFFF"/>
              </a:solidFill>
              <a:effectLst/>
              <a:latin typeface="Trebuchet MS" pitchFamily="-105" charset="0"/>
              <a:ea typeface="ＭＳ Ｐゴシック" pitchFamily="-105" charset="-128"/>
            </a:endParaRPr>
          </a:p>
          <a:p>
            <a:pPr eaLnBrk="1" hangingPunct="1">
              <a:spcBef>
                <a:spcPct val="0"/>
              </a:spcBef>
              <a:defRPr/>
            </a:pPr>
            <a:endParaRPr lang="en-US" sz="2800" smtClean="0">
              <a:solidFill>
                <a:srgbClr val="FFFFFF"/>
              </a:solidFill>
              <a:effectLst/>
              <a:latin typeface="Trebuchet MS" pitchFamily="-105" charset="0"/>
              <a:ea typeface="ＭＳ Ｐゴシック" pitchFamily="-105" charset="-128"/>
            </a:endParaRPr>
          </a:p>
          <a:p>
            <a:pPr eaLnBrk="1" hangingPunct="1">
              <a:spcBef>
                <a:spcPct val="0"/>
              </a:spcBef>
              <a:defRPr/>
            </a:pPr>
            <a:r>
              <a:rPr lang="en-US" sz="2800" smtClean="0">
                <a:solidFill>
                  <a:srgbClr val="FFFFFF"/>
                </a:solidFill>
                <a:effectLst/>
                <a:latin typeface="Trebuchet MS" pitchFamily="-105" charset="0"/>
                <a:ea typeface="ＭＳ Ｐゴシック" pitchFamily="-105" charset="-128"/>
              </a:rPr>
              <a:t>Serdar Temiz</a:t>
            </a:r>
          </a:p>
          <a:p>
            <a:pPr eaLnBrk="1" hangingPunct="1">
              <a:spcBef>
                <a:spcPct val="0"/>
              </a:spcBef>
              <a:defRPr/>
            </a:pPr>
            <a:r>
              <a:rPr lang="en-US" sz="2800" smtClean="0">
                <a:solidFill>
                  <a:srgbClr val="FFFFFF"/>
                </a:solidFill>
                <a:effectLst/>
                <a:latin typeface="Trebuchet MS" pitchFamily="-105" charset="0"/>
                <a:ea typeface="ＭＳ Ｐゴシック" pitchFamily="-105" charset="-128"/>
              </a:rPr>
              <a:t>Royal Institute of Technology</a:t>
            </a:r>
          </a:p>
          <a:p>
            <a:pPr eaLnBrk="1" hangingPunct="1">
              <a:spcBef>
                <a:spcPct val="0"/>
              </a:spcBef>
              <a:defRPr/>
            </a:pPr>
            <a:endParaRPr lang="en-US" sz="2800" smtClean="0">
              <a:solidFill>
                <a:srgbClr val="FFFFFF"/>
              </a:solidFill>
              <a:effectLst/>
              <a:latin typeface="Trebuchet MS" pitchFamily="-105" charset="0"/>
              <a:ea typeface="ＭＳ Ｐゴシック" pitchFamily="-105" charset="-128"/>
            </a:endParaRPr>
          </a:p>
          <a:p>
            <a:pPr eaLnBrk="1" hangingPunct="1">
              <a:spcBef>
                <a:spcPct val="0"/>
              </a:spcBef>
              <a:defRPr/>
            </a:pPr>
            <a:endParaRPr lang="en-US" sz="2800" smtClean="0">
              <a:solidFill>
                <a:srgbClr val="FFFFFF"/>
              </a:solidFill>
              <a:effectLst/>
              <a:latin typeface="Trebuchet MS" pitchFamily="-105" charset="0"/>
              <a:ea typeface="ＭＳ Ｐゴシック" pitchFamily="-105" charset="-128"/>
            </a:endParaRPr>
          </a:p>
          <a:p>
            <a:pPr eaLnBrk="1" hangingPunct="1">
              <a:lnSpc>
                <a:spcPct val="95000"/>
              </a:lnSpc>
              <a:spcBef>
                <a:spcPct val="0"/>
              </a:spcBef>
              <a:defRPr/>
            </a:pPr>
            <a:endParaRPr lang="en-US" sz="2800" smtClean="0">
              <a:solidFill>
                <a:srgbClr val="FFFFFF"/>
              </a:solidFill>
              <a:effectLst/>
              <a:latin typeface="Trebuchet MS" pitchFamily="-105" charset="0"/>
              <a:ea typeface="ＭＳ Ｐゴシック" pitchFamily="-105" charset="-128"/>
            </a:endParaRPr>
          </a:p>
        </p:txBody>
      </p:sp>
      <p:pic>
        <p:nvPicPr>
          <p:cNvPr id="15364" name="Picture 5" descr="robin_karinda.jpg"/>
          <p:cNvPicPr>
            <a:picLocks noChangeAspect="1"/>
          </p:cNvPicPr>
          <p:nvPr/>
        </p:nvPicPr>
        <p:blipFill>
          <a:blip r:embed="rId4"/>
          <a:srcRect r="11786"/>
          <a:stretch>
            <a:fillRect/>
          </a:stretch>
        </p:blipFill>
        <p:spPr bwMode="auto">
          <a:xfrm>
            <a:off x="6176963" y="1709738"/>
            <a:ext cx="3779837" cy="2938462"/>
          </a:xfrm>
          <a:prstGeom prst="rect">
            <a:avLst/>
          </a:prstGeom>
          <a:noFill/>
          <a:ln w="9525">
            <a:noFill/>
            <a:miter lim="800000"/>
            <a:headEnd/>
            <a:tailEnd/>
          </a:ln>
        </p:spPr>
      </p:pic>
      <p:sp>
        <p:nvSpPr>
          <p:cNvPr id="15365" name="TextBox 4"/>
          <p:cNvSpPr txBox="1">
            <a:spLocks noChangeArrowheads="1"/>
          </p:cNvSpPr>
          <p:nvPr/>
        </p:nvSpPr>
        <p:spPr bwMode="auto">
          <a:xfrm>
            <a:off x="7448550" y="4371975"/>
            <a:ext cx="2584450" cy="276225"/>
          </a:xfrm>
          <a:prstGeom prst="rect">
            <a:avLst/>
          </a:prstGeom>
          <a:noFill/>
          <a:ln w="9525">
            <a:noFill/>
            <a:miter lim="800000"/>
            <a:headEnd/>
            <a:tailEnd/>
          </a:ln>
        </p:spPr>
        <p:txBody>
          <a:bodyPr>
            <a:prstTxWarp prst="textNoShape">
              <a:avLst/>
            </a:prstTxWarp>
            <a:spAutoFit/>
          </a:bodyPr>
          <a:lstStyle/>
          <a:p>
            <a:pPr algn="r"/>
            <a:r>
              <a:rPr lang="en-US" sz="1200">
                <a:solidFill>
                  <a:schemeClr val="bg1"/>
                </a:solidFill>
                <a:latin typeface="Trebuchet MS" pitchFamily="-111" charset="0"/>
                <a:ea typeface="Trebuchet MS" pitchFamily="-111" charset="0"/>
                <a:cs typeface="Trebuchet MS" pitchFamily="-111" charset="0"/>
              </a:rPr>
              <a:t>Photo:   Lundholm, Metro </a:t>
            </a:r>
          </a:p>
        </p:txBody>
      </p:sp>
      <p:sp>
        <p:nvSpPr>
          <p:cNvPr id="9" name="TextBox 5"/>
          <p:cNvSpPr txBox="1">
            <a:spLocks noChangeArrowheads="1"/>
          </p:cNvSpPr>
          <p:nvPr/>
        </p:nvSpPr>
        <p:spPr bwMode="auto">
          <a:xfrm>
            <a:off x="6908800" y="7158038"/>
            <a:ext cx="2414588" cy="461962"/>
          </a:xfrm>
          <a:prstGeom prst="rect">
            <a:avLst/>
          </a:prstGeom>
          <a:noFill/>
          <a:ln w="9525">
            <a:noFill/>
            <a:miter lim="800000"/>
            <a:headEnd/>
            <a:tailEnd/>
          </a:ln>
        </p:spPr>
        <p:txBody>
          <a:bodyPr wrap="none">
            <a:prstTxWarp prst="textNoShape">
              <a:avLst/>
            </a:prstTxWarp>
            <a:spAutoFit/>
          </a:bodyPr>
          <a:lstStyle/>
          <a:p>
            <a:pPr algn="ct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September 2009</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a:srcRect/>
          <a:stretch>
            <a:fillRect/>
          </a:stretch>
        </p:blipFill>
        <p:spPr bwMode="auto">
          <a:xfrm>
            <a:off x="0" y="0"/>
            <a:ext cx="10160000" cy="7818438"/>
          </a:xfrm>
          <a:prstGeom prst="rect">
            <a:avLst/>
          </a:prstGeom>
          <a:noFill/>
          <a:ln w="9525">
            <a:noFill/>
            <a:miter lim="800000"/>
            <a:headEnd/>
            <a:tailEnd/>
          </a:ln>
        </p:spPr>
      </p:pic>
      <p:sp>
        <p:nvSpPr>
          <p:cNvPr id="29699" name="Rectangle 4"/>
          <p:cNvSpPr>
            <a:spLocks noChangeArrowheads="1"/>
          </p:cNvSpPr>
          <p:nvPr/>
        </p:nvSpPr>
        <p:spPr bwMode="auto">
          <a:xfrm>
            <a:off x="7213600" y="0"/>
            <a:ext cx="2946400" cy="954088"/>
          </a:xfrm>
          <a:prstGeom prst="rect">
            <a:avLst/>
          </a:prstGeom>
          <a:noFill/>
          <a:ln w="9525">
            <a:noFill/>
            <a:miter lim="800000"/>
            <a:headEnd/>
            <a:tailEnd/>
          </a:ln>
        </p:spPr>
        <p:txBody>
          <a:bodyPr>
            <a:prstTxWarp prst="textNoShape">
              <a:avLst/>
            </a:prstTxWarp>
            <a:spAutoFit/>
          </a:bodyPr>
          <a:lstStyle/>
          <a:p>
            <a:pPr algn="r"/>
            <a:r>
              <a:rPr lang="en-US" sz="2800">
                <a:latin typeface="Trebuchet MS" pitchFamily="-111" charset="0"/>
              </a:rPr>
              <a:t>Around 150 virtual worlds</a:t>
            </a:r>
            <a:endParaRPr lang="en-US" sz="2800"/>
          </a:p>
        </p:txBody>
      </p:sp>
      <p:sp>
        <p:nvSpPr>
          <p:cNvPr id="29700" name="Rectangle 5"/>
          <p:cNvSpPr>
            <a:spLocks noChangeArrowheads="1"/>
          </p:cNvSpPr>
          <p:nvPr/>
        </p:nvSpPr>
        <p:spPr bwMode="auto">
          <a:xfrm>
            <a:off x="7061200" y="5638800"/>
            <a:ext cx="3098800" cy="2143125"/>
          </a:xfrm>
          <a:prstGeom prst="rect">
            <a:avLst/>
          </a:prstGeom>
          <a:noFill/>
          <a:ln w="9525">
            <a:noFill/>
            <a:miter lim="800000"/>
            <a:headEnd/>
            <a:tailEnd/>
          </a:ln>
        </p:spPr>
        <p:txBody>
          <a:bodyPr>
            <a:prstTxWarp prst="textNoShape">
              <a:avLst/>
            </a:prstTxWarp>
            <a:spAutoFit/>
          </a:bodyPr>
          <a:lstStyle/>
          <a:p>
            <a:pPr lvl="1" indent="-342900" algn="r">
              <a:lnSpc>
                <a:spcPct val="95000"/>
              </a:lnSpc>
              <a:buClr>
                <a:schemeClr val="bg1"/>
              </a:buClr>
              <a:buFontTx/>
              <a:buChar char="•"/>
            </a:pPr>
            <a:r>
              <a:rPr lang="en-US" sz="2800">
                <a:solidFill>
                  <a:srgbClr val="000000"/>
                </a:solidFill>
                <a:latin typeface="Trebuchet MS" pitchFamily="-111" charset="0"/>
              </a:rPr>
              <a:t>Q1 2009: </a:t>
            </a:r>
          </a:p>
          <a:p>
            <a:pPr lvl="1" indent="-342900" algn="r">
              <a:lnSpc>
                <a:spcPct val="95000"/>
              </a:lnSpc>
              <a:buClr>
                <a:schemeClr val="bg1"/>
              </a:buClr>
              <a:buFontTx/>
              <a:buChar char="•"/>
            </a:pPr>
            <a:r>
              <a:rPr lang="en-US" sz="2800">
                <a:solidFill>
                  <a:srgbClr val="000000"/>
                </a:solidFill>
                <a:latin typeface="Trebuchet MS" pitchFamily="-111" charset="0"/>
              </a:rPr>
              <a:t>$68 mln invested in 13 virtual world  companies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247650" y="304800"/>
            <a:ext cx="9664700" cy="914400"/>
          </a:xfrm>
        </p:spPr>
        <p:txBody>
          <a:bodyPr lIns="0" tIns="0" rIns="0" bIns="0" anchor="t"/>
          <a:lstStyle/>
          <a:p>
            <a:pPr algn="l" eaLnBrk="1" hangingPunct="1">
              <a:lnSpc>
                <a:spcPct val="95000"/>
              </a:lnSpc>
              <a:defRPr/>
            </a:pPr>
            <a:r>
              <a:rPr lang="en-US" sz="4300">
                <a:solidFill>
                  <a:srgbClr val="DEDEDE"/>
                </a:solidFill>
                <a:effectLst>
                  <a:outerShdw blurRad="38100" dist="38100" dir="2700000" algn="tl">
                    <a:srgbClr val="DDDDDD"/>
                  </a:outerShdw>
                </a:effectLst>
                <a:latin typeface="Trebuchet MS" pitchFamily="-105" charset="0"/>
                <a:ea typeface="ＭＳ Ｐゴシック" pitchFamily="-105" charset="-128"/>
              </a:rPr>
              <a:t>Number of Accounts-Age (Cumulative)</a:t>
            </a:r>
          </a:p>
        </p:txBody>
      </p:sp>
      <p:pic>
        <p:nvPicPr>
          <p:cNvPr id="31747" name="Picture 4"/>
          <p:cNvPicPr>
            <a:picLocks noChangeAspect="1" noChangeArrowheads="1"/>
          </p:cNvPicPr>
          <p:nvPr/>
        </p:nvPicPr>
        <p:blipFill>
          <a:blip r:embed="rId3"/>
          <a:srcRect/>
          <a:stretch>
            <a:fillRect/>
          </a:stretch>
        </p:blipFill>
        <p:spPr bwMode="auto">
          <a:xfrm>
            <a:off x="835025" y="1397000"/>
            <a:ext cx="8359775" cy="5399088"/>
          </a:xfrm>
          <a:prstGeom prst="rect">
            <a:avLst/>
          </a:prstGeom>
          <a:noFill/>
          <a:ln w="9525">
            <a:noFill/>
            <a:miter lim="800000"/>
            <a:headEnd/>
            <a:tailEnd/>
          </a:ln>
        </p:spPr>
      </p:pic>
      <p:sp>
        <p:nvSpPr>
          <p:cNvPr id="31748" name="Rectangle 5"/>
          <p:cNvSpPr>
            <a:spLocks noChangeArrowheads="1"/>
          </p:cNvSpPr>
          <p:nvPr/>
        </p:nvSpPr>
        <p:spPr bwMode="auto">
          <a:xfrm>
            <a:off x="5461000" y="4713288"/>
            <a:ext cx="3276600" cy="1077912"/>
          </a:xfrm>
          <a:prstGeom prst="rect">
            <a:avLst/>
          </a:prstGeom>
          <a:noFill/>
          <a:ln w="9525">
            <a:noFill/>
            <a:miter lim="800000"/>
            <a:headEnd/>
            <a:tailEnd/>
          </a:ln>
        </p:spPr>
        <p:txBody>
          <a:bodyPr>
            <a:prstTxWarp prst="textNoShape">
              <a:avLst/>
            </a:prstTxWarp>
            <a:spAutoFit/>
          </a:bodyPr>
          <a:lstStyle/>
          <a:p>
            <a:pPr algn="ctr"/>
            <a:r>
              <a:rPr lang="en-US" sz="3200" b="1">
                <a:solidFill>
                  <a:srgbClr val="FF8000"/>
                </a:solidFill>
                <a:latin typeface="Trebuchet MS" pitchFamily="-111" charset="0"/>
              </a:rPr>
              <a:t>39% increase from Q1 2009 </a:t>
            </a:r>
            <a:endParaRPr lang="en-US" sz="3200" b="1">
              <a:solidFill>
                <a:srgbClr val="FF8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247650" y="304800"/>
            <a:ext cx="9664700" cy="914400"/>
          </a:xfrm>
        </p:spPr>
        <p:txBody>
          <a:bodyPr lIns="0" tIns="0" rIns="0" bIns="0" anchor="t"/>
          <a:lstStyle/>
          <a:p>
            <a:pPr algn="l" eaLnBrk="1" hangingPunct="1">
              <a:lnSpc>
                <a:spcPct val="95000"/>
              </a:lnSpc>
              <a:defRPr/>
            </a:pPr>
            <a:r>
              <a:rPr lang="en-US" sz="4300">
                <a:solidFill>
                  <a:srgbClr val="DEDEDE"/>
                </a:solidFill>
                <a:effectLst>
                  <a:outerShdw blurRad="38100" dist="38100" dir="2700000" algn="tl">
                    <a:srgbClr val="DDDDDD"/>
                  </a:outerShdw>
                </a:effectLst>
                <a:latin typeface="Trebuchet MS" pitchFamily="-105" charset="0"/>
                <a:ea typeface="ＭＳ Ｐゴシック" pitchFamily="-105" charset="-128"/>
              </a:rPr>
              <a:t> </a:t>
            </a:r>
          </a:p>
        </p:txBody>
      </p:sp>
      <p:pic>
        <p:nvPicPr>
          <p:cNvPr id="33795" name="Picture 4"/>
          <p:cNvPicPr>
            <a:picLocks noChangeAspect="1" noChangeArrowheads="1"/>
          </p:cNvPicPr>
          <p:nvPr/>
        </p:nvPicPr>
        <p:blipFill>
          <a:blip r:embed="rId3"/>
          <a:srcRect/>
          <a:stretch>
            <a:fillRect/>
          </a:stretch>
        </p:blipFill>
        <p:spPr bwMode="auto">
          <a:xfrm>
            <a:off x="508000" y="952500"/>
            <a:ext cx="9144000" cy="5715000"/>
          </a:xfrm>
          <a:prstGeom prst="rect">
            <a:avLst/>
          </a:prstGeom>
          <a:noFill/>
          <a:ln w="9525">
            <a:noFill/>
            <a:miter lim="800000"/>
            <a:headEnd/>
            <a:tailEnd/>
          </a:ln>
        </p:spPr>
      </p:pic>
    </p:spTree>
  </p:cSld>
  <p:clrMapOvr>
    <a:masterClrMapping/>
  </p:clrMapOvr>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p:txBody>
          <a:bodyPr lIns="0" tIns="0" rIns="0" bIns="0" anchor="t"/>
          <a:lstStyle/>
          <a:p>
            <a:pPr eaLnBrk="1" hangingPunct="1">
              <a:lnSpc>
                <a:spcPct val="95000"/>
              </a:lnSpc>
              <a:defRPr/>
            </a:pPr>
            <a:r>
              <a:rPr lang="en-US" sz="4300">
                <a:solidFill>
                  <a:srgbClr val="DEDEDE"/>
                </a:solidFill>
                <a:effectLst>
                  <a:outerShdw blurRad="38100" dist="38100" dir="2700000" algn="tl">
                    <a:srgbClr val="DDDDDD"/>
                  </a:outerShdw>
                </a:effectLst>
                <a:latin typeface="Trebuchet MS" pitchFamily="-105" charset="0"/>
                <a:ea typeface="ＭＳ Ｐゴシック" pitchFamily="-105" charset="-128"/>
              </a:rPr>
              <a:t> </a:t>
            </a:r>
          </a:p>
        </p:txBody>
      </p:sp>
      <p:sp>
        <p:nvSpPr>
          <p:cNvPr id="16387" name="Rectangle 3"/>
          <p:cNvSpPr>
            <a:spLocks noGrp="1" noChangeArrowheads="1"/>
          </p:cNvSpPr>
          <p:nvPr>
            <p:ph type="body" sz="half" idx="4294967295"/>
          </p:nvPr>
        </p:nvSpPr>
        <p:spPr>
          <a:xfrm>
            <a:off x="0" y="6553200"/>
            <a:ext cx="3784600" cy="609600"/>
          </a:xfrm>
        </p:spPr>
        <p:txBody>
          <a:bodyPr lIns="0" tIns="0" rIns="0" bIns="0"/>
          <a:lstStyle/>
          <a:p>
            <a:pPr algn="ctr">
              <a:lnSpc>
                <a:spcPct val="95000"/>
              </a:lnSpc>
              <a:defRPr/>
            </a:pPr>
            <a:r>
              <a:rPr lang="en-US" sz="3200" b="1" smtClean="0">
                <a:solidFill>
                  <a:srgbClr val="DEDEDE"/>
                </a:solidFill>
                <a:effectLst>
                  <a:outerShdw blurRad="38100" dist="38100" dir="2700000" algn="tl">
                    <a:srgbClr val="DDDDDD"/>
                  </a:outerShdw>
                </a:effectLst>
                <a:latin typeface="Trebuchet MS" pitchFamily="-105" charset="0"/>
                <a:ea typeface="ＭＳ Ｐゴシック" pitchFamily="-105" charset="-128"/>
              </a:rPr>
              <a:t>40 mln members</a:t>
            </a:r>
          </a:p>
        </p:txBody>
      </p:sp>
      <p:sp>
        <p:nvSpPr>
          <p:cNvPr id="16386" name="Rectangle 2"/>
          <p:cNvSpPr>
            <a:spLocks noGrp="1" noChangeArrowheads="1"/>
          </p:cNvSpPr>
          <p:nvPr>
            <p:ph idx="4294967295"/>
          </p:nvPr>
        </p:nvSpPr>
        <p:spPr>
          <a:xfrm>
            <a:off x="0" y="1371600"/>
            <a:ext cx="9525000" cy="5486400"/>
          </a:xfrm>
        </p:spPr>
        <p:txBody>
          <a:bodyPr lIns="0" tIns="0" rIns="0" bIns="0"/>
          <a:lstStyle/>
          <a:p>
            <a:pPr marL="0" indent="0" eaLnBrk="1" hangingPunct="1">
              <a:lnSpc>
                <a:spcPct val="95000"/>
              </a:lnSpc>
              <a:spcBef>
                <a:spcPct val="0"/>
              </a:spcBef>
              <a:buFontTx/>
              <a:buNone/>
              <a:defRPr/>
            </a:pPr>
            <a:r>
              <a:rPr lang="en-US" sz="2700">
                <a:solidFill>
                  <a:srgbClr val="DEDEDE"/>
                </a:solidFill>
                <a:effectLst>
                  <a:outerShdw blurRad="38100" dist="38100" dir="2700000" algn="tl">
                    <a:srgbClr val="DDDDDD"/>
                  </a:outerShdw>
                </a:effectLst>
                <a:latin typeface="Trebuchet MS" pitchFamily="-105" charset="0"/>
                <a:ea typeface="ＭＳ Ｐゴシック" pitchFamily="-105" charset="-128"/>
              </a:rPr>
              <a:t> </a:t>
            </a:r>
          </a:p>
        </p:txBody>
      </p:sp>
      <p:pic>
        <p:nvPicPr>
          <p:cNvPr id="35845" name="Picture 5"/>
          <p:cNvPicPr>
            <a:picLocks noChangeAspect="1" noChangeArrowheads="1"/>
          </p:cNvPicPr>
          <p:nvPr/>
        </p:nvPicPr>
        <p:blipFill>
          <a:blip r:embed="rId3"/>
          <a:srcRect/>
          <a:stretch>
            <a:fillRect/>
          </a:stretch>
        </p:blipFill>
        <p:spPr bwMode="auto">
          <a:xfrm>
            <a:off x="584200" y="3086100"/>
            <a:ext cx="4665663" cy="3276600"/>
          </a:xfrm>
          <a:prstGeom prst="rect">
            <a:avLst/>
          </a:prstGeom>
          <a:noFill/>
          <a:ln w="9525">
            <a:noFill/>
            <a:miter lim="800000"/>
            <a:headEnd/>
            <a:tailEnd/>
          </a:ln>
        </p:spPr>
      </p:pic>
      <p:pic>
        <p:nvPicPr>
          <p:cNvPr id="35846" name="Picture 6"/>
          <p:cNvPicPr>
            <a:picLocks noChangeAspect="1" noChangeArrowheads="1"/>
          </p:cNvPicPr>
          <p:nvPr/>
        </p:nvPicPr>
        <p:blipFill>
          <a:blip r:embed="rId4"/>
          <a:srcRect/>
          <a:stretch>
            <a:fillRect/>
          </a:stretch>
        </p:blipFill>
        <p:spPr bwMode="auto">
          <a:xfrm>
            <a:off x="1604963" y="1744663"/>
            <a:ext cx="2636837" cy="1006475"/>
          </a:xfrm>
          <a:prstGeom prst="rect">
            <a:avLst/>
          </a:prstGeom>
          <a:noFill/>
          <a:ln w="9525">
            <a:noFill/>
            <a:miter lim="800000"/>
            <a:headEnd/>
            <a:tailEnd/>
          </a:ln>
        </p:spPr>
      </p:pic>
      <p:pic>
        <p:nvPicPr>
          <p:cNvPr id="35847" name="Picture 6"/>
          <p:cNvPicPr>
            <a:picLocks noChangeAspect="1"/>
          </p:cNvPicPr>
          <p:nvPr/>
        </p:nvPicPr>
        <p:blipFill>
          <a:blip r:embed="rId5"/>
          <a:srcRect/>
          <a:stretch>
            <a:fillRect/>
          </a:stretch>
        </p:blipFill>
        <p:spPr bwMode="auto">
          <a:xfrm>
            <a:off x="6070600" y="3111500"/>
            <a:ext cx="3632200" cy="3175000"/>
          </a:xfrm>
          <a:prstGeom prst="rect">
            <a:avLst/>
          </a:prstGeom>
          <a:noFill/>
          <a:ln w="9525">
            <a:noFill/>
            <a:miter lim="800000"/>
            <a:headEnd/>
            <a:tailEnd/>
          </a:ln>
        </p:spPr>
      </p:pic>
      <p:pic>
        <p:nvPicPr>
          <p:cNvPr id="35848" name="Picture 7"/>
          <p:cNvPicPr>
            <a:picLocks noChangeAspect="1"/>
          </p:cNvPicPr>
          <p:nvPr/>
        </p:nvPicPr>
        <p:blipFill>
          <a:blip r:embed="rId6"/>
          <a:srcRect/>
          <a:stretch>
            <a:fillRect/>
          </a:stretch>
        </p:blipFill>
        <p:spPr bwMode="auto">
          <a:xfrm>
            <a:off x="6680200" y="1714500"/>
            <a:ext cx="2430463" cy="1066800"/>
          </a:xfrm>
          <a:prstGeom prst="rect">
            <a:avLst/>
          </a:prstGeom>
          <a:noFill/>
          <a:ln w="9525">
            <a:noFill/>
            <a:miter lim="800000"/>
            <a:headEnd/>
            <a:tailEnd/>
          </a:ln>
        </p:spPr>
      </p:pic>
      <p:sp>
        <p:nvSpPr>
          <p:cNvPr id="9" name="Rectangle 3"/>
          <p:cNvSpPr txBox="1">
            <a:spLocks noChangeArrowheads="1"/>
          </p:cNvSpPr>
          <p:nvPr/>
        </p:nvSpPr>
        <p:spPr bwMode="auto">
          <a:xfrm>
            <a:off x="5918200" y="6553200"/>
            <a:ext cx="3784600" cy="609600"/>
          </a:xfrm>
          <a:prstGeom prst="rect">
            <a:avLst/>
          </a:prstGeom>
          <a:noFill/>
          <a:ln w="9525">
            <a:noFill/>
            <a:miter lim="800000"/>
            <a:headEnd/>
            <a:tailEnd/>
          </a:ln>
          <a:effectLst/>
        </p:spPr>
        <p:txBody>
          <a:bodyPr lIns="0" tIns="0" rIns="0" bIns="0">
            <a:prstTxWarp prst="textNoShape">
              <a:avLst/>
            </a:prstTxWarp>
          </a:bodyPr>
          <a:lstStyle/>
          <a:p>
            <a:pPr marL="342900" indent="-342900" algn="ctr" eaLnBrk="0" hangingPunct="0">
              <a:lnSpc>
                <a:spcPct val="95000"/>
              </a:lnSpc>
              <a:spcBef>
                <a:spcPct val="20000"/>
              </a:spcBef>
              <a:buFontTx/>
              <a:buChar char="•"/>
              <a:defRPr/>
            </a:pPr>
            <a:r>
              <a:rPr lang="en-US" sz="3200" b="1">
                <a:solidFill>
                  <a:srgbClr val="DEDEDE"/>
                </a:solidFill>
                <a:effectLst>
                  <a:outerShdw blurRad="38100" dist="38100" dir="2700000" algn="tl">
                    <a:srgbClr val="DDDDDD"/>
                  </a:outerShdw>
                </a:effectLst>
                <a:latin typeface="Trebuchet MS" pitchFamily="-105" charset="0"/>
                <a:ea typeface="Trebuchet MS" pitchFamily="-105" charset="0"/>
                <a:cs typeface="Trebuchet MS" pitchFamily="-105" charset="0"/>
              </a:rPr>
              <a:t>135 mln members</a:t>
            </a:r>
          </a:p>
        </p:txBody>
      </p:sp>
      <p:sp>
        <p:nvSpPr>
          <p:cNvPr id="10" name="Rectangle 1"/>
          <p:cNvSpPr txBox="1">
            <a:spLocks noChangeArrowheads="1"/>
          </p:cNvSpPr>
          <p:nvPr/>
        </p:nvSpPr>
        <p:spPr bwMode="auto">
          <a:xfrm>
            <a:off x="0" y="228600"/>
            <a:ext cx="9956800" cy="914400"/>
          </a:xfrm>
          <a:prstGeom prst="rect">
            <a:avLst/>
          </a:prstGeom>
          <a:noFill/>
          <a:ln w="9525">
            <a:noFill/>
            <a:miter lim="800000"/>
            <a:headEnd/>
            <a:tailEnd/>
          </a:ln>
          <a:effectLst/>
        </p:spPr>
        <p:txBody>
          <a:bodyPr lIns="0" tIns="0" rIns="0" bIns="0">
            <a:prstTxWarp prst="textNoShape">
              <a:avLst/>
            </a:prstTxWarp>
          </a:bodyPr>
          <a:lstStyle/>
          <a:p>
            <a:pPr algn="ctr">
              <a:lnSpc>
                <a:spcPct val="95000"/>
              </a:lnSpc>
              <a:defRPr/>
            </a:pPr>
            <a:r>
              <a:rPr lang="en-US" sz="3600">
                <a:solidFill>
                  <a:srgbClr val="DEDEDE"/>
                </a:solidFill>
                <a:effectLst>
                  <a:outerShdw blurRad="38100" dist="38100" dir="2700000" algn="tl">
                    <a:srgbClr val="DDDDDD"/>
                  </a:outerShdw>
                </a:effectLst>
                <a:latin typeface="Trebuchet MS" pitchFamily="-105" charset="0"/>
                <a:ea typeface="Trebuchet MS" pitchFamily="-105" charset="0"/>
                <a:cs typeface="Trebuchet MS" pitchFamily="-105" charset="0"/>
              </a:rPr>
              <a:t>Two popular Kids &amp; Tweens worlds</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a:xfrm>
            <a:off x="84138" y="84138"/>
            <a:ext cx="9991725" cy="762000"/>
          </a:xfrm>
        </p:spPr>
        <p:txBody>
          <a:bodyPr/>
          <a:lstStyle/>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Building skills in virtual environments</a:t>
            </a:r>
          </a:p>
        </p:txBody>
      </p:sp>
      <p:pic>
        <p:nvPicPr>
          <p:cNvPr id="37891" name="Picture 3" descr="wowlogo">
            <a:hlinkClick r:id="rId2"/>
          </p:cNvPr>
          <p:cNvPicPr>
            <a:picLocks noChangeAspect="1" noChangeArrowheads="1"/>
          </p:cNvPicPr>
          <p:nvPr/>
        </p:nvPicPr>
        <p:blipFill>
          <a:blip r:embed="rId3"/>
          <a:srcRect/>
          <a:stretch>
            <a:fillRect/>
          </a:stretch>
        </p:blipFill>
        <p:spPr bwMode="auto">
          <a:xfrm>
            <a:off x="3746500" y="3265488"/>
            <a:ext cx="2667000" cy="1089025"/>
          </a:xfrm>
          <a:prstGeom prst="rect">
            <a:avLst/>
          </a:prstGeom>
          <a:noFill/>
          <a:ln w="9525">
            <a:noFill/>
            <a:miter lim="800000"/>
            <a:headEnd/>
            <a:tailEnd/>
          </a:ln>
        </p:spPr>
      </p:pic>
      <p:pic>
        <p:nvPicPr>
          <p:cNvPr id="37892" name="Picture 4" descr="wowlogo">
            <a:hlinkClick r:id="rId2"/>
          </p:cNvPr>
          <p:cNvPicPr>
            <a:picLocks noChangeAspect="1" noChangeArrowheads="1"/>
          </p:cNvPicPr>
          <p:nvPr/>
        </p:nvPicPr>
        <p:blipFill>
          <a:blip r:embed="rId3"/>
          <a:srcRect/>
          <a:stretch>
            <a:fillRect/>
          </a:stretch>
        </p:blipFill>
        <p:spPr bwMode="auto">
          <a:xfrm>
            <a:off x="3746500" y="3265488"/>
            <a:ext cx="2667000" cy="1089025"/>
          </a:xfrm>
          <a:prstGeom prst="rect">
            <a:avLst/>
          </a:prstGeom>
          <a:noFill/>
          <a:ln w="9525">
            <a:noFill/>
            <a:miter lim="800000"/>
            <a:headEnd/>
            <a:tailEnd/>
          </a:ln>
        </p:spPr>
      </p:pic>
      <p:pic>
        <p:nvPicPr>
          <p:cNvPr id="37893" name="Picture 13" descr="chromagguskill"/>
          <p:cNvPicPr>
            <a:picLocks noChangeAspect="1" noChangeArrowheads="1"/>
          </p:cNvPicPr>
          <p:nvPr/>
        </p:nvPicPr>
        <p:blipFill>
          <a:blip r:embed="rId4"/>
          <a:srcRect t="10011" r="8772"/>
          <a:stretch>
            <a:fillRect/>
          </a:stretch>
        </p:blipFill>
        <p:spPr bwMode="auto">
          <a:xfrm>
            <a:off x="254000" y="931863"/>
            <a:ext cx="9736138" cy="6604000"/>
          </a:xfrm>
          <a:prstGeom prst="rect">
            <a:avLst/>
          </a:prstGeom>
          <a:noFill/>
          <a:ln w="9525">
            <a:noFill/>
            <a:miter lim="800000"/>
            <a:headEnd/>
            <a:tailEnd/>
          </a:ln>
        </p:spPr>
      </p:pic>
      <p:sp>
        <p:nvSpPr>
          <p:cNvPr id="207879" name="Text Box 6"/>
          <p:cNvSpPr txBox="1">
            <a:spLocks noChangeArrowheads="1"/>
          </p:cNvSpPr>
          <p:nvPr/>
        </p:nvSpPr>
        <p:spPr bwMode="auto">
          <a:xfrm>
            <a:off x="1608138" y="1016000"/>
            <a:ext cx="7281862" cy="3995738"/>
          </a:xfrm>
          <a:prstGeom prst="rect">
            <a:avLst/>
          </a:prstGeom>
          <a:solidFill>
            <a:schemeClr val="bg1">
              <a:alpha val="25000"/>
            </a:schemeClr>
          </a:solidFill>
          <a:ln w="9525">
            <a:noFill/>
            <a:miter lim="800000"/>
            <a:headEnd/>
            <a:tailEnd/>
          </a:ln>
        </p:spPr>
        <p:txBody>
          <a:bodyPr lIns="101599" tIns="50799" rIns="101599" bIns="50799">
            <a:prstTxWarp prst="textNoShape">
              <a:avLst/>
            </a:prstTxWarp>
            <a:spAutoFit/>
          </a:bodyPr>
          <a:lstStyle/>
          <a:p>
            <a:pPr algn="ctr">
              <a:defRPr/>
            </a:pPr>
            <a:r>
              <a:rPr lang="en-US" sz="4000" u="sng">
                <a:solidFill>
                  <a:srgbClr val="CC0000"/>
                </a:solidFill>
                <a:effectLst>
                  <a:outerShdw blurRad="38100" dist="38100" dir="2700000" algn="tl">
                    <a:srgbClr val="DDDDDD"/>
                  </a:outerShdw>
                </a:effectLst>
                <a:latin typeface="Trebuchet MS" pitchFamily="-105" charset="0"/>
                <a:ea typeface="Trebuchet MS" pitchFamily="-105" charset="0"/>
                <a:cs typeface="Trebuchet MS" pitchFamily="-105" charset="0"/>
              </a:rPr>
              <a:t>My CV</a:t>
            </a:r>
          </a:p>
          <a:p>
            <a:pPr algn="ctr">
              <a:buFontTx/>
              <a:buChar cha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Leading a virtual team of 30 individuals from across the globe</a:t>
            </a:r>
          </a:p>
          <a:p>
            <a:pPr algn="ctr">
              <a:buFontTx/>
              <a:buChar cha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Creating and successfully executing strategies under pressure</a:t>
            </a:r>
          </a:p>
          <a:p>
            <a:pPr algn="ctr">
              <a:buFontTx/>
              <a:buChar cha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Managing cross-cultural conflict without face-to-face communication</a:t>
            </a:r>
          </a:p>
          <a:p>
            <a:pPr lvl="1" algn="ctr">
              <a:defRPr/>
            </a:pPr>
            <a:endParaRPr lang="en-US" sz="27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8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9"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9575800" cy="1828800"/>
          </a:xfrm>
        </p:spPr>
        <p:txBody>
          <a:bodyPr/>
          <a:lstStyle/>
          <a:p>
            <a:pPr eaLnBrk="1" hangingPunct="1">
              <a:defRPr/>
            </a:pPr>
            <a:r>
              <a:rPr lang="en-US" sz="4000" smtClean="0">
                <a:effectLst>
                  <a:outerShdw blurRad="38100" dist="38100" dir="2700000" algn="tl">
                    <a:srgbClr val="DDDDDD"/>
                  </a:outerShdw>
                </a:effectLst>
                <a:latin typeface="Arial" pitchFamily="-105" charset="0"/>
                <a:ea typeface="ＭＳ Ｐゴシック" pitchFamily="-105" charset="-128"/>
              </a:rPr>
              <a:t>“Clearly if social activity migrates to synthetic worlds, economic activity will go there as well.”</a:t>
            </a:r>
            <a:r>
              <a:rPr lang="en-US" sz="4800" smtClean="0">
                <a:effectLst>
                  <a:outerShdw blurRad="38100" dist="38100" dir="2700000" algn="tl">
                    <a:srgbClr val="DDDDDD"/>
                  </a:outerShdw>
                </a:effectLst>
                <a:latin typeface="Arial" pitchFamily="-105" charset="0"/>
                <a:ea typeface="ＭＳ Ｐゴシック" pitchFamily="-105" charset="-128"/>
              </a:rPr>
              <a:t> </a:t>
            </a:r>
            <a:r>
              <a:rPr lang="en-US" sz="2400" smtClean="0">
                <a:effectLst>
                  <a:outerShdw blurRad="38100" dist="38100" dir="2700000" algn="tl">
                    <a:srgbClr val="DDDDDD"/>
                  </a:outerShdw>
                </a:effectLst>
                <a:latin typeface="Arial" pitchFamily="-105" charset="0"/>
                <a:ea typeface="ＭＳ Ｐゴシック" pitchFamily="-105" charset="-128"/>
              </a:rPr>
              <a:t>Castranova</a:t>
            </a:r>
            <a:endParaRPr lang="en-US" sz="4000" smtClean="0">
              <a:effectLst>
                <a:outerShdw blurRad="38100" dist="38100" dir="2700000" algn="tl">
                  <a:srgbClr val="DDDDDD"/>
                </a:outerShdw>
              </a:effectLst>
              <a:latin typeface="Trebuchet MS" pitchFamily="-105" charset="0"/>
              <a:ea typeface="ＭＳ Ｐゴシック" pitchFamily="-105" charset="-128"/>
            </a:endParaRPr>
          </a:p>
        </p:txBody>
      </p:sp>
      <p:sp>
        <p:nvSpPr>
          <p:cNvPr id="5" name="Rectangle 4"/>
          <p:cNvSpPr/>
          <p:nvPr/>
        </p:nvSpPr>
        <p:spPr>
          <a:xfrm>
            <a:off x="609600" y="7081838"/>
            <a:ext cx="9194800" cy="461962"/>
          </a:xfrm>
          <a:prstGeom prst="rect">
            <a:avLst/>
          </a:prstGeom>
        </p:spPr>
        <p:txBody>
          <a:bodyPr>
            <a:prstTxWarp prst="textNoShape">
              <a:avLst/>
            </a:prstTxWarp>
            <a:spAutoFit/>
          </a:bodyPr>
          <a:lstStyle/>
          <a:p>
            <a:pPr algn="ct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http://www.youtube.com/watch?v=-ahqjBeknT0</a:t>
            </a:r>
          </a:p>
        </p:txBody>
      </p:sp>
      <p:pic>
        <p:nvPicPr>
          <p:cNvPr id="38916" name="Picture 5"/>
          <p:cNvPicPr>
            <a:picLocks noChangeAspect="1" noChangeArrowheads="1"/>
          </p:cNvPicPr>
          <p:nvPr/>
        </p:nvPicPr>
        <p:blipFill>
          <a:blip r:embed="rId3"/>
          <a:srcRect t="14024" b="37683"/>
          <a:stretch>
            <a:fillRect/>
          </a:stretch>
        </p:blipFill>
        <p:spPr bwMode="auto">
          <a:xfrm>
            <a:off x="0" y="2514600"/>
            <a:ext cx="10164763" cy="33528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Gartner’s hype cycle</a:t>
            </a:r>
          </a:p>
        </p:txBody>
      </p:sp>
      <p:pic>
        <p:nvPicPr>
          <p:cNvPr id="40963" name="Picture 3"/>
          <p:cNvPicPr>
            <a:picLocks noChangeAspect="1"/>
          </p:cNvPicPr>
          <p:nvPr/>
        </p:nvPicPr>
        <p:blipFill>
          <a:blip r:embed="rId3"/>
          <a:srcRect/>
          <a:stretch>
            <a:fillRect/>
          </a:stretch>
        </p:blipFill>
        <p:spPr bwMode="auto">
          <a:xfrm>
            <a:off x="1117600" y="1489075"/>
            <a:ext cx="8229600" cy="56737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4"/>
          <p:cNvPicPr>
            <a:picLocks noChangeAspect="1"/>
          </p:cNvPicPr>
          <p:nvPr/>
        </p:nvPicPr>
        <p:blipFill>
          <a:blip r:embed="rId3"/>
          <a:srcRect/>
          <a:stretch>
            <a:fillRect/>
          </a:stretch>
        </p:blipFill>
        <p:spPr bwMode="auto">
          <a:xfrm>
            <a:off x="292100" y="1663700"/>
            <a:ext cx="9575800" cy="5194300"/>
          </a:xfrm>
          <a:prstGeom prst="rect">
            <a:avLst/>
          </a:prstGeom>
          <a:noFill/>
          <a:ln w="9525">
            <a:noFill/>
            <a:miter lim="800000"/>
            <a:headEnd/>
            <a:tailEnd/>
          </a:ln>
        </p:spPr>
      </p:pic>
      <p:sp>
        <p:nvSpPr>
          <p:cNvPr id="12289" name="Rectangle 1"/>
          <p:cNvSpPr>
            <a:spLocks noGrp="1" noChangeArrowheads="1"/>
          </p:cNvSpPr>
          <p:nvPr>
            <p:ph type="title"/>
          </p:nvPr>
        </p:nvSpPr>
        <p:spPr>
          <a:xfrm>
            <a:off x="247650" y="304800"/>
            <a:ext cx="9664700" cy="914400"/>
          </a:xfrm>
        </p:spPr>
        <p:txBody>
          <a:bodyPr lIns="0" tIns="0" rIns="0" bIns="0" anchor="t"/>
          <a:lstStyle/>
          <a:p>
            <a:pPr eaLnBrk="1" hangingPunct="1">
              <a:lnSpc>
                <a:spcPct val="95000"/>
              </a:lnSpc>
              <a:defRPr/>
            </a:pPr>
            <a:r>
              <a:rPr lang="en-US" sz="4300" smtClean="0">
                <a:solidFill>
                  <a:srgbClr val="DEDEDE"/>
                </a:solidFill>
                <a:effectLst>
                  <a:outerShdw blurRad="38100" dist="38100" dir="2700000" algn="tl">
                    <a:srgbClr val="DDDDDD"/>
                  </a:outerShdw>
                </a:effectLst>
                <a:latin typeface="Trebuchet MS" pitchFamily="-105" charset="0"/>
                <a:ea typeface="ＭＳ Ｐゴシック" pitchFamily="-105" charset="-128"/>
              </a:rPr>
              <a:t>Virtual World revenues</a:t>
            </a:r>
          </a:p>
        </p:txBody>
      </p:sp>
      <p:sp>
        <p:nvSpPr>
          <p:cNvPr id="43012" name="Rectangle 5"/>
          <p:cNvSpPr>
            <a:spLocks noChangeArrowheads="1"/>
          </p:cNvSpPr>
          <p:nvPr/>
        </p:nvSpPr>
        <p:spPr bwMode="auto">
          <a:xfrm>
            <a:off x="2641600" y="3265488"/>
            <a:ext cx="2209800" cy="1077912"/>
          </a:xfrm>
          <a:prstGeom prst="rect">
            <a:avLst/>
          </a:prstGeom>
          <a:solidFill>
            <a:schemeClr val="bg1"/>
          </a:solidFill>
          <a:ln w="9525">
            <a:noFill/>
            <a:miter lim="800000"/>
            <a:headEnd/>
            <a:tailEnd/>
          </a:ln>
        </p:spPr>
        <p:txBody>
          <a:bodyPr>
            <a:prstTxWarp prst="textNoShape">
              <a:avLst/>
            </a:prstTxWarp>
            <a:spAutoFit/>
          </a:bodyPr>
          <a:lstStyle/>
          <a:p>
            <a:pPr algn="ctr"/>
            <a:r>
              <a:rPr lang="en-US" sz="3200" b="1">
                <a:solidFill>
                  <a:srgbClr val="FF0000"/>
                </a:solidFill>
                <a:latin typeface="Trebuchet MS" pitchFamily="-111" charset="0"/>
              </a:rPr>
              <a:t>USD 2bln in 2009 </a:t>
            </a:r>
            <a:endParaRPr lang="en-US" sz="3200" b="1">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a:xfrm>
            <a:off x="146050" y="0"/>
            <a:ext cx="9582150" cy="742950"/>
          </a:xfrm>
        </p:spPr>
        <p:txBody>
          <a:bodyPr lIns="0" tIns="0" rIns="0" bIns="0" anchor="t"/>
          <a:lstStyle/>
          <a:p>
            <a:pPr eaLnBrk="1" hangingPunct="1">
              <a:lnSpc>
                <a:spcPct val="95000"/>
              </a:lnSpc>
              <a:defRPr/>
            </a:pPr>
            <a:r>
              <a:rPr lang="en-US" sz="4300" smtClean="0">
                <a:solidFill>
                  <a:srgbClr val="FFFFFF"/>
                </a:solidFill>
                <a:effectLst>
                  <a:outerShdw blurRad="38100" dist="38100" dir="2700000" algn="tl">
                    <a:srgbClr val="DDDDDD"/>
                  </a:outerShdw>
                </a:effectLst>
                <a:latin typeface="Arial" pitchFamily="-105" charset="0"/>
                <a:ea typeface="ＭＳ Ｐゴシック" pitchFamily="-105" charset="-128"/>
              </a:rPr>
              <a:t>Microtransactions business model</a:t>
            </a:r>
          </a:p>
        </p:txBody>
      </p:sp>
      <p:sp>
        <p:nvSpPr>
          <p:cNvPr id="63490" name="Rectangle 2"/>
          <p:cNvSpPr>
            <a:spLocks noGrp="1" noChangeArrowheads="1"/>
          </p:cNvSpPr>
          <p:nvPr>
            <p:ph type="body" idx="1"/>
          </p:nvPr>
        </p:nvSpPr>
        <p:spPr>
          <a:xfrm>
            <a:off x="254000" y="1835150"/>
            <a:ext cx="9671050" cy="5492750"/>
          </a:xfrm>
        </p:spPr>
        <p:txBody>
          <a:bodyPr lIns="0" tIns="0" rIns="0" bIns="0" anchor="ctr"/>
          <a:lstStyle/>
          <a:p>
            <a:pPr marL="0" indent="0" eaLnBrk="1" hangingPunct="1">
              <a:lnSpc>
                <a:spcPct val="95000"/>
              </a:lnSpc>
              <a:spcBef>
                <a:spcPct val="0"/>
              </a:spcBef>
              <a:buFontTx/>
              <a:buNone/>
              <a:defRPr/>
            </a:pPr>
            <a:r>
              <a:rPr lang="en-US" sz="2700">
                <a:solidFill>
                  <a:srgbClr val="000000"/>
                </a:solidFill>
                <a:effectLst>
                  <a:outerShdw blurRad="38100" dist="38100" dir="2700000" algn="tl">
                    <a:srgbClr val="DDDDDD"/>
                  </a:outerShdw>
                </a:effectLst>
                <a:latin typeface="Trebuchet MS" pitchFamily="-105" charset="0"/>
                <a:ea typeface="ＭＳ Ｐゴシック" pitchFamily="-105" charset="-128"/>
              </a:rPr>
              <a:t> </a:t>
            </a:r>
          </a:p>
        </p:txBody>
      </p:sp>
      <p:grpSp>
        <p:nvGrpSpPr>
          <p:cNvPr id="45060" name="Group 4"/>
          <p:cNvGrpSpPr>
            <a:grpSpLocks noRot="1"/>
          </p:cNvGrpSpPr>
          <p:nvPr/>
        </p:nvGrpSpPr>
        <p:grpSpPr bwMode="auto">
          <a:xfrm>
            <a:off x="279400" y="887413"/>
            <a:ext cx="9586913" cy="6351587"/>
            <a:chOff x="180" y="287"/>
            <a:chExt cx="6039" cy="4001"/>
          </a:xfrm>
        </p:grpSpPr>
        <p:sp>
          <p:nvSpPr>
            <p:cNvPr id="78853" name="Rectangle 5"/>
            <p:cNvSpPr>
              <a:spLocks noChangeArrowheads="1"/>
            </p:cNvSpPr>
            <p:nvPr/>
          </p:nvSpPr>
          <p:spPr bwMode="auto">
            <a:xfrm>
              <a:off x="180" y="287"/>
              <a:ext cx="1772" cy="978"/>
            </a:xfrm>
            <a:prstGeom prst="rect">
              <a:avLst/>
            </a:prstGeom>
            <a:noFill/>
            <a:ln w="9525">
              <a:noFill/>
              <a:miter lim="800000"/>
              <a:headEnd/>
              <a:tailEnd/>
            </a:ln>
          </p:spPr>
          <p:txBody>
            <a:bodyPr lIns="0" tIns="0" rIns="0" bIns="0" anchor="ctr">
              <a:prstTxWarp prst="textNoShape">
                <a:avLst/>
              </a:prstTxWarp>
            </a:bodyPr>
            <a:lstStyle/>
            <a:p>
              <a:pPr algn="ctr">
                <a:lnSpc>
                  <a:spcPct val="95000"/>
                </a:lnSpc>
                <a:defRPr/>
              </a:pPr>
              <a:r>
                <a:rPr lang="en-US" sz="2800">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Zynga:</a:t>
              </a:r>
            </a:p>
          </p:txBody>
        </p:sp>
        <p:sp>
          <p:nvSpPr>
            <p:cNvPr id="78854" name="Rectangle 6"/>
            <p:cNvSpPr>
              <a:spLocks noChangeArrowheads="1"/>
            </p:cNvSpPr>
            <p:nvPr/>
          </p:nvSpPr>
          <p:spPr bwMode="auto">
            <a:xfrm>
              <a:off x="1952" y="287"/>
              <a:ext cx="4267" cy="978"/>
            </a:xfrm>
            <a:prstGeom prst="rect">
              <a:avLst/>
            </a:prstGeom>
            <a:noFill/>
            <a:ln w="9525">
              <a:noFill/>
              <a:miter lim="800000"/>
              <a:headEnd/>
              <a:tailEnd/>
            </a:ln>
          </p:spPr>
          <p:txBody>
            <a:bodyPr lIns="0" tIns="0" rIns="0" bIns="0" anchor="ctr">
              <a:prstTxWarp prst="textNoShape">
                <a:avLst/>
              </a:prstTxWarp>
            </a:bodyPr>
            <a:lstStyle/>
            <a:p>
              <a:pPr>
                <a:lnSpc>
                  <a:spcPct val="95000"/>
                </a:lnSpc>
                <a:defRPr/>
              </a:pPr>
              <a:r>
                <a:rPr lang="en-US">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 Majority revenues comes from 2% to 10% of users who pay $1 an hour to play premium games or buy virtual goods</a:t>
              </a:r>
              <a:endParaRPr lang="en-US" sz="2800">
                <a:effectLst>
                  <a:outerShdw blurRad="38100" dist="38100" dir="2700000" algn="tl">
                    <a:srgbClr val="DDDDDD"/>
                  </a:outerShdw>
                </a:effectLst>
                <a:latin typeface="Trebuchet MS" pitchFamily="-105" charset="0"/>
                <a:ea typeface="Trebuchet MS" pitchFamily="-105" charset="0"/>
                <a:cs typeface="Trebuchet MS" pitchFamily="-105" charset="0"/>
              </a:endParaRPr>
            </a:p>
            <a:p>
              <a:pPr>
                <a:lnSpc>
                  <a:spcPct val="95000"/>
                </a:lnSpc>
                <a:defRPr/>
              </a:pPr>
              <a:r>
                <a:rPr lang="en-US">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 Annual sales of about USD 100 mln</a:t>
              </a:r>
            </a:p>
          </p:txBody>
        </p:sp>
        <p:sp>
          <p:nvSpPr>
            <p:cNvPr id="78855" name="Rectangle 7"/>
            <p:cNvSpPr>
              <a:spLocks noChangeArrowheads="1"/>
            </p:cNvSpPr>
            <p:nvPr/>
          </p:nvSpPr>
          <p:spPr bwMode="auto">
            <a:xfrm>
              <a:off x="180" y="1265"/>
              <a:ext cx="1772" cy="615"/>
            </a:xfrm>
            <a:prstGeom prst="rect">
              <a:avLst/>
            </a:prstGeom>
            <a:noFill/>
            <a:ln w="9525">
              <a:noFill/>
              <a:miter lim="800000"/>
              <a:headEnd/>
              <a:tailEnd/>
            </a:ln>
          </p:spPr>
          <p:txBody>
            <a:bodyPr lIns="0" tIns="0" rIns="0" bIns="0" anchor="ctr">
              <a:prstTxWarp prst="textNoShape">
                <a:avLst/>
              </a:prstTxWarp>
            </a:bodyPr>
            <a:lstStyle/>
            <a:p>
              <a:pPr algn="ctr">
                <a:lnSpc>
                  <a:spcPct val="95000"/>
                </a:lnSpc>
                <a:defRPr/>
              </a:pPr>
              <a:r>
                <a:rPr lang="en-US" sz="2800">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Playdom:</a:t>
              </a:r>
            </a:p>
          </p:txBody>
        </p:sp>
        <p:sp>
          <p:nvSpPr>
            <p:cNvPr id="78856" name="Rectangle 8"/>
            <p:cNvSpPr>
              <a:spLocks noChangeArrowheads="1"/>
            </p:cNvSpPr>
            <p:nvPr/>
          </p:nvSpPr>
          <p:spPr bwMode="auto">
            <a:xfrm>
              <a:off x="1952" y="1265"/>
              <a:ext cx="4267" cy="615"/>
            </a:xfrm>
            <a:prstGeom prst="rect">
              <a:avLst/>
            </a:prstGeom>
            <a:noFill/>
            <a:ln w="9525">
              <a:noFill/>
              <a:miter lim="800000"/>
              <a:headEnd/>
              <a:tailEnd/>
            </a:ln>
          </p:spPr>
          <p:txBody>
            <a:bodyPr lIns="0" tIns="0" rIns="0" bIns="0" anchor="ctr">
              <a:prstTxWarp prst="textNoShape">
                <a:avLst/>
              </a:prstTxWarp>
            </a:bodyPr>
            <a:lstStyle/>
            <a:p>
              <a:pPr>
                <a:lnSpc>
                  <a:spcPct val="95000"/>
                </a:lnSpc>
                <a:defRPr/>
              </a:pPr>
              <a:r>
                <a:rPr lang="en-US">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 - Estimated USD 50 mln in sales per year from virtual goods </a:t>
              </a:r>
            </a:p>
          </p:txBody>
        </p:sp>
        <p:sp>
          <p:nvSpPr>
            <p:cNvPr id="78857" name="Rectangle 9"/>
            <p:cNvSpPr>
              <a:spLocks noChangeArrowheads="1"/>
            </p:cNvSpPr>
            <p:nvPr/>
          </p:nvSpPr>
          <p:spPr bwMode="auto">
            <a:xfrm>
              <a:off x="180" y="1880"/>
              <a:ext cx="1772" cy="527"/>
            </a:xfrm>
            <a:prstGeom prst="rect">
              <a:avLst/>
            </a:prstGeom>
            <a:noFill/>
            <a:ln w="9525">
              <a:noFill/>
              <a:miter lim="800000"/>
              <a:headEnd/>
              <a:tailEnd/>
            </a:ln>
          </p:spPr>
          <p:txBody>
            <a:bodyPr lIns="0" tIns="0" rIns="0" bIns="0" anchor="ctr">
              <a:prstTxWarp prst="textNoShape">
                <a:avLst/>
              </a:prstTxWarp>
            </a:bodyPr>
            <a:lstStyle/>
            <a:p>
              <a:pPr algn="ctr">
                <a:lnSpc>
                  <a:spcPct val="95000"/>
                </a:lnSpc>
                <a:defRPr/>
              </a:pPr>
              <a:r>
                <a:rPr lang="en-US" sz="2800">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Social Gaming Network: </a:t>
              </a:r>
            </a:p>
          </p:txBody>
        </p:sp>
        <p:sp>
          <p:nvSpPr>
            <p:cNvPr id="78858" name="Rectangle 10"/>
            <p:cNvSpPr>
              <a:spLocks noChangeArrowheads="1"/>
            </p:cNvSpPr>
            <p:nvPr/>
          </p:nvSpPr>
          <p:spPr bwMode="auto">
            <a:xfrm>
              <a:off x="1952" y="1880"/>
              <a:ext cx="4267" cy="527"/>
            </a:xfrm>
            <a:prstGeom prst="rect">
              <a:avLst/>
            </a:prstGeom>
            <a:noFill/>
            <a:ln w="9525">
              <a:noFill/>
              <a:miter lim="800000"/>
              <a:headEnd/>
              <a:tailEnd/>
            </a:ln>
          </p:spPr>
          <p:txBody>
            <a:bodyPr lIns="0" tIns="0" rIns="0" bIns="0" anchor="ctr">
              <a:prstTxWarp prst="textNoShape">
                <a:avLst/>
              </a:prstTxWarp>
            </a:bodyPr>
            <a:lstStyle/>
            <a:p>
              <a:pPr>
                <a:lnSpc>
                  <a:spcPct val="95000"/>
                </a:lnSpc>
                <a:defRPr/>
              </a:pPr>
              <a:r>
                <a:rPr lang="en-US">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 - Estimated USD 50 mln sales mainly from virtual goods</a:t>
              </a:r>
            </a:p>
          </p:txBody>
        </p:sp>
        <p:sp>
          <p:nvSpPr>
            <p:cNvPr id="78859" name="Rectangle 11"/>
            <p:cNvSpPr>
              <a:spLocks noChangeArrowheads="1"/>
            </p:cNvSpPr>
            <p:nvPr/>
          </p:nvSpPr>
          <p:spPr bwMode="auto">
            <a:xfrm>
              <a:off x="180" y="2407"/>
              <a:ext cx="1772" cy="790"/>
            </a:xfrm>
            <a:prstGeom prst="rect">
              <a:avLst/>
            </a:prstGeom>
            <a:noFill/>
            <a:ln w="9525">
              <a:noFill/>
              <a:miter lim="800000"/>
              <a:headEnd/>
              <a:tailEnd/>
            </a:ln>
          </p:spPr>
          <p:txBody>
            <a:bodyPr lIns="0" tIns="0" rIns="0" bIns="0" anchor="ctr">
              <a:prstTxWarp prst="textNoShape">
                <a:avLst/>
              </a:prstTxWarp>
            </a:bodyPr>
            <a:lstStyle/>
            <a:p>
              <a:pPr algn="ctr">
                <a:lnSpc>
                  <a:spcPct val="95000"/>
                </a:lnSpc>
                <a:defRPr/>
              </a:pPr>
              <a:r>
                <a:rPr lang="en-US" sz="2800">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Weeworld: </a:t>
              </a:r>
            </a:p>
          </p:txBody>
        </p:sp>
        <p:sp>
          <p:nvSpPr>
            <p:cNvPr id="78860" name="Rectangle 12"/>
            <p:cNvSpPr>
              <a:spLocks noChangeArrowheads="1"/>
            </p:cNvSpPr>
            <p:nvPr/>
          </p:nvSpPr>
          <p:spPr bwMode="auto">
            <a:xfrm>
              <a:off x="1952" y="2407"/>
              <a:ext cx="4267" cy="790"/>
            </a:xfrm>
            <a:prstGeom prst="rect">
              <a:avLst/>
            </a:prstGeom>
            <a:noFill/>
            <a:ln w="9525">
              <a:noFill/>
              <a:miter lim="800000"/>
              <a:headEnd/>
              <a:tailEnd/>
            </a:ln>
          </p:spPr>
          <p:txBody>
            <a:bodyPr lIns="0" tIns="0" rIns="0" bIns="0" anchor="ctr">
              <a:prstTxWarp prst="textNoShape">
                <a:avLst/>
              </a:prstTxWarp>
            </a:bodyPr>
            <a:lstStyle/>
            <a:p>
              <a:pPr>
                <a:lnSpc>
                  <a:spcPct val="95000"/>
                </a:lnSpc>
                <a:defRPr/>
              </a:pPr>
              <a:r>
                <a:rPr lang="en-US" b="1">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 </a:t>
              </a:r>
              <a:r>
                <a:rPr lang="en-US">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Estimated 2008 revenue USD 10 mln+ mainly from virtual goods</a:t>
              </a:r>
            </a:p>
          </p:txBody>
        </p:sp>
        <p:sp>
          <p:nvSpPr>
            <p:cNvPr id="78861" name="Rectangle 13"/>
            <p:cNvSpPr>
              <a:spLocks noChangeArrowheads="1"/>
            </p:cNvSpPr>
            <p:nvPr/>
          </p:nvSpPr>
          <p:spPr bwMode="auto">
            <a:xfrm>
              <a:off x="180" y="3197"/>
              <a:ext cx="1772" cy="1091"/>
            </a:xfrm>
            <a:prstGeom prst="rect">
              <a:avLst/>
            </a:prstGeom>
            <a:noFill/>
            <a:ln w="9525">
              <a:noFill/>
              <a:miter lim="800000"/>
              <a:headEnd/>
              <a:tailEnd/>
            </a:ln>
          </p:spPr>
          <p:txBody>
            <a:bodyPr lIns="0" tIns="0" rIns="0" bIns="0" anchor="ctr">
              <a:prstTxWarp prst="textNoShape">
                <a:avLst/>
              </a:prstTxWarp>
            </a:bodyPr>
            <a:lstStyle/>
            <a:p>
              <a:pPr algn="ctr">
                <a:lnSpc>
                  <a:spcPct val="95000"/>
                </a:lnSpc>
                <a:defRPr/>
              </a:pPr>
              <a:r>
                <a:rPr lang="en-US" sz="2800">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Habbo: </a:t>
              </a:r>
            </a:p>
          </p:txBody>
        </p:sp>
        <p:sp>
          <p:nvSpPr>
            <p:cNvPr id="78862" name="Rectangle 14"/>
            <p:cNvSpPr>
              <a:spLocks noChangeArrowheads="1"/>
            </p:cNvSpPr>
            <p:nvPr/>
          </p:nvSpPr>
          <p:spPr bwMode="auto">
            <a:xfrm>
              <a:off x="1952" y="3197"/>
              <a:ext cx="4267" cy="1091"/>
            </a:xfrm>
            <a:prstGeom prst="rect">
              <a:avLst/>
            </a:prstGeom>
            <a:noFill/>
            <a:ln w="9525">
              <a:noFill/>
              <a:miter lim="800000"/>
              <a:headEnd/>
              <a:tailEnd/>
            </a:ln>
          </p:spPr>
          <p:txBody>
            <a:bodyPr lIns="0" tIns="0" rIns="0" bIns="0" anchor="ctr">
              <a:prstTxWarp prst="textNoShape">
                <a:avLst/>
              </a:prstTxWarp>
            </a:bodyPr>
            <a:lstStyle/>
            <a:p>
              <a:pPr>
                <a:lnSpc>
                  <a:spcPct val="95000"/>
                </a:lnSpc>
                <a:defRPr/>
              </a:pPr>
              <a:r>
                <a:rPr lang="en-US">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 Estimated 2008 revenue USD 50 mln from virtual goods </a:t>
              </a:r>
              <a:br>
                <a:rPr lang="en-US">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br>
              <a:r>
                <a:rPr lang="en-US">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- 10% monthly players pay $10.30/month</a:t>
              </a:r>
            </a:p>
          </p:txBody>
        </p:sp>
        <p:sp>
          <p:nvSpPr>
            <p:cNvPr id="78863" name="Line 15"/>
            <p:cNvSpPr>
              <a:spLocks noChangeShapeType="1"/>
            </p:cNvSpPr>
            <p:nvPr/>
          </p:nvSpPr>
          <p:spPr bwMode="auto">
            <a:xfrm>
              <a:off x="1952" y="287"/>
              <a:ext cx="4267" cy="0"/>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64" name="Line 16"/>
            <p:cNvSpPr>
              <a:spLocks noChangeShapeType="1"/>
            </p:cNvSpPr>
            <p:nvPr/>
          </p:nvSpPr>
          <p:spPr bwMode="auto">
            <a:xfrm>
              <a:off x="1952" y="1265"/>
              <a:ext cx="4267" cy="0"/>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65" name="Line 17"/>
            <p:cNvSpPr>
              <a:spLocks noChangeShapeType="1"/>
            </p:cNvSpPr>
            <p:nvPr/>
          </p:nvSpPr>
          <p:spPr bwMode="auto">
            <a:xfrm>
              <a:off x="1952" y="1880"/>
              <a:ext cx="4267" cy="0"/>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66" name="Line 18"/>
            <p:cNvSpPr>
              <a:spLocks noChangeShapeType="1"/>
            </p:cNvSpPr>
            <p:nvPr/>
          </p:nvSpPr>
          <p:spPr bwMode="auto">
            <a:xfrm>
              <a:off x="1952" y="2407"/>
              <a:ext cx="4267" cy="0"/>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67" name="Line 19"/>
            <p:cNvSpPr>
              <a:spLocks noChangeShapeType="1"/>
            </p:cNvSpPr>
            <p:nvPr/>
          </p:nvSpPr>
          <p:spPr bwMode="auto">
            <a:xfrm>
              <a:off x="1952" y="3197"/>
              <a:ext cx="4267" cy="0"/>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68" name="Line 20"/>
            <p:cNvSpPr>
              <a:spLocks noChangeShapeType="1"/>
            </p:cNvSpPr>
            <p:nvPr/>
          </p:nvSpPr>
          <p:spPr bwMode="auto">
            <a:xfrm>
              <a:off x="1952" y="4288"/>
              <a:ext cx="4267" cy="0"/>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69" name="Line 21"/>
            <p:cNvSpPr>
              <a:spLocks noChangeShapeType="1"/>
            </p:cNvSpPr>
            <p:nvPr/>
          </p:nvSpPr>
          <p:spPr bwMode="auto">
            <a:xfrm>
              <a:off x="180" y="3197"/>
              <a:ext cx="0" cy="1091"/>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70" name="Line 22"/>
            <p:cNvSpPr>
              <a:spLocks noChangeShapeType="1"/>
            </p:cNvSpPr>
            <p:nvPr/>
          </p:nvSpPr>
          <p:spPr bwMode="auto">
            <a:xfrm>
              <a:off x="1952" y="3197"/>
              <a:ext cx="0" cy="1091"/>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71" name="Line 23"/>
            <p:cNvSpPr>
              <a:spLocks noChangeShapeType="1"/>
            </p:cNvSpPr>
            <p:nvPr/>
          </p:nvSpPr>
          <p:spPr bwMode="auto">
            <a:xfrm>
              <a:off x="6219" y="3197"/>
              <a:ext cx="0" cy="1091"/>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72" name="Line 24"/>
            <p:cNvSpPr>
              <a:spLocks noChangeShapeType="1"/>
            </p:cNvSpPr>
            <p:nvPr/>
          </p:nvSpPr>
          <p:spPr bwMode="auto">
            <a:xfrm>
              <a:off x="180" y="287"/>
              <a:ext cx="1772" cy="0"/>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73" name="Line 25"/>
            <p:cNvSpPr>
              <a:spLocks noChangeShapeType="1"/>
            </p:cNvSpPr>
            <p:nvPr/>
          </p:nvSpPr>
          <p:spPr bwMode="auto">
            <a:xfrm>
              <a:off x="180" y="287"/>
              <a:ext cx="1772" cy="0"/>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74" name="Line 26"/>
            <p:cNvSpPr>
              <a:spLocks noChangeShapeType="1"/>
            </p:cNvSpPr>
            <p:nvPr/>
          </p:nvSpPr>
          <p:spPr bwMode="auto">
            <a:xfrm>
              <a:off x="180" y="287"/>
              <a:ext cx="1772" cy="0"/>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75" name="Line 27"/>
            <p:cNvSpPr>
              <a:spLocks noChangeShapeType="1"/>
            </p:cNvSpPr>
            <p:nvPr/>
          </p:nvSpPr>
          <p:spPr bwMode="auto">
            <a:xfrm>
              <a:off x="180" y="287"/>
              <a:ext cx="0" cy="978"/>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76" name="Line 28"/>
            <p:cNvSpPr>
              <a:spLocks noChangeShapeType="1"/>
            </p:cNvSpPr>
            <p:nvPr/>
          </p:nvSpPr>
          <p:spPr bwMode="auto">
            <a:xfrm>
              <a:off x="180" y="287"/>
              <a:ext cx="0" cy="978"/>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77" name="Line 29"/>
            <p:cNvSpPr>
              <a:spLocks noChangeShapeType="1"/>
            </p:cNvSpPr>
            <p:nvPr/>
          </p:nvSpPr>
          <p:spPr bwMode="auto">
            <a:xfrm>
              <a:off x="180" y="287"/>
              <a:ext cx="0" cy="978"/>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78" name="Line 30"/>
            <p:cNvSpPr>
              <a:spLocks noChangeShapeType="1"/>
            </p:cNvSpPr>
            <p:nvPr/>
          </p:nvSpPr>
          <p:spPr bwMode="auto">
            <a:xfrm>
              <a:off x="1952" y="287"/>
              <a:ext cx="0" cy="978"/>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79" name="Line 31"/>
            <p:cNvSpPr>
              <a:spLocks noChangeShapeType="1"/>
            </p:cNvSpPr>
            <p:nvPr/>
          </p:nvSpPr>
          <p:spPr bwMode="auto">
            <a:xfrm>
              <a:off x="1952" y="287"/>
              <a:ext cx="0" cy="978"/>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80" name="Line 32"/>
            <p:cNvSpPr>
              <a:spLocks noChangeShapeType="1"/>
            </p:cNvSpPr>
            <p:nvPr/>
          </p:nvSpPr>
          <p:spPr bwMode="auto">
            <a:xfrm>
              <a:off x="1952" y="287"/>
              <a:ext cx="0" cy="978"/>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81" name="Line 33"/>
            <p:cNvSpPr>
              <a:spLocks noChangeShapeType="1"/>
            </p:cNvSpPr>
            <p:nvPr/>
          </p:nvSpPr>
          <p:spPr bwMode="auto">
            <a:xfrm>
              <a:off x="180" y="1265"/>
              <a:ext cx="1772" cy="0"/>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82" name="Line 34"/>
            <p:cNvSpPr>
              <a:spLocks noChangeShapeType="1"/>
            </p:cNvSpPr>
            <p:nvPr/>
          </p:nvSpPr>
          <p:spPr bwMode="auto">
            <a:xfrm>
              <a:off x="180" y="1265"/>
              <a:ext cx="1772" cy="0"/>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83" name="Line 35"/>
            <p:cNvSpPr>
              <a:spLocks noChangeShapeType="1"/>
            </p:cNvSpPr>
            <p:nvPr/>
          </p:nvSpPr>
          <p:spPr bwMode="auto">
            <a:xfrm>
              <a:off x="180" y="1265"/>
              <a:ext cx="1772" cy="0"/>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84" name="Line 36"/>
            <p:cNvSpPr>
              <a:spLocks noChangeShapeType="1"/>
            </p:cNvSpPr>
            <p:nvPr/>
          </p:nvSpPr>
          <p:spPr bwMode="auto">
            <a:xfrm>
              <a:off x="1952" y="287"/>
              <a:ext cx="4267" cy="0"/>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85" name="Line 37"/>
            <p:cNvSpPr>
              <a:spLocks noChangeShapeType="1"/>
            </p:cNvSpPr>
            <p:nvPr/>
          </p:nvSpPr>
          <p:spPr bwMode="auto">
            <a:xfrm>
              <a:off x="1952" y="287"/>
              <a:ext cx="4267" cy="0"/>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86" name="Line 38"/>
            <p:cNvSpPr>
              <a:spLocks noChangeShapeType="1"/>
            </p:cNvSpPr>
            <p:nvPr/>
          </p:nvSpPr>
          <p:spPr bwMode="auto">
            <a:xfrm>
              <a:off x="6219" y="287"/>
              <a:ext cx="0" cy="978"/>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87" name="Line 39"/>
            <p:cNvSpPr>
              <a:spLocks noChangeShapeType="1"/>
            </p:cNvSpPr>
            <p:nvPr/>
          </p:nvSpPr>
          <p:spPr bwMode="auto">
            <a:xfrm>
              <a:off x="6219" y="287"/>
              <a:ext cx="0" cy="978"/>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88" name="Line 40"/>
            <p:cNvSpPr>
              <a:spLocks noChangeShapeType="1"/>
            </p:cNvSpPr>
            <p:nvPr/>
          </p:nvSpPr>
          <p:spPr bwMode="auto">
            <a:xfrm>
              <a:off x="6219" y="287"/>
              <a:ext cx="0" cy="978"/>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89" name="Line 41"/>
            <p:cNvSpPr>
              <a:spLocks noChangeShapeType="1"/>
            </p:cNvSpPr>
            <p:nvPr/>
          </p:nvSpPr>
          <p:spPr bwMode="auto">
            <a:xfrm>
              <a:off x="1952" y="1265"/>
              <a:ext cx="4267" cy="0"/>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90" name="Line 42"/>
            <p:cNvSpPr>
              <a:spLocks noChangeShapeType="1"/>
            </p:cNvSpPr>
            <p:nvPr/>
          </p:nvSpPr>
          <p:spPr bwMode="auto">
            <a:xfrm>
              <a:off x="1952" y="1265"/>
              <a:ext cx="4267" cy="0"/>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91" name="Line 43"/>
            <p:cNvSpPr>
              <a:spLocks noChangeShapeType="1"/>
            </p:cNvSpPr>
            <p:nvPr/>
          </p:nvSpPr>
          <p:spPr bwMode="auto">
            <a:xfrm>
              <a:off x="180" y="1265"/>
              <a:ext cx="0" cy="615"/>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92" name="Line 44"/>
            <p:cNvSpPr>
              <a:spLocks noChangeShapeType="1"/>
            </p:cNvSpPr>
            <p:nvPr/>
          </p:nvSpPr>
          <p:spPr bwMode="auto">
            <a:xfrm>
              <a:off x="180" y="1265"/>
              <a:ext cx="0" cy="615"/>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93" name="Line 45"/>
            <p:cNvSpPr>
              <a:spLocks noChangeShapeType="1"/>
            </p:cNvSpPr>
            <p:nvPr/>
          </p:nvSpPr>
          <p:spPr bwMode="auto">
            <a:xfrm>
              <a:off x="180" y="1265"/>
              <a:ext cx="0" cy="615"/>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94" name="Line 46"/>
            <p:cNvSpPr>
              <a:spLocks noChangeShapeType="1"/>
            </p:cNvSpPr>
            <p:nvPr/>
          </p:nvSpPr>
          <p:spPr bwMode="auto">
            <a:xfrm>
              <a:off x="1952" y="1265"/>
              <a:ext cx="0" cy="615"/>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95" name="Line 47"/>
            <p:cNvSpPr>
              <a:spLocks noChangeShapeType="1"/>
            </p:cNvSpPr>
            <p:nvPr/>
          </p:nvSpPr>
          <p:spPr bwMode="auto">
            <a:xfrm>
              <a:off x="1952" y="1265"/>
              <a:ext cx="0" cy="615"/>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96" name="Line 48"/>
            <p:cNvSpPr>
              <a:spLocks noChangeShapeType="1"/>
            </p:cNvSpPr>
            <p:nvPr/>
          </p:nvSpPr>
          <p:spPr bwMode="auto">
            <a:xfrm>
              <a:off x="1952" y="1265"/>
              <a:ext cx="0" cy="615"/>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97" name="Line 49"/>
            <p:cNvSpPr>
              <a:spLocks noChangeShapeType="1"/>
            </p:cNvSpPr>
            <p:nvPr/>
          </p:nvSpPr>
          <p:spPr bwMode="auto">
            <a:xfrm>
              <a:off x="180" y="1880"/>
              <a:ext cx="1772" cy="0"/>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98" name="Line 50"/>
            <p:cNvSpPr>
              <a:spLocks noChangeShapeType="1"/>
            </p:cNvSpPr>
            <p:nvPr/>
          </p:nvSpPr>
          <p:spPr bwMode="auto">
            <a:xfrm>
              <a:off x="180" y="1880"/>
              <a:ext cx="1772" cy="0"/>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899" name="Line 51"/>
            <p:cNvSpPr>
              <a:spLocks noChangeShapeType="1"/>
            </p:cNvSpPr>
            <p:nvPr/>
          </p:nvSpPr>
          <p:spPr bwMode="auto">
            <a:xfrm>
              <a:off x="180" y="1880"/>
              <a:ext cx="1772" cy="0"/>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00" name="Line 52"/>
            <p:cNvSpPr>
              <a:spLocks noChangeShapeType="1"/>
            </p:cNvSpPr>
            <p:nvPr/>
          </p:nvSpPr>
          <p:spPr bwMode="auto">
            <a:xfrm>
              <a:off x="6219" y="1265"/>
              <a:ext cx="0" cy="615"/>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01" name="Line 53"/>
            <p:cNvSpPr>
              <a:spLocks noChangeShapeType="1"/>
            </p:cNvSpPr>
            <p:nvPr/>
          </p:nvSpPr>
          <p:spPr bwMode="auto">
            <a:xfrm>
              <a:off x="6219" y="1265"/>
              <a:ext cx="0" cy="615"/>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02" name="Line 54"/>
            <p:cNvSpPr>
              <a:spLocks noChangeShapeType="1"/>
            </p:cNvSpPr>
            <p:nvPr/>
          </p:nvSpPr>
          <p:spPr bwMode="auto">
            <a:xfrm>
              <a:off x="6219" y="1265"/>
              <a:ext cx="0" cy="615"/>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03" name="Line 55"/>
            <p:cNvSpPr>
              <a:spLocks noChangeShapeType="1"/>
            </p:cNvSpPr>
            <p:nvPr/>
          </p:nvSpPr>
          <p:spPr bwMode="auto">
            <a:xfrm>
              <a:off x="1952" y="1880"/>
              <a:ext cx="4267" cy="0"/>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04" name="Line 56"/>
            <p:cNvSpPr>
              <a:spLocks noChangeShapeType="1"/>
            </p:cNvSpPr>
            <p:nvPr/>
          </p:nvSpPr>
          <p:spPr bwMode="auto">
            <a:xfrm>
              <a:off x="1952" y="1880"/>
              <a:ext cx="4267" cy="0"/>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05" name="Line 57"/>
            <p:cNvSpPr>
              <a:spLocks noChangeShapeType="1"/>
            </p:cNvSpPr>
            <p:nvPr/>
          </p:nvSpPr>
          <p:spPr bwMode="auto">
            <a:xfrm>
              <a:off x="180" y="1880"/>
              <a:ext cx="0" cy="527"/>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06" name="Line 58"/>
            <p:cNvSpPr>
              <a:spLocks noChangeShapeType="1"/>
            </p:cNvSpPr>
            <p:nvPr/>
          </p:nvSpPr>
          <p:spPr bwMode="auto">
            <a:xfrm>
              <a:off x="180" y="1880"/>
              <a:ext cx="0" cy="527"/>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07" name="Line 59"/>
            <p:cNvSpPr>
              <a:spLocks noChangeShapeType="1"/>
            </p:cNvSpPr>
            <p:nvPr/>
          </p:nvSpPr>
          <p:spPr bwMode="auto">
            <a:xfrm>
              <a:off x="180" y="1880"/>
              <a:ext cx="0" cy="527"/>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08" name="Line 60"/>
            <p:cNvSpPr>
              <a:spLocks noChangeShapeType="1"/>
            </p:cNvSpPr>
            <p:nvPr/>
          </p:nvSpPr>
          <p:spPr bwMode="auto">
            <a:xfrm>
              <a:off x="1952" y="1880"/>
              <a:ext cx="0" cy="527"/>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09" name="Line 61"/>
            <p:cNvSpPr>
              <a:spLocks noChangeShapeType="1"/>
            </p:cNvSpPr>
            <p:nvPr/>
          </p:nvSpPr>
          <p:spPr bwMode="auto">
            <a:xfrm>
              <a:off x="1952" y="1880"/>
              <a:ext cx="0" cy="527"/>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10" name="Line 62"/>
            <p:cNvSpPr>
              <a:spLocks noChangeShapeType="1"/>
            </p:cNvSpPr>
            <p:nvPr/>
          </p:nvSpPr>
          <p:spPr bwMode="auto">
            <a:xfrm>
              <a:off x="1952" y="1880"/>
              <a:ext cx="0" cy="527"/>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11" name="Line 63"/>
            <p:cNvSpPr>
              <a:spLocks noChangeShapeType="1"/>
            </p:cNvSpPr>
            <p:nvPr/>
          </p:nvSpPr>
          <p:spPr bwMode="auto">
            <a:xfrm>
              <a:off x="180" y="2407"/>
              <a:ext cx="1772" cy="0"/>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12" name="Line 64"/>
            <p:cNvSpPr>
              <a:spLocks noChangeShapeType="1"/>
            </p:cNvSpPr>
            <p:nvPr/>
          </p:nvSpPr>
          <p:spPr bwMode="auto">
            <a:xfrm>
              <a:off x="180" y="2407"/>
              <a:ext cx="1772" cy="0"/>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13" name="Line 65"/>
            <p:cNvSpPr>
              <a:spLocks noChangeShapeType="1"/>
            </p:cNvSpPr>
            <p:nvPr/>
          </p:nvSpPr>
          <p:spPr bwMode="auto">
            <a:xfrm>
              <a:off x="180" y="2407"/>
              <a:ext cx="1772" cy="0"/>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14" name="Line 66"/>
            <p:cNvSpPr>
              <a:spLocks noChangeShapeType="1"/>
            </p:cNvSpPr>
            <p:nvPr/>
          </p:nvSpPr>
          <p:spPr bwMode="auto">
            <a:xfrm>
              <a:off x="6219" y="1880"/>
              <a:ext cx="0" cy="527"/>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15" name="Line 67"/>
            <p:cNvSpPr>
              <a:spLocks noChangeShapeType="1"/>
            </p:cNvSpPr>
            <p:nvPr/>
          </p:nvSpPr>
          <p:spPr bwMode="auto">
            <a:xfrm>
              <a:off x="6219" y="1880"/>
              <a:ext cx="0" cy="527"/>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16" name="Line 68"/>
            <p:cNvSpPr>
              <a:spLocks noChangeShapeType="1"/>
            </p:cNvSpPr>
            <p:nvPr/>
          </p:nvSpPr>
          <p:spPr bwMode="auto">
            <a:xfrm>
              <a:off x="6219" y="1880"/>
              <a:ext cx="0" cy="527"/>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17" name="Line 69"/>
            <p:cNvSpPr>
              <a:spLocks noChangeShapeType="1"/>
            </p:cNvSpPr>
            <p:nvPr/>
          </p:nvSpPr>
          <p:spPr bwMode="auto">
            <a:xfrm>
              <a:off x="1952" y="2407"/>
              <a:ext cx="4267" cy="0"/>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18" name="Line 70"/>
            <p:cNvSpPr>
              <a:spLocks noChangeShapeType="1"/>
            </p:cNvSpPr>
            <p:nvPr/>
          </p:nvSpPr>
          <p:spPr bwMode="auto">
            <a:xfrm>
              <a:off x="1952" y="2407"/>
              <a:ext cx="4267" cy="0"/>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19" name="Line 71"/>
            <p:cNvSpPr>
              <a:spLocks noChangeShapeType="1"/>
            </p:cNvSpPr>
            <p:nvPr/>
          </p:nvSpPr>
          <p:spPr bwMode="auto">
            <a:xfrm>
              <a:off x="180" y="2407"/>
              <a:ext cx="0" cy="790"/>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20" name="Line 72"/>
            <p:cNvSpPr>
              <a:spLocks noChangeShapeType="1"/>
            </p:cNvSpPr>
            <p:nvPr/>
          </p:nvSpPr>
          <p:spPr bwMode="auto">
            <a:xfrm>
              <a:off x="180" y="2407"/>
              <a:ext cx="0" cy="790"/>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21" name="Line 73"/>
            <p:cNvSpPr>
              <a:spLocks noChangeShapeType="1"/>
            </p:cNvSpPr>
            <p:nvPr/>
          </p:nvSpPr>
          <p:spPr bwMode="auto">
            <a:xfrm>
              <a:off x="180" y="2407"/>
              <a:ext cx="0" cy="790"/>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22" name="Line 74"/>
            <p:cNvSpPr>
              <a:spLocks noChangeShapeType="1"/>
            </p:cNvSpPr>
            <p:nvPr/>
          </p:nvSpPr>
          <p:spPr bwMode="auto">
            <a:xfrm>
              <a:off x="1952" y="2407"/>
              <a:ext cx="0" cy="790"/>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23" name="Line 75"/>
            <p:cNvSpPr>
              <a:spLocks noChangeShapeType="1"/>
            </p:cNvSpPr>
            <p:nvPr/>
          </p:nvSpPr>
          <p:spPr bwMode="auto">
            <a:xfrm>
              <a:off x="1952" y="2407"/>
              <a:ext cx="0" cy="790"/>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24" name="Line 76"/>
            <p:cNvSpPr>
              <a:spLocks noChangeShapeType="1"/>
            </p:cNvSpPr>
            <p:nvPr/>
          </p:nvSpPr>
          <p:spPr bwMode="auto">
            <a:xfrm>
              <a:off x="1952" y="2407"/>
              <a:ext cx="0" cy="790"/>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25" name="Line 77"/>
            <p:cNvSpPr>
              <a:spLocks noChangeShapeType="1"/>
            </p:cNvSpPr>
            <p:nvPr/>
          </p:nvSpPr>
          <p:spPr bwMode="auto">
            <a:xfrm>
              <a:off x="180" y="3197"/>
              <a:ext cx="1772" cy="0"/>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26" name="Line 78"/>
            <p:cNvSpPr>
              <a:spLocks noChangeShapeType="1"/>
            </p:cNvSpPr>
            <p:nvPr/>
          </p:nvSpPr>
          <p:spPr bwMode="auto">
            <a:xfrm>
              <a:off x="180" y="3197"/>
              <a:ext cx="1772" cy="0"/>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27" name="Line 79"/>
            <p:cNvSpPr>
              <a:spLocks noChangeShapeType="1"/>
            </p:cNvSpPr>
            <p:nvPr/>
          </p:nvSpPr>
          <p:spPr bwMode="auto">
            <a:xfrm>
              <a:off x="180" y="3197"/>
              <a:ext cx="1772" cy="0"/>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28" name="Line 80"/>
            <p:cNvSpPr>
              <a:spLocks noChangeShapeType="1"/>
            </p:cNvSpPr>
            <p:nvPr/>
          </p:nvSpPr>
          <p:spPr bwMode="auto">
            <a:xfrm>
              <a:off x="6219" y="2407"/>
              <a:ext cx="0" cy="790"/>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29" name="Line 81"/>
            <p:cNvSpPr>
              <a:spLocks noChangeShapeType="1"/>
            </p:cNvSpPr>
            <p:nvPr/>
          </p:nvSpPr>
          <p:spPr bwMode="auto">
            <a:xfrm>
              <a:off x="6219" y="2407"/>
              <a:ext cx="0" cy="790"/>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30" name="Line 82"/>
            <p:cNvSpPr>
              <a:spLocks noChangeShapeType="1"/>
            </p:cNvSpPr>
            <p:nvPr/>
          </p:nvSpPr>
          <p:spPr bwMode="auto">
            <a:xfrm>
              <a:off x="6219" y="2407"/>
              <a:ext cx="0" cy="790"/>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31" name="Line 83"/>
            <p:cNvSpPr>
              <a:spLocks noChangeShapeType="1"/>
            </p:cNvSpPr>
            <p:nvPr/>
          </p:nvSpPr>
          <p:spPr bwMode="auto">
            <a:xfrm>
              <a:off x="1952" y="3197"/>
              <a:ext cx="4267" cy="0"/>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32" name="Line 84"/>
            <p:cNvSpPr>
              <a:spLocks noChangeShapeType="1"/>
            </p:cNvSpPr>
            <p:nvPr/>
          </p:nvSpPr>
          <p:spPr bwMode="auto">
            <a:xfrm>
              <a:off x="1952" y="3197"/>
              <a:ext cx="4267" cy="0"/>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33" name="Line 85"/>
            <p:cNvSpPr>
              <a:spLocks noChangeShapeType="1"/>
            </p:cNvSpPr>
            <p:nvPr/>
          </p:nvSpPr>
          <p:spPr bwMode="auto">
            <a:xfrm>
              <a:off x="180" y="3197"/>
              <a:ext cx="0" cy="1091"/>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34" name="Line 86"/>
            <p:cNvSpPr>
              <a:spLocks noChangeShapeType="1"/>
            </p:cNvSpPr>
            <p:nvPr/>
          </p:nvSpPr>
          <p:spPr bwMode="auto">
            <a:xfrm>
              <a:off x="180" y="3197"/>
              <a:ext cx="0" cy="1091"/>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35" name="Line 87"/>
            <p:cNvSpPr>
              <a:spLocks noChangeShapeType="1"/>
            </p:cNvSpPr>
            <p:nvPr/>
          </p:nvSpPr>
          <p:spPr bwMode="auto">
            <a:xfrm>
              <a:off x="1952" y="3197"/>
              <a:ext cx="0" cy="1091"/>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36" name="Line 88"/>
            <p:cNvSpPr>
              <a:spLocks noChangeShapeType="1"/>
            </p:cNvSpPr>
            <p:nvPr/>
          </p:nvSpPr>
          <p:spPr bwMode="auto">
            <a:xfrm>
              <a:off x="1952" y="3197"/>
              <a:ext cx="0" cy="1091"/>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37" name="Line 89"/>
            <p:cNvSpPr>
              <a:spLocks noChangeShapeType="1"/>
            </p:cNvSpPr>
            <p:nvPr/>
          </p:nvSpPr>
          <p:spPr bwMode="auto">
            <a:xfrm>
              <a:off x="180" y="4288"/>
              <a:ext cx="1772" cy="0"/>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38" name="Line 90"/>
            <p:cNvSpPr>
              <a:spLocks noChangeShapeType="1"/>
            </p:cNvSpPr>
            <p:nvPr/>
          </p:nvSpPr>
          <p:spPr bwMode="auto">
            <a:xfrm>
              <a:off x="180" y="4288"/>
              <a:ext cx="1772" cy="0"/>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39" name="Line 91"/>
            <p:cNvSpPr>
              <a:spLocks noChangeShapeType="1"/>
            </p:cNvSpPr>
            <p:nvPr/>
          </p:nvSpPr>
          <p:spPr bwMode="auto">
            <a:xfrm>
              <a:off x="180" y="4288"/>
              <a:ext cx="1772" cy="0"/>
            </a:xfrm>
            <a:prstGeom prst="line">
              <a:avLst/>
            </a:prstGeom>
            <a:noFill/>
            <a:ln w="1" cap="sq">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40" name="Line 92"/>
            <p:cNvSpPr>
              <a:spLocks noChangeShapeType="1"/>
            </p:cNvSpPr>
            <p:nvPr/>
          </p:nvSpPr>
          <p:spPr bwMode="auto">
            <a:xfrm>
              <a:off x="6219" y="3197"/>
              <a:ext cx="0" cy="1091"/>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41" name="Line 93"/>
            <p:cNvSpPr>
              <a:spLocks noChangeShapeType="1"/>
            </p:cNvSpPr>
            <p:nvPr/>
          </p:nvSpPr>
          <p:spPr bwMode="auto">
            <a:xfrm>
              <a:off x="6219" y="3197"/>
              <a:ext cx="0" cy="1091"/>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42" name="Line 94"/>
            <p:cNvSpPr>
              <a:spLocks noChangeShapeType="1"/>
            </p:cNvSpPr>
            <p:nvPr/>
          </p:nvSpPr>
          <p:spPr bwMode="auto">
            <a:xfrm>
              <a:off x="1952" y="4288"/>
              <a:ext cx="4267" cy="0"/>
            </a:xfrm>
            <a:prstGeom prst="line">
              <a:avLst/>
            </a:prstGeom>
            <a:noFill/>
            <a:ln w="9525">
              <a:solidFill>
                <a:schemeClr val="tx1"/>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sp>
          <p:nvSpPr>
            <p:cNvPr id="78943" name="Line 95"/>
            <p:cNvSpPr>
              <a:spLocks noChangeShapeType="1"/>
            </p:cNvSpPr>
            <p:nvPr/>
          </p:nvSpPr>
          <p:spPr bwMode="auto">
            <a:xfrm>
              <a:off x="1952" y="4288"/>
              <a:ext cx="4267" cy="0"/>
            </a:xfrm>
            <a:prstGeom prst="line">
              <a:avLst/>
            </a:prstGeom>
            <a:noFill/>
            <a:ln w="9525">
              <a:solidFill>
                <a:srgbClr val="000000"/>
              </a:solidFill>
              <a:round/>
              <a:headEnd/>
              <a:tailEnd/>
            </a:ln>
          </p:spPr>
          <p:txBody>
            <a:bodyPr anchor="ctr">
              <a:prstTxWarp prst="textNoShape">
                <a:avLst/>
              </a:prstTxWarp>
            </a:bodyPr>
            <a:lstStyle/>
            <a:p>
              <a:pPr>
                <a:defRPr/>
              </a:pPr>
              <a:endParaRPr lang="en-US">
                <a:effectLst>
                  <a:outerShdw blurRad="38100" dist="38100" dir="2700000" algn="tl">
                    <a:srgbClr val="000000">
                      <a:alpha val="43137"/>
                    </a:srgbClr>
                  </a:outerShdw>
                </a:effectLst>
                <a:latin typeface="Trebuchet MS"/>
                <a:cs typeface="Trebuchet MS"/>
              </a:endParaRPr>
            </a:p>
          </p:txBody>
        </p:sp>
      </p:grpSp>
      <p:sp>
        <p:nvSpPr>
          <p:cNvPr id="96" name="Rectangle 95"/>
          <p:cNvSpPr/>
          <p:nvPr/>
        </p:nvSpPr>
        <p:spPr>
          <a:xfrm>
            <a:off x="812800" y="7315200"/>
            <a:ext cx="8915400" cy="298450"/>
          </a:xfrm>
          <a:prstGeom prst="rect">
            <a:avLst/>
          </a:prstGeom>
        </p:spPr>
        <p:txBody>
          <a:bodyPr>
            <a:prstTxWarp prst="textNoShape">
              <a:avLst/>
            </a:prstTxWarp>
            <a:spAutoFit/>
          </a:bodyPr>
          <a:lstStyle/>
          <a:p>
            <a:pPr algn="r">
              <a:lnSpc>
                <a:spcPct val="95000"/>
              </a:lnSpc>
              <a:defRPr/>
            </a:pPr>
            <a:r>
              <a:rPr lang="en-US" sz="1400">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http://www.businessweek.com/technology/content/apr2009/tc20090429_963394_page_2.htm</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6" name="Picture 1" descr="intro_without_text.jpg"/>
          <p:cNvPicPr>
            <a:picLocks noChangeAspect="1"/>
          </p:cNvPicPr>
          <p:nvPr/>
        </p:nvPicPr>
        <p:blipFill>
          <a:blip r:embed="rId2"/>
          <a:srcRect/>
          <a:stretch>
            <a:fillRect/>
          </a:stretch>
        </p:blipFill>
        <p:spPr bwMode="auto">
          <a:xfrm>
            <a:off x="-317500" y="-92075"/>
            <a:ext cx="10636250" cy="7921625"/>
          </a:xfrm>
          <a:prstGeom prst="rect">
            <a:avLst/>
          </a:prstGeom>
          <a:noFill/>
          <a:ln w="9525">
            <a:noFill/>
            <a:miter lim="800000"/>
            <a:headEnd/>
            <a:tailEnd/>
          </a:ln>
        </p:spPr>
      </p:pic>
      <p:pic>
        <p:nvPicPr>
          <p:cNvPr id="47107" name="Picture 3" descr="mindark_logo_grey.png"/>
          <p:cNvPicPr>
            <a:picLocks noChangeAspect="1"/>
          </p:cNvPicPr>
          <p:nvPr/>
        </p:nvPicPr>
        <p:blipFill>
          <a:blip r:embed="rId3"/>
          <a:srcRect/>
          <a:stretch>
            <a:fillRect/>
          </a:stretch>
        </p:blipFill>
        <p:spPr bwMode="auto">
          <a:xfrm>
            <a:off x="6429375" y="6270625"/>
            <a:ext cx="3368675" cy="952500"/>
          </a:xfrm>
          <a:prstGeom prst="rect">
            <a:avLst/>
          </a:prstGeom>
          <a:noFill/>
          <a:ln w="9525">
            <a:noFill/>
            <a:miter lim="800000"/>
            <a:headEnd/>
            <a:tailEnd/>
          </a:ln>
        </p:spPr>
      </p:pic>
      <p:pic>
        <p:nvPicPr>
          <p:cNvPr id="47108" name="Picture 4" descr="eu_logo_shadow.png"/>
          <p:cNvPicPr>
            <a:picLocks noChangeAspect="1"/>
          </p:cNvPicPr>
          <p:nvPr/>
        </p:nvPicPr>
        <p:blipFill>
          <a:blip r:embed="rId4"/>
          <a:srcRect/>
          <a:stretch>
            <a:fillRect/>
          </a:stretch>
        </p:blipFill>
        <p:spPr bwMode="auto">
          <a:xfrm>
            <a:off x="1905000" y="555625"/>
            <a:ext cx="6270625" cy="1630363"/>
          </a:xfrm>
          <a:prstGeom prst="rect">
            <a:avLst/>
          </a:prstGeom>
          <a:noFill/>
          <a:ln w="9525">
            <a:noFill/>
            <a:miter lim="800000"/>
            <a:headEnd/>
            <a:tailEnd/>
          </a:ln>
        </p:spPr>
      </p:pic>
      <p:sp>
        <p:nvSpPr>
          <p:cNvPr id="47109" name="TextBox 4"/>
          <p:cNvSpPr txBox="1">
            <a:spLocks noChangeArrowheads="1"/>
          </p:cNvSpPr>
          <p:nvPr/>
        </p:nvSpPr>
        <p:spPr bwMode="auto">
          <a:xfrm>
            <a:off x="3979863" y="2624138"/>
            <a:ext cx="5926137" cy="1211262"/>
          </a:xfrm>
          <a:prstGeom prst="rect">
            <a:avLst/>
          </a:prstGeom>
          <a:noFill/>
          <a:ln w="9525">
            <a:noFill/>
            <a:miter lim="800000"/>
            <a:headEnd/>
            <a:tailEnd/>
          </a:ln>
        </p:spPr>
        <p:txBody>
          <a:bodyPr lIns="101599" tIns="50799" rIns="101599" bIns="50799">
            <a:prstTxWarp prst="textNoShape">
              <a:avLst/>
            </a:prstTxWarp>
            <a:spAutoFit/>
          </a:bodyPr>
          <a:lstStyle/>
          <a:p>
            <a:pPr algn="ctr"/>
            <a:r>
              <a:rPr lang="en-US" sz="3600">
                <a:latin typeface="Trebuchet MS" pitchFamily="-111" charset="0"/>
                <a:ea typeface="Trebuchet MS" pitchFamily="-111" charset="0"/>
                <a:cs typeface="Trebuchet MS" pitchFamily="-111" charset="0"/>
              </a:rPr>
              <a:t>780,000 users</a:t>
            </a:r>
          </a:p>
          <a:p>
            <a:pPr algn="ctr"/>
            <a:r>
              <a:rPr lang="en-US" sz="3600">
                <a:latin typeface="Trebuchet MS" pitchFamily="-111" charset="0"/>
                <a:ea typeface="Trebuchet MS" pitchFamily="-111" charset="0"/>
                <a:cs typeface="Trebuchet MS" pitchFamily="-111" charset="0"/>
              </a:rPr>
              <a:t>USD 420 mln turnover 2008</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p:txBody>
          <a:bodyPr/>
          <a:lstStyle/>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Today’s discussion</a:t>
            </a:r>
          </a:p>
        </p:txBody>
      </p:sp>
      <p:sp>
        <p:nvSpPr>
          <p:cNvPr id="10" name="Content Placeholder 9"/>
          <p:cNvSpPr>
            <a:spLocks noGrp="1"/>
          </p:cNvSpPr>
          <p:nvPr>
            <p:ph idx="1"/>
          </p:nvPr>
        </p:nvSpPr>
        <p:spPr>
          <a:xfrm>
            <a:off x="127000" y="1371600"/>
            <a:ext cx="9880600" cy="5486400"/>
          </a:xfrm>
        </p:spPr>
        <p:txBody>
          <a:bodyPr/>
          <a:lstStyle/>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Some facts and figures on virtual worlds</a:t>
            </a:r>
          </a:p>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A look at virtual entrepreneurship</a:t>
            </a:r>
          </a:p>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Some real life benefits of virtual worlds</a:t>
            </a:r>
          </a:p>
          <a:p>
            <a:pPr eaLnBrk="1" hangingPunct="1">
              <a:defRPr/>
            </a:pPr>
            <a:endParaRPr lang="en-US" smtClean="0">
              <a:effectLst>
                <a:outerShdw blurRad="38100" dist="38100" dir="2700000" algn="tl">
                  <a:srgbClr val="DDDDDD"/>
                </a:outerShdw>
              </a:effectLst>
              <a:latin typeface="Trebuchet MS" pitchFamily="-105" charset="0"/>
              <a:ea typeface="ＭＳ Ｐゴシック" pitchFamily="-105" charset="-128"/>
            </a:endParaRPr>
          </a:p>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Break</a:t>
            </a:r>
          </a:p>
          <a:p>
            <a:pPr eaLnBrk="1" hangingPunct="1">
              <a:defRPr/>
            </a:pPr>
            <a:endParaRPr lang="en-US" smtClean="0">
              <a:effectLst>
                <a:outerShdw blurRad="38100" dist="38100" dir="2700000" algn="tl">
                  <a:srgbClr val="DDDDDD"/>
                </a:outerShdw>
              </a:effectLst>
              <a:latin typeface="Trebuchet MS" pitchFamily="-105" charset="0"/>
              <a:ea typeface="ＭＳ Ｐゴシック" pitchFamily="-105" charset="-128"/>
            </a:endParaRPr>
          </a:p>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A look at some of my virtual world activities</a:t>
            </a:r>
          </a:p>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A tour of Second Life</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Entropia Universe by MindArk</a:t>
            </a:r>
          </a:p>
        </p:txBody>
      </p:sp>
      <p:sp>
        <p:nvSpPr>
          <p:cNvPr id="4" name="Content Placeholder 3"/>
          <p:cNvSpPr>
            <a:spLocks noGrp="1"/>
          </p:cNvSpPr>
          <p:nvPr>
            <p:ph idx="1"/>
          </p:nvPr>
        </p:nvSpPr>
        <p:spPr>
          <a:xfrm>
            <a:off x="50800" y="1244600"/>
            <a:ext cx="10160000" cy="6146800"/>
          </a:xfrm>
        </p:spPr>
        <p:txBody>
          <a:bodyPr/>
          <a:lstStyle/>
          <a:p>
            <a:pPr eaLnBrk="1" hangingPunct="1">
              <a:spcBef>
                <a:spcPct val="0"/>
              </a:spcBef>
              <a:buFont typeface="Wingdings" pitchFamily="-105" charset="2"/>
              <a:buChar char="Ø"/>
              <a:defRPr/>
            </a:pPr>
            <a:r>
              <a:rPr lang="en-US" sz="3200" smtClean="0">
                <a:solidFill>
                  <a:srgbClr val="3366FF"/>
                </a:solidFill>
                <a:effectLst>
                  <a:outerShdw blurRad="38100" dist="38100" dir="2700000" algn="tl">
                    <a:srgbClr val="DDDDDD"/>
                  </a:outerShdw>
                </a:effectLst>
                <a:latin typeface="Trebuchet MS" pitchFamily="-105" charset="0"/>
                <a:ea typeface="ＭＳ Ｐゴシック" pitchFamily="-105" charset="-128"/>
              </a:rPr>
              <a:t>Ability to develop skills and sell virtual goods</a:t>
            </a:r>
          </a:p>
          <a:p>
            <a:pPr lvl="1" eaLnBrk="1" hangingPunct="1">
              <a:spcBef>
                <a:spcPct val="0"/>
              </a:spcBef>
              <a:buFont typeface="Tahoma" pitchFamily="-105" charset="0"/>
              <a:buChar char="−"/>
              <a:defRPr/>
            </a:pPr>
            <a:r>
              <a:rPr lang="en-US" sz="2800" smtClean="0">
                <a:effectLst>
                  <a:outerShdw blurRad="38100" dist="38100" dir="2700000" algn="tl">
                    <a:srgbClr val="DDDDDD"/>
                  </a:outerShdw>
                </a:effectLst>
                <a:latin typeface="Trebuchet MS" pitchFamily="-105" charset="0"/>
                <a:ea typeface="ＭＳ Ｐゴシック" pitchFamily="-105" charset="-128"/>
              </a:rPr>
              <a:t>Island sold for USD 26,500 in 2004</a:t>
            </a:r>
          </a:p>
          <a:p>
            <a:pPr lvl="1" eaLnBrk="1" hangingPunct="1">
              <a:spcBef>
                <a:spcPct val="0"/>
              </a:spcBef>
              <a:buFont typeface="Tahoma" pitchFamily="-105" charset="0"/>
              <a:buChar char="−"/>
              <a:defRPr/>
            </a:pPr>
            <a:r>
              <a:rPr lang="en-US" sz="2800" smtClean="0">
                <a:effectLst>
                  <a:outerShdw blurRad="38100" dist="38100" dir="2700000" algn="tl">
                    <a:srgbClr val="DDDDDD"/>
                  </a:outerShdw>
                </a:effectLst>
                <a:latin typeface="Trebuchet MS" pitchFamily="-105" charset="0"/>
                <a:ea typeface="ＭＳ Ｐゴシック" pitchFamily="-105" charset="-128"/>
              </a:rPr>
              <a:t>Asteroid space resort sold for USD 100,000 in 2005</a:t>
            </a:r>
          </a:p>
          <a:p>
            <a:pPr lvl="1" eaLnBrk="1" hangingPunct="1">
              <a:spcBef>
                <a:spcPct val="0"/>
              </a:spcBef>
              <a:buFont typeface="Tahoma" pitchFamily="-105" charset="0"/>
              <a:buChar char="−"/>
              <a:defRPr/>
            </a:pPr>
            <a:r>
              <a:rPr lang="en-US" sz="2800" smtClean="0">
                <a:effectLst>
                  <a:outerShdw blurRad="38100" dist="38100" dir="2700000" algn="tl">
                    <a:srgbClr val="DDDDDD"/>
                  </a:outerShdw>
                </a:effectLst>
                <a:latin typeface="Trebuchet MS" pitchFamily="-105" charset="0"/>
                <a:ea typeface="ＭＳ Ｐゴシック" pitchFamily="-105" charset="-128"/>
              </a:rPr>
              <a:t>Clothes Against Violence – limited edition virtual jackets sold for more than same model of real world jackets</a:t>
            </a:r>
          </a:p>
          <a:p>
            <a:pPr eaLnBrk="1" hangingPunct="1">
              <a:spcBef>
                <a:spcPct val="0"/>
              </a:spcBef>
              <a:buFont typeface="Wingdings" pitchFamily="-105" charset="2"/>
              <a:buChar char="Ø"/>
              <a:defRPr/>
            </a:pPr>
            <a:r>
              <a:rPr lang="en-US" sz="3200" smtClean="0">
                <a:solidFill>
                  <a:srgbClr val="3366FF"/>
                </a:solidFill>
                <a:effectLst>
                  <a:outerShdw blurRad="38100" dist="38100" dir="2700000" algn="tl">
                    <a:srgbClr val="DDDDDD"/>
                  </a:outerShdw>
                </a:effectLst>
                <a:latin typeface="Trebuchet MS" pitchFamily="-105" charset="0"/>
                <a:ea typeface="ＭＳ Ｐゴシック" pitchFamily="-105" charset="-128"/>
              </a:rPr>
              <a:t>Virtual universe with real cash economy</a:t>
            </a:r>
          </a:p>
          <a:p>
            <a:pPr lvl="1" eaLnBrk="1" hangingPunct="1">
              <a:spcBef>
                <a:spcPct val="0"/>
              </a:spcBef>
              <a:buFont typeface="Tahoma" pitchFamily="-105" charset="0"/>
              <a:buChar char="−"/>
              <a:defRPr/>
            </a:pPr>
            <a:r>
              <a:rPr lang="en-US" sz="2800" smtClean="0">
                <a:effectLst>
                  <a:outerShdw blurRad="38100" dist="38100" dir="2700000" algn="tl">
                    <a:srgbClr val="DDDDDD"/>
                  </a:outerShdw>
                </a:effectLst>
                <a:latin typeface="Trebuchet MS" pitchFamily="-105" charset="0"/>
                <a:ea typeface="ＭＳ Ｐゴシック" pitchFamily="-105" charset="-128"/>
              </a:rPr>
              <a:t>Fixed exchange rate to US Dollar, 1 USD = 10 PED</a:t>
            </a:r>
          </a:p>
          <a:p>
            <a:pPr lvl="1" eaLnBrk="1" hangingPunct="1">
              <a:spcBef>
                <a:spcPct val="0"/>
              </a:spcBef>
              <a:buFont typeface="Tahoma" pitchFamily="-105" charset="0"/>
              <a:buChar char="−"/>
              <a:defRPr/>
            </a:pPr>
            <a:r>
              <a:rPr lang="en-US" sz="2800" smtClean="0">
                <a:effectLst>
                  <a:outerShdw blurRad="38100" dist="38100" dir="2700000" algn="tl">
                    <a:srgbClr val="DDDDDD"/>
                  </a:outerShdw>
                </a:effectLst>
                <a:latin typeface="Trebuchet MS" pitchFamily="-105" charset="0"/>
                <a:ea typeface="ＭＳ Ｐゴシック" pitchFamily="-105" charset="-128"/>
              </a:rPr>
              <a:t>Five banks auctioned for USD 404,000 in 2007</a:t>
            </a:r>
          </a:p>
          <a:p>
            <a:pPr lvl="1" eaLnBrk="1" hangingPunct="1">
              <a:spcBef>
                <a:spcPct val="0"/>
              </a:spcBef>
              <a:buFont typeface="Tahoma" pitchFamily="-105" charset="0"/>
              <a:buChar char="−"/>
              <a:defRPr/>
            </a:pPr>
            <a:r>
              <a:rPr lang="en-US" sz="2800" b="1" smtClean="0">
                <a:effectLst>
                  <a:outerShdw blurRad="38100" dist="38100" dir="2700000" algn="tl">
                    <a:srgbClr val="DDDDDD"/>
                  </a:outerShdw>
                </a:effectLst>
                <a:latin typeface="Trebuchet MS" pitchFamily="-105" charset="0"/>
                <a:ea typeface="ＭＳ Ｐゴシック" pitchFamily="-105" charset="-128"/>
              </a:rPr>
              <a:t>Real life bank license granted by Swedish Government to MindArk Bank in March 2009</a:t>
            </a:r>
          </a:p>
          <a:p>
            <a:pPr eaLnBrk="1" hangingPunct="1">
              <a:spcBef>
                <a:spcPct val="0"/>
              </a:spcBef>
              <a:buFont typeface="Wingdings" pitchFamily="-105" charset="2"/>
              <a:buChar char="Ø"/>
              <a:defRPr/>
            </a:pPr>
            <a:r>
              <a:rPr lang="en-US" sz="3200" smtClean="0">
                <a:solidFill>
                  <a:srgbClr val="3366FF"/>
                </a:solidFill>
                <a:effectLst>
                  <a:outerShdw blurRad="38100" dist="38100" dir="2700000" algn="tl">
                    <a:srgbClr val="DDDDDD"/>
                  </a:outerShdw>
                </a:effectLst>
                <a:latin typeface="Trebuchet MS" pitchFamily="-105" charset="0"/>
                <a:ea typeface="ＭＳ Ｐゴシック" pitchFamily="-105" charset="-128"/>
              </a:rPr>
              <a:t>A business model like the real world</a:t>
            </a:r>
          </a:p>
          <a:p>
            <a:pPr lvl="1" eaLnBrk="1" hangingPunct="1">
              <a:spcBef>
                <a:spcPct val="0"/>
              </a:spcBef>
              <a:buFont typeface="Tahoma" pitchFamily="-105" charset="0"/>
              <a:buChar char="−"/>
              <a:defRPr/>
            </a:pPr>
            <a:r>
              <a:rPr lang="en-US" sz="2800" smtClean="0">
                <a:effectLst>
                  <a:outerShdw blurRad="38100" dist="38100" dir="2700000" algn="tl">
                    <a:srgbClr val="DDDDDD"/>
                  </a:outerShdw>
                </a:effectLst>
                <a:latin typeface="Trebuchet MS" pitchFamily="-105" charset="0"/>
                <a:ea typeface="ＭＳ Ｐゴシック" pitchFamily="-105" charset="-128"/>
              </a:rPr>
              <a:t>Raw materials and skills required to build / create</a:t>
            </a:r>
          </a:p>
          <a:p>
            <a:pPr lvl="1" eaLnBrk="1" hangingPunct="1">
              <a:spcBef>
                <a:spcPct val="0"/>
              </a:spcBef>
              <a:buFont typeface="Tahoma" pitchFamily="-105" charset="0"/>
              <a:buChar char="−"/>
              <a:defRPr/>
            </a:pPr>
            <a:r>
              <a:rPr lang="en-US" sz="2800" smtClean="0">
                <a:effectLst>
                  <a:outerShdw blurRad="38100" dist="38100" dir="2700000" algn="tl">
                    <a:srgbClr val="DDDDDD"/>
                  </a:outerShdw>
                </a:effectLst>
                <a:latin typeface="Trebuchet MS" pitchFamily="-105" charset="0"/>
                <a:ea typeface="ＭＳ Ｐゴシック" pitchFamily="-105" charset="-128"/>
              </a:rPr>
              <a:t>Goods deteriorate and need to be replenished</a:t>
            </a:r>
          </a:p>
          <a:p>
            <a:pPr lvl="1" eaLnBrk="1" hangingPunct="1">
              <a:spcBef>
                <a:spcPct val="0"/>
              </a:spcBef>
              <a:buFont typeface="Tahoma" pitchFamily="-105" charset="0"/>
              <a:buChar char="−"/>
              <a:defRPr/>
            </a:pPr>
            <a:endParaRPr lang="en-US" sz="2800" smtClean="0">
              <a:effectLst>
                <a:outerShdw blurRad="38100" dist="38100" dir="2700000" algn="tl">
                  <a:srgbClr val="DDDDDD"/>
                </a:outerShdw>
              </a:effectLst>
              <a:latin typeface="Trebuchet MS" pitchFamily="-105" charset="0"/>
              <a:ea typeface="ＭＳ Ｐゴシック" pitchFamily="-105" charset="-128"/>
            </a:endParaRPr>
          </a:p>
          <a:p>
            <a:pPr lvl="2" eaLnBrk="1" hangingPunct="1">
              <a:spcBef>
                <a:spcPct val="0"/>
              </a:spcBef>
              <a:buFont typeface="Wingdings" pitchFamily="-105" charset="2"/>
              <a:buChar char="n"/>
              <a:defRPr/>
            </a:pPr>
            <a:endParaRPr lang="en-US" sz="2400" smtClean="0">
              <a:effectLst>
                <a:outerShdw blurRad="38100" dist="38100" dir="2700000" algn="tl">
                  <a:srgbClr val="DDDDDD"/>
                </a:outerShdw>
              </a:effectLst>
              <a:latin typeface="Trebuchet MS" pitchFamily="-105" charset="0"/>
              <a:ea typeface="ＭＳ Ｐゴシック" pitchFamily="-105" charset="-128"/>
            </a:endParaRPr>
          </a:p>
          <a:p>
            <a:pPr lvl="1" eaLnBrk="1" hangingPunct="1">
              <a:spcBef>
                <a:spcPct val="0"/>
              </a:spcBef>
              <a:buFont typeface="Tahoma" pitchFamily="-105" charset="0"/>
              <a:buChar char="−"/>
              <a:defRPr/>
            </a:pPr>
            <a:endParaRPr lang="en-US" sz="2800" smtClean="0">
              <a:effectLst>
                <a:outerShdw blurRad="38100" dist="38100" dir="2700000" algn="tl">
                  <a:srgbClr val="DDDDDD"/>
                </a:outerShdw>
              </a:effectLst>
              <a:latin typeface="Trebuchet MS" pitchFamily="-105" charset="0"/>
              <a:ea typeface="ＭＳ Ｐゴシック" pitchFamily="-105" charset="-128"/>
            </a:endParaRPr>
          </a:p>
          <a:p>
            <a:pPr lvl="1" eaLnBrk="1" hangingPunct="1">
              <a:spcBef>
                <a:spcPct val="0"/>
              </a:spcBef>
              <a:buFont typeface="Tahoma" pitchFamily="-105" charset="0"/>
              <a:buChar char="−"/>
              <a:defRPr/>
            </a:pPr>
            <a:endParaRPr lang="en-US" sz="2800" smtClean="0">
              <a:effectLst>
                <a:outerShdw blurRad="38100" dist="38100" dir="2700000" algn="tl">
                  <a:srgbClr val="DDDDDD"/>
                </a:outerShdw>
              </a:effectLst>
              <a:latin typeface="Trebuchet MS" pitchFamily="-105" charset="0"/>
              <a:ea typeface="ＭＳ Ｐゴシック" pitchFamily="-105" charset="-128"/>
            </a:endParaRPr>
          </a:p>
          <a:p>
            <a:pPr eaLnBrk="1" hangingPunct="1">
              <a:spcBef>
                <a:spcPct val="0"/>
              </a:spcBef>
              <a:buFont typeface="Wingdings" pitchFamily="-105" charset="2"/>
              <a:buChar char="Ø"/>
              <a:defRPr/>
            </a:pPr>
            <a:endParaRPr lang="en-US" sz="3200">
              <a:effectLst>
                <a:outerShdw blurRad="38100" dist="38100" dir="2700000" algn="tl">
                  <a:srgbClr val="DDDDDD"/>
                </a:outerShdw>
              </a:effectLst>
              <a:latin typeface="Trebuchet MS" pitchFamily="-105" charset="0"/>
              <a:ea typeface="ＭＳ Ｐゴシック" pitchFamily="-105" charset="-128"/>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Jon “Neverdie” Jacobs in Entropia</a:t>
            </a:r>
          </a:p>
        </p:txBody>
      </p:sp>
      <p:pic>
        <p:nvPicPr>
          <p:cNvPr id="50179" name="Picture 3"/>
          <p:cNvPicPr>
            <a:picLocks noChangeAspect="1"/>
          </p:cNvPicPr>
          <p:nvPr/>
        </p:nvPicPr>
        <p:blipFill>
          <a:blip r:embed="rId3"/>
          <a:srcRect/>
          <a:stretch>
            <a:fillRect/>
          </a:stretch>
        </p:blipFill>
        <p:spPr bwMode="auto">
          <a:xfrm>
            <a:off x="431800" y="1765300"/>
            <a:ext cx="5080000" cy="3797300"/>
          </a:xfrm>
          <a:prstGeom prst="rect">
            <a:avLst/>
          </a:prstGeom>
          <a:noFill/>
          <a:ln w="9525">
            <a:noFill/>
            <a:miter lim="800000"/>
            <a:headEnd/>
            <a:tailEnd/>
          </a:ln>
        </p:spPr>
      </p:pic>
      <p:sp>
        <p:nvSpPr>
          <p:cNvPr id="50180" name="Rectangle 4"/>
          <p:cNvSpPr>
            <a:spLocks noChangeArrowheads="1"/>
          </p:cNvSpPr>
          <p:nvPr/>
        </p:nvSpPr>
        <p:spPr bwMode="auto">
          <a:xfrm>
            <a:off x="660400" y="6915150"/>
            <a:ext cx="9067800" cy="400050"/>
          </a:xfrm>
          <a:prstGeom prst="rect">
            <a:avLst/>
          </a:prstGeom>
          <a:noFill/>
          <a:ln w="9525">
            <a:noFill/>
            <a:miter lim="800000"/>
            <a:headEnd/>
            <a:tailEnd/>
          </a:ln>
        </p:spPr>
        <p:txBody>
          <a:bodyPr>
            <a:prstTxWarp prst="textNoShape">
              <a:avLst/>
            </a:prstTxWarp>
            <a:spAutoFit/>
          </a:bodyPr>
          <a:lstStyle/>
          <a:p>
            <a:pPr algn="ctr"/>
            <a:r>
              <a:rPr lang="en-US" sz="2000">
                <a:solidFill>
                  <a:srgbClr val="FFFFFF"/>
                </a:solidFill>
                <a:latin typeface="Trebuchet MS" pitchFamily="-111" charset="0"/>
                <a:ea typeface="Trebuchet MS" pitchFamily="-111" charset="0"/>
                <a:cs typeface="Trebuchet MS" pitchFamily="-111" charset="0"/>
                <a:hlinkClick r:id="rId4"/>
              </a:rPr>
              <a:t>http://www.youtube.com/watch?v=Mg4TwOqVprw&amp;feature=related</a:t>
            </a:r>
            <a:endParaRPr lang="en-US" sz="2000">
              <a:solidFill>
                <a:srgbClr val="FFFFFF"/>
              </a:solidFill>
              <a:latin typeface="Trebuchet MS" pitchFamily="-111" charset="0"/>
              <a:ea typeface="Trebuchet MS" pitchFamily="-111" charset="0"/>
              <a:cs typeface="Trebuchet MS" pitchFamily="-111" charset="0"/>
            </a:endParaRPr>
          </a:p>
        </p:txBody>
      </p:sp>
      <p:pic>
        <p:nvPicPr>
          <p:cNvPr id="50181" name="Picture 6"/>
          <p:cNvPicPr>
            <a:picLocks noChangeAspect="1"/>
          </p:cNvPicPr>
          <p:nvPr/>
        </p:nvPicPr>
        <p:blipFill>
          <a:blip r:embed="rId5"/>
          <a:srcRect/>
          <a:stretch>
            <a:fillRect/>
          </a:stretch>
        </p:blipFill>
        <p:spPr bwMode="auto">
          <a:xfrm>
            <a:off x="6223000" y="1981200"/>
            <a:ext cx="3251200" cy="3479800"/>
          </a:xfrm>
          <a:prstGeom prst="rect">
            <a:avLst/>
          </a:prstGeom>
          <a:noFill/>
          <a:ln w="9525">
            <a:noFill/>
            <a:miter lim="800000"/>
            <a:headEnd/>
            <a:tailEnd/>
          </a:ln>
        </p:spPr>
      </p:pic>
      <p:sp>
        <p:nvSpPr>
          <p:cNvPr id="6" name="Rectangle 4"/>
          <p:cNvSpPr>
            <a:spLocks noChangeArrowheads="1"/>
          </p:cNvSpPr>
          <p:nvPr/>
        </p:nvSpPr>
        <p:spPr bwMode="auto">
          <a:xfrm>
            <a:off x="1651000" y="5715000"/>
            <a:ext cx="6918325" cy="1057275"/>
          </a:xfrm>
          <a:prstGeom prst="rect">
            <a:avLst/>
          </a:prstGeom>
          <a:noFill/>
          <a:ln w="9525">
            <a:noFill/>
            <a:miter lim="800000"/>
            <a:headEnd/>
            <a:tailEnd/>
          </a:ln>
          <a:effectLst/>
        </p:spPr>
        <p:txBody>
          <a:bodyPr wrap="none" lIns="101599" tIns="50799" rIns="101599" bIns="50799">
            <a:prstTxWarp prst="textNoShape">
              <a:avLst/>
            </a:prstTxWarp>
            <a:spAutoFit/>
          </a:bodyPr>
          <a:lstStyle/>
          <a:p>
            <a:pPr algn="ct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USD 100,000 for asteroid space resort</a:t>
            </a:r>
          </a:p>
          <a:p>
            <a:pPr algn="ct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USD 90,000 for bank license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1512" name="Rectangle 8"/>
          <p:cNvSpPr>
            <a:spLocks noChangeArrowheads="1"/>
          </p:cNvSpPr>
          <p:nvPr/>
        </p:nvSpPr>
        <p:spPr bwMode="auto">
          <a:xfrm>
            <a:off x="508000" y="304800"/>
            <a:ext cx="9144000" cy="838200"/>
          </a:xfrm>
          <a:prstGeom prst="rect">
            <a:avLst/>
          </a:prstGeom>
          <a:noFill/>
          <a:ln w="9525">
            <a:noFill/>
            <a:miter lim="800000"/>
            <a:headEnd/>
            <a:tailEnd/>
          </a:ln>
          <a:effectLst/>
        </p:spPr>
        <p:txBody>
          <a:bodyPr lIns="101599" tIns="50799" rIns="101599" bIns="50799">
            <a:prstTxWarp prst="textNoShape">
              <a:avLst/>
            </a:prstTxWarp>
          </a:bodyPr>
          <a:lstStyle/>
          <a:p>
            <a:pPr algn="ctr" eaLnBrk="0" hangingPunct="0">
              <a:defRPr/>
            </a:pPr>
            <a:r>
              <a:rPr lang="sv-SE" sz="36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Entropia uniquely positioned</a:t>
            </a:r>
            <a:endParaRPr lang="en-US" sz="36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endParaRPr>
          </a:p>
        </p:txBody>
      </p:sp>
      <p:pic>
        <p:nvPicPr>
          <p:cNvPr id="52227" name="Picture 3" descr="positioning2.jpg"/>
          <p:cNvPicPr>
            <a:picLocks noChangeAspect="1"/>
          </p:cNvPicPr>
          <p:nvPr/>
        </p:nvPicPr>
        <p:blipFill>
          <a:blip r:embed="rId3"/>
          <a:srcRect/>
          <a:stretch>
            <a:fillRect/>
          </a:stretch>
        </p:blipFill>
        <p:spPr bwMode="auto">
          <a:xfrm>
            <a:off x="2020888" y="1606550"/>
            <a:ext cx="6259512" cy="49355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5"/>
          <p:cNvPicPr>
            <a:picLocks noChangeAspect="1" noChangeArrowheads="1"/>
          </p:cNvPicPr>
          <p:nvPr/>
        </p:nvPicPr>
        <p:blipFill>
          <a:blip r:embed="rId3"/>
          <a:srcRect/>
          <a:stretch>
            <a:fillRect/>
          </a:stretch>
        </p:blipFill>
        <p:spPr bwMode="auto">
          <a:xfrm>
            <a:off x="279400" y="1905000"/>
            <a:ext cx="3575050" cy="3810000"/>
          </a:xfrm>
          <a:prstGeom prst="rect">
            <a:avLst/>
          </a:prstGeom>
          <a:noFill/>
          <a:ln w="9525">
            <a:noFill/>
            <a:miter lim="800000"/>
            <a:headEnd/>
            <a:tailEnd/>
          </a:ln>
        </p:spPr>
      </p:pic>
      <p:sp>
        <p:nvSpPr>
          <p:cNvPr id="10" name="Title 9"/>
          <p:cNvSpPr>
            <a:spLocks noGrp="1"/>
          </p:cNvSpPr>
          <p:nvPr>
            <p:ph type="title"/>
          </p:nvPr>
        </p:nvSpPr>
        <p:spPr>
          <a:xfrm>
            <a:off x="0" y="152400"/>
            <a:ext cx="10160000" cy="1066800"/>
          </a:xfrm>
        </p:spPr>
        <p:txBody>
          <a:bodyPr/>
          <a:lstStyle/>
          <a:p>
            <a:pPr algn="ct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Virtual currency and a virtual economy</a:t>
            </a:r>
          </a:p>
        </p:txBody>
      </p:sp>
      <p:sp>
        <p:nvSpPr>
          <p:cNvPr id="15" name="Content Placeholder 14"/>
          <p:cNvSpPr>
            <a:spLocks noGrp="1"/>
          </p:cNvSpPr>
          <p:nvPr>
            <p:ph sz="quarter" idx="4"/>
          </p:nvPr>
        </p:nvSpPr>
        <p:spPr>
          <a:xfrm>
            <a:off x="3860800" y="1676400"/>
            <a:ext cx="6324600" cy="5638800"/>
          </a:xfrm>
        </p:spPr>
        <p:txBody>
          <a:bodyPr/>
          <a:lstStyle/>
          <a:p>
            <a:pPr marL="457200" lvl="1" indent="-342900" eaLnBrk="1" hangingPunct="1">
              <a:lnSpc>
                <a:spcPct val="95000"/>
              </a:lnSpc>
              <a:spcBef>
                <a:spcPct val="0"/>
              </a:spcBef>
              <a:buFont typeface="Arial" pitchFamily="-105" charset="0"/>
              <a:buChar char="•"/>
              <a:defRPr/>
            </a:pPr>
            <a:r>
              <a:rPr lang="en-US" sz="2800" smtClean="0">
                <a:solidFill>
                  <a:srgbClr val="FFFFFF"/>
                </a:solidFill>
                <a:effectLst>
                  <a:outerShdw blurRad="38100" dist="38100" dir="2700000" algn="tl">
                    <a:srgbClr val="DDDDDD"/>
                  </a:outerShdw>
                </a:effectLst>
                <a:latin typeface="Trebuchet MS" pitchFamily="-105" charset="0"/>
                <a:ea typeface="ＭＳ Ｐゴシック" pitchFamily="-105" charset="-128"/>
              </a:rPr>
              <a:t>1.4 million residents logged in/60 day period</a:t>
            </a:r>
          </a:p>
          <a:p>
            <a:pPr marL="457200" lvl="1" indent="-342900" eaLnBrk="1" hangingPunct="1">
              <a:lnSpc>
                <a:spcPct val="95000"/>
              </a:lnSpc>
              <a:spcBef>
                <a:spcPct val="0"/>
              </a:spcBef>
              <a:buFont typeface="Arial" pitchFamily="-105" charset="0"/>
              <a:buChar char="•"/>
              <a:defRPr/>
            </a:pPr>
            <a:r>
              <a:rPr lang="en-US" sz="2800" smtClean="0">
                <a:solidFill>
                  <a:srgbClr val="FFFFFF"/>
                </a:solidFill>
                <a:effectLst>
                  <a:outerShdw blurRad="38100" dist="38100" dir="2700000" algn="tl">
                    <a:srgbClr val="DDDDDD"/>
                  </a:outerShdw>
                </a:effectLst>
                <a:latin typeface="Trebuchet MS" pitchFamily="-105" charset="0"/>
                <a:ea typeface="ＭＳ Ｐゴシック" pitchFamily="-105" charset="-128"/>
              </a:rPr>
              <a:t>70,500 logged on Sunday, Sept 20</a:t>
            </a:r>
          </a:p>
          <a:p>
            <a:pPr marL="457200" lvl="1" indent="-342900" eaLnBrk="1" hangingPunct="1">
              <a:lnSpc>
                <a:spcPct val="95000"/>
              </a:lnSpc>
              <a:spcBef>
                <a:spcPct val="0"/>
              </a:spcBef>
              <a:buFont typeface="Arial" pitchFamily="-105" charset="0"/>
              <a:buChar char="•"/>
              <a:defRPr/>
            </a:pPr>
            <a:r>
              <a:rPr lang="en-US" sz="2800" smtClean="0">
                <a:solidFill>
                  <a:srgbClr val="FFFFFF"/>
                </a:solidFill>
                <a:effectLst>
                  <a:outerShdw blurRad="38100" dist="38100" dir="2700000" algn="tl">
                    <a:srgbClr val="DDDDDD"/>
                  </a:outerShdw>
                </a:effectLst>
                <a:latin typeface="Trebuchet MS" pitchFamily="-105" charset="0"/>
                <a:ea typeface="ＭＳ Ｐゴシック" pitchFamily="-105" charset="-128"/>
              </a:rPr>
              <a:t>Average age=32, 43% female, 55% non-US</a:t>
            </a:r>
          </a:p>
          <a:p>
            <a:pPr marL="457200" lvl="1" indent="-342900" eaLnBrk="1" hangingPunct="1">
              <a:lnSpc>
                <a:spcPct val="95000"/>
              </a:lnSpc>
              <a:spcBef>
                <a:spcPct val="0"/>
              </a:spcBef>
              <a:buFont typeface="Arial" pitchFamily="-105" charset="0"/>
              <a:buChar char="•"/>
              <a:defRPr/>
            </a:pPr>
            <a:endParaRPr lang="en-US" sz="2800" smtClean="0">
              <a:solidFill>
                <a:srgbClr val="FFFFFF"/>
              </a:solidFill>
              <a:effectLst>
                <a:outerShdw blurRad="38100" dist="38100" dir="2700000" algn="tl">
                  <a:srgbClr val="DDDDDD"/>
                </a:outerShdw>
              </a:effectLst>
              <a:latin typeface="Trebuchet MS" pitchFamily="-105" charset="0"/>
              <a:ea typeface="ＭＳ Ｐゴシック" pitchFamily="-105" charset="-128"/>
            </a:endParaRPr>
          </a:p>
          <a:p>
            <a:pPr marL="457200" lvl="1" indent="-342900" eaLnBrk="1" hangingPunct="1">
              <a:lnSpc>
                <a:spcPct val="95000"/>
              </a:lnSpc>
              <a:spcBef>
                <a:spcPct val="0"/>
              </a:spcBef>
              <a:buFont typeface="Arial" pitchFamily="-105" charset="0"/>
              <a:buChar char="•"/>
              <a:defRPr/>
            </a:pPr>
            <a:r>
              <a:rPr lang="en-US" sz="2800" smtClean="0">
                <a:solidFill>
                  <a:srgbClr val="FFFFFF"/>
                </a:solidFill>
                <a:effectLst>
                  <a:outerShdw blurRad="38100" dist="38100" dir="2700000" algn="tl">
                    <a:srgbClr val="DDDDDD"/>
                  </a:outerShdw>
                </a:effectLst>
                <a:latin typeface="Trebuchet MS" pitchFamily="-105" charset="0"/>
                <a:ea typeface="ＭＳ Ｐゴシック" pitchFamily="-105" charset="-128"/>
              </a:rPr>
              <a:t>270 Linden dollars </a:t>
            </a:r>
            <a:r>
              <a:rPr lang="en-US" sz="2800" smtClean="0">
                <a:solidFill>
                  <a:srgbClr val="FFFFFF"/>
                </a:solidFill>
                <a:effectLst>
                  <a:outerShdw blurRad="38100" dist="38100" dir="2700000" algn="tl">
                    <a:srgbClr val="DDDDDD"/>
                  </a:outerShdw>
                </a:effectLst>
                <a:latin typeface="ＭＳ ゴシック" pitchFamily="-105" charset="-128"/>
                <a:ea typeface="ＭＳ ゴシック" pitchFamily="-105" charset="-128"/>
                <a:cs typeface="ＭＳ ゴシック" pitchFamily="-105" charset="-128"/>
              </a:rPr>
              <a:t>≅</a:t>
            </a:r>
            <a:r>
              <a:rPr lang="en-US" sz="2800" smtClean="0">
                <a:solidFill>
                  <a:srgbClr val="FFFFFF"/>
                </a:solidFill>
                <a:effectLst>
                  <a:outerShdw blurRad="38100" dist="38100" dir="2700000" algn="tl">
                    <a:srgbClr val="DDDDDD"/>
                  </a:outerShdw>
                </a:effectLst>
                <a:latin typeface="Trebuchet MS" pitchFamily="-105" charset="0"/>
                <a:ea typeface="ＭＳ Ｐゴシック" pitchFamily="-105" charset="-128"/>
              </a:rPr>
              <a:t> USD 1</a:t>
            </a:r>
          </a:p>
          <a:p>
            <a:pPr marL="457200" lvl="1" indent="-342900" eaLnBrk="1" hangingPunct="1">
              <a:lnSpc>
                <a:spcPct val="95000"/>
              </a:lnSpc>
              <a:spcBef>
                <a:spcPct val="0"/>
              </a:spcBef>
              <a:buFont typeface="Arial" pitchFamily="-105" charset="0"/>
              <a:buChar char="•"/>
              <a:defRPr/>
            </a:pPr>
            <a:r>
              <a:rPr lang="en-US" sz="2800" smtClean="0">
                <a:solidFill>
                  <a:srgbClr val="FFFFFF"/>
                </a:solidFill>
                <a:effectLst>
                  <a:outerShdw blurRad="38100" dist="38100" dir="2700000" algn="tl">
                    <a:srgbClr val="DDDDDD"/>
                  </a:outerShdw>
                </a:effectLst>
                <a:latin typeface="Trebuchet MS" pitchFamily="-105" charset="0"/>
                <a:ea typeface="ＭＳ Ｐゴシック" pitchFamily="-105" charset="-128"/>
              </a:rPr>
              <a:t>350,000 hours of use per day</a:t>
            </a:r>
          </a:p>
          <a:p>
            <a:pPr marL="457200" lvl="1" indent="-342900" eaLnBrk="1" hangingPunct="1">
              <a:lnSpc>
                <a:spcPct val="95000"/>
              </a:lnSpc>
              <a:spcBef>
                <a:spcPct val="0"/>
              </a:spcBef>
              <a:buFont typeface="Arial" pitchFamily="-105" charset="0"/>
              <a:buChar char="•"/>
              <a:defRPr/>
            </a:pPr>
            <a:r>
              <a:rPr lang="en-US" sz="2800" smtClean="0">
                <a:solidFill>
                  <a:srgbClr val="FFFFFF"/>
                </a:solidFill>
                <a:effectLst>
                  <a:outerShdw blurRad="38100" dist="38100" dir="2700000" algn="tl">
                    <a:srgbClr val="DDDDDD"/>
                  </a:outerShdw>
                </a:effectLst>
                <a:latin typeface="Trebuchet MS" pitchFamily="-105" charset="0"/>
                <a:ea typeface="ＭＳ Ｐゴシック" pitchFamily="-105" charset="-128"/>
              </a:rPr>
              <a:t>87,500 hours devt time/day</a:t>
            </a:r>
          </a:p>
          <a:p>
            <a:pPr marL="457200" lvl="1" indent="-342900" eaLnBrk="1" hangingPunct="1">
              <a:lnSpc>
                <a:spcPct val="95000"/>
              </a:lnSpc>
              <a:spcBef>
                <a:spcPct val="0"/>
              </a:spcBef>
              <a:buFont typeface="Arial" pitchFamily="-105" charset="0"/>
              <a:buChar char="•"/>
              <a:defRPr/>
            </a:pPr>
            <a:r>
              <a:rPr lang="en-US" sz="2800" smtClean="0">
                <a:solidFill>
                  <a:srgbClr val="FFFFFF"/>
                </a:solidFill>
                <a:effectLst>
                  <a:outerShdw blurRad="38100" dist="38100" dir="2700000" algn="tl">
                    <a:srgbClr val="DDDDDD"/>
                  </a:outerShdw>
                </a:effectLst>
                <a:latin typeface="Trebuchet MS" pitchFamily="-105" charset="0"/>
                <a:ea typeface="ＭＳ Ｐゴシック" pitchFamily="-105" charset="-128"/>
              </a:rPr>
              <a:t>$1.6 bln worth of free work / year</a:t>
            </a:r>
          </a:p>
          <a:p>
            <a:pPr marL="457200" lvl="1" indent="-342900" eaLnBrk="1" hangingPunct="1">
              <a:lnSpc>
                <a:spcPct val="95000"/>
              </a:lnSpc>
              <a:spcBef>
                <a:spcPct val="0"/>
              </a:spcBef>
              <a:buFont typeface="Arial" pitchFamily="-105" charset="0"/>
              <a:buChar char="•"/>
              <a:defRPr/>
            </a:pPr>
            <a:r>
              <a:rPr lang="en-US" sz="2800" smtClean="0">
                <a:solidFill>
                  <a:srgbClr val="FFFFFF"/>
                </a:solidFill>
                <a:effectLst>
                  <a:outerShdw blurRad="38100" dist="38100" dir="2700000" algn="tl">
                    <a:srgbClr val="DDDDDD"/>
                  </a:outerShdw>
                </a:effectLst>
                <a:latin typeface="Trebuchet MS" pitchFamily="-105" charset="0"/>
                <a:ea typeface="ＭＳ Ｐゴシック" pitchFamily="-105" charset="-128"/>
              </a:rPr>
              <a:t>68,000 people making profit</a:t>
            </a:r>
          </a:p>
          <a:p>
            <a:pPr marL="457200" lvl="1" indent="-342900" eaLnBrk="1" hangingPunct="1">
              <a:lnSpc>
                <a:spcPct val="95000"/>
              </a:lnSpc>
              <a:spcBef>
                <a:spcPct val="0"/>
              </a:spcBef>
              <a:buFont typeface="Arial" pitchFamily="-105" charset="0"/>
              <a:buChar char="•"/>
              <a:defRPr/>
            </a:pPr>
            <a:endParaRPr lang="en-US" sz="2800" smtClean="0">
              <a:solidFill>
                <a:srgbClr val="FFFFFF"/>
              </a:solidFill>
              <a:effectLst>
                <a:outerShdw blurRad="38100" dist="38100" dir="2700000" algn="tl">
                  <a:srgbClr val="DDDDDD"/>
                </a:outerShdw>
              </a:effectLst>
              <a:latin typeface="Trebuchet MS" pitchFamily="-105" charset="0"/>
              <a:ea typeface="ＭＳ Ｐゴシック" pitchFamily="-105" charset="-128"/>
            </a:endParaRPr>
          </a:p>
        </p:txBody>
      </p:sp>
      <p:sp>
        <p:nvSpPr>
          <p:cNvPr id="16" name="Rectangle 15"/>
          <p:cNvSpPr/>
          <p:nvPr/>
        </p:nvSpPr>
        <p:spPr>
          <a:xfrm>
            <a:off x="5765800" y="7158038"/>
            <a:ext cx="4033838" cy="461962"/>
          </a:xfrm>
          <a:prstGeom prst="rect">
            <a:avLst/>
          </a:prstGeom>
        </p:spPr>
        <p:txBody>
          <a:bodyPr wrap="none">
            <a:prstTxWarp prst="textNoShape">
              <a:avLst/>
            </a:prstTxWarp>
            <a:spAutoFit/>
          </a:bodyPr>
          <a:lstStyle/>
          <a:p>
            <a:pPr>
              <a:spcBef>
                <a:spcPct val="50000"/>
              </a:spcBef>
              <a:buClr>
                <a:schemeClr val="accent2"/>
              </a:buClr>
              <a:buFont typeface="Wingdings" pitchFamily="-105" charset="2"/>
              <a:buNone/>
              <a:defRPr/>
            </a:pPr>
            <a:r>
              <a:rPr lang="en-US">
                <a:solidFill>
                  <a:schemeClr val="bg1"/>
                </a:solidFill>
                <a:effectLst>
                  <a:outerShdw blurRad="38100" dist="38100" dir="2700000" algn="tl">
                    <a:srgbClr val="DDDDDD"/>
                  </a:outerShdw>
                </a:effectLst>
                <a:latin typeface="Arial" pitchFamily="-105" charset="0"/>
              </a:rPr>
              <a:t>Joe Miller, Linden Lab, 2009 </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4" name="Rectangle 3"/>
          <p:cNvSpPr>
            <a:spLocks noGrp="1" noChangeArrowheads="1"/>
          </p:cNvSpPr>
          <p:nvPr>
            <p:ph type="title"/>
          </p:nvPr>
        </p:nvSpPr>
        <p:spPr>
          <a:xfrm>
            <a:off x="431800" y="76200"/>
            <a:ext cx="9575800" cy="1143000"/>
          </a:xfrm>
        </p:spPr>
        <p:txBody>
          <a:bodyPr/>
          <a:lstStyle/>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What do these virtual entrepreneurs sell?</a:t>
            </a:r>
          </a:p>
        </p:txBody>
      </p:sp>
      <p:sp>
        <p:nvSpPr>
          <p:cNvPr id="56325" name="Text Box 4"/>
          <p:cNvSpPr txBox="1">
            <a:spLocks noChangeArrowheads="1"/>
          </p:cNvSpPr>
          <p:nvPr/>
        </p:nvSpPr>
        <p:spPr bwMode="auto">
          <a:xfrm>
            <a:off x="1212850" y="5456238"/>
            <a:ext cx="8015288" cy="2011362"/>
          </a:xfrm>
          <a:prstGeom prst="rect">
            <a:avLst/>
          </a:prstGeom>
          <a:noFill/>
          <a:ln w="9525">
            <a:noFill/>
            <a:miter lim="800000"/>
            <a:headEnd/>
            <a:tailEnd/>
          </a:ln>
        </p:spPr>
        <p:txBody>
          <a:bodyPr wrap="none" lIns="101599" tIns="50799" rIns="101599" bIns="50799">
            <a:prstTxWarp prst="textNoShape">
              <a:avLst/>
            </a:prstTxWarp>
            <a:spAutoFit/>
          </a:bodyPr>
          <a:lstStyle/>
          <a:p>
            <a:pPr algn="ctr">
              <a:buFont typeface="Arial" pitchFamily="-105" charset="0"/>
              <a:buChar cha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Real estate &amp; land rentals</a:t>
            </a:r>
          </a:p>
          <a:p>
            <a:pPr algn="ctr">
              <a:buFont typeface="Arial" pitchFamily="-105" charset="0"/>
              <a:buChar cha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Simulation &amp; training environments, games</a:t>
            </a:r>
          </a:p>
          <a:p>
            <a:pPr algn="ctr">
              <a:buFont typeface="Arial" pitchFamily="-105" charset="0"/>
              <a:buChar cha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Clothing, accessories, skins, animations</a:t>
            </a:r>
          </a:p>
          <a:p>
            <a:pPr algn="ctr">
              <a:buFont typeface="Arial" pitchFamily="-105" charset="0"/>
              <a:buChar cha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Art, design, furniture</a:t>
            </a:r>
          </a:p>
        </p:txBody>
      </p:sp>
      <p:sp>
        <p:nvSpPr>
          <p:cNvPr id="49156" name="Rectangle 5"/>
          <p:cNvSpPr>
            <a:spLocks noChangeArrowheads="1"/>
          </p:cNvSpPr>
          <p:nvPr/>
        </p:nvSpPr>
        <p:spPr bwMode="auto">
          <a:xfrm>
            <a:off x="8509000" y="7210425"/>
            <a:ext cx="1651000" cy="409575"/>
          </a:xfrm>
          <a:prstGeom prst="rect">
            <a:avLst/>
          </a:prstGeom>
          <a:noFill/>
          <a:ln w="9525">
            <a:noFill/>
            <a:miter lim="800000"/>
            <a:headEnd/>
            <a:tailEnd/>
          </a:ln>
        </p:spPr>
        <p:txBody>
          <a:bodyPr wrap="none" lIns="101599" tIns="50799" rIns="101599" bIns="50799">
            <a:prstTxWarp prst="textNoShape">
              <a:avLst/>
            </a:prstTxWarp>
            <a:spAutoFit/>
          </a:bodyPr>
          <a:lstStyle/>
          <a:p>
            <a:pPr>
              <a:spcBef>
                <a:spcPct val="30000"/>
              </a:spcBef>
              <a:defRPr/>
            </a:pPr>
            <a:r>
              <a:rPr lang="en-US" sz="20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SL, Sep 2009</a:t>
            </a:r>
          </a:p>
        </p:txBody>
      </p:sp>
      <p:graphicFrame>
        <p:nvGraphicFramePr>
          <p:cNvPr id="17" name="Chart 16"/>
          <p:cNvGraphicFramePr>
            <a:graphicFrameLocks/>
          </p:cNvGraphicFramePr>
          <p:nvPr/>
        </p:nvGraphicFramePr>
        <p:xfrm>
          <a:off x="2336800" y="1219200"/>
          <a:ext cx="61722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56326" name="Text Box 6"/>
          <p:cNvSpPr txBox="1">
            <a:spLocks noChangeArrowheads="1"/>
          </p:cNvSpPr>
          <p:nvPr/>
        </p:nvSpPr>
        <p:spPr bwMode="auto">
          <a:xfrm>
            <a:off x="6488113" y="2667000"/>
            <a:ext cx="1487487" cy="963613"/>
          </a:xfrm>
          <a:prstGeom prst="rect">
            <a:avLst/>
          </a:prstGeom>
          <a:noFill/>
          <a:ln w="9525">
            <a:noFill/>
            <a:miter lim="800000"/>
            <a:headEnd/>
            <a:tailEnd/>
          </a:ln>
        </p:spPr>
        <p:txBody>
          <a:bodyPr wrap="none" lIns="101599" tIns="50799" rIns="101599" bIns="50799">
            <a:prstTxWarp prst="textNoShape">
              <a:avLst/>
            </a:prstTxWarp>
            <a:spAutoFit/>
          </a:bodyPr>
          <a:lstStyle/>
          <a:p>
            <a:pPr algn="ctr"/>
            <a:r>
              <a:rPr lang="en-US" sz="2800" b="1">
                <a:solidFill>
                  <a:srgbClr val="CC0000"/>
                </a:solidFill>
                <a:latin typeface="Trebuchet MS" pitchFamily="-111" charset="0"/>
                <a:ea typeface="Trebuchet MS" pitchFamily="-111" charset="0"/>
                <a:cs typeface="Trebuchet MS" pitchFamily="-111" charset="0"/>
              </a:rPr>
              <a:t>Total of </a:t>
            </a:r>
          </a:p>
          <a:p>
            <a:pPr algn="ctr"/>
            <a:r>
              <a:rPr lang="en-US" sz="2800" b="1">
                <a:solidFill>
                  <a:srgbClr val="CC0000"/>
                </a:solidFill>
                <a:latin typeface="Trebuchet MS" pitchFamily="-111" charset="0"/>
                <a:ea typeface="Trebuchet MS" pitchFamily="-111" charset="0"/>
                <a:cs typeface="Trebuchet MS" pitchFamily="-111" charset="0"/>
              </a:rPr>
              <a:t>593</a:t>
            </a:r>
          </a:p>
        </p:txBody>
      </p:sp>
      <p:sp>
        <p:nvSpPr>
          <p:cNvPr id="19" name="Right Brace 18"/>
          <p:cNvSpPr/>
          <p:nvPr/>
        </p:nvSpPr>
        <p:spPr>
          <a:xfrm rot="16200000">
            <a:off x="6908800" y="3048000"/>
            <a:ext cx="685800" cy="1905000"/>
          </a:xfrm>
          <a:prstGeom prst="rightBrac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sv-SE"/>
          </a:p>
        </p:txBody>
      </p:sp>
      <p:sp>
        <p:nvSpPr>
          <p:cNvPr id="8" name="TextBox 7"/>
          <p:cNvSpPr txBox="1"/>
          <p:nvPr/>
        </p:nvSpPr>
        <p:spPr>
          <a:xfrm>
            <a:off x="355600" y="2514600"/>
            <a:ext cx="2133600" cy="830263"/>
          </a:xfrm>
          <a:prstGeom prst="rect">
            <a:avLst/>
          </a:prstGeom>
          <a:noFill/>
        </p:spPr>
        <p:txBody>
          <a:bodyPr>
            <a:prstTxWarp prst="textNoShape">
              <a:avLst/>
            </a:prstTxWarp>
            <a:spAutoFit/>
          </a:bodyPr>
          <a:lstStyle/>
          <a:p>
            <a:pPr algn="ctr">
              <a:defRPr/>
            </a:pPr>
            <a:r>
              <a:rPr lang="en-US">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Number of individuals</a:t>
            </a:r>
          </a:p>
        </p:txBody>
      </p:sp>
      <p:sp>
        <p:nvSpPr>
          <p:cNvPr id="9" name="TextBox 8"/>
          <p:cNvSpPr txBox="1"/>
          <p:nvPr/>
        </p:nvSpPr>
        <p:spPr>
          <a:xfrm>
            <a:off x="279400" y="4495800"/>
            <a:ext cx="2133600" cy="830263"/>
          </a:xfrm>
          <a:prstGeom prst="rect">
            <a:avLst/>
          </a:prstGeom>
          <a:noFill/>
        </p:spPr>
        <p:txBody>
          <a:bodyPr>
            <a:prstTxWarp prst="textNoShape">
              <a:avLst/>
            </a:prstTxWarp>
            <a:spAutoFit/>
          </a:bodyPr>
          <a:lstStyle/>
          <a:p>
            <a:pPr algn="ctr">
              <a:defRPr/>
            </a:pPr>
            <a:r>
              <a:rPr lang="en-US">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Monthly USD profit</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ffectLst>
                  <a:outerShdw blurRad="38100" dist="38100" dir="2700000" algn="tl">
                    <a:srgbClr val="DDDDDD"/>
                  </a:outerShdw>
                </a:effectLst>
                <a:latin typeface="Trebuchet MS" pitchFamily="-105" charset="0"/>
                <a:ea typeface="ＭＳ Ｐゴシック" pitchFamily="-105" charset="-128"/>
              </a:rPr>
              <a:t>Redgrave</a:t>
            </a:r>
          </a:p>
        </p:txBody>
      </p:sp>
      <p:pic>
        <p:nvPicPr>
          <p:cNvPr id="58371" name="Picture 3" descr="redgrave_004.png"/>
          <p:cNvPicPr>
            <a:picLocks noChangeAspect="1"/>
          </p:cNvPicPr>
          <p:nvPr/>
        </p:nvPicPr>
        <p:blipFill>
          <a:blip r:embed="rId2"/>
          <a:srcRect/>
          <a:stretch>
            <a:fillRect/>
          </a:stretch>
        </p:blipFill>
        <p:spPr bwMode="auto">
          <a:xfrm>
            <a:off x="96838" y="1295400"/>
            <a:ext cx="9936162" cy="54864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247650" y="228600"/>
            <a:ext cx="9664700" cy="914400"/>
          </a:xfrm>
        </p:spPr>
        <p:txBody>
          <a:bodyPr lIns="0" tIns="0" rIns="0" bIns="0" anchor="t"/>
          <a:lstStyle/>
          <a:p>
            <a:pPr algn="ctr" eaLnBrk="1" hangingPunct="1">
              <a:lnSpc>
                <a:spcPct val="95000"/>
              </a:lnSpc>
              <a:defRPr/>
            </a:pPr>
            <a:r>
              <a:rPr lang="en-US" sz="4300" smtClean="0">
                <a:solidFill>
                  <a:srgbClr val="FFFFFF"/>
                </a:solidFill>
                <a:effectLst>
                  <a:outerShdw blurRad="38100" dist="38100" dir="2700000" algn="tl">
                    <a:srgbClr val="DDDDDD"/>
                  </a:outerShdw>
                </a:effectLst>
                <a:latin typeface="Trebuchet MS" pitchFamily="-105" charset="0"/>
                <a:ea typeface="ＭＳ Ｐゴシック" pitchFamily="-105" charset="-128"/>
              </a:rPr>
              <a:t>SL’s first millionaire</a:t>
            </a:r>
          </a:p>
        </p:txBody>
      </p:sp>
      <p:sp>
        <p:nvSpPr>
          <p:cNvPr id="26626" name="Rectangle 2"/>
          <p:cNvSpPr>
            <a:spLocks noGrp="1" noChangeArrowheads="1"/>
          </p:cNvSpPr>
          <p:nvPr>
            <p:ph type="body" sz="half" idx="1"/>
          </p:nvPr>
        </p:nvSpPr>
        <p:spPr>
          <a:xfrm>
            <a:off x="247650" y="1828800"/>
            <a:ext cx="4584700" cy="5486400"/>
          </a:xfrm>
        </p:spPr>
        <p:txBody>
          <a:bodyPr lIns="0" tIns="0" rIns="0" bIns="0"/>
          <a:lstStyle/>
          <a:p>
            <a:pPr marL="0" indent="0" eaLnBrk="1" hangingPunct="1">
              <a:lnSpc>
                <a:spcPct val="95000"/>
              </a:lnSpc>
              <a:spcBef>
                <a:spcPct val="0"/>
              </a:spcBef>
              <a:buFontTx/>
              <a:buNone/>
              <a:defRPr/>
            </a:pPr>
            <a:r>
              <a:rPr lang="en-US" sz="2700">
                <a:solidFill>
                  <a:srgbClr val="FFFFFF"/>
                </a:solidFill>
                <a:effectLst>
                  <a:outerShdw blurRad="38100" dist="38100" dir="2700000" algn="tl">
                    <a:srgbClr val="DDDDDD"/>
                  </a:outerShdw>
                </a:effectLst>
                <a:latin typeface="Trebuchet MS" pitchFamily="-105" charset="0"/>
                <a:ea typeface="ＭＳ Ｐゴシック" pitchFamily="-105" charset="-128"/>
              </a:rPr>
              <a:t> </a:t>
            </a:r>
          </a:p>
        </p:txBody>
      </p:sp>
      <p:sp>
        <p:nvSpPr>
          <p:cNvPr id="26627" name="Rectangle 3"/>
          <p:cNvSpPr>
            <a:spLocks noGrp="1" noChangeArrowheads="1"/>
          </p:cNvSpPr>
          <p:nvPr>
            <p:ph type="body" sz="half" idx="2"/>
          </p:nvPr>
        </p:nvSpPr>
        <p:spPr>
          <a:xfrm>
            <a:off x="4165600" y="1612900"/>
            <a:ext cx="5689600" cy="5473700"/>
          </a:xfrm>
        </p:spPr>
        <p:txBody>
          <a:bodyPr lIns="0" tIns="0" rIns="0" bIns="0"/>
          <a:lstStyle/>
          <a:p>
            <a:pPr marL="457200" lvl="1" indent="-342900" eaLnBrk="1" hangingPunct="1">
              <a:lnSpc>
                <a:spcPct val="95000"/>
              </a:lnSpc>
              <a:spcBef>
                <a:spcPct val="0"/>
              </a:spcBef>
              <a:buFontTx/>
              <a:buChar char="•"/>
              <a:defRPr/>
            </a:pPr>
            <a:r>
              <a:rPr lang="en-US" sz="3200" smtClean="0">
                <a:solidFill>
                  <a:srgbClr val="FFFFFF"/>
                </a:solidFill>
                <a:effectLst>
                  <a:outerShdw blurRad="38100" dist="38100" dir="2700000" algn="tl">
                    <a:srgbClr val="DDDDDD"/>
                  </a:outerShdw>
                </a:effectLst>
                <a:latin typeface="Trebuchet MS" pitchFamily="-105" charset="0"/>
                <a:ea typeface="ＭＳ Ｐゴシック" pitchFamily="-105" charset="-128"/>
              </a:rPr>
              <a:t>Started with &lt; USD 10</a:t>
            </a:r>
          </a:p>
          <a:p>
            <a:pPr marL="457200" lvl="1" indent="-342900" eaLnBrk="1" hangingPunct="1">
              <a:lnSpc>
                <a:spcPct val="95000"/>
              </a:lnSpc>
              <a:spcBef>
                <a:spcPct val="0"/>
              </a:spcBef>
              <a:buFontTx/>
              <a:buChar char="•"/>
              <a:defRPr/>
            </a:pPr>
            <a:r>
              <a:rPr lang="en-US" sz="3200" smtClean="0">
                <a:solidFill>
                  <a:srgbClr val="FFFFFF"/>
                </a:solidFill>
                <a:effectLst>
                  <a:outerShdw blurRad="38100" dist="38100" dir="2700000" algn="tl">
                    <a:srgbClr val="DDDDDD"/>
                  </a:outerShdw>
                </a:effectLst>
                <a:latin typeface="Trebuchet MS" pitchFamily="-105" charset="0"/>
                <a:ea typeface="ＭＳ Ｐゴシック" pitchFamily="-105" charset="-128"/>
              </a:rPr>
              <a:t>Buys </a:t>
            </a:r>
            <a:r>
              <a:rPr lang="en-US" sz="3200">
                <a:solidFill>
                  <a:srgbClr val="FFFFFF"/>
                </a:solidFill>
                <a:effectLst>
                  <a:outerShdw blurRad="38100" dist="38100" dir="2700000" algn="tl">
                    <a:srgbClr val="DDDDDD"/>
                  </a:outerShdw>
                </a:effectLst>
                <a:latin typeface="Trebuchet MS" pitchFamily="-105" charset="0"/>
                <a:ea typeface="ＭＳ Ｐゴシック" pitchFamily="-105" charset="-128"/>
              </a:rPr>
              <a:t>and develops virtual real-estate in Linden Dollars</a:t>
            </a:r>
          </a:p>
          <a:p>
            <a:pPr marL="457200" lvl="1" indent="-342900" eaLnBrk="1" hangingPunct="1">
              <a:lnSpc>
                <a:spcPct val="95000"/>
              </a:lnSpc>
              <a:spcBef>
                <a:spcPct val="0"/>
              </a:spcBef>
              <a:buFontTx/>
              <a:buChar char="•"/>
              <a:defRPr/>
            </a:pPr>
            <a:r>
              <a:rPr lang="en-US" sz="3200" smtClean="0">
                <a:solidFill>
                  <a:srgbClr val="FFFFFF"/>
                </a:solidFill>
                <a:effectLst>
                  <a:outerShdw blurRad="38100" dist="38100" dir="2700000" algn="tl">
                    <a:srgbClr val="DDDDDD"/>
                  </a:outerShdw>
                </a:effectLst>
                <a:latin typeface="Trebuchet MS" pitchFamily="-105" charset="0"/>
                <a:ea typeface="ＭＳ Ｐゴシック" pitchFamily="-105" charset="-128"/>
              </a:rPr>
              <a:t>Develops </a:t>
            </a:r>
            <a:r>
              <a:rPr lang="en-US" sz="3200">
                <a:solidFill>
                  <a:srgbClr val="FFFFFF"/>
                </a:solidFill>
                <a:effectLst>
                  <a:outerShdw blurRad="38100" dist="38100" dir="2700000" algn="tl">
                    <a:srgbClr val="DDDDDD"/>
                  </a:outerShdw>
                </a:effectLst>
                <a:latin typeface="Trebuchet MS" pitchFamily="-105" charset="0"/>
                <a:ea typeface="ＭＳ Ｐゴシック" pitchFamily="-105" charset="-128"/>
              </a:rPr>
              <a:t>communities in SL</a:t>
            </a:r>
          </a:p>
          <a:p>
            <a:pPr marL="457200" lvl="1" indent="-342900" eaLnBrk="1" hangingPunct="1">
              <a:lnSpc>
                <a:spcPct val="95000"/>
              </a:lnSpc>
              <a:spcBef>
                <a:spcPct val="0"/>
              </a:spcBef>
              <a:buFontTx/>
              <a:buChar char="•"/>
              <a:defRPr/>
            </a:pPr>
            <a:r>
              <a:rPr lang="en-US" sz="3200" smtClean="0">
                <a:solidFill>
                  <a:srgbClr val="FFFFFF"/>
                </a:solidFill>
                <a:effectLst>
                  <a:outerShdw blurRad="38100" dist="38100" dir="2700000" algn="tl">
                    <a:srgbClr val="DDDDDD"/>
                  </a:outerShdw>
                </a:effectLst>
                <a:latin typeface="Trebuchet MS" pitchFamily="-105" charset="0"/>
                <a:ea typeface="ＭＳ Ｐゴシック" pitchFamily="-105" charset="-128"/>
              </a:rPr>
              <a:t>Develops 3D </a:t>
            </a:r>
            <a:r>
              <a:rPr lang="en-US" sz="3200">
                <a:solidFill>
                  <a:srgbClr val="FFFFFF"/>
                </a:solidFill>
                <a:effectLst>
                  <a:outerShdw blurRad="38100" dist="38100" dir="2700000" algn="tl">
                    <a:srgbClr val="DDDDDD"/>
                  </a:outerShdw>
                </a:effectLst>
                <a:latin typeface="Trebuchet MS" pitchFamily="-105" charset="0"/>
                <a:ea typeface="ＭＳ Ｐゴシック" pitchFamily="-105" charset="-128"/>
              </a:rPr>
              <a:t>copies</a:t>
            </a:r>
            <a:r>
              <a:rPr lang="en-US" sz="3200" smtClean="0">
                <a:solidFill>
                  <a:srgbClr val="FFFFFF"/>
                </a:solidFill>
                <a:effectLst>
                  <a:outerShdw blurRad="38100" dist="38100" dir="2700000" algn="tl">
                    <a:srgbClr val="DDDDDD"/>
                  </a:outerShdw>
                </a:effectLst>
                <a:latin typeface="Trebuchet MS" pitchFamily="-105" charset="0"/>
                <a:ea typeface="ＭＳ Ｐゴシック" pitchFamily="-105" charset="-128"/>
              </a:rPr>
              <a:t> of </a:t>
            </a:r>
            <a:r>
              <a:rPr lang="en-US" sz="3200">
                <a:solidFill>
                  <a:srgbClr val="FFFFFF"/>
                </a:solidFill>
                <a:effectLst>
                  <a:outerShdw blurRad="38100" dist="38100" dir="2700000" algn="tl">
                    <a:srgbClr val="DDDDDD"/>
                  </a:outerShdw>
                </a:effectLst>
                <a:latin typeface="Trebuchet MS" pitchFamily="-105" charset="0"/>
                <a:ea typeface="ＭＳ Ｐゴシック" pitchFamily="-105" charset="-128"/>
              </a:rPr>
              <a:t>real life buildings e.</a:t>
            </a:r>
            <a:r>
              <a:rPr lang="en-US" sz="3200" smtClean="0">
                <a:solidFill>
                  <a:srgbClr val="FFFFFF"/>
                </a:solidFill>
                <a:effectLst>
                  <a:outerShdw blurRad="38100" dist="38100" dir="2700000" algn="tl">
                    <a:srgbClr val="DDDDDD"/>
                  </a:outerShdw>
                </a:effectLst>
                <a:latin typeface="Trebuchet MS" pitchFamily="-105" charset="0"/>
                <a:ea typeface="ＭＳ Ｐゴシック" pitchFamily="-105" charset="-128"/>
              </a:rPr>
              <a:t>g. Dresden Gallery</a:t>
            </a:r>
          </a:p>
          <a:p>
            <a:pPr marL="457200" lvl="1" indent="-342900" eaLnBrk="1" hangingPunct="1">
              <a:lnSpc>
                <a:spcPct val="95000"/>
              </a:lnSpc>
              <a:spcBef>
                <a:spcPct val="0"/>
              </a:spcBef>
              <a:buFontTx/>
              <a:buChar char="•"/>
              <a:defRPr/>
            </a:pPr>
            <a:r>
              <a:rPr lang="en-US" sz="3200" smtClean="0">
                <a:solidFill>
                  <a:srgbClr val="FFFFFF"/>
                </a:solidFill>
                <a:effectLst>
                  <a:outerShdw blurRad="38100" dist="38100" dir="2700000" algn="tl">
                    <a:srgbClr val="DDDDDD"/>
                  </a:outerShdw>
                </a:effectLst>
                <a:latin typeface="Trebuchet MS" pitchFamily="-105" charset="0"/>
                <a:ea typeface="ＭＳ Ｐゴシック" pitchFamily="-105" charset="-128"/>
              </a:rPr>
              <a:t>Employs </a:t>
            </a:r>
            <a:r>
              <a:rPr lang="en-US" sz="3200">
                <a:solidFill>
                  <a:srgbClr val="FFFFFF"/>
                </a:solidFill>
                <a:effectLst>
                  <a:outerShdw blurRad="38100" dist="38100" dir="2700000" algn="tl">
                    <a:srgbClr val="DDDDDD"/>
                  </a:outerShdw>
                </a:effectLst>
                <a:latin typeface="Trebuchet MS" pitchFamily="-105" charset="0"/>
                <a:ea typeface="ＭＳ Ｐゴシック" pitchFamily="-105" charset="-128"/>
              </a:rPr>
              <a:t>almost 80 </a:t>
            </a:r>
            <a:r>
              <a:rPr lang="en-US" sz="3200" smtClean="0">
                <a:solidFill>
                  <a:srgbClr val="FFFFFF"/>
                </a:solidFill>
                <a:effectLst>
                  <a:outerShdw blurRad="38100" dist="38100" dir="2700000" algn="tl">
                    <a:srgbClr val="DDDDDD"/>
                  </a:outerShdw>
                </a:effectLst>
                <a:latin typeface="Trebuchet MS" pitchFamily="-105" charset="0"/>
                <a:ea typeface="ＭＳ Ｐゴシック" pitchFamily="-105" charset="-128"/>
              </a:rPr>
              <a:t>people in real life</a:t>
            </a:r>
          </a:p>
          <a:p>
            <a:pPr marL="457200" lvl="1" indent="-342900" eaLnBrk="1" hangingPunct="1">
              <a:lnSpc>
                <a:spcPct val="95000"/>
              </a:lnSpc>
              <a:spcBef>
                <a:spcPct val="0"/>
              </a:spcBef>
              <a:buFontTx/>
              <a:buChar char="•"/>
              <a:defRPr/>
            </a:pPr>
            <a:r>
              <a:rPr lang="en-US" sz="3200">
                <a:solidFill>
                  <a:srgbClr val="FFFFFF"/>
                </a:solidFill>
                <a:effectLst>
                  <a:outerShdw blurRad="38100" dist="38100" dir="2700000" algn="tl">
                    <a:srgbClr val="DDDDDD"/>
                  </a:outerShdw>
                </a:effectLst>
                <a:latin typeface="Trebuchet MS" pitchFamily="-105" charset="0"/>
                <a:ea typeface="ＭＳ Ｐゴシック" pitchFamily="-105" charset="-128"/>
              </a:rPr>
              <a:t>B</a:t>
            </a:r>
            <a:r>
              <a:rPr lang="en-US" sz="3200" smtClean="0">
                <a:solidFill>
                  <a:srgbClr val="FFFFFF"/>
                </a:solidFill>
                <a:effectLst>
                  <a:outerShdw blurRad="38100" dist="38100" dir="2700000" algn="tl">
                    <a:srgbClr val="DDDDDD"/>
                  </a:outerShdw>
                </a:effectLst>
                <a:latin typeface="Trebuchet MS" pitchFamily="-105" charset="0"/>
                <a:ea typeface="ＭＳ Ｐゴシック" pitchFamily="-105" charset="-128"/>
              </a:rPr>
              <a:t>ank owner in Entropia Universe</a:t>
            </a:r>
          </a:p>
        </p:txBody>
      </p:sp>
      <p:pic>
        <p:nvPicPr>
          <p:cNvPr id="59397" name="Picture 5"/>
          <p:cNvPicPr>
            <a:picLocks noChangeAspect="1" noChangeArrowheads="1"/>
          </p:cNvPicPr>
          <p:nvPr/>
        </p:nvPicPr>
        <p:blipFill>
          <a:blip r:embed="rId3"/>
          <a:srcRect r="4649"/>
          <a:stretch>
            <a:fillRect/>
          </a:stretch>
        </p:blipFill>
        <p:spPr bwMode="auto">
          <a:xfrm>
            <a:off x="431800" y="1828800"/>
            <a:ext cx="3581400" cy="5038725"/>
          </a:xfrm>
          <a:prstGeom prst="rect">
            <a:avLst/>
          </a:prstGeom>
          <a:noFill/>
          <a:ln w="9525">
            <a:noFill/>
            <a:miter lim="800000"/>
            <a:headEnd/>
            <a:tailEnd/>
          </a:ln>
        </p:spPr>
      </p:pic>
      <p:sp>
        <p:nvSpPr>
          <p:cNvPr id="51206" name="Rectangle 7"/>
          <p:cNvSpPr>
            <a:spLocks noChangeArrowheads="1"/>
          </p:cNvSpPr>
          <p:nvPr/>
        </p:nvSpPr>
        <p:spPr bwMode="auto">
          <a:xfrm>
            <a:off x="4927600" y="7158038"/>
            <a:ext cx="4679950" cy="400050"/>
          </a:xfrm>
          <a:prstGeom prst="rect">
            <a:avLst/>
          </a:prstGeom>
          <a:noFill/>
          <a:ln w="9525">
            <a:noFill/>
            <a:miter lim="800000"/>
            <a:headEnd/>
            <a:tailEnd/>
          </a:ln>
        </p:spPr>
        <p:txBody>
          <a:bodyPr wrap="none">
            <a:prstTxWarp prst="textNoShape">
              <a:avLst/>
            </a:prstTxWarp>
            <a:spAutoFit/>
          </a:bodyPr>
          <a:lstStyle/>
          <a:p>
            <a:pPr>
              <a:defRPr/>
            </a:pPr>
            <a:r>
              <a:rPr lang="en-US" sz="2000">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http://acs.anshechung.com/index.php</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247650" y="304800"/>
            <a:ext cx="9664700" cy="914400"/>
          </a:xfrm>
        </p:spPr>
        <p:txBody>
          <a:bodyPr lIns="0" tIns="0" rIns="0" bIns="0" anchor="t"/>
          <a:lstStyle/>
          <a:p>
            <a:pPr eaLnBrk="1" hangingPunct="1">
              <a:lnSpc>
                <a:spcPct val="95000"/>
              </a:lnSpc>
              <a:defRPr/>
            </a:pPr>
            <a:r>
              <a:rPr lang="en-US">
                <a:solidFill>
                  <a:srgbClr val="FFFFFF"/>
                </a:solidFill>
                <a:effectLst>
                  <a:outerShdw blurRad="38100" dist="38100" dir="2700000" algn="tl">
                    <a:srgbClr val="DDDDDD"/>
                  </a:outerShdw>
                </a:effectLst>
                <a:latin typeface="Trebuchet MS" pitchFamily="-105" charset="0"/>
                <a:ea typeface="ＭＳ Ｐゴシック" pitchFamily="-105" charset="-128"/>
              </a:rPr>
              <a:t>Virtual Things for Real Money</a:t>
            </a:r>
          </a:p>
        </p:txBody>
      </p:sp>
      <p:pic>
        <p:nvPicPr>
          <p:cNvPr id="61443" name="Picture 4"/>
          <p:cNvPicPr>
            <a:picLocks noChangeAspect="1" noChangeArrowheads="1"/>
          </p:cNvPicPr>
          <p:nvPr/>
        </p:nvPicPr>
        <p:blipFill>
          <a:blip r:embed="rId3"/>
          <a:srcRect/>
          <a:stretch>
            <a:fillRect/>
          </a:stretch>
        </p:blipFill>
        <p:spPr bwMode="auto">
          <a:xfrm>
            <a:off x="584200" y="1016000"/>
            <a:ext cx="9144000" cy="637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mtClean="0">
                <a:solidFill>
                  <a:srgbClr val="FFFFFF"/>
                </a:solidFill>
                <a:effectLst>
                  <a:outerShdw blurRad="38100" dist="38100" dir="2700000" algn="tl">
                    <a:srgbClr val="DDDDDD"/>
                  </a:outerShdw>
                </a:effectLst>
                <a:latin typeface="Trebuchet MS" pitchFamily="-105" charset="0"/>
                <a:ea typeface="ＭＳ Ｐゴシック" pitchFamily="-105" charset="-128"/>
              </a:rPr>
              <a:t>New Citizens Inc – A successful non-profit</a:t>
            </a:r>
          </a:p>
        </p:txBody>
      </p:sp>
      <p:sp>
        <p:nvSpPr>
          <p:cNvPr id="3" name="Content Placeholder 2"/>
          <p:cNvSpPr>
            <a:spLocks noGrp="1"/>
          </p:cNvSpPr>
          <p:nvPr>
            <p:ph idx="1"/>
          </p:nvPr>
        </p:nvSpPr>
        <p:spPr>
          <a:xfrm>
            <a:off x="279400" y="1371600"/>
            <a:ext cx="4876800" cy="5486400"/>
          </a:xfrm>
        </p:spPr>
        <p:txBody>
          <a:bodyPr/>
          <a:lstStyle/>
          <a:p>
            <a:pPr eaLnBrk="1" hangingPunct="1">
              <a:defRPr/>
            </a:pPr>
            <a:r>
              <a:rPr lang="en-US" sz="3200" smtClean="0">
                <a:solidFill>
                  <a:srgbClr val="FFFFFF"/>
                </a:solidFill>
                <a:effectLst>
                  <a:outerShdw blurRad="38100" dist="38100" dir="2700000" algn="tl">
                    <a:srgbClr val="DDDDDD"/>
                  </a:outerShdw>
                </a:effectLst>
                <a:latin typeface="Trebuchet MS" pitchFamily="-105" charset="0"/>
                <a:ea typeface="ＭＳ Ｐゴシック" pitchFamily="-105" charset="-128"/>
              </a:rPr>
              <a:t>Provides services for SL residents</a:t>
            </a:r>
          </a:p>
          <a:p>
            <a:pPr eaLnBrk="1" hangingPunct="1">
              <a:defRPr/>
            </a:pPr>
            <a:r>
              <a:rPr lang="en-US" sz="3200" smtClean="0">
                <a:solidFill>
                  <a:srgbClr val="FFFFFF"/>
                </a:solidFill>
                <a:effectLst>
                  <a:outerShdw blurRad="38100" dist="38100" dir="2700000" algn="tl">
                    <a:srgbClr val="DDDDDD"/>
                  </a:outerShdw>
                </a:effectLst>
                <a:latin typeface="Trebuchet MS" pitchFamily="-105" charset="0"/>
                <a:ea typeface="ＭＳ Ｐゴシック" pitchFamily="-105" charset="-128"/>
              </a:rPr>
              <a:t>Est. 2005</a:t>
            </a:r>
          </a:p>
          <a:p>
            <a:pPr eaLnBrk="1" hangingPunct="1">
              <a:defRPr/>
            </a:pPr>
            <a:r>
              <a:rPr lang="en-US" sz="3200" smtClean="0">
                <a:solidFill>
                  <a:srgbClr val="FFFFFF"/>
                </a:solidFill>
                <a:effectLst>
                  <a:outerShdw blurRad="38100" dist="38100" dir="2700000" algn="tl">
                    <a:srgbClr val="DDDDDD"/>
                  </a:outerShdw>
                </a:effectLst>
                <a:latin typeface="Trebuchet MS" pitchFamily="-105" charset="0"/>
                <a:ea typeface="ＭＳ Ｐゴシック" pitchFamily="-105" charset="-128"/>
              </a:rPr>
              <a:t>Staff of 150</a:t>
            </a:r>
          </a:p>
          <a:p>
            <a:pPr eaLnBrk="1" hangingPunct="1">
              <a:defRPr/>
            </a:pPr>
            <a:r>
              <a:rPr lang="en-US" sz="3200" smtClean="0">
                <a:solidFill>
                  <a:srgbClr val="FFFFFF"/>
                </a:solidFill>
                <a:effectLst>
                  <a:outerShdw blurRad="38100" dist="38100" dir="2700000" algn="tl">
                    <a:srgbClr val="DDDDDD"/>
                  </a:outerShdw>
                </a:effectLst>
                <a:latin typeface="Trebuchet MS" pitchFamily="-105" charset="0"/>
                <a:ea typeface="ＭＳ Ｐゴシック" pitchFamily="-105" charset="-128"/>
              </a:rPr>
              <a:t>Raises more than USD 13,000 / year to cover costs</a:t>
            </a:r>
          </a:p>
          <a:p>
            <a:pPr eaLnBrk="1" hangingPunct="1">
              <a:defRPr/>
            </a:pPr>
            <a:r>
              <a:rPr lang="en-US" sz="3200" smtClean="0">
                <a:solidFill>
                  <a:srgbClr val="FFFFFF"/>
                </a:solidFill>
                <a:effectLst>
                  <a:outerShdw blurRad="38100" dist="38100" dir="2700000" algn="tl">
                    <a:srgbClr val="DDDDDD"/>
                  </a:outerShdw>
                </a:effectLst>
                <a:latin typeface="Trebuchet MS" pitchFamily="-105" charset="0"/>
                <a:ea typeface="ＭＳ Ｐゴシック" pitchFamily="-105" charset="-128"/>
              </a:rPr>
              <a:t>Its instructors and event hosts paid </a:t>
            </a:r>
          </a:p>
        </p:txBody>
      </p:sp>
      <p:pic>
        <p:nvPicPr>
          <p:cNvPr id="63492" name="Picture 3"/>
          <p:cNvPicPr>
            <a:picLocks noChangeAspect="1"/>
          </p:cNvPicPr>
          <p:nvPr/>
        </p:nvPicPr>
        <p:blipFill>
          <a:blip r:embed="rId3"/>
          <a:srcRect/>
          <a:stretch>
            <a:fillRect/>
          </a:stretch>
        </p:blipFill>
        <p:spPr bwMode="auto">
          <a:xfrm>
            <a:off x="5765800" y="2667000"/>
            <a:ext cx="3810000" cy="25654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52400" y="2667000"/>
            <a:ext cx="9804400" cy="762000"/>
          </a:xfrm>
          <a:prstGeom prst="rect">
            <a:avLst/>
          </a:prstGeom>
          <a:solidFill>
            <a:srgbClr val="191966"/>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sv-SE">
              <a:solidFill>
                <a:srgbClr val="FFFFFF"/>
              </a:solidFill>
            </a:endParaRPr>
          </a:p>
        </p:txBody>
      </p:sp>
      <p:sp>
        <p:nvSpPr>
          <p:cNvPr id="5121" name="Rectangle 1"/>
          <p:cNvSpPr>
            <a:spLocks noGrp="1" noChangeArrowheads="1"/>
          </p:cNvSpPr>
          <p:nvPr>
            <p:ph type="title"/>
          </p:nvPr>
        </p:nvSpPr>
        <p:spPr/>
        <p:txBody>
          <a:bodyPr/>
          <a:lstStyle/>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Today’s Discussion</a:t>
            </a:r>
          </a:p>
        </p:txBody>
      </p:sp>
      <p:sp>
        <p:nvSpPr>
          <p:cNvPr id="10" name="Content Placeholder 9"/>
          <p:cNvSpPr>
            <a:spLocks noGrp="1"/>
          </p:cNvSpPr>
          <p:nvPr>
            <p:ph idx="1"/>
          </p:nvPr>
        </p:nvSpPr>
        <p:spPr>
          <a:xfrm>
            <a:off x="127000" y="1371600"/>
            <a:ext cx="9880600" cy="5486400"/>
          </a:xfrm>
        </p:spPr>
        <p:txBody>
          <a:bodyPr/>
          <a:lstStyle/>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Some facts and figures on virtual worlds</a:t>
            </a:r>
          </a:p>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A look at virtual entrepreneurship</a:t>
            </a:r>
          </a:p>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Some real life benefits of virtual worlds</a:t>
            </a:r>
          </a:p>
          <a:p>
            <a:pPr eaLnBrk="1" hangingPunct="1">
              <a:defRPr/>
            </a:pPr>
            <a:endParaRPr lang="en-US" smtClean="0">
              <a:effectLst>
                <a:outerShdw blurRad="38100" dist="38100" dir="2700000" algn="tl">
                  <a:srgbClr val="DDDDDD"/>
                </a:outerShdw>
              </a:effectLst>
              <a:latin typeface="Trebuchet MS" pitchFamily="-105" charset="0"/>
              <a:ea typeface="ＭＳ Ｐゴシック" pitchFamily="-105" charset="-128"/>
            </a:endParaRPr>
          </a:p>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Break</a:t>
            </a:r>
          </a:p>
          <a:p>
            <a:pPr eaLnBrk="1" hangingPunct="1">
              <a:defRPr/>
            </a:pPr>
            <a:endParaRPr lang="en-US" smtClean="0">
              <a:effectLst>
                <a:outerShdw blurRad="38100" dist="38100" dir="2700000" algn="tl">
                  <a:srgbClr val="DDDDDD"/>
                </a:outerShdw>
              </a:effectLst>
              <a:latin typeface="Trebuchet MS" pitchFamily="-105" charset="0"/>
              <a:ea typeface="ＭＳ Ｐゴシック" pitchFamily="-105" charset="-128"/>
            </a:endParaRPr>
          </a:p>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A look at some of my virtual world activities</a:t>
            </a:r>
          </a:p>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A tour of Second Life</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69863"/>
            <a:ext cx="10160000" cy="930275"/>
          </a:xfrm>
        </p:spPr>
        <p:txBody>
          <a:bodyPr/>
          <a:lstStyle/>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History tends to repeat itself….</a:t>
            </a:r>
            <a:br>
              <a:rPr lang="en-US" smtClean="0">
                <a:effectLst>
                  <a:outerShdw blurRad="38100" dist="38100" dir="2700000" algn="tl">
                    <a:srgbClr val="DDDDDD"/>
                  </a:outerShdw>
                </a:effectLst>
                <a:latin typeface="Trebuchet MS" pitchFamily="-105" charset="0"/>
                <a:ea typeface="ＭＳ Ｐゴシック" pitchFamily="-105" charset="-128"/>
              </a:rPr>
            </a:br>
            <a:r>
              <a:rPr lang="en-US" sz="3100" smtClean="0">
                <a:effectLst>
                  <a:outerShdw blurRad="38100" dist="38100" dir="2700000" algn="tl">
                    <a:srgbClr val="DDDDDD"/>
                  </a:outerShdw>
                </a:effectLst>
                <a:latin typeface="Trebuchet MS" pitchFamily="-105" charset="0"/>
                <a:ea typeface="ＭＳ Ｐゴシック" pitchFamily="-105" charset="-128"/>
              </a:rPr>
              <a:t>Innovation, financial crisis, industrial revolution, … </a:t>
            </a:r>
            <a:endParaRPr lang="en-US" smtClean="0">
              <a:effectLst>
                <a:outerShdw blurRad="38100" dist="38100" dir="2700000" algn="tl">
                  <a:srgbClr val="DDDDDD"/>
                </a:outerShdw>
              </a:effectLst>
              <a:latin typeface="Trebuchet MS" pitchFamily="-105" charset="0"/>
              <a:ea typeface="ＭＳ Ｐゴシック" pitchFamily="-105" charset="-128"/>
            </a:endParaRPr>
          </a:p>
        </p:txBody>
      </p:sp>
      <p:pic>
        <p:nvPicPr>
          <p:cNvPr id="18435" name="Picture 6" descr="300px-Maquina_vapor_Watt_ETSIIM.jpg"/>
          <p:cNvPicPr>
            <a:picLocks noChangeAspect="1"/>
          </p:cNvPicPr>
          <p:nvPr/>
        </p:nvPicPr>
        <p:blipFill>
          <a:blip r:embed="rId3"/>
          <a:srcRect/>
          <a:stretch>
            <a:fillRect/>
          </a:stretch>
        </p:blipFill>
        <p:spPr bwMode="auto">
          <a:xfrm>
            <a:off x="846138" y="4162425"/>
            <a:ext cx="2278062" cy="1693863"/>
          </a:xfrm>
          <a:prstGeom prst="rect">
            <a:avLst/>
          </a:prstGeom>
          <a:noFill/>
          <a:ln w="9525">
            <a:noFill/>
            <a:miter lim="800000"/>
            <a:headEnd/>
            <a:tailEnd/>
          </a:ln>
        </p:spPr>
      </p:pic>
      <p:sp>
        <p:nvSpPr>
          <p:cNvPr id="8" name="TextBox 7"/>
          <p:cNvSpPr txBox="1"/>
          <p:nvPr/>
        </p:nvSpPr>
        <p:spPr>
          <a:xfrm>
            <a:off x="1100138" y="3062288"/>
            <a:ext cx="1947862" cy="1058862"/>
          </a:xfrm>
          <a:prstGeom prst="rect">
            <a:avLst/>
          </a:prstGeom>
          <a:noFill/>
        </p:spPr>
        <p:txBody>
          <a:bodyPr lIns="101599" tIns="50799" rIns="101599" bIns="50799">
            <a:prstTxWarp prst="textNoShape">
              <a:avLst/>
            </a:prstTxWarp>
            <a:spAutoFit/>
          </a:bodyPr>
          <a:lstStyle/>
          <a:p>
            <a:pPr algn="ct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Steam engine</a:t>
            </a:r>
          </a:p>
        </p:txBody>
      </p:sp>
      <p:pic>
        <p:nvPicPr>
          <p:cNvPr id="18437" name="Picture 9" descr="800px-Benz_Patent_Motorwagen_Engine.jpg"/>
          <p:cNvPicPr>
            <a:picLocks noChangeAspect="1"/>
          </p:cNvPicPr>
          <p:nvPr/>
        </p:nvPicPr>
        <p:blipFill>
          <a:blip r:embed="rId4"/>
          <a:srcRect/>
          <a:stretch>
            <a:fillRect/>
          </a:stretch>
        </p:blipFill>
        <p:spPr bwMode="auto">
          <a:xfrm>
            <a:off x="4089400" y="3316288"/>
            <a:ext cx="2032000" cy="1524000"/>
          </a:xfrm>
          <a:prstGeom prst="rect">
            <a:avLst/>
          </a:prstGeom>
          <a:noFill/>
          <a:ln w="9525">
            <a:noFill/>
            <a:miter lim="800000"/>
            <a:headEnd/>
            <a:tailEnd/>
          </a:ln>
        </p:spPr>
      </p:pic>
      <p:sp>
        <p:nvSpPr>
          <p:cNvPr id="11" name="TextBox 10"/>
          <p:cNvSpPr txBox="1"/>
          <p:nvPr/>
        </p:nvSpPr>
        <p:spPr>
          <a:xfrm>
            <a:off x="3327400" y="1776413"/>
            <a:ext cx="3471863" cy="1533525"/>
          </a:xfrm>
          <a:prstGeom prst="rect">
            <a:avLst/>
          </a:prstGeom>
          <a:noFill/>
        </p:spPr>
        <p:txBody>
          <a:bodyPr lIns="101599" tIns="50799" rIns="101599" bIns="50799">
            <a:prstTxWarp prst="textNoShape">
              <a:avLst/>
            </a:prstTxWarp>
            <a:spAutoFit/>
          </a:bodyPr>
          <a:lstStyle/>
          <a:p>
            <a:pPr algn="ct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Internal combustion engine</a:t>
            </a:r>
          </a:p>
        </p:txBody>
      </p:sp>
      <p:pic>
        <p:nvPicPr>
          <p:cNvPr id="18439" name="Picture 12" descr="electronics2.jpg"/>
          <p:cNvPicPr>
            <a:picLocks noChangeAspect="1"/>
          </p:cNvPicPr>
          <p:nvPr/>
        </p:nvPicPr>
        <p:blipFill>
          <a:blip r:embed="rId5"/>
          <a:srcRect/>
          <a:stretch>
            <a:fillRect/>
          </a:stretch>
        </p:blipFill>
        <p:spPr bwMode="auto">
          <a:xfrm>
            <a:off x="7535863" y="2225675"/>
            <a:ext cx="2032000" cy="1524000"/>
          </a:xfrm>
          <a:prstGeom prst="rect">
            <a:avLst/>
          </a:prstGeom>
          <a:noFill/>
          <a:ln w="9525">
            <a:noFill/>
            <a:miter lim="800000"/>
            <a:headEnd/>
            <a:tailEnd/>
          </a:ln>
        </p:spPr>
      </p:pic>
      <p:sp>
        <p:nvSpPr>
          <p:cNvPr id="14" name="TextBox 13"/>
          <p:cNvSpPr txBox="1"/>
          <p:nvPr/>
        </p:nvSpPr>
        <p:spPr>
          <a:xfrm>
            <a:off x="6942138" y="1547813"/>
            <a:ext cx="3217862" cy="582612"/>
          </a:xfrm>
          <a:prstGeom prst="rect">
            <a:avLst/>
          </a:prstGeom>
          <a:noFill/>
        </p:spPr>
        <p:txBody>
          <a:bodyPr lIns="101599" tIns="50799" rIns="101599" bIns="50799">
            <a:prstTxWarp prst="textNoShape">
              <a:avLst/>
            </a:prstTxWarp>
            <a:spAutoFit/>
          </a:bodyPr>
          <a:lstStyle/>
          <a:p>
            <a:pPr algn="ct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Microelectronics</a:t>
            </a:r>
          </a:p>
        </p:txBody>
      </p:sp>
      <p:cxnSp>
        <p:nvCxnSpPr>
          <p:cNvPr id="18441" name="Straight Arrow Connector 15"/>
          <p:cNvCxnSpPr>
            <a:cxnSpLocks noChangeShapeType="1"/>
          </p:cNvCxnSpPr>
          <p:nvPr/>
        </p:nvCxnSpPr>
        <p:spPr bwMode="auto">
          <a:xfrm>
            <a:off x="846138" y="6194425"/>
            <a:ext cx="8975725" cy="1588"/>
          </a:xfrm>
          <a:prstGeom prst="straightConnector1">
            <a:avLst/>
          </a:prstGeom>
          <a:noFill/>
          <a:ln w="57150">
            <a:solidFill>
              <a:schemeClr val="bg1"/>
            </a:solidFill>
            <a:miter lim="800000"/>
            <a:headEnd/>
            <a:tailEnd type="arrow" w="med" len="med"/>
          </a:ln>
        </p:spPr>
      </p:cxnSp>
      <p:sp>
        <p:nvSpPr>
          <p:cNvPr id="18" name="TextBox 17"/>
          <p:cNvSpPr txBox="1"/>
          <p:nvPr/>
        </p:nvSpPr>
        <p:spPr>
          <a:xfrm>
            <a:off x="762000" y="6278563"/>
            <a:ext cx="2133600" cy="579437"/>
          </a:xfrm>
          <a:prstGeom prst="rect">
            <a:avLst/>
          </a:prstGeom>
          <a:noFill/>
        </p:spPr>
        <p:txBody>
          <a:bodyPr wrap="none" lIns="101599" tIns="50799" rIns="101599" bIns="50799">
            <a:prstTxWarp prst="textNoShape">
              <a:avLst/>
            </a:prstTxWarp>
            <a:spAutoFit/>
          </a:bodyPr>
          <a:lstStyle/>
          <a:p>
            <a:pPr algn="ct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Late 18</a:t>
            </a:r>
            <a:r>
              <a:rPr lang="en-US" sz="3100" baseline="300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th</a:t>
            </a: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 C</a:t>
            </a:r>
          </a:p>
        </p:txBody>
      </p:sp>
      <p:sp>
        <p:nvSpPr>
          <p:cNvPr id="20" name="TextBox 19"/>
          <p:cNvSpPr txBox="1"/>
          <p:nvPr/>
        </p:nvSpPr>
        <p:spPr>
          <a:xfrm>
            <a:off x="4005263" y="6278563"/>
            <a:ext cx="2133600" cy="579437"/>
          </a:xfrm>
          <a:prstGeom prst="rect">
            <a:avLst/>
          </a:prstGeom>
          <a:noFill/>
        </p:spPr>
        <p:txBody>
          <a:bodyPr wrap="none" lIns="101599" tIns="50799" rIns="101599" bIns="50799">
            <a:prstTxWarp prst="textNoShape">
              <a:avLst/>
            </a:prstTxWarp>
            <a:spAutoFit/>
          </a:bodyPr>
          <a:lstStyle/>
          <a:p>
            <a:pPr algn="ct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Late 19</a:t>
            </a:r>
            <a:r>
              <a:rPr lang="en-US" sz="3100" baseline="300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th</a:t>
            </a: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 C</a:t>
            </a:r>
          </a:p>
        </p:txBody>
      </p:sp>
      <p:sp>
        <p:nvSpPr>
          <p:cNvPr id="21" name="TextBox 20"/>
          <p:cNvSpPr txBox="1"/>
          <p:nvPr/>
        </p:nvSpPr>
        <p:spPr>
          <a:xfrm>
            <a:off x="7524750" y="6278563"/>
            <a:ext cx="2133600" cy="579437"/>
          </a:xfrm>
          <a:prstGeom prst="rect">
            <a:avLst/>
          </a:prstGeom>
          <a:noFill/>
        </p:spPr>
        <p:txBody>
          <a:bodyPr wrap="none" lIns="101599" tIns="50799" rIns="101599" bIns="50799">
            <a:prstTxWarp prst="textNoShape">
              <a:avLst/>
            </a:prstTxWarp>
            <a:spAutoFit/>
          </a:bodyPr>
          <a:lstStyle/>
          <a:p>
            <a:pPr algn="ct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Late 20</a:t>
            </a:r>
            <a:r>
              <a:rPr lang="en-US" sz="3100" baseline="300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th</a:t>
            </a: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 C</a:t>
            </a:r>
          </a:p>
        </p:txBody>
      </p:sp>
      <p:sp>
        <p:nvSpPr>
          <p:cNvPr id="18445" name="Text Box 6"/>
          <p:cNvSpPr txBox="1">
            <a:spLocks noChangeArrowheads="1"/>
          </p:cNvSpPr>
          <p:nvPr/>
        </p:nvSpPr>
        <p:spPr bwMode="auto">
          <a:xfrm>
            <a:off x="8212138" y="7277100"/>
            <a:ext cx="1231900" cy="349250"/>
          </a:xfrm>
          <a:prstGeom prst="rect">
            <a:avLst/>
          </a:prstGeom>
          <a:noFill/>
          <a:ln w="12700">
            <a:noFill/>
            <a:miter lim="800000"/>
            <a:headEnd/>
            <a:tailEnd/>
          </a:ln>
        </p:spPr>
        <p:txBody>
          <a:bodyPr wrap="none" lIns="101599" tIns="50799" rIns="101599" bIns="50799">
            <a:prstTxWarp prst="textNoShape">
              <a:avLst/>
            </a:prstTxWarp>
            <a:spAutoFit/>
          </a:bodyPr>
          <a:lstStyle/>
          <a:p>
            <a:pPr algn="ctr">
              <a:spcBef>
                <a:spcPct val="50000"/>
              </a:spcBef>
              <a:buClr>
                <a:schemeClr val="accent2"/>
              </a:buClr>
              <a:buFont typeface="Wingdings" pitchFamily="-111" charset="2"/>
              <a:buNone/>
            </a:pPr>
            <a:r>
              <a:rPr lang="en-US" sz="1600">
                <a:solidFill>
                  <a:schemeClr val="bg1"/>
                </a:solidFill>
                <a:latin typeface="Trebuchet MS" pitchFamily="-111" charset="0"/>
                <a:ea typeface="Trebuchet MS" pitchFamily="-111" charset="0"/>
                <a:cs typeface="Trebuchet MS" pitchFamily="-111" charset="0"/>
              </a:rPr>
              <a:t>Schön 2008</a:t>
            </a:r>
          </a:p>
        </p:txBody>
      </p:sp>
      <p:sp>
        <p:nvSpPr>
          <p:cNvPr id="18446" name="TextBox 14"/>
          <p:cNvSpPr txBox="1">
            <a:spLocks noChangeArrowheads="1"/>
          </p:cNvSpPr>
          <p:nvPr/>
        </p:nvSpPr>
        <p:spPr bwMode="auto">
          <a:xfrm>
            <a:off x="7620000" y="4003675"/>
            <a:ext cx="2108200" cy="1349375"/>
          </a:xfrm>
          <a:prstGeom prst="rect">
            <a:avLst/>
          </a:prstGeom>
          <a:solidFill>
            <a:schemeClr val="bg1"/>
          </a:solidFill>
          <a:ln w="9525">
            <a:solidFill>
              <a:schemeClr val="tx1"/>
            </a:solidFill>
            <a:miter lim="800000"/>
            <a:headEnd/>
            <a:tailEnd/>
          </a:ln>
        </p:spPr>
        <p:txBody>
          <a:bodyPr wrap="none" lIns="101599" tIns="50799" rIns="101599" bIns="50799">
            <a:prstTxWarp prst="textNoShape">
              <a:avLst/>
            </a:prstTxWarp>
            <a:spAutoFit/>
          </a:bodyPr>
          <a:lstStyle/>
          <a:p>
            <a:pPr algn="ctr"/>
            <a:r>
              <a:rPr lang="en-US" sz="2700" b="1" i="1">
                <a:solidFill>
                  <a:srgbClr val="CC0000"/>
                </a:solidFill>
                <a:latin typeface="Trebuchet MS" pitchFamily="-111" charset="0"/>
                <a:ea typeface="Times New Roman" pitchFamily="-111" charset="0"/>
                <a:cs typeface="Times New Roman" pitchFamily="-111" charset="0"/>
              </a:rPr>
              <a:t>Third </a:t>
            </a:r>
          </a:p>
          <a:p>
            <a:pPr algn="ctr"/>
            <a:r>
              <a:rPr lang="en-US" sz="2700" b="1" i="1">
                <a:solidFill>
                  <a:srgbClr val="CC0000"/>
                </a:solidFill>
                <a:latin typeface="Trebuchet MS" pitchFamily="-111" charset="0"/>
                <a:ea typeface="Times New Roman" pitchFamily="-111" charset="0"/>
                <a:cs typeface="Times New Roman" pitchFamily="-111" charset="0"/>
              </a:rPr>
              <a:t>industrial </a:t>
            </a:r>
          </a:p>
          <a:p>
            <a:pPr algn="ctr"/>
            <a:r>
              <a:rPr lang="en-US" sz="2700" b="1" i="1">
                <a:solidFill>
                  <a:srgbClr val="CC0000"/>
                </a:solidFill>
                <a:latin typeface="Trebuchet MS" pitchFamily="-111" charset="0"/>
                <a:ea typeface="Times New Roman" pitchFamily="-111" charset="0"/>
                <a:cs typeface="Times New Roman" pitchFamily="-111" charset="0"/>
              </a:rPr>
              <a:t>revolution?</a:t>
            </a:r>
          </a:p>
        </p:txBody>
      </p:sp>
    </p:spTree>
  </p:cSld>
  <p:clrMapOvr>
    <a:masterClrMapping/>
  </p:clrMapOvr>
  <p:transition>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Showcasing current products</a:t>
            </a:r>
          </a:p>
        </p:txBody>
      </p:sp>
      <p:pic>
        <p:nvPicPr>
          <p:cNvPr id="66563" name="Picture 3" descr="ibm green data center_001.png"/>
          <p:cNvPicPr>
            <a:picLocks noChangeAspect="1"/>
          </p:cNvPicPr>
          <p:nvPr/>
        </p:nvPicPr>
        <p:blipFill>
          <a:blip r:embed="rId2"/>
          <a:srcRect/>
          <a:stretch>
            <a:fillRect/>
          </a:stretch>
        </p:blipFill>
        <p:spPr bwMode="auto">
          <a:xfrm>
            <a:off x="736600" y="1524000"/>
            <a:ext cx="8661400" cy="4689475"/>
          </a:xfrm>
          <a:prstGeom prst="rect">
            <a:avLst/>
          </a:prstGeom>
          <a:noFill/>
          <a:ln w="9525">
            <a:noFill/>
            <a:miter lim="800000"/>
            <a:headEnd/>
            <a:tailEnd/>
          </a:ln>
        </p:spPr>
      </p:pic>
      <p:sp>
        <p:nvSpPr>
          <p:cNvPr id="5" name="Rectangle 4"/>
          <p:cNvSpPr/>
          <p:nvPr/>
        </p:nvSpPr>
        <p:spPr>
          <a:xfrm>
            <a:off x="2641600" y="6477000"/>
            <a:ext cx="5249863" cy="646113"/>
          </a:xfrm>
          <a:prstGeom prst="rect">
            <a:avLst/>
          </a:prstGeom>
        </p:spPr>
        <p:txBody>
          <a:bodyPr wrap="none">
            <a:prstTxWarp prst="textNoShape">
              <a:avLst/>
            </a:prstTxWarp>
            <a:spAutoFit/>
          </a:bodyPr>
          <a:lstStyle/>
          <a:p>
            <a:pPr>
              <a:defRPr/>
            </a:pPr>
            <a:r>
              <a:rPr lang="en-US" sz="36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IBM’s Green Data Center</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2258" name="Rectangle 2"/>
          <p:cNvSpPr>
            <a:spLocks noGrp="1" noChangeArrowheads="1"/>
          </p:cNvSpPr>
          <p:nvPr>
            <p:ph type="title"/>
          </p:nvPr>
        </p:nvSpPr>
        <p:spPr/>
        <p:txBody>
          <a:bodyPr/>
          <a:lstStyle/>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Developing new products </a:t>
            </a:r>
          </a:p>
        </p:txBody>
      </p:sp>
      <p:pic>
        <p:nvPicPr>
          <p:cNvPr id="67587" name="Picture 3" descr="1485782565_967d59a700"/>
          <p:cNvPicPr>
            <a:picLocks noChangeAspect="1" noChangeArrowheads="1"/>
          </p:cNvPicPr>
          <p:nvPr/>
        </p:nvPicPr>
        <p:blipFill>
          <a:blip r:embed="rId3"/>
          <a:srcRect/>
          <a:stretch>
            <a:fillRect/>
          </a:stretch>
        </p:blipFill>
        <p:spPr bwMode="auto">
          <a:xfrm>
            <a:off x="2074863" y="1354138"/>
            <a:ext cx="6010275" cy="4508500"/>
          </a:xfrm>
          <a:prstGeom prst="rect">
            <a:avLst/>
          </a:prstGeom>
          <a:noFill/>
          <a:ln w="9525">
            <a:noFill/>
            <a:miter lim="800000"/>
            <a:headEnd/>
            <a:tailEnd/>
          </a:ln>
        </p:spPr>
      </p:pic>
      <p:sp>
        <p:nvSpPr>
          <p:cNvPr id="992260" name="Rectangle 4"/>
          <p:cNvSpPr>
            <a:spLocks noChangeArrowheads="1"/>
          </p:cNvSpPr>
          <p:nvPr/>
        </p:nvSpPr>
        <p:spPr bwMode="auto">
          <a:xfrm>
            <a:off x="1812925" y="6376988"/>
            <a:ext cx="6578600" cy="579437"/>
          </a:xfrm>
          <a:prstGeom prst="rect">
            <a:avLst/>
          </a:prstGeom>
          <a:noFill/>
          <a:ln w="9525">
            <a:noFill/>
            <a:miter lim="800000"/>
            <a:headEnd/>
            <a:tailEnd/>
          </a:ln>
          <a:effectLst/>
        </p:spPr>
        <p:txBody>
          <a:bodyPr wrap="none" lIns="101599" tIns="50799" rIns="101599" bIns="50799">
            <a:prstTxWarp prst="textNoShape">
              <a:avLst/>
            </a:prstTxWarp>
            <a:spAutoFit/>
          </a:bodyPr>
          <a:lstStyle/>
          <a:p>
            <a:pP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The Innovision Awards by Electrolux</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018882" name="Rectangle 2"/>
          <p:cNvSpPr>
            <a:spLocks noGrp="1" noChangeArrowheads="1"/>
          </p:cNvSpPr>
          <p:nvPr>
            <p:ph type="title"/>
          </p:nvPr>
        </p:nvSpPr>
        <p:spPr/>
        <p:txBody>
          <a:bodyPr/>
          <a:lstStyle/>
          <a:p>
            <a:pPr eaLnBrk="1" hangingPunct="1">
              <a:defRPr/>
            </a:pPr>
            <a:r>
              <a:rPr lang="en-US">
                <a:effectLst>
                  <a:outerShdw blurRad="38100" dist="38100" dir="2700000" algn="tl">
                    <a:srgbClr val="DDDDDD"/>
                  </a:outerShdw>
                </a:effectLst>
                <a:latin typeface="Trebuchet MS" pitchFamily="-105" charset="0"/>
                <a:ea typeface="ＭＳ Ｐゴシック" pitchFamily="-105" charset="-128"/>
              </a:rPr>
              <a:t>Co-creating solutions </a:t>
            </a:r>
          </a:p>
        </p:txBody>
      </p:sp>
      <p:sp>
        <p:nvSpPr>
          <p:cNvPr id="39940" name="Text Box 3"/>
          <p:cNvSpPr txBox="1">
            <a:spLocks noChangeArrowheads="1"/>
          </p:cNvSpPr>
          <p:nvPr/>
        </p:nvSpPr>
        <p:spPr bwMode="auto">
          <a:xfrm>
            <a:off x="1185863" y="6324600"/>
            <a:ext cx="7704137" cy="969963"/>
          </a:xfrm>
          <a:prstGeom prst="rect">
            <a:avLst/>
          </a:prstGeom>
          <a:noFill/>
          <a:ln w="9525">
            <a:noFill/>
            <a:miter lim="800000"/>
            <a:headEnd/>
            <a:tailEnd/>
          </a:ln>
        </p:spPr>
        <p:txBody>
          <a:bodyPr lIns="101599" tIns="50799" rIns="101599" bIns="50799">
            <a:prstTxWarp prst="textNoShape">
              <a:avLst/>
            </a:prstTxWarp>
            <a:spAutoFit/>
          </a:bodyPr>
          <a:lstStyle/>
          <a:p>
            <a:pPr algn="ctr">
              <a:lnSpc>
                <a:spcPct val="90000"/>
              </a:lnSpc>
              <a:defRPr/>
            </a:pPr>
            <a:r>
              <a:rPr lang="en-US" sz="3100">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Philips Design Group</a:t>
            </a:r>
          </a:p>
          <a:p>
            <a:pPr algn="ctr">
              <a:lnSpc>
                <a:spcPct val="90000"/>
              </a:lnSpc>
              <a:defRPr/>
            </a:pPr>
            <a:r>
              <a:rPr lang="en-US" sz="3100">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Lead-user innovation workshops</a:t>
            </a:r>
          </a:p>
        </p:txBody>
      </p:sp>
      <p:pic>
        <p:nvPicPr>
          <p:cNvPr id="69636" name="Picture 4" descr="snapshotphilips_002.bmp"/>
          <p:cNvPicPr>
            <a:picLocks noChangeAspect="1" noChangeArrowheads="1"/>
          </p:cNvPicPr>
          <p:nvPr/>
        </p:nvPicPr>
        <p:blipFill>
          <a:blip r:embed="rId3"/>
          <a:srcRect/>
          <a:stretch>
            <a:fillRect/>
          </a:stretch>
        </p:blipFill>
        <p:spPr bwMode="auto">
          <a:xfrm>
            <a:off x="1989138" y="1270000"/>
            <a:ext cx="6181725" cy="46624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4418" name="Rectangle 2"/>
          <p:cNvSpPr>
            <a:spLocks noGrp="1" noChangeArrowheads="1"/>
          </p:cNvSpPr>
          <p:nvPr>
            <p:ph type="title"/>
          </p:nvPr>
        </p:nvSpPr>
        <p:spPr>
          <a:xfrm>
            <a:off x="168275" y="304800"/>
            <a:ext cx="9991725" cy="677863"/>
          </a:xfrm>
        </p:spPr>
        <p:txBody>
          <a:bodyPr/>
          <a:lstStyle/>
          <a:p>
            <a:pPr eaLnBrk="1" hangingPunct="1">
              <a:lnSpc>
                <a:spcPct val="85000"/>
              </a:lnSpc>
              <a:defRPr/>
            </a:pPr>
            <a:r>
              <a:rPr lang="en-US">
                <a:effectLst>
                  <a:outerShdw blurRad="38100" dist="38100" dir="2700000" algn="tl">
                    <a:srgbClr val="DDDDDD"/>
                  </a:outerShdw>
                </a:effectLst>
                <a:latin typeface="Trebuchet MS" pitchFamily="-105" charset="0"/>
                <a:ea typeface="ＭＳ Ｐゴシック" pitchFamily="-105" charset="-128"/>
              </a:rPr>
              <a:t>Developing training &amp; education programs</a:t>
            </a:r>
          </a:p>
        </p:txBody>
      </p:sp>
      <p:pic>
        <p:nvPicPr>
          <p:cNvPr id="71683" name="Picture 6" descr="gettinghelpfromdelugegun"/>
          <p:cNvPicPr>
            <a:picLocks noChangeAspect="1" noChangeArrowheads="1"/>
          </p:cNvPicPr>
          <p:nvPr/>
        </p:nvPicPr>
        <p:blipFill>
          <a:blip r:embed="rId3"/>
          <a:srcRect/>
          <a:stretch>
            <a:fillRect/>
          </a:stretch>
        </p:blipFill>
        <p:spPr bwMode="auto">
          <a:xfrm>
            <a:off x="5243513" y="1851025"/>
            <a:ext cx="4560887" cy="2609850"/>
          </a:xfrm>
          <a:prstGeom prst="rect">
            <a:avLst/>
          </a:prstGeom>
          <a:noFill/>
          <a:ln w="9525">
            <a:noFill/>
            <a:miter lim="800000"/>
            <a:headEnd/>
            <a:tailEnd/>
          </a:ln>
        </p:spPr>
      </p:pic>
      <p:pic>
        <p:nvPicPr>
          <p:cNvPr id="71684" name="Picture 13" descr="c07-ex18"/>
          <p:cNvPicPr>
            <a:picLocks noChangeAspect="1" noChangeArrowheads="1"/>
          </p:cNvPicPr>
          <p:nvPr/>
        </p:nvPicPr>
        <p:blipFill>
          <a:blip r:embed="rId4"/>
          <a:srcRect/>
          <a:stretch>
            <a:fillRect/>
          </a:stretch>
        </p:blipFill>
        <p:spPr bwMode="auto">
          <a:xfrm>
            <a:off x="606425" y="1371600"/>
            <a:ext cx="4244975" cy="2551113"/>
          </a:xfrm>
          <a:prstGeom prst="rect">
            <a:avLst/>
          </a:prstGeom>
          <a:noFill/>
          <a:ln w="9525">
            <a:noFill/>
            <a:miter lim="800000"/>
            <a:headEnd/>
            <a:tailEnd/>
          </a:ln>
        </p:spPr>
      </p:pic>
      <p:pic>
        <p:nvPicPr>
          <p:cNvPr id="71685" name="Picture 15" descr="NESIM-14">
            <a:hlinkClick r:id="rId5"/>
          </p:cNvPr>
          <p:cNvPicPr>
            <a:picLocks noChangeAspect="1" noChangeArrowheads="1"/>
          </p:cNvPicPr>
          <p:nvPr/>
        </p:nvPicPr>
        <p:blipFill>
          <a:blip r:embed="rId6"/>
          <a:srcRect l="13792"/>
          <a:stretch>
            <a:fillRect/>
          </a:stretch>
        </p:blipFill>
        <p:spPr bwMode="auto">
          <a:xfrm>
            <a:off x="431800" y="4292600"/>
            <a:ext cx="4192588" cy="2870200"/>
          </a:xfrm>
          <a:prstGeom prst="rect">
            <a:avLst/>
          </a:prstGeom>
          <a:noFill/>
          <a:ln w="9525">
            <a:noFill/>
            <a:miter lim="800000"/>
            <a:headEnd/>
            <a:tailEnd/>
          </a:ln>
        </p:spPr>
      </p:pic>
      <p:sp>
        <p:nvSpPr>
          <p:cNvPr id="1084433" name="Text Box 17"/>
          <p:cNvSpPr txBox="1">
            <a:spLocks noChangeArrowheads="1"/>
          </p:cNvSpPr>
          <p:nvPr/>
        </p:nvSpPr>
        <p:spPr bwMode="auto">
          <a:xfrm>
            <a:off x="7027863" y="4421188"/>
            <a:ext cx="2624137" cy="379412"/>
          </a:xfrm>
          <a:prstGeom prst="rect">
            <a:avLst/>
          </a:prstGeom>
          <a:noFill/>
          <a:ln w="9525">
            <a:noFill/>
            <a:miter lim="800000"/>
            <a:headEnd/>
            <a:tailEnd/>
          </a:ln>
          <a:effectLst/>
        </p:spPr>
        <p:txBody>
          <a:bodyPr lIns="101599" tIns="50799" rIns="101599" bIns="50799">
            <a:prstTxWarp prst="textNoShape">
              <a:avLst/>
            </a:prstTxWarp>
            <a:spAutoFit/>
          </a:bodyPr>
          <a:lstStyle/>
          <a:p>
            <a:pPr algn="ctr">
              <a:defRPr/>
            </a:pPr>
            <a:r>
              <a:rPr lang="en-US" sz="1800">
                <a:solidFill>
                  <a:schemeClr val="bg1"/>
                </a:solidFill>
                <a:latin typeface="Trebuchet MS" pitchFamily="-105" charset="0"/>
                <a:ea typeface="Trebuchet MS" pitchFamily="-105" charset="0"/>
                <a:cs typeface="Trebuchet MS" pitchFamily="-105" charset="0"/>
              </a:rPr>
              <a:t>Play2train</a:t>
            </a:r>
            <a:endParaRPr lang="en-US" sz="18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endParaRPr>
          </a:p>
        </p:txBody>
      </p:sp>
      <p:sp>
        <p:nvSpPr>
          <p:cNvPr id="8" name="Rectangle 3"/>
          <p:cNvSpPr>
            <a:spLocks noChangeArrowheads="1"/>
          </p:cNvSpPr>
          <p:nvPr/>
        </p:nvSpPr>
        <p:spPr bwMode="auto">
          <a:xfrm>
            <a:off x="4597400" y="4910138"/>
            <a:ext cx="5588000" cy="2257425"/>
          </a:xfrm>
          <a:prstGeom prst="rect">
            <a:avLst/>
          </a:prstGeom>
          <a:noFill/>
          <a:ln w="9525">
            <a:noFill/>
            <a:miter lim="800000"/>
            <a:headEnd/>
            <a:tailEnd/>
          </a:ln>
        </p:spPr>
        <p:txBody>
          <a:bodyPr lIns="101599" tIns="50799" rIns="101599" bIns="50799">
            <a:prstTxWarp prst="textNoShape">
              <a:avLst/>
            </a:prstTxWarp>
            <a:spAutoFit/>
          </a:bodyPr>
          <a:lstStyle/>
          <a:p>
            <a:pPr algn="ctr">
              <a:buFontTx/>
              <a:buChar char="•"/>
              <a:defRPr/>
            </a:pPr>
            <a:r>
              <a:rPr lang="en-US" sz="28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New employee training, eg policies, organizational culture</a:t>
            </a:r>
          </a:p>
          <a:p>
            <a:pPr algn="ctr">
              <a:buFontTx/>
              <a:buChar char="•"/>
              <a:defRPr/>
            </a:pPr>
            <a:r>
              <a:rPr lang="en-US" sz="28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Skills training, eg sales</a:t>
            </a:r>
          </a:p>
          <a:p>
            <a:pPr algn="ctr">
              <a:buFontTx/>
              <a:buChar char="•"/>
              <a:defRPr/>
            </a:pPr>
            <a:r>
              <a:rPr lang="en-US" sz="28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Virtual teaming</a:t>
            </a:r>
          </a:p>
          <a:p>
            <a:pPr algn="ctr">
              <a:buFontTx/>
              <a:buChar char="•"/>
              <a:defRPr/>
            </a:pPr>
            <a:endParaRPr lang="en-US" sz="28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2370" name="Rectangle 2"/>
          <p:cNvSpPr>
            <a:spLocks noGrp="1" noChangeArrowheads="1"/>
          </p:cNvSpPr>
          <p:nvPr>
            <p:ph type="title"/>
          </p:nvPr>
        </p:nvSpPr>
        <p:spPr/>
        <p:txBody>
          <a:bodyPr/>
          <a:lstStyle/>
          <a:p>
            <a:pPr eaLnBrk="1" hangingPunct="1">
              <a:defRPr/>
            </a:pPr>
            <a:r>
              <a:rPr lang="en-US">
                <a:effectLst>
                  <a:outerShdw blurRad="38100" dist="38100" dir="2700000" algn="tl">
                    <a:srgbClr val="DDDDDD"/>
                  </a:outerShdw>
                </a:effectLst>
                <a:latin typeface="Trebuchet MS" pitchFamily="-105" charset="0"/>
                <a:ea typeface="ＭＳ Ｐゴシック" pitchFamily="-105" charset="-128"/>
              </a:rPr>
              <a:t>Facilitating the virtual workforce</a:t>
            </a:r>
          </a:p>
        </p:txBody>
      </p:sp>
      <p:sp>
        <p:nvSpPr>
          <p:cNvPr id="114692" name="Rectangle 3"/>
          <p:cNvSpPr>
            <a:spLocks noChangeArrowheads="1"/>
          </p:cNvSpPr>
          <p:nvPr/>
        </p:nvSpPr>
        <p:spPr bwMode="auto">
          <a:xfrm>
            <a:off x="423863" y="5164138"/>
            <a:ext cx="9228137" cy="2011362"/>
          </a:xfrm>
          <a:prstGeom prst="rect">
            <a:avLst/>
          </a:prstGeom>
          <a:noFill/>
          <a:ln w="9525">
            <a:noFill/>
            <a:miter lim="800000"/>
            <a:headEnd/>
            <a:tailEnd/>
          </a:ln>
        </p:spPr>
        <p:txBody>
          <a:bodyPr lIns="101599" tIns="50799" rIns="101599" bIns="50799">
            <a:prstTxWarp prst="textNoShape">
              <a:avLst/>
            </a:prstTxWarp>
            <a:spAutoFit/>
          </a:bodyPr>
          <a:lstStyle/>
          <a:p>
            <a:pPr algn="ctr">
              <a:buFontTx/>
              <a:buChar cha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Completely private virtual business worlds offering tools to conduct business and collaborate</a:t>
            </a:r>
          </a:p>
          <a:p>
            <a:pPr algn="ctr">
              <a:buFontTx/>
              <a:buChar cha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Fortune 500: IBM, Intel, Johnson &amp; Johnson, Motorola, Novartis, Unilever </a:t>
            </a:r>
          </a:p>
        </p:txBody>
      </p:sp>
      <p:pic>
        <p:nvPicPr>
          <p:cNvPr id="73732" name="Picture 5" descr="protonMedia"/>
          <p:cNvPicPr>
            <a:picLocks noChangeAspect="1" noChangeArrowheads="1"/>
          </p:cNvPicPr>
          <p:nvPr/>
        </p:nvPicPr>
        <p:blipFill>
          <a:blip r:embed="rId3"/>
          <a:srcRect/>
          <a:stretch>
            <a:fillRect/>
          </a:stretch>
        </p:blipFill>
        <p:spPr bwMode="auto">
          <a:xfrm>
            <a:off x="1778000" y="2171700"/>
            <a:ext cx="1947863" cy="1069975"/>
          </a:xfrm>
          <a:prstGeom prst="rect">
            <a:avLst/>
          </a:prstGeom>
          <a:noFill/>
          <a:ln w="9525">
            <a:noFill/>
            <a:miter lim="800000"/>
            <a:headEnd/>
            <a:tailEnd/>
          </a:ln>
        </p:spPr>
      </p:pic>
      <p:pic>
        <p:nvPicPr>
          <p:cNvPr id="73733" name="Picture 6" descr="160228427_3780ca9492"/>
          <p:cNvPicPr>
            <a:picLocks noChangeAspect="1" noChangeArrowheads="1"/>
          </p:cNvPicPr>
          <p:nvPr/>
        </p:nvPicPr>
        <p:blipFill>
          <a:blip r:embed="rId4"/>
          <a:srcRect/>
          <a:stretch>
            <a:fillRect/>
          </a:stretch>
        </p:blipFill>
        <p:spPr bwMode="auto">
          <a:xfrm>
            <a:off x="931863" y="3471863"/>
            <a:ext cx="1211262" cy="1608137"/>
          </a:xfrm>
          <a:prstGeom prst="rect">
            <a:avLst/>
          </a:prstGeom>
          <a:noFill/>
          <a:ln w="9525">
            <a:noFill/>
            <a:miter lim="800000"/>
            <a:headEnd/>
            <a:tailEnd/>
          </a:ln>
        </p:spPr>
      </p:pic>
      <p:pic>
        <p:nvPicPr>
          <p:cNvPr id="73734" name="Picture 13" descr="v"/>
          <p:cNvPicPr>
            <a:picLocks noChangeAspect="1" noChangeArrowheads="1"/>
          </p:cNvPicPr>
          <p:nvPr/>
        </p:nvPicPr>
        <p:blipFill>
          <a:blip r:embed="rId5"/>
          <a:srcRect r="66000"/>
          <a:stretch>
            <a:fillRect/>
          </a:stretch>
        </p:blipFill>
        <p:spPr bwMode="auto">
          <a:xfrm>
            <a:off x="508000" y="1185863"/>
            <a:ext cx="2984500" cy="701675"/>
          </a:xfrm>
          <a:prstGeom prst="rect">
            <a:avLst/>
          </a:prstGeom>
          <a:noFill/>
          <a:ln w="9525">
            <a:noFill/>
            <a:miter lim="800000"/>
            <a:headEnd/>
            <a:tailEnd/>
          </a:ln>
        </p:spPr>
      </p:pic>
      <p:pic>
        <p:nvPicPr>
          <p:cNvPr id="73735" name="Picture 5"/>
          <p:cNvPicPr>
            <a:picLocks noChangeAspect="1" noChangeArrowheads="1"/>
          </p:cNvPicPr>
          <p:nvPr/>
        </p:nvPicPr>
        <p:blipFill>
          <a:blip r:embed="rId6"/>
          <a:srcRect/>
          <a:stretch>
            <a:fillRect/>
          </a:stretch>
        </p:blipFill>
        <p:spPr bwMode="auto">
          <a:xfrm>
            <a:off x="2455863" y="3979863"/>
            <a:ext cx="1287462" cy="930275"/>
          </a:xfrm>
          <a:prstGeom prst="rect">
            <a:avLst/>
          </a:prstGeom>
          <a:noFill/>
          <a:ln w="12700">
            <a:noFill/>
            <a:miter lim="800000"/>
            <a:headEnd/>
            <a:tailEnd/>
          </a:ln>
        </p:spPr>
      </p:pic>
      <p:pic>
        <p:nvPicPr>
          <p:cNvPr id="73736" name="Picture 4" descr="RRR meeting_007"/>
          <p:cNvPicPr>
            <a:picLocks noChangeAspect="1" noChangeArrowheads="1"/>
          </p:cNvPicPr>
          <p:nvPr/>
        </p:nvPicPr>
        <p:blipFill>
          <a:blip r:embed="rId7"/>
          <a:srcRect/>
          <a:stretch>
            <a:fillRect/>
          </a:stretch>
        </p:blipFill>
        <p:spPr bwMode="auto">
          <a:xfrm>
            <a:off x="4851400" y="1295400"/>
            <a:ext cx="4619625" cy="3479800"/>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1714" name="Rectangle 2"/>
          <p:cNvSpPr>
            <a:spLocks noGrp="1" noChangeArrowheads="1"/>
          </p:cNvSpPr>
          <p:nvPr>
            <p:ph type="title"/>
          </p:nvPr>
        </p:nvSpPr>
        <p:spPr/>
        <p:txBody>
          <a:bodyPr/>
          <a:lstStyle/>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Finding and recruiting talent globally</a:t>
            </a:r>
          </a:p>
        </p:txBody>
      </p:sp>
      <p:pic>
        <p:nvPicPr>
          <p:cNvPr id="75779" name="Picture 6"/>
          <p:cNvPicPr>
            <a:picLocks noChangeAspect="1"/>
          </p:cNvPicPr>
          <p:nvPr/>
        </p:nvPicPr>
        <p:blipFill>
          <a:blip r:embed="rId2"/>
          <a:srcRect/>
          <a:stretch>
            <a:fillRect/>
          </a:stretch>
        </p:blipFill>
        <p:spPr bwMode="auto">
          <a:xfrm>
            <a:off x="355600" y="1752600"/>
            <a:ext cx="4878388" cy="4419600"/>
          </a:xfrm>
          <a:prstGeom prst="rect">
            <a:avLst/>
          </a:prstGeom>
          <a:noFill/>
          <a:ln w="9525">
            <a:noFill/>
            <a:miter lim="800000"/>
            <a:headEnd/>
            <a:tailEnd/>
          </a:ln>
        </p:spPr>
      </p:pic>
      <p:sp>
        <p:nvSpPr>
          <p:cNvPr id="8" name="Rectangle 3"/>
          <p:cNvSpPr>
            <a:spLocks noChangeArrowheads="1"/>
          </p:cNvSpPr>
          <p:nvPr/>
        </p:nvSpPr>
        <p:spPr bwMode="auto">
          <a:xfrm>
            <a:off x="5308600" y="2133600"/>
            <a:ext cx="4546600" cy="3549650"/>
          </a:xfrm>
          <a:prstGeom prst="rect">
            <a:avLst/>
          </a:prstGeom>
          <a:noFill/>
          <a:ln w="9525">
            <a:noFill/>
            <a:miter lim="800000"/>
            <a:headEnd/>
            <a:tailEnd/>
          </a:ln>
        </p:spPr>
        <p:txBody>
          <a:bodyPr lIns="101599" tIns="50799" rIns="101599" bIns="50799">
            <a:prstTxWarp prst="textNoShape">
              <a:avLst/>
            </a:prstTxWarp>
            <a:spAutoFit/>
          </a:bodyPr>
          <a:lstStyle/>
          <a:p>
            <a:pPr algn="ctr">
              <a:buFontTx/>
              <a:buChar char="•"/>
              <a:defRPr/>
            </a:pPr>
            <a:r>
              <a:rPr lang="en-US" sz="32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Amazon.com job fair</a:t>
            </a:r>
          </a:p>
          <a:p>
            <a:pPr algn="ctr">
              <a:buFontTx/>
              <a:buChar char="•"/>
              <a:defRPr/>
            </a:pPr>
            <a:r>
              <a:rPr lang="en-US" sz="32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Benelux job fair</a:t>
            </a:r>
          </a:p>
          <a:p>
            <a:pPr algn="ctr">
              <a:buFontTx/>
              <a:buChar char="•"/>
              <a:defRPr/>
            </a:pPr>
            <a:r>
              <a:rPr lang="en-US" sz="32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Accenture island</a:t>
            </a:r>
          </a:p>
          <a:p>
            <a:pPr algn="ctr">
              <a:buFontTx/>
              <a:buChar char="•"/>
              <a:defRPr/>
            </a:pPr>
            <a:r>
              <a:rPr lang="en-US" sz="32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IBM island</a:t>
            </a:r>
          </a:p>
          <a:p>
            <a:pPr algn="ctr">
              <a:buFontTx/>
              <a:buChar char="•"/>
              <a:defRPr/>
            </a:pPr>
            <a:r>
              <a:rPr lang="en-US" sz="32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Entrepreneurs</a:t>
            </a:r>
          </a:p>
          <a:p>
            <a:pPr algn="ctr">
              <a:buFontTx/>
              <a:buChar char="•"/>
              <a:defRPr/>
            </a:pPr>
            <a:r>
              <a:rPr lang="en-US" sz="32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Microemployees</a:t>
            </a:r>
          </a:p>
          <a:p>
            <a:pPr algn="ctr">
              <a:buFontTx/>
              <a:buChar char="•"/>
              <a:defRPr/>
            </a:pPr>
            <a:endParaRPr lang="en-US" sz="32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p:txBody>
          <a:bodyPr/>
          <a:lstStyle/>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Today’s Discussion</a:t>
            </a:r>
          </a:p>
        </p:txBody>
      </p:sp>
      <p:sp>
        <p:nvSpPr>
          <p:cNvPr id="10" name="Content Placeholder 9"/>
          <p:cNvSpPr>
            <a:spLocks noGrp="1"/>
          </p:cNvSpPr>
          <p:nvPr>
            <p:ph idx="1"/>
          </p:nvPr>
        </p:nvSpPr>
        <p:spPr>
          <a:xfrm>
            <a:off x="127000" y="1371600"/>
            <a:ext cx="9880600" cy="5486400"/>
          </a:xfrm>
        </p:spPr>
        <p:txBody>
          <a:bodyPr/>
          <a:lstStyle/>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Some facts and figures on virtual worlds</a:t>
            </a:r>
          </a:p>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A look at virtual entrepreneurship</a:t>
            </a:r>
          </a:p>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Some real life benefits of virtual worlds</a:t>
            </a:r>
          </a:p>
          <a:p>
            <a:pPr eaLnBrk="1" hangingPunct="1">
              <a:defRPr/>
            </a:pPr>
            <a:endParaRPr lang="en-US" smtClean="0">
              <a:effectLst>
                <a:outerShdw blurRad="38100" dist="38100" dir="2700000" algn="tl">
                  <a:srgbClr val="DDDDDD"/>
                </a:outerShdw>
              </a:effectLst>
              <a:latin typeface="Trebuchet MS" pitchFamily="-105" charset="0"/>
              <a:ea typeface="ＭＳ Ｐゴシック" pitchFamily="-105" charset="-128"/>
            </a:endParaRPr>
          </a:p>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Break</a:t>
            </a:r>
          </a:p>
          <a:p>
            <a:pPr eaLnBrk="1" hangingPunct="1">
              <a:defRPr/>
            </a:pPr>
            <a:endParaRPr lang="en-US" smtClean="0">
              <a:effectLst>
                <a:outerShdw blurRad="38100" dist="38100" dir="2700000" algn="tl">
                  <a:srgbClr val="DDDDDD"/>
                </a:outerShdw>
              </a:effectLst>
              <a:latin typeface="Trebuchet MS" pitchFamily="-105" charset="0"/>
              <a:ea typeface="ＭＳ Ｐゴシック" pitchFamily="-105" charset="-128"/>
            </a:endParaRPr>
          </a:p>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A look at some of my virtual world activities</a:t>
            </a:r>
          </a:p>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A tour of Second Life</a:t>
            </a:r>
          </a:p>
          <a:p>
            <a:pPr eaLnBrk="1" hangingPunct="1">
              <a:defRPr/>
            </a:pPr>
            <a:endParaRPr lang="en-US" smtClean="0">
              <a:effectLst>
                <a:outerShdw blurRad="38100" dist="38100" dir="2700000" algn="tl">
                  <a:srgbClr val="DDDDDD"/>
                </a:outerShdw>
              </a:effectLst>
              <a:latin typeface="Trebuchet MS" pitchFamily="-105" charset="0"/>
              <a:ea typeface="ＭＳ Ｐゴシック" pitchFamily="-105" charset="-128"/>
            </a:endParaRPr>
          </a:p>
          <a:p>
            <a:pPr eaLnBrk="1" hangingPunct="1">
              <a:defRPr/>
            </a:pPr>
            <a:endParaRPr lang="en-US" smtClean="0">
              <a:effectLst>
                <a:outerShdw blurRad="38100" dist="38100" dir="2700000" algn="tl">
                  <a:srgbClr val="DDDDDD"/>
                </a:outerShdw>
              </a:effectLst>
              <a:latin typeface="Trebuchet MS" pitchFamily="-105" charset="0"/>
              <a:ea typeface="ＭＳ Ｐゴシック" pitchFamily="-105" charset="-128"/>
            </a:endParaRPr>
          </a:p>
          <a:p>
            <a:pPr eaLnBrk="1" hangingPunct="1">
              <a:defRPr/>
            </a:pPr>
            <a:endParaRPr lang="en-US" smtClean="0">
              <a:effectLst>
                <a:outerShdw blurRad="38100" dist="38100" dir="2700000" algn="tl">
                  <a:srgbClr val="DDDDDD"/>
                </a:outerShdw>
              </a:effectLst>
              <a:latin typeface="Trebuchet MS" pitchFamily="-105" charset="0"/>
              <a:ea typeface="ＭＳ Ｐゴシック" pitchFamily="-105" charset="-128"/>
            </a:endParaRPr>
          </a:p>
        </p:txBody>
      </p:sp>
      <p:sp>
        <p:nvSpPr>
          <p:cNvPr id="5" name="Oval 4"/>
          <p:cNvSpPr/>
          <p:nvPr/>
        </p:nvSpPr>
        <p:spPr>
          <a:xfrm>
            <a:off x="0" y="3810000"/>
            <a:ext cx="2108200" cy="990600"/>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sv-SE">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84138" y="0"/>
            <a:ext cx="9991725" cy="762000"/>
          </a:xfrm>
        </p:spPr>
        <p:txBody>
          <a:bodyPr/>
          <a:lstStyle/>
          <a:p>
            <a:pPr eaLnBrk="1" hangingPunct="1">
              <a:defRPr/>
            </a:pPr>
            <a:r>
              <a:rPr lang="en-US">
                <a:effectLst>
                  <a:outerShdw blurRad="38100" dist="38100" dir="2700000" algn="tl">
                    <a:srgbClr val="DDDDDD"/>
                  </a:outerShdw>
                </a:effectLst>
                <a:latin typeface="Trebuchet MS" pitchFamily="-105" charset="0"/>
                <a:ea typeface="ＭＳ Ｐゴシック" pitchFamily="-105" charset="-128"/>
              </a:rPr>
              <a:t>In-house training and education</a:t>
            </a:r>
          </a:p>
        </p:txBody>
      </p:sp>
      <p:sp>
        <p:nvSpPr>
          <p:cNvPr id="945155" name="Rectangle 3"/>
          <p:cNvSpPr>
            <a:spLocks noChangeArrowheads="1"/>
          </p:cNvSpPr>
          <p:nvPr/>
        </p:nvSpPr>
        <p:spPr bwMode="auto">
          <a:xfrm>
            <a:off x="1100138" y="6010275"/>
            <a:ext cx="7858125" cy="1533525"/>
          </a:xfrm>
          <a:prstGeom prst="rect">
            <a:avLst/>
          </a:prstGeom>
          <a:noFill/>
          <a:ln w="9525">
            <a:noFill/>
            <a:miter lim="800000"/>
            <a:headEnd/>
            <a:tailEnd/>
          </a:ln>
          <a:effectLst/>
        </p:spPr>
        <p:txBody>
          <a:bodyPr lIns="101599" tIns="50799" rIns="101599" bIns="50799">
            <a:prstTxWarp prst="textNoShape">
              <a:avLst/>
            </a:prstTxWarp>
            <a:spAutoFit/>
          </a:bodyPr>
          <a:lstStyle/>
          <a:p>
            <a:pPr algn="ctr">
              <a:defRPr/>
            </a:pPr>
            <a:r>
              <a:rPr lang="sv-SE" sz="3100">
                <a:solidFill>
                  <a:srgbClr val="CC0000"/>
                </a:solidFill>
                <a:latin typeface="Tahoma" pitchFamily="-105" charset="0"/>
              </a:rPr>
              <a:t>IFL at SSE and Duke Corporate Education</a:t>
            </a:r>
            <a:endParaRPr lang="sv-SE" sz="3100">
              <a:solidFill>
                <a:schemeClr val="bg1"/>
              </a:solidFill>
              <a:latin typeface="Tahoma" pitchFamily="-105" charset="0"/>
            </a:endParaRPr>
          </a:p>
          <a:p>
            <a:pPr algn="ctr">
              <a:defRPr/>
            </a:pPr>
            <a:r>
              <a:rPr lang="sv-SE" sz="3100">
                <a:solidFill>
                  <a:schemeClr val="bg1"/>
                </a:solidFill>
                <a:effectLst>
                  <a:outerShdw blurRad="38100" dist="38100" dir="2700000" algn="tl">
                    <a:srgbClr val="DDDDDD"/>
                  </a:outerShdw>
                </a:effectLst>
                <a:latin typeface="Tahoma" pitchFamily="-105" charset="0"/>
              </a:rPr>
              <a:t>Co-developing and running a virtual team building exercise</a:t>
            </a:r>
            <a:endParaRPr lang="en-US" sz="3100">
              <a:solidFill>
                <a:schemeClr val="bg1"/>
              </a:solidFill>
              <a:effectLst>
                <a:outerShdw blurRad="38100" dist="38100" dir="2700000" algn="tl">
                  <a:srgbClr val="DDDDDD"/>
                </a:outerShdw>
              </a:effectLst>
              <a:latin typeface="Tahoma" pitchFamily="-105" charset="0"/>
            </a:endParaRPr>
          </a:p>
        </p:txBody>
      </p:sp>
      <p:pic>
        <p:nvPicPr>
          <p:cNvPr id="77828" name="Picture 5" descr="Snapshot_001"/>
          <p:cNvPicPr>
            <a:picLocks noChangeAspect="1" noChangeArrowheads="1"/>
          </p:cNvPicPr>
          <p:nvPr/>
        </p:nvPicPr>
        <p:blipFill>
          <a:blip r:embed="rId2"/>
          <a:srcRect/>
          <a:stretch>
            <a:fillRect/>
          </a:stretch>
        </p:blipFill>
        <p:spPr bwMode="auto">
          <a:xfrm>
            <a:off x="1608138" y="1098550"/>
            <a:ext cx="6943725" cy="48275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a:xfrm>
            <a:off x="338138" y="115888"/>
            <a:ext cx="9525000" cy="1069975"/>
          </a:xfrm>
        </p:spPr>
        <p:txBody>
          <a:bodyPr/>
          <a:lstStyle/>
          <a:p>
            <a:pPr eaLnBrk="1" hangingPunct="1">
              <a:lnSpc>
                <a:spcPts val="3775"/>
              </a:lnSpc>
              <a:defRPr/>
            </a:pPr>
            <a:r>
              <a:rPr lang="en-US" smtClean="0">
                <a:solidFill>
                  <a:srgbClr val="FFFFFF"/>
                </a:solidFill>
                <a:effectLst>
                  <a:outerShdw blurRad="38100" dist="38100" dir="2700000" algn="tl">
                    <a:srgbClr val="DDDDDD"/>
                  </a:outerShdw>
                </a:effectLst>
                <a:latin typeface="Trebuchet MS" pitchFamily="-105" charset="0"/>
                <a:ea typeface="ＭＳ Ｐゴシック" pitchFamily="-105" charset="-128"/>
                <a:cs typeface="ＭＳ Ｐゴシック" pitchFamily="-105" charset="-128"/>
              </a:rPr>
              <a:t>Our innovation workshops bring together users from across the globe</a:t>
            </a:r>
          </a:p>
        </p:txBody>
      </p:sp>
      <p:sp>
        <p:nvSpPr>
          <p:cNvPr id="78851" name="Rectangle 4"/>
          <p:cNvSpPr>
            <a:spLocks noChangeArrowheads="1"/>
          </p:cNvSpPr>
          <p:nvPr/>
        </p:nvSpPr>
        <p:spPr bwMode="auto">
          <a:xfrm>
            <a:off x="6721475" y="7275513"/>
            <a:ext cx="206375" cy="349250"/>
          </a:xfrm>
          <a:prstGeom prst="rect">
            <a:avLst/>
          </a:prstGeom>
          <a:noFill/>
          <a:ln w="9525">
            <a:noFill/>
            <a:miter lim="800000"/>
            <a:headEnd/>
            <a:tailEnd/>
          </a:ln>
        </p:spPr>
        <p:txBody>
          <a:bodyPr wrap="none" lIns="101599" tIns="50799" rIns="101599" bIns="50799">
            <a:prstTxWarp prst="textNoShape">
              <a:avLst/>
            </a:prstTxWarp>
            <a:spAutoFit/>
          </a:bodyPr>
          <a:lstStyle/>
          <a:p>
            <a:pPr eaLnBrk="0" hangingPunct="0"/>
            <a:endParaRPr lang="sv-SE" sz="1600">
              <a:solidFill>
                <a:schemeClr val="bg1"/>
              </a:solidFill>
            </a:endParaRPr>
          </a:p>
        </p:txBody>
      </p:sp>
      <p:pic>
        <p:nvPicPr>
          <p:cNvPr id="78852" name="Picture 8" descr=":Pics:Runalong 5.png"/>
          <p:cNvPicPr>
            <a:picLocks noChangeAspect="1" noChangeArrowheads="1"/>
          </p:cNvPicPr>
          <p:nvPr/>
        </p:nvPicPr>
        <p:blipFill>
          <a:blip r:embed="rId3"/>
          <a:srcRect/>
          <a:stretch>
            <a:fillRect/>
          </a:stretch>
        </p:blipFill>
        <p:spPr bwMode="auto">
          <a:xfrm>
            <a:off x="508000" y="1354138"/>
            <a:ext cx="4487863" cy="3471862"/>
          </a:xfrm>
          <a:prstGeom prst="rect">
            <a:avLst/>
          </a:prstGeom>
          <a:noFill/>
          <a:ln w="9525">
            <a:noFill/>
            <a:miter lim="800000"/>
            <a:headEnd/>
            <a:tailEnd/>
          </a:ln>
        </p:spPr>
      </p:pic>
      <p:pic>
        <p:nvPicPr>
          <p:cNvPr id="78853" name="Picture 9" descr=":Snapshot_013.png"/>
          <p:cNvPicPr>
            <a:picLocks noChangeAspect="1" noChangeArrowheads="1"/>
          </p:cNvPicPr>
          <p:nvPr/>
        </p:nvPicPr>
        <p:blipFill>
          <a:blip r:embed="rId4"/>
          <a:srcRect/>
          <a:stretch>
            <a:fillRect/>
          </a:stretch>
        </p:blipFill>
        <p:spPr bwMode="auto">
          <a:xfrm>
            <a:off x="4741863" y="3870325"/>
            <a:ext cx="5097462" cy="3292475"/>
          </a:xfrm>
          <a:prstGeom prst="rect">
            <a:avLst/>
          </a:prstGeom>
          <a:noFill/>
          <a:ln w="9525">
            <a:noFill/>
            <a:miter lim="800000"/>
            <a:headEnd/>
            <a:tailEnd/>
          </a:ln>
        </p:spPr>
      </p:pic>
      <p:sp>
        <p:nvSpPr>
          <p:cNvPr id="7" name="Content Placeholder 2"/>
          <p:cNvSpPr>
            <a:spLocks noGrp="1"/>
          </p:cNvSpPr>
          <p:nvPr>
            <p:ph idx="1"/>
          </p:nvPr>
        </p:nvSpPr>
        <p:spPr>
          <a:xfrm>
            <a:off x="127000" y="4876800"/>
            <a:ext cx="4546600" cy="2362200"/>
          </a:xfrm>
        </p:spPr>
        <p:txBody>
          <a:bodyPr/>
          <a:lstStyle/>
          <a:p>
            <a:pPr algn="ctr" eaLnBrk="1" hangingPunct="1">
              <a:spcBef>
                <a:spcPct val="0"/>
              </a:spcBef>
              <a:buFontTx/>
              <a:buNone/>
              <a:defRPr/>
            </a:pPr>
            <a:r>
              <a:rPr lang="en-US" sz="3400" u="sng" smtClean="0">
                <a:effectLst>
                  <a:outerShdw blurRad="38100" dist="38100" dir="2700000" algn="tl">
                    <a:srgbClr val="DDDDDD"/>
                  </a:outerShdw>
                </a:effectLst>
                <a:latin typeface="Trebuchet MS" pitchFamily="-105" charset="0"/>
                <a:ea typeface="ＭＳ Ｐゴシック" pitchFamily="-105" charset="-128"/>
              </a:rPr>
              <a:t>Partners</a:t>
            </a:r>
          </a:p>
          <a:p>
            <a:pPr algn="ctr" eaLnBrk="1" hangingPunct="1">
              <a:spcBef>
                <a:spcPct val="0"/>
              </a:spcBef>
              <a:defRPr/>
            </a:pPr>
            <a:r>
              <a:rPr lang="en-US" sz="3400" smtClean="0">
                <a:effectLst>
                  <a:outerShdw blurRad="38100" dist="38100" dir="2700000" algn="tl">
                    <a:srgbClr val="DDDDDD"/>
                  </a:outerShdw>
                </a:effectLst>
                <a:latin typeface="Trebuchet MS" pitchFamily="-105" charset="0"/>
                <a:ea typeface="ＭＳ Ｐゴシック" pitchFamily="-105" charset="-128"/>
              </a:rPr>
              <a:t>Utrecht University</a:t>
            </a:r>
          </a:p>
          <a:p>
            <a:pPr algn="ctr" eaLnBrk="1" hangingPunct="1">
              <a:spcBef>
                <a:spcPct val="0"/>
              </a:spcBef>
              <a:defRPr/>
            </a:pPr>
            <a:r>
              <a:rPr lang="en-US" sz="3400" smtClean="0">
                <a:effectLst>
                  <a:outerShdw blurRad="38100" dist="38100" dir="2700000" algn="tl">
                    <a:srgbClr val="DDDDDD"/>
                  </a:outerShdw>
                </a:effectLst>
                <a:latin typeface="Trebuchet MS" pitchFamily="-105" charset="0"/>
                <a:ea typeface="ＭＳ Ｐゴシック" pitchFamily="-105" charset="-128"/>
              </a:rPr>
              <a:t>University of Innsbruck</a:t>
            </a:r>
          </a:p>
        </p:txBody>
      </p:sp>
      <p:pic>
        <p:nvPicPr>
          <p:cNvPr id="78855" name="Picture 8" descr="logo_blue-bg.jpg"/>
          <p:cNvPicPr>
            <a:picLocks noChangeAspect="1"/>
          </p:cNvPicPr>
          <p:nvPr/>
        </p:nvPicPr>
        <p:blipFill>
          <a:blip r:embed="rId5"/>
          <a:srcRect/>
          <a:stretch>
            <a:fillRect/>
          </a:stretch>
        </p:blipFill>
        <p:spPr bwMode="auto">
          <a:xfrm>
            <a:off x="6527800" y="1600200"/>
            <a:ext cx="1825625" cy="1735138"/>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Creating a new fashion brand</a:t>
            </a:r>
          </a:p>
        </p:txBody>
      </p:sp>
      <p:sp>
        <p:nvSpPr>
          <p:cNvPr id="3" name="Content Placeholder 2"/>
          <p:cNvSpPr>
            <a:spLocks noGrp="1"/>
          </p:cNvSpPr>
          <p:nvPr>
            <p:ph idx="1"/>
          </p:nvPr>
        </p:nvSpPr>
        <p:spPr>
          <a:xfrm>
            <a:off x="0" y="4114800"/>
            <a:ext cx="9880600" cy="3352800"/>
          </a:xfrm>
        </p:spPr>
        <p:txBody>
          <a:bodyPr/>
          <a:lstStyle/>
          <a:p>
            <a:pPr algn="ctr" eaLnBrk="1" hangingPunct="1">
              <a:spcBef>
                <a:spcPct val="0"/>
              </a:spcBef>
              <a:defRPr/>
            </a:pPr>
            <a:r>
              <a:rPr lang="en-US" sz="3400" smtClean="0">
                <a:effectLst>
                  <a:outerShdw blurRad="38100" dist="38100" dir="2700000" algn="tl">
                    <a:srgbClr val="DDDDDD"/>
                  </a:outerShdw>
                </a:effectLst>
                <a:latin typeface="Trebuchet MS" pitchFamily="-105" charset="0"/>
                <a:ea typeface="ＭＳ Ｐゴシック" pitchFamily="-105" charset="-128"/>
              </a:rPr>
              <a:t>With Florida State University fashion design</a:t>
            </a:r>
          </a:p>
          <a:p>
            <a:pPr algn="ctr" eaLnBrk="1" hangingPunct="1">
              <a:spcBef>
                <a:spcPct val="0"/>
              </a:spcBef>
              <a:defRPr/>
            </a:pPr>
            <a:r>
              <a:rPr lang="en-US" sz="3400" smtClean="0">
                <a:effectLst>
                  <a:outerShdw blurRad="38100" dist="38100" dir="2700000" algn="tl">
                    <a:srgbClr val="DDDDDD"/>
                  </a:outerShdw>
                </a:effectLst>
                <a:latin typeface="Trebuchet MS" pitchFamily="-105" charset="0"/>
                <a:ea typeface="ＭＳ Ｐゴシック" pitchFamily="-105" charset="-128"/>
              </a:rPr>
              <a:t>New brand designed and showcased on catwalk during annual pageant on Planet Calypso</a:t>
            </a:r>
          </a:p>
          <a:p>
            <a:pPr algn="ctr" eaLnBrk="1" hangingPunct="1">
              <a:spcBef>
                <a:spcPct val="0"/>
              </a:spcBef>
              <a:defRPr/>
            </a:pPr>
            <a:r>
              <a:rPr lang="en-US" sz="3400" smtClean="0">
                <a:effectLst>
                  <a:outerShdw blurRad="38100" dist="38100" dir="2700000" algn="tl">
                    <a:srgbClr val="DDDDDD"/>
                  </a:outerShdw>
                </a:effectLst>
                <a:latin typeface="Trebuchet MS" pitchFamily="-105" charset="0"/>
                <a:ea typeface="ＭＳ Ｐゴシック" pitchFamily="-105" charset="-128"/>
              </a:rPr>
              <a:t>Users / players vote on designs </a:t>
            </a:r>
          </a:p>
          <a:p>
            <a:pPr algn="ctr" eaLnBrk="1" hangingPunct="1">
              <a:spcBef>
                <a:spcPct val="0"/>
              </a:spcBef>
              <a:defRPr/>
            </a:pPr>
            <a:r>
              <a:rPr lang="en-US" sz="3400" smtClean="0">
                <a:effectLst>
                  <a:outerShdw blurRad="38100" dist="38100" dir="2700000" algn="tl">
                    <a:srgbClr val="DDDDDD"/>
                  </a:outerShdw>
                </a:effectLst>
                <a:latin typeface="Trebuchet MS" pitchFamily="-105" charset="0"/>
                <a:ea typeface="ＭＳ Ｐゴシック" pitchFamily="-105" charset="-128"/>
              </a:rPr>
              <a:t>Potentially produced in real life</a:t>
            </a:r>
          </a:p>
        </p:txBody>
      </p:sp>
      <p:pic>
        <p:nvPicPr>
          <p:cNvPr id="80900" name="Picture 3"/>
          <p:cNvPicPr>
            <a:picLocks noChangeAspect="1"/>
          </p:cNvPicPr>
          <p:nvPr/>
        </p:nvPicPr>
        <p:blipFill>
          <a:blip r:embed="rId2"/>
          <a:srcRect/>
          <a:stretch>
            <a:fillRect/>
          </a:stretch>
        </p:blipFill>
        <p:spPr bwMode="auto">
          <a:xfrm>
            <a:off x="1663700" y="1676400"/>
            <a:ext cx="7150100" cy="20828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1076325"/>
            <a:ext cx="10160000" cy="5573713"/>
            <a:chOff x="0" y="687"/>
            <a:chExt cx="5760" cy="3160"/>
          </a:xfrm>
        </p:grpSpPr>
        <p:pic>
          <p:nvPicPr>
            <p:cNvPr id="20499" name="Picture 3" descr="Trend Sweep copy"/>
            <p:cNvPicPr>
              <a:picLocks noChangeAspect="1" noChangeArrowheads="1"/>
            </p:cNvPicPr>
            <p:nvPr/>
          </p:nvPicPr>
          <p:blipFill>
            <a:blip r:embed="rId3"/>
            <a:srcRect/>
            <a:stretch>
              <a:fillRect/>
            </a:stretch>
          </p:blipFill>
          <p:spPr bwMode="auto">
            <a:xfrm>
              <a:off x="0" y="687"/>
              <a:ext cx="5760" cy="3154"/>
            </a:xfrm>
            <a:prstGeom prst="rect">
              <a:avLst/>
            </a:prstGeom>
            <a:noFill/>
            <a:ln w="9525">
              <a:noFill/>
              <a:miter lim="800000"/>
              <a:headEnd/>
              <a:tailEnd/>
            </a:ln>
          </p:spPr>
        </p:pic>
        <p:grpSp>
          <p:nvGrpSpPr>
            <p:cNvPr id="20500" name="Group 4"/>
            <p:cNvGrpSpPr>
              <a:grpSpLocks/>
            </p:cNvGrpSpPr>
            <p:nvPr/>
          </p:nvGrpSpPr>
          <p:grpSpPr bwMode="auto">
            <a:xfrm>
              <a:off x="348" y="805"/>
              <a:ext cx="5323" cy="3042"/>
              <a:chOff x="348" y="805"/>
              <a:chExt cx="5323" cy="3042"/>
            </a:xfrm>
          </p:grpSpPr>
          <p:sp>
            <p:nvSpPr>
              <p:cNvPr id="147477" name="Line 5"/>
              <p:cNvSpPr>
                <a:spLocks noChangeShapeType="1"/>
              </p:cNvSpPr>
              <p:nvPr/>
            </p:nvSpPr>
            <p:spPr bwMode="auto">
              <a:xfrm>
                <a:off x="356" y="3847"/>
                <a:ext cx="5315" cy="0"/>
              </a:xfrm>
              <a:prstGeom prst="line">
                <a:avLst/>
              </a:prstGeom>
              <a:noFill/>
              <a:ln w="41275">
                <a:solidFill>
                  <a:schemeClr val="accent1"/>
                </a:solidFill>
                <a:round/>
                <a:headEnd/>
                <a:tailEnd type="triangle" w="med" len="med"/>
              </a:ln>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Tahoma" pitchFamily="-110" charset="0"/>
                </a:endParaRPr>
              </a:p>
            </p:txBody>
          </p:sp>
          <p:sp>
            <p:nvSpPr>
              <p:cNvPr id="147478" name="Line 6"/>
              <p:cNvSpPr>
                <a:spLocks noChangeShapeType="1"/>
              </p:cNvSpPr>
              <p:nvPr/>
            </p:nvSpPr>
            <p:spPr bwMode="auto">
              <a:xfrm flipV="1">
                <a:off x="348" y="805"/>
                <a:ext cx="0" cy="3042"/>
              </a:xfrm>
              <a:prstGeom prst="line">
                <a:avLst/>
              </a:prstGeom>
              <a:noFill/>
              <a:ln w="41275">
                <a:solidFill>
                  <a:schemeClr val="accent1"/>
                </a:solidFill>
                <a:round/>
                <a:headEnd/>
                <a:tailEnd type="triangle" w="med" len="med"/>
              </a:ln>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Tahoma" pitchFamily="-110" charset="0"/>
                </a:endParaRPr>
              </a:p>
            </p:txBody>
          </p:sp>
        </p:grpSp>
      </p:grpSp>
      <p:sp>
        <p:nvSpPr>
          <p:cNvPr id="16388" name="Rectangle 7"/>
          <p:cNvSpPr>
            <a:spLocks noGrp="1" noChangeArrowheads="1"/>
          </p:cNvSpPr>
          <p:nvPr>
            <p:ph type="title"/>
          </p:nvPr>
        </p:nvSpPr>
        <p:spPr/>
        <p:txBody>
          <a:bodyPr/>
          <a:lstStyle/>
          <a:p>
            <a:pPr eaLnBrk="1" hangingPunct="1">
              <a:defRPr/>
            </a:pPr>
            <a:r>
              <a:rPr lang="en-US">
                <a:effectLst>
                  <a:outerShdw blurRad="38100" dist="38100" dir="2700000" algn="tl">
                    <a:srgbClr val="DDDDDD"/>
                  </a:outerShdw>
                </a:effectLst>
                <a:latin typeface="Trebuchet MS" pitchFamily="-105" charset="0"/>
                <a:ea typeface="ＭＳ Ｐゴシック" pitchFamily="-105" charset="-128"/>
              </a:rPr>
              <a:t>Towards 3D Internet</a:t>
            </a:r>
          </a:p>
        </p:txBody>
      </p:sp>
      <p:grpSp>
        <p:nvGrpSpPr>
          <p:cNvPr id="20484" name="Group 8"/>
          <p:cNvGrpSpPr>
            <a:grpSpLocks/>
          </p:cNvGrpSpPr>
          <p:nvPr/>
        </p:nvGrpSpPr>
        <p:grpSpPr bwMode="auto">
          <a:xfrm>
            <a:off x="554038" y="5165725"/>
            <a:ext cx="1738312" cy="1682750"/>
            <a:chOff x="314" y="2929"/>
            <a:chExt cx="986" cy="954"/>
          </a:xfrm>
        </p:grpSpPr>
        <p:pic>
          <p:nvPicPr>
            <p:cNvPr id="20497" name="Picture 9" descr="logo arpanet"/>
            <p:cNvPicPr>
              <a:picLocks noChangeAspect="1" noChangeArrowheads="1"/>
            </p:cNvPicPr>
            <p:nvPr/>
          </p:nvPicPr>
          <p:blipFill>
            <a:blip r:embed="rId4"/>
            <a:srcRect/>
            <a:stretch>
              <a:fillRect/>
            </a:stretch>
          </p:blipFill>
          <p:spPr bwMode="auto">
            <a:xfrm>
              <a:off x="314" y="3377"/>
              <a:ext cx="836" cy="506"/>
            </a:xfrm>
            <a:prstGeom prst="rect">
              <a:avLst/>
            </a:prstGeom>
            <a:noFill/>
            <a:ln w="9525">
              <a:noFill/>
              <a:miter lim="800000"/>
              <a:headEnd/>
              <a:tailEnd/>
            </a:ln>
          </p:spPr>
        </p:pic>
        <p:pic>
          <p:nvPicPr>
            <p:cNvPr id="20498" name="Picture 10" descr="logo cern"/>
            <p:cNvPicPr>
              <a:picLocks noChangeAspect="1" noChangeArrowheads="1"/>
            </p:cNvPicPr>
            <p:nvPr/>
          </p:nvPicPr>
          <p:blipFill>
            <a:blip r:embed="rId5"/>
            <a:srcRect/>
            <a:stretch>
              <a:fillRect/>
            </a:stretch>
          </p:blipFill>
          <p:spPr bwMode="auto">
            <a:xfrm>
              <a:off x="673" y="2929"/>
              <a:ext cx="627" cy="618"/>
            </a:xfrm>
            <a:prstGeom prst="rect">
              <a:avLst/>
            </a:prstGeom>
            <a:noFill/>
            <a:ln w="9525">
              <a:noFill/>
              <a:miter lim="800000"/>
              <a:headEnd/>
              <a:tailEnd/>
            </a:ln>
          </p:spPr>
        </p:pic>
      </p:grpSp>
      <p:sp>
        <p:nvSpPr>
          <p:cNvPr id="147462" name="Text Box 11"/>
          <p:cNvSpPr txBox="1">
            <a:spLocks noChangeArrowheads="1"/>
          </p:cNvSpPr>
          <p:nvPr/>
        </p:nvSpPr>
        <p:spPr bwMode="auto">
          <a:xfrm rot="10800000">
            <a:off x="115888" y="1558925"/>
            <a:ext cx="531812" cy="3527425"/>
          </a:xfrm>
          <a:prstGeom prst="rect">
            <a:avLst/>
          </a:prstGeom>
          <a:noFill/>
          <a:ln w="9525">
            <a:noFill/>
            <a:miter lim="800000"/>
            <a:headEnd/>
            <a:tailEnd/>
          </a:ln>
        </p:spPr>
        <p:txBody>
          <a:bodyPr vert="eaVert" wrap="none" lIns="50799" tIns="50799" rIns="50799" bIns="50799">
            <a:prstTxWarp prst="textNoShape">
              <a:avLst/>
            </a:prstTxWarp>
            <a:spAutoFit/>
          </a:bodyPr>
          <a:lstStyle/>
          <a:p>
            <a:pPr>
              <a:lnSpc>
                <a:spcPct val="104000"/>
              </a:lnSpc>
              <a:spcBef>
                <a:spcPct val="20000"/>
              </a:spcBef>
              <a:buClr>
                <a:schemeClr val="accent1"/>
              </a:buClr>
              <a:buFont typeface="Arial" pitchFamily="-105" charset="0"/>
              <a:buNone/>
              <a:defRPr/>
            </a:pPr>
            <a:r>
              <a:rPr lang="en-US" sz="2700" b="1">
                <a:solidFill>
                  <a:schemeClr val="bg1"/>
                </a:solidFill>
                <a:effectLst>
                  <a:outerShdw blurRad="38100" dist="38100" dir="2700000" algn="tl">
                    <a:srgbClr val="DDDDDD"/>
                  </a:outerShdw>
                </a:effectLst>
                <a:latin typeface="Tahoma" pitchFamily="-105" charset="0"/>
                <a:ea typeface="Arial" pitchFamily="-105" charset="0"/>
                <a:cs typeface="Arial" pitchFamily="-105" charset="0"/>
              </a:rPr>
              <a:t>Level of Interaction</a:t>
            </a:r>
          </a:p>
        </p:txBody>
      </p:sp>
      <p:sp>
        <p:nvSpPr>
          <p:cNvPr id="147463" name="Text Box 12"/>
          <p:cNvSpPr txBox="1">
            <a:spLocks noChangeArrowheads="1"/>
          </p:cNvSpPr>
          <p:nvPr/>
        </p:nvSpPr>
        <p:spPr bwMode="auto">
          <a:xfrm>
            <a:off x="4843463" y="6626225"/>
            <a:ext cx="955675" cy="533400"/>
          </a:xfrm>
          <a:prstGeom prst="rect">
            <a:avLst/>
          </a:prstGeom>
          <a:noFill/>
          <a:ln w="9525">
            <a:noFill/>
            <a:miter lim="800000"/>
            <a:headEnd/>
            <a:tailEnd/>
          </a:ln>
        </p:spPr>
        <p:txBody>
          <a:bodyPr wrap="none" lIns="50799" tIns="50799" rIns="50799" bIns="50799">
            <a:prstTxWarp prst="textNoShape">
              <a:avLst/>
            </a:prstTxWarp>
            <a:spAutoFit/>
          </a:bodyPr>
          <a:lstStyle/>
          <a:p>
            <a:pPr>
              <a:lnSpc>
                <a:spcPct val="104000"/>
              </a:lnSpc>
              <a:spcBef>
                <a:spcPct val="20000"/>
              </a:spcBef>
              <a:buClr>
                <a:schemeClr val="accent1"/>
              </a:buClr>
              <a:buFont typeface="Arial" pitchFamily="-105" charset="0"/>
              <a:buNone/>
              <a:defRPr/>
            </a:pPr>
            <a:r>
              <a:rPr lang="en-US" sz="2700" b="1">
                <a:solidFill>
                  <a:schemeClr val="bg1"/>
                </a:solidFill>
                <a:effectLst>
                  <a:outerShdw blurRad="38100" dist="38100" dir="2700000" algn="tl">
                    <a:srgbClr val="DDDDDD"/>
                  </a:outerShdw>
                </a:effectLst>
                <a:latin typeface="Tahoma" pitchFamily="-105" charset="0"/>
                <a:ea typeface="Arial" pitchFamily="-105" charset="0"/>
                <a:cs typeface="Arial" pitchFamily="-105" charset="0"/>
              </a:rPr>
              <a:t>Time</a:t>
            </a:r>
          </a:p>
        </p:txBody>
      </p:sp>
      <p:grpSp>
        <p:nvGrpSpPr>
          <p:cNvPr id="20487" name="Group 13"/>
          <p:cNvGrpSpPr>
            <a:grpSpLocks/>
          </p:cNvGrpSpPr>
          <p:nvPr/>
        </p:nvGrpSpPr>
        <p:grpSpPr bwMode="auto">
          <a:xfrm>
            <a:off x="1574800" y="3132138"/>
            <a:ext cx="3213100" cy="3046412"/>
            <a:chOff x="864" y="1776"/>
            <a:chExt cx="1822" cy="1727"/>
          </a:xfrm>
        </p:grpSpPr>
        <p:sp>
          <p:nvSpPr>
            <p:cNvPr id="147471" name="Text Box 14"/>
            <p:cNvSpPr txBox="1">
              <a:spLocks noChangeArrowheads="1"/>
            </p:cNvSpPr>
            <p:nvPr/>
          </p:nvSpPr>
          <p:spPr bwMode="auto">
            <a:xfrm>
              <a:off x="864" y="1776"/>
              <a:ext cx="1639" cy="497"/>
            </a:xfrm>
            <a:prstGeom prst="rect">
              <a:avLst/>
            </a:prstGeom>
            <a:noFill/>
            <a:ln w="12700">
              <a:noFill/>
              <a:miter lim="800000"/>
              <a:headEnd/>
              <a:tailEnd/>
            </a:ln>
          </p:spPr>
          <p:txBody>
            <a:bodyPr wrap="none">
              <a:prstTxWarp prst="textNoShape">
                <a:avLst/>
              </a:prstTxWarp>
              <a:spAutoFit/>
            </a:bodyPr>
            <a:lstStyle/>
            <a:p>
              <a:pPr algn="ctr">
                <a:buClr>
                  <a:schemeClr val="accent2"/>
                </a:buClr>
                <a:buFont typeface="Wingdings" pitchFamily="-105" charset="2"/>
                <a:buNone/>
                <a:defRPr/>
              </a:pPr>
              <a:r>
                <a:rPr lang="en-US" sz="2700" b="1">
                  <a:solidFill>
                    <a:schemeClr val="bg1"/>
                  </a:solidFill>
                  <a:effectLst>
                    <a:outerShdw blurRad="38100" dist="38100" dir="2700000" algn="tl">
                      <a:srgbClr val="DDDDDD"/>
                    </a:outerShdw>
                  </a:effectLst>
                  <a:latin typeface="Tahoma" pitchFamily="-105" charset="0"/>
                  <a:ea typeface="Arial" pitchFamily="-105" charset="0"/>
                  <a:cs typeface="Arial" pitchFamily="-105" charset="0"/>
                </a:rPr>
                <a:t>Individual</a:t>
              </a:r>
              <a:r>
                <a:rPr lang="en-US" b="1">
                  <a:solidFill>
                    <a:schemeClr val="bg1"/>
                  </a:solidFill>
                  <a:effectLst>
                    <a:outerShdw blurRad="38100" dist="38100" dir="2700000" algn="tl">
                      <a:srgbClr val="DDDDDD"/>
                    </a:outerShdw>
                  </a:effectLst>
                  <a:latin typeface="Tahoma" pitchFamily="-105" charset="0"/>
                  <a:ea typeface="Arial" pitchFamily="-105" charset="0"/>
                  <a:cs typeface="Arial" pitchFamily="-105" charset="0"/>
                </a:rPr>
                <a:t>  - </a:t>
              </a:r>
            </a:p>
            <a:p>
              <a:pPr algn="ctr">
                <a:buClr>
                  <a:schemeClr val="accent2"/>
                </a:buClr>
                <a:buFont typeface="Wingdings" pitchFamily="-105" charset="2"/>
                <a:buNone/>
                <a:defRPr/>
              </a:pPr>
              <a:r>
                <a:rPr lang="en-US" b="1">
                  <a:solidFill>
                    <a:schemeClr val="bg1"/>
                  </a:solidFill>
                  <a:effectLst>
                    <a:outerShdw blurRad="38100" dist="38100" dir="2700000" algn="tl">
                      <a:srgbClr val="DDDDDD"/>
                    </a:outerShdw>
                  </a:effectLst>
                  <a:latin typeface="Tahoma" pitchFamily="-105" charset="0"/>
                  <a:ea typeface="Arial" pitchFamily="-105" charset="0"/>
                  <a:cs typeface="Arial" pitchFamily="-105" charset="0"/>
                </a:rPr>
                <a:t>Web 1.0 Thinking</a:t>
              </a:r>
            </a:p>
          </p:txBody>
        </p:sp>
        <p:sp>
          <p:nvSpPr>
            <p:cNvPr id="147472" name="Text Box 15"/>
            <p:cNvSpPr txBox="1">
              <a:spLocks noChangeArrowheads="1"/>
            </p:cNvSpPr>
            <p:nvPr/>
          </p:nvSpPr>
          <p:spPr bwMode="auto">
            <a:xfrm>
              <a:off x="1094" y="2983"/>
              <a:ext cx="1592" cy="520"/>
            </a:xfrm>
            <a:prstGeom prst="rect">
              <a:avLst/>
            </a:prstGeom>
            <a:noFill/>
            <a:ln w="9525">
              <a:noFill/>
              <a:miter lim="800000"/>
              <a:headEnd/>
              <a:tailEnd/>
            </a:ln>
          </p:spPr>
          <p:txBody>
            <a:bodyPr>
              <a:prstTxWarp prst="textNoShape">
                <a:avLst/>
              </a:prstTxWarp>
              <a:spAutoFit/>
            </a:bodyPr>
            <a:lstStyle/>
            <a:p>
              <a:pPr marL="252413" indent="-252413" algn="ctr">
                <a:buClr>
                  <a:srgbClr val="80A5CF"/>
                </a:buClr>
                <a:defRPr/>
              </a:pPr>
              <a:r>
                <a:rPr lang="en-US" sz="1800">
                  <a:solidFill>
                    <a:schemeClr val="bg1"/>
                  </a:solidFill>
                  <a:effectLst>
                    <a:outerShdw blurRad="38100" dist="38100" dir="2700000" algn="tl">
                      <a:srgbClr val="DDDDDD"/>
                    </a:outerShdw>
                  </a:effectLst>
                  <a:latin typeface="Tahoma" pitchFamily="-105" charset="0"/>
                  <a:ea typeface="Arial" pitchFamily="-105" charset="0"/>
                  <a:cs typeface="Arial" pitchFamily="-105" charset="0"/>
                </a:rPr>
                <a:t>Mosaic, Prodigy, Compuserve, AOL, Netscape</a:t>
              </a:r>
            </a:p>
          </p:txBody>
        </p:sp>
      </p:grpSp>
      <p:grpSp>
        <p:nvGrpSpPr>
          <p:cNvPr id="20488" name="Group 16"/>
          <p:cNvGrpSpPr>
            <a:grpSpLocks/>
          </p:cNvGrpSpPr>
          <p:nvPr/>
        </p:nvGrpSpPr>
        <p:grpSpPr bwMode="auto">
          <a:xfrm>
            <a:off x="4840288" y="2058988"/>
            <a:ext cx="2890837" cy="4451350"/>
            <a:chOff x="2715" y="1167"/>
            <a:chExt cx="1639" cy="2524"/>
          </a:xfrm>
        </p:grpSpPr>
        <p:sp>
          <p:nvSpPr>
            <p:cNvPr id="147469" name="Text Box 17"/>
            <p:cNvSpPr txBox="1">
              <a:spLocks noChangeArrowheads="1"/>
            </p:cNvSpPr>
            <p:nvPr/>
          </p:nvSpPr>
          <p:spPr bwMode="auto">
            <a:xfrm>
              <a:off x="2715" y="1167"/>
              <a:ext cx="1639" cy="497"/>
            </a:xfrm>
            <a:prstGeom prst="rect">
              <a:avLst/>
            </a:prstGeom>
            <a:noFill/>
            <a:ln w="12700">
              <a:noFill/>
              <a:miter lim="800000"/>
              <a:headEnd/>
              <a:tailEnd/>
            </a:ln>
          </p:spPr>
          <p:txBody>
            <a:bodyPr wrap="none">
              <a:prstTxWarp prst="textNoShape">
                <a:avLst/>
              </a:prstTxWarp>
              <a:spAutoFit/>
            </a:bodyPr>
            <a:lstStyle/>
            <a:p>
              <a:pPr algn="ctr">
                <a:buClr>
                  <a:schemeClr val="accent2"/>
                </a:buClr>
                <a:buFont typeface="Wingdings" pitchFamily="-105" charset="2"/>
                <a:buNone/>
                <a:defRPr/>
              </a:pPr>
              <a:r>
                <a:rPr lang="en-US" sz="2700" b="1">
                  <a:solidFill>
                    <a:schemeClr val="bg1"/>
                  </a:solidFill>
                  <a:effectLst>
                    <a:outerShdw blurRad="38100" dist="38100" dir="2700000" algn="tl">
                      <a:srgbClr val="DDDDDD"/>
                    </a:outerShdw>
                  </a:effectLst>
                  <a:latin typeface="Tahoma" pitchFamily="-105" charset="0"/>
                  <a:ea typeface="Arial" pitchFamily="-105" charset="0"/>
                  <a:cs typeface="Arial" pitchFamily="-105" charset="0"/>
                </a:rPr>
                <a:t>Connected</a:t>
              </a:r>
              <a:r>
                <a:rPr lang="en-US" b="1">
                  <a:solidFill>
                    <a:schemeClr val="bg1"/>
                  </a:solidFill>
                  <a:effectLst>
                    <a:outerShdw blurRad="38100" dist="38100" dir="2700000" algn="tl">
                      <a:srgbClr val="DDDDDD"/>
                    </a:outerShdw>
                  </a:effectLst>
                  <a:latin typeface="Tahoma" pitchFamily="-105" charset="0"/>
                  <a:ea typeface="Arial" pitchFamily="-105" charset="0"/>
                  <a:cs typeface="Arial" pitchFamily="-105" charset="0"/>
                </a:rPr>
                <a:t> </a:t>
              </a:r>
            </a:p>
            <a:p>
              <a:pPr algn="ctr">
                <a:buClr>
                  <a:schemeClr val="accent2"/>
                </a:buClr>
                <a:buFont typeface="Wingdings" pitchFamily="-105" charset="2"/>
                <a:buNone/>
                <a:defRPr/>
              </a:pPr>
              <a:r>
                <a:rPr lang="en-US" b="1">
                  <a:solidFill>
                    <a:schemeClr val="bg1"/>
                  </a:solidFill>
                  <a:effectLst>
                    <a:outerShdw blurRad="38100" dist="38100" dir="2700000" algn="tl">
                      <a:srgbClr val="DDDDDD"/>
                    </a:outerShdw>
                  </a:effectLst>
                  <a:latin typeface="Tahoma" pitchFamily="-105" charset="0"/>
                  <a:ea typeface="Arial" pitchFamily="-105" charset="0"/>
                  <a:cs typeface="Arial" pitchFamily="-105" charset="0"/>
                </a:rPr>
                <a:t>Web 2.0 Thinking</a:t>
              </a:r>
            </a:p>
          </p:txBody>
        </p:sp>
        <p:sp>
          <p:nvSpPr>
            <p:cNvPr id="147470" name="Text Box 18"/>
            <p:cNvSpPr txBox="1">
              <a:spLocks noChangeArrowheads="1"/>
            </p:cNvSpPr>
            <p:nvPr/>
          </p:nvSpPr>
          <p:spPr bwMode="auto">
            <a:xfrm>
              <a:off x="2765" y="2225"/>
              <a:ext cx="1382" cy="1466"/>
            </a:xfrm>
            <a:prstGeom prst="rect">
              <a:avLst/>
            </a:prstGeom>
            <a:noFill/>
            <a:ln w="9525">
              <a:noFill/>
              <a:miter lim="800000"/>
              <a:headEnd/>
              <a:tailEnd/>
            </a:ln>
          </p:spPr>
          <p:txBody>
            <a:bodyPr>
              <a:prstTxWarp prst="textNoShape">
                <a:avLst/>
              </a:prstTxWarp>
              <a:spAutoFit/>
            </a:bodyPr>
            <a:lstStyle/>
            <a:p>
              <a:pPr marL="252413" indent="-252413" algn="ctr">
                <a:buClr>
                  <a:srgbClr val="80A5CF"/>
                </a:buClr>
                <a:defRPr/>
              </a:pPr>
              <a:r>
                <a:rPr lang="en-US" sz="1800">
                  <a:solidFill>
                    <a:schemeClr val="bg1"/>
                  </a:solidFill>
                  <a:effectLst>
                    <a:outerShdw blurRad="38100" dist="38100" dir="2700000" algn="tl">
                      <a:srgbClr val="DDDDDD"/>
                    </a:outerShdw>
                  </a:effectLst>
                  <a:latin typeface="Tahoma" pitchFamily="-105" charset="0"/>
                  <a:ea typeface="Arial" pitchFamily="-105" charset="0"/>
                  <a:cs typeface="Arial" pitchFamily="-105" charset="0"/>
                </a:rPr>
                <a:t>	Facebook, Friendster, Yahoo, Blogger, Wikipedia, eBay, Typepad, LinkedIn. Amazon, MySpace, Textamerica, Delicious, HubPages</a:t>
              </a:r>
            </a:p>
          </p:txBody>
        </p:sp>
      </p:grpSp>
      <p:grpSp>
        <p:nvGrpSpPr>
          <p:cNvPr id="20489" name="Group 19"/>
          <p:cNvGrpSpPr>
            <a:grpSpLocks/>
          </p:cNvGrpSpPr>
          <p:nvPr/>
        </p:nvGrpSpPr>
        <p:grpSpPr bwMode="auto">
          <a:xfrm>
            <a:off x="7450138" y="685800"/>
            <a:ext cx="2503487" cy="5461000"/>
            <a:chOff x="4224" y="389"/>
            <a:chExt cx="1419" cy="3096"/>
          </a:xfrm>
        </p:grpSpPr>
        <p:sp>
          <p:nvSpPr>
            <p:cNvPr id="147467" name="Text Box 20"/>
            <p:cNvSpPr txBox="1">
              <a:spLocks noChangeArrowheads="1"/>
            </p:cNvSpPr>
            <p:nvPr/>
          </p:nvSpPr>
          <p:spPr bwMode="auto">
            <a:xfrm>
              <a:off x="4392" y="389"/>
              <a:ext cx="1136" cy="707"/>
            </a:xfrm>
            <a:prstGeom prst="rect">
              <a:avLst/>
            </a:prstGeom>
            <a:noFill/>
            <a:ln w="12700">
              <a:noFill/>
              <a:miter lim="800000"/>
              <a:headEnd/>
              <a:tailEnd/>
            </a:ln>
          </p:spPr>
          <p:txBody>
            <a:bodyPr wrap="none">
              <a:prstTxWarp prst="textNoShape">
                <a:avLst/>
              </a:prstTxWarp>
              <a:spAutoFit/>
            </a:bodyPr>
            <a:lstStyle/>
            <a:p>
              <a:pPr algn="ctr">
                <a:buClr>
                  <a:schemeClr val="accent2"/>
                </a:buClr>
                <a:buFont typeface="Wingdings" pitchFamily="-105" charset="2"/>
                <a:buNone/>
                <a:defRPr/>
              </a:pPr>
              <a:r>
                <a:rPr lang="en-US" sz="2700" b="1">
                  <a:solidFill>
                    <a:schemeClr val="bg1"/>
                  </a:solidFill>
                  <a:effectLst>
                    <a:outerShdw blurRad="38100" dist="38100" dir="2700000" algn="tl">
                      <a:srgbClr val="DDDDDD"/>
                    </a:outerShdw>
                  </a:effectLst>
                  <a:latin typeface="Tahoma" pitchFamily="-105" charset="0"/>
                  <a:ea typeface="Arial" pitchFamily="-105" charset="0"/>
                  <a:cs typeface="Arial" pitchFamily="-105" charset="0"/>
                </a:rPr>
                <a:t>SENSORY</a:t>
              </a:r>
            </a:p>
            <a:p>
              <a:pPr algn="ctr">
                <a:buClr>
                  <a:schemeClr val="accent2"/>
                </a:buClr>
                <a:buFont typeface="Wingdings" pitchFamily="-105" charset="2"/>
                <a:buNone/>
                <a:defRPr/>
              </a:pPr>
              <a:r>
                <a:rPr lang="en-US" b="1">
                  <a:solidFill>
                    <a:schemeClr val="bg1"/>
                  </a:solidFill>
                  <a:effectLst>
                    <a:outerShdw blurRad="38100" dist="38100" dir="2700000" algn="tl">
                      <a:srgbClr val="DDDDDD"/>
                    </a:outerShdw>
                  </a:effectLst>
                  <a:latin typeface="Tahoma" pitchFamily="-105" charset="0"/>
                  <a:ea typeface="Arial" pitchFamily="-105" charset="0"/>
                  <a:cs typeface="Arial" pitchFamily="-105" charset="0"/>
                </a:rPr>
                <a:t>3D Internet</a:t>
              </a:r>
            </a:p>
            <a:p>
              <a:pPr algn="ctr">
                <a:buClr>
                  <a:schemeClr val="accent2"/>
                </a:buClr>
                <a:buFont typeface="Wingdings" pitchFamily="-105" charset="2"/>
                <a:buNone/>
                <a:defRPr/>
              </a:pPr>
              <a:r>
                <a:rPr lang="en-US" b="1">
                  <a:solidFill>
                    <a:schemeClr val="bg1"/>
                  </a:solidFill>
                  <a:effectLst>
                    <a:outerShdw blurRad="38100" dist="38100" dir="2700000" algn="tl">
                      <a:srgbClr val="DDDDDD"/>
                    </a:outerShdw>
                  </a:effectLst>
                  <a:latin typeface="Tahoma" pitchFamily="-105" charset="0"/>
                  <a:ea typeface="Arial" pitchFamily="-105" charset="0"/>
                  <a:cs typeface="Arial" pitchFamily="-105" charset="0"/>
                </a:rPr>
                <a:t>Thinking</a:t>
              </a:r>
              <a:endParaRPr lang="en-US" b="1" i="1">
                <a:solidFill>
                  <a:schemeClr val="bg1"/>
                </a:solidFill>
                <a:effectLst>
                  <a:outerShdw blurRad="38100" dist="38100" dir="2700000" algn="tl">
                    <a:srgbClr val="DDDDDD"/>
                  </a:outerShdw>
                </a:effectLst>
                <a:latin typeface="Tahoma" pitchFamily="-105" charset="0"/>
                <a:ea typeface="Arial" pitchFamily="-105" charset="0"/>
                <a:cs typeface="Arial" pitchFamily="-105" charset="0"/>
              </a:endParaRPr>
            </a:p>
          </p:txBody>
        </p:sp>
        <p:sp>
          <p:nvSpPr>
            <p:cNvPr id="147468" name="Text Box 21"/>
            <p:cNvSpPr txBox="1">
              <a:spLocks noChangeArrowheads="1"/>
            </p:cNvSpPr>
            <p:nvPr/>
          </p:nvSpPr>
          <p:spPr bwMode="auto">
            <a:xfrm>
              <a:off x="4224" y="2176"/>
              <a:ext cx="1419" cy="1309"/>
            </a:xfrm>
            <a:prstGeom prst="rect">
              <a:avLst/>
            </a:prstGeom>
            <a:noFill/>
            <a:ln w="9525">
              <a:noFill/>
              <a:miter lim="800000"/>
              <a:headEnd/>
              <a:tailEnd/>
            </a:ln>
          </p:spPr>
          <p:txBody>
            <a:bodyPr>
              <a:prstTxWarp prst="textNoShape">
                <a:avLst/>
              </a:prstTxWarp>
              <a:spAutoFit/>
            </a:bodyPr>
            <a:lstStyle/>
            <a:p>
              <a:pPr marL="252413" indent="-252413" algn="ctr">
                <a:buClr>
                  <a:srgbClr val="80A5CF"/>
                </a:buClr>
                <a:defRPr/>
              </a:pPr>
              <a:r>
                <a:rPr lang="en-US" sz="1800">
                  <a:solidFill>
                    <a:schemeClr val="bg1"/>
                  </a:solidFill>
                  <a:effectLst>
                    <a:outerShdw blurRad="38100" dist="38100" dir="2700000" algn="tl">
                      <a:srgbClr val="DDDDDD"/>
                    </a:outerShdw>
                  </a:effectLst>
                  <a:latin typeface="Tahoma" pitchFamily="-105" charset="0"/>
                  <a:ea typeface="Arial" pitchFamily="-105" charset="0"/>
                  <a:cs typeface="Arial" pitchFamily="-105" charset="0"/>
                </a:rPr>
                <a:t>	SecondLife, Active Worlds, There, SimsOnline, Club Penguin, World of Warcraft, 3D planets, ToonTown, Habbo, VSlide, Protosphere</a:t>
              </a:r>
            </a:p>
          </p:txBody>
        </p:sp>
      </p:grpSp>
      <p:sp>
        <p:nvSpPr>
          <p:cNvPr id="23" name="Text Box 6"/>
          <p:cNvSpPr txBox="1">
            <a:spLocks noChangeArrowheads="1"/>
          </p:cNvSpPr>
          <p:nvPr/>
        </p:nvSpPr>
        <p:spPr bwMode="auto">
          <a:xfrm>
            <a:off x="7200900" y="7277100"/>
            <a:ext cx="1524000" cy="349250"/>
          </a:xfrm>
          <a:prstGeom prst="rect">
            <a:avLst/>
          </a:prstGeom>
          <a:noFill/>
          <a:ln w="9525">
            <a:noFill/>
            <a:miter lim="800000"/>
            <a:headEnd/>
            <a:tailEnd/>
          </a:ln>
        </p:spPr>
        <p:txBody>
          <a:bodyPr wrap="none" lIns="101599" tIns="50799" rIns="101599" bIns="50799">
            <a:prstTxWarp prst="textNoShape">
              <a:avLst/>
            </a:prstTxWarp>
            <a:spAutoFit/>
          </a:bodyPr>
          <a:lstStyle/>
          <a:p>
            <a:pPr>
              <a:defRPr/>
            </a:pPr>
            <a:r>
              <a:rPr lang="en-US" sz="1600">
                <a:solidFill>
                  <a:srgbClr val="FFFFFF"/>
                </a:solidFill>
                <a:effectLst>
                  <a:outerShdw blurRad="38100" dist="38100" dir="2700000" algn="tl">
                    <a:srgbClr val="DDDDDD"/>
                  </a:outerShdw>
                </a:effectLst>
                <a:latin typeface="Tahoma" pitchFamily="-105" charset="0"/>
              </a:rPr>
              <a:t>Hamilton 2008</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247650" y="304800"/>
            <a:ext cx="9664700" cy="914400"/>
          </a:xfrm>
        </p:spPr>
        <p:txBody>
          <a:bodyPr lIns="0" tIns="0" rIns="0" bIns="0" anchor="t"/>
          <a:lstStyle/>
          <a:p>
            <a:pPr eaLnBrk="1" hangingPunct="1">
              <a:lnSpc>
                <a:spcPct val="95000"/>
              </a:lnSpc>
              <a:defRPr/>
            </a:pPr>
            <a:r>
              <a:rPr lang="en-US" sz="4300">
                <a:solidFill>
                  <a:srgbClr val="DEDEDE"/>
                </a:solidFill>
                <a:effectLst>
                  <a:outerShdw blurRad="38100" dist="38100" dir="2700000" algn="tl">
                    <a:srgbClr val="DDDDDD"/>
                  </a:outerShdw>
                </a:effectLst>
                <a:latin typeface="Trebuchet MS" pitchFamily="-105" charset="0"/>
                <a:ea typeface="ＭＳ Ｐゴシック" pitchFamily="-105" charset="-128"/>
              </a:rPr>
              <a:t>Pros &amp; Cons</a:t>
            </a:r>
          </a:p>
        </p:txBody>
      </p:sp>
      <p:sp>
        <p:nvSpPr>
          <p:cNvPr id="37890" name="Rectangle 2"/>
          <p:cNvSpPr>
            <a:spLocks noGrp="1" noChangeArrowheads="1"/>
          </p:cNvSpPr>
          <p:nvPr>
            <p:ph type="body" sz="half" idx="1"/>
          </p:nvPr>
        </p:nvSpPr>
        <p:spPr>
          <a:xfrm>
            <a:off x="292100" y="1676400"/>
            <a:ext cx="4584700" cy="5486400"/>
          </a:xfrm>
        </p:spPr>
        <p:txBody>
          <a:bodyPr lIns="0" tIns="0" rIns="0" bIns="0"/>
          <a:lstStyle/>
          <a:p>
            <a:pPr marL="457200" lvl="1" indent="-342900" eaLnBrk="1" hangingPunct="1">
              <a:lnSpc>
                <a:spcPct val="95000"/>
              </a:lnSpc>
              <a:spcBef>
                <a:spcPct val="0"/>
              </a:spcBef>
              <a:buFont typeface="Lucida Grande" pitchFamily="-105" charset="0"/>
              <a:buChar char="+"/>
              <a:defRPr/>
            </a:pPr>
            <a:r>
              <a:rPr lang="en-US" sz="3200">
                <a:solidFill>
                  <a:srgbClr val="DEDEDE"/>
                </a:solidFill>
                <a:effectLst>
                  <a:outerShdw blurRad="38100" dist="38100" dir="2700000" algn="tl">
                    <a:srgbClr val="DDDDDD"/>
                  </a:outerShdw>
                </a:effectLst>
                <a:latin typeface="Trebuchet MS" pitchFamily="-105" charset="0"/>
                <a:ea typeface="ＭＳ Ｐゴシック" pitchFamily="-105" charset="-128"/>
              </a:rPr>
              <a:t>Low</a:t>
            </a:r>
            <a:r>
              <a:rPr lang="en-US" sz="3200" smtClean="0">
                <a:solidFill>
                  <a:srgbClr val="DEDEDE"/>
                </a:solidFill>
                <a:effectLst>
                  <a:outerShdw blurRad="38100" dist="38100" dir="2700000" algn="tl">
                    <a:srgbClr val="DDDDDD"/>
                  </a:outerShdw>
                </a:effectLst>
                <a:latin typeface="Trebuchet MS" pitchFamily="-105" charset="0"/>
                <a:ea typeface="ＭＳ Ｐゴシック" pitchFamily="-105" charset="-128"/>
              </a:rPr>
              <a:t> entry barriers, software often free</a:t>
            </a:r>
          </a:p>
          <a:p>
            <a:pPr marL="457200" lvl="1" indent="-342900" eaLnBrk="1" hangingPunct="1">
              <a:lnSpc>
                <a:spcPct val="95000"/>
              </a:lnSpc>
              <a:spcBef>
                <a:spcPct val="0"/>
              </a:spcBef>
              <a:buFont typeface="Lucida Grande" pitchFamily="-105" charset="0"/>
              <a:buChar char="+"/>
              <a:defRPr/>
            </a:pPr>
            <a:r>
              <a:rPr lang="en-US" sz="3200" smtClean="0">
                <a:solidFill>
                  <a:srgbClr val="DEDEDE"/>
                </a:solidFill>
                <a:effectLst>
                  <a:outerShdw blurRad="38100" dist="38100" dir="2700000" algn="tl">
                    <a:srgbClr val="DDDDDD"/>
                  </a:outerShdw>
                </a:effectLst>
                <a:latin typeface="Trebuchet MS" pitchFamily="-105" charset="0"/>
                <a:ea typeface="ＭＳ Ｐゴシック" pitchFamily="-105" charset="-128"/>
              </a:rPr>
              <a:t>VWs humanize technology</a:t>
            </a:r>
          </a:p>
          <a:p>
            <a:pPr marL="457200" lvl="1" indent="-342900" eaLnBrk="1" hangingPunct="1">
              <a:lnSpc>
                <a:spcPct val="95000"/>
              </a:lnSpc>
              <a:spcBef>
                <a:spcPct val="0"/>
              </a:spcBef>
              <a:buFont typeface="Lucida Grande" pitchFamily="-105" charset="0"/>
              <a:buChar char="+"/>
              <a:defRPr/>
            </a:pPr>
            <a:r>
              <a:rPr lang="en-US" sz="3200" smtClean="0">
                <a:solidFill>
                  <a:srgbClr val="DEDEDE"/>
                </a:solidFill>
                <a:effectLst>
                  <a:outerShdw blurRad="38100" dist="38100" dir="2700000" algn="tl">
                    <a:srgbClr val="DDDDDD"/>
                  </a:outerShdw>
                </a:effectLst>
                <a:latin typeface="Trebuchet MS" pitchFamily="-105" charset="0"/>
                <a:ea typeface="ＭＳ Ｐゴシック" pitchFamily="-105" charset="-128"/>
              </a:rPr>
              <a:t>Young generation already there, “grown virtual”</a:t>
            </a:r>
          </a:p>
          <a:p>
            <a:pPr marL="457200" lvl="1" indent="-342900" eaLnBrk="1" hangingPunct="1">
              <a:lnSpc>
                <a:spcPct val="95000"/>
              </a:lnSpc>
              <a:spcBef>
                <a:spcPct val="0"/>
              </a:spcBef>
              <a:buFont typeface="Lucida Grande" pitchFamily="-105" charset="0"/>
              <a:buChar char="+"/>
              <a:defRPr/>
            </a:pPr>
            <a:r>
              <a:rPr lang="en-US" sz="3200" smtClean="0">
                <a:solidFill>
                  <a:srgbClr val="DEDEDE"/>
                </a:solidFill>
                <a:effectLst>
                  <a:outerShdw blurRad="38100" dist="38100" dir="2700000" algn="tl">
                    <a:srgbClr val="DDDDDD"/>
                  </a:outerShdw>
                </a:effectLst>
                <a:latin typeface="Trebuchet MS" pitchFamily="-105" charset="0"/>
                <a:ea typeface="ＭＳ Ｐゴシック" pitchFamily="-105" charset="-128"/>
              </a:rPr>
              <a:t>Microtransactions</a:t>
            </a:r>
          </a:p>
          <a:p>
            <a:pPr marL="457200" lvl="1" indent="-342900" eaLnBrk="1" hangingPunct="1">
              <a:lnSpc>
                <a:spcPct val="95000"/>
              </a:lnSpc>
              <a:spcBef>
                <a:spcPct val="0"/>
              </a:spcBef>
              <a:buFont typeface="Lucida Grande" pitchFamily="-105" charset="0"/>
              <a:buChar char="+"/>
              <a:defRPr/>
            </a:pPr>
            <a:r>
              <a:rPr lang="en-US" sz="3200" smtClean="0">
                <a:solidFill>
                  <a:srgbClr val="DEDEDE"/>
                </a:solidFill>
                <a:effectLst>
                  <a:outerShdw blurRad="38100" dist="38100" dir="2700000" algn="tl">
                    <a:srgbClr val="DDDDDD"/>
                  </a:outerShdw>
                </a:effectLst>
                <a:latin typeface="Trebuchet MS" pitchFamily="-105" charset="0"/>
                <a:ea typeface="ＭＳ Ｐゴシック" pitchFamily="-105" charset="-128"/>
              </a:rPr>
              <a:t>Microemployees</a:t>
            </a:r>
          </a:p>
          <a:p>
            <a:pPr marL="457200" lvl="1" indent="-342900" eaLnBrk="1" hangingPunct="1">
              <a:lnSpc>
                <a:spcPct val="95000"/>
              </a:lnSpc>
              <a:spcBef>
                <a:spcPct val="0"/>
              </a:spcBef>
              <a:buFont typeface="Lucida Grande" pitchFamily="-105" charset="0"/>
              <a:buChar char="+"/>
              <a:defRPr/>
            </a:pPr>
            <a:r>
              <a:rPr lang="en-US" sz="3200" smtClean="0">
                <a:solidFill>
                  <a:srgbClr val="DEDEDE"/>
                </a:solidFill>
                <a:effectLst>
                  <a:outerShdw blurRad="38100" dist="38100" dir="2700000" algn="tl">
                    <a:srgbClr val="DDDDDD"/>
                  </a:outerShdw>
                </a:effectLst>
                <a:latin typeface="Trebuchet MS" pitchFamily="-105" charset="0"/>
                <a:ea typeface="ＭＳ Ｐゴシック" pitchFamily="-105" charset="-128"/>
              </a:rPr>
              <a:t>International reach</a:t>
            </a:r>
          </a:p>
          <a:p>
            <a:pPr marL="457200" lvl="1" indent="-342900" eaLnBrk="1" hangingPunct="1">
              <a:lnSpc>
                <a:spcPct val="95000"/>
              </a:lnSpc>
              <a:spcBef>
                <a:spcPct val="0"/>
              </a:spcBef>
              <a:buFont typeface="Lucida Grande" pitchFamily="-105" charset="0"/>
              <a:buChar char="+"/>
              <a:defRPr/>
            </a:pPr>
            <a:endParaRPr lang="en-US" sz="3200" smtClean="0">
              <a:solidFill>
                <a:srgbClr val="DEDEDE"/>
              </a:solidFill>
              <a:effectLst>
                <a:outerShdw blurRad="38100" dist="38100" dir="2700000" algn="tl">
                  <a:srgbClr val="DDDDDD"/>
                </a:outerShdw>
              </a:effectLst>
              <a:latin typeface="Trebuchet MS" pitchFamily="-105" charset="0"/>
              <a:ea typeface="ＭＳ Ｐゴシック" pitchFamily="-105" charset="-128"/>
            </a:endParaRPr>
          </a:p>
          <a:p>
            <a:pPr marL="457200" lvl="1" indent="-342900" eaLnBrk="1" hangingPunct="1">
              <a:lnSpc>
                <a:spcPct val="95000"/>
              </a:lnSpc>
              <a:spcBef>
                <a:spcPct val="0"/>
              </a:spcBef>
              <a:buFont typeface="Lucida Grande" pitchFamily="-105" charset="0"/>
              <a:buChar char="+"/>
              <a:defRPr/>
            </a:pPr>
            <a:endParaRPr lang="en-US" sz="3200" smtClean="0">
              <a:solidFill>
                <a:srgbClr val="DEDEDE"/>
              </a:solidFill>
              <a:effectLst>
                <a:outerShdw blurRad="38100" dist="38100" dir="2700000" algn="tl">
                  <a:srgbClr val="DDDDDD"/>
                </a:outerShdw>
              </a:effectLst>
              <a:latin typeface="Trebuchet MS" pitchFamily="-105" charset="0"/>
              <a:ea typeface="ＭＳ Ｐゴシック" pitchFamily="-105" charset="-128"/>
            </a:endParaRPr>
          </a:p>
          <a:p>
            <a:pPr marL="457200" lvl="1" indent="-342900" eaLnBrk="1" hangingPunct="1">
              <a:lnSpc>
                <a:spcPct val="95000"/>
              </a:lnSpc>
              <a:spcBef>
                <a:spcPct val="0"/>
              </a:spcBef>
              <a:buFont typeface="Lucida Grande" pitchFamily="-105" charset="0"/>
              <a:buChar char="+"/>
              <a:defRPr/>
            </a:pPr>
            <a:endParaRPr lang="en-US" sz="3200">
              <a:solidFill>
                <a:srgbClr val="DEDEDE"/>
              </a:solidFill>
              <a:effectLst>
                <a:outerShdw blurRad="38100" dist="38100" dir="2700000" algn="tl">
                  <a:srgbClr val="DDDDDD"/>
                </a:outerShdw>
              </a:effectLst>
              <a:latin typeface="Trebuchet MS" pitchFamily="-105" charset="0"/>
              <a:ea typeface="ＭＳ Ｐゴシック" pitchFamily="-105" charset="-128"/>
            </a:endParaRPr>
          </a:p>
        </p:txBody>
      </p:sp>
      <p:sp>
        <p:nvSpPr>
          <p:cNvPr id="37891" name="Rectangle 3"/>
          <p:cNvSpPr>
            <a:spLocks noGrp="1" noChangeArrowheads="1"/>
          </p:cNvSpPr>
          <p:nvPr>
            <p:ph type="body" sz="half" idx="2"/>
          </p:nvPr>
        </p:nvSpPr>
        <p:spPr>
          <a:xfrm>
            <a:off x="5372100" y="1676400"/>
            <a:ext cx="4584700" cy="5486400"/>
          </a:xfrm>
        </p:spPr>
        <p:txBody>
          <a:bodyPr lIns="0" tIns="0" rIns="0" bIns="0"/>
          <a:lstStyle/>
          <a:p>
            <a:pPr marL="457200" lvl="1" indent="-342900" eaLnBrk="1" hangingPunct="1">
              <a:lnSpc>
                <a:spcPct val="95000"/>
              </a:lnSpc>
              <a:spcBef>
                <a:spcPct val="0"/>
              </a:spcBef>
              <a:buFont typeface="Lucida Grande" pitchFamily="-105" charset="0"/>
              <a:buChar char="−"/>
              <a:defRPr/>
            </a:pPr>
            <a:r>
              <a:rPr lang="en-US" sz="3200" smtClean="0">
                <a:solidFill>
                  <a:srgbClr val="DEDEDE"/>
                </a:solidFill>
                <a:effectLst>
                  <a:outerShdw blurRad="38100" dist="38100" dir="2700000" algn="tl">
                    <a:srgbClr val="DDDDDD"/>
                  </a:outerShdw>
                </a:effectLst>
                <a:latin typeface="Trebuchet MS" pitchFamily="-105" charset="0"/>
                <a:ea typeface="ＭＳ Ｐゴシック" pitchFamily="-105" charset="-128"/>
              </a:rPr>
              <a:t>Some hardware requirements</a:t>
            </a:r>
          </a:p>
          <a:p>
            <a:pPr marL="457200" lvl="1" indent="-342900" eaLnBrk="1" hangingPunct="1">
              <a:lnSpc>
                <a:spcPct val="95000"/>
              </a:lnSpc>
              <a:spcBef>
                <a:spcPct val="0"/>
              </a:spcBef>
              <a:buFont typeface="Lucida Grande" pitchFamily="-105" charset="0"/>
              <a:buChar char="−"/>
              <a:defRPr/>
            </a:pPr>
            <a:r>
              <a:rPr lang="en-US" sz="3200" smtClean="0">
                <a:solidFill>
                  <a:srgbClr val="DEDEDE"/>
                </a:solidFill>
                <a:effectLst>
                  <a:outerShdw blurRad="38100" dist="38100" dir="2700000" algn="tl">
                    <a:srgbClr val="DDDDDD"/>
                  </a:outerShdw>
                </a:effectLst>
                <a:latin typeface="Trebuchet MS" pitchFamily="-105" charset="0"/>
                <a:ea typeface="ＭＳ Ｐゴシック" pitchFamily="-105" charset="-128"/>
              </a:rPr>
              <a:t>“User friendliness”</a:t>
            </a:r>
          </a:p>
          <a:p>
            <a:pPr marL="457200" lvl="1" indent="-342900" eaLnBrk="1" hangingPunct="1">
              <a:lnSpc>
                <a:spcPct val="95000"/>
              </a:lnSpc>
              <a:spcBef>
                <a:spcPct val="0"/>
              </a:spcBef>
              <a:buFont typeface="Lucida Grande" pitchFamily="-105" charset="0"/>
              <a:buChar char="−"/>
              <a:defRPr/>
            </a:pPr>
            <a:r>
              <a:rPr lang="en-US" sz="3200" smtClean="0">
                <a:solidFill>
                  <a:srgbClr val="DEDEDE"/>
                </a:solidFill>
                <a:effectLst>
                  <a:outerShdw blurRad="38100" dist="38100" dir="2700000" algn="tl">
                    <a:srgbClr val="DDDDDD"/>
                  </a:outerShdw>
                </a:effectLst>
                <a:latin typeface="Trebuchet MS" pitchFamily="-105" charset="0"/>
                <a:ea typeface="ＭＳ Ｐゴシック" pitchFamily="-105" charset="-128"/>
              </a:rPr>
              <a:t>Not regulated</a:t>
            </a:r>
          </a:p>
          <a:p>
            <a:pPr marL="457200" lvl="1" indent="-342900" eaLnBrk="1" hangingPunct="1">
              <a:lnSpc>
                <a:spcPct val="95000"/>
              </a:lnSpc>
              <a:spcBef>
                <a:spcPct val="0"/>
              </a:spcBef>
              <a:buFont typeface="Lucida Grande" pitchFamily="-105" charset="0"/>
              <a:buChar char="−"/>
              <a:defRPr/>
            </a:pPr>
            <a:r>
              <a:rPr lang="en-US" sz="3200" smtClean="0">
                <a:solidFill>
                  <a:srgbClr val="DEDEDE"/>
                </a:solidFill>
                <a:effectLst>
                  <a:outerShdw blurRad="38100" dist="38100" dir="2700000" algn="tl">
                    <a:srgbClr val="DDDDDD"/>
                  </a:outerShdw>
                </a:effectLst>
                <a:latin typeface="Trebuchet MS" pitchFamily="-105" charset="0"/>
                <a:ea typeface="ＭＳ Ｐゴシック" pitchFamily="-105" charset="-128"/>
              </a:rPr>
              <a:t>Real world skepticism</a:t>
            </a:r>
          </a:p>
          <a:p>
            <a:pPr marL="457200" lvl="1" indent="-342900" eaLnBrk="1" hangingPunct="1">
              <a:lnSpc>
                <a:spcPct val="95000"/>
              </a:lnSpc>
              <a:spcBef>
                <a:spcPct val="0"/>
              </a:spcBef>
              <a:buFont typeface="Lucida Grande" pitchFamily="-105" charset="0"/>
              <a:buChar char="−"/>
              <a:defRPr/>
            </a:pPr>
            <a:r>
              <a:rPr lang="en-US" sz="3200" smtClean="0">
                <a:solidFill>
                  <a:srgbClr val="DEDEDE"/>
                </a:solidFill>
                <a:effectLst>
                  <a:outerShdw blurRad="38100" dist="38100" dir="2700000" algn="tl">
                    <a:srgbClr val="DDDDDD"/>
                  </a:outerShdw>
                </a:effectLst>
                <a:latin typeface="Trebuchet MS" pitchFamily="-105" charset="0"/>
                <a:ea typeface="ＭＳ Ｐゴシック" pitchFamily="-105" charset="-128"/>
              </a:rPr>
              <a:t>Creating attraction</a:t>
            </a:r>
          </a:p>
          <a:p>
            <a:pPr marL="457200" lvl="1" indent="-342900" eaLnBrk="1" hangingPunct="1">
              <a:lnSpc>
                <a:spcPct val="95000"/>
              </a:lnSpc>
              <a:spcBef>
                <a:spcPct val="0"/>
              </a:spcBef>
              <a:buFont typeface="Lucida Grande" pitchFamily="-105" charset="0"/>
              <a:buChar char="−"/>
              <a:defRPr/>
            </a:pPr>
            <a:r>
              <a:rPr lang="en-US" sz="3200" smtClean="0">
                <a:solidFill>
                  <a:srgbClr val="DEDEDE"/>
                </a:solidFill>
                <a:effectLst>
                  <a:outerShdw blurRad="38100" dist="38100" dir="2700000" algn="tl">
                    <a:srgbClr val="DDDDDD"/>
                  </a:outerShdw>
                </a:effectLst>
                <a:latin typeface="Trebuchet MS" pitchFamily="-105" charset="0"/>
                <a:ea typeface="ＭＳ Ｐゴシック" pitchFamily="-105" charset="-128"/>
              </a:rPr>
              <a:t>Which world?</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9" name="AutoShape 11"/>
          <p:cNvSpPr>
            <a:spLocks noChangeArrowheads="1"/>
          </p:cNvSpPr>
          <p:nvPr/>
        </p:nvSpPr>
        <p:spPr bwMode="auto">
          <a:xfrm>
            <a:off x="169863" y="1912938"/>
            <a:ext cx="7366000" cy="3667125"/>
          </a:xfrm>
          <a:prstGeom prst="wedgeRoundRectCallout">
            <a:avLst>
              <a:gd name="adj1" fmla="val -43750"/>
              <a:gd name="adj2" fmla="val 70000"/>
              <a:gd name="adj3" fmla="val 16667"/>
            </a:avLst>
          </a:prstGeom>
          <a:solidFill>
            <a:schemeClr val="accent3">
              <a:lumMod val="85000"/>
            </a:schemeClr>
          </a:solidFill>
          <a:ln w="9525">
            <a:solidFill>
              <a:schemeClr val="tx1"/>
            </a:solidFill>
            <a:miter lim="800000"/>
            <a:headEnd/>
            <a:tailEnd/>
          </a:ln>
        </p:spPr>
        <p:txBody>
          <a:bodyPr lIns="101599" tIns="50799" rIns="101599" bIns="50799">
            <a:prstTxWarp prst="textNoShape">
              <a:avLst/>
            </a:prstTxWarp>
          </a:bodyPr>
          <a:lstStyle/>
          <a:p>
            <a:pPr>
              <a:defRPr/>
            </a:pPr>
            <a:endParaRPr lang="sv-SE">
              <a:latin typeface="Times New Roman" pitchFamily="-105" charset="0"/>
            </a:endParaRPr>
          </a:p>
        </p:txBody>
      </p:sp>
      <p:sp>
        <p:nvSpPr>
          <p:cNvPr id="973828" name="Rectangle 4"/>
          <p:cNvSpPr>
            <a:spLocks noGrp="1" noChangeArrowheads="1"/>
          </p:cNvSpPr>
          <p:nvPr>
            <p:ph type="title"/>
          </p:nvPr>
        </p:nvSpPr>
        <p:spPr>
          <a:xfrm>
            <a:off x="84138" y="169863"/>
            <a:ext cx="9991725" cy="1270000"/>
          </a:xfrm>
        </p:spPr>
        <p:txBody>
          <a:bodyPr/>
          <a:lstStyle/>
          <a:p>
            <a:pPr algn="ctr" eaLnBrk="1" hangingPunct="1">
              <a:defRPr/>
            </a:pPr>
            <a:r>
              <a:rPr lang="en-US">
                <a:effectLst>
                  <a:outerShdw blurRad="38100" dist="38100" dir="2700000" algn="tl">
                    <a:srgbClr val="DDDDDD"/>
                  </a:outerShdw>
                </a:effectLst>
                <a:latin typeface="Trebuchet MS" pitchFamily="-105" charset="0"/>
                <a:ea typeface="ＭＳ Ｐゴシック" pitchFamily="-105" charset="-128"/>
              </a:rPr>
              <a:t>Increasing effectiveness in</a:t>
            </a:r>
            <a:br>
              <a:rPr lang="en-US">
                <a:effectLst>
                  <a:outerShdw blurRad="38100" dist="38100" dir="2700000" algn="tl">
                    <a:srgbClr val="DDDDDD"/>
                  </a:outerShdw>
                </a:effectLst>
                <a:latin typeface="Trebuchet MS" pitchFamily="-105" charset="0"/>
                <a:ea typeface="ＭＳ Ｐゴシック" pitchFamily="-105" charset="-128"/>
              </a:rPr>
            </a:br>
            <a:r>
              <a:rPr lang="en-US">
                <a:effectLst>
                  <a:outerShdw blurRad="38100" dist="38100" dir="2700000" algn="tl">
                    <a:srgbClr val="DDDDDD"/>
                  </a:outerShdw>
                </a:effectLst>
                <a:latin typeface="Trebuchet MS" pitchFamily="-105" charset="0"/>
                <a:ea typeface="ＭＳ Ｐゴシック" pitchFamily="-105" charset="-128"/>
              </a:rPr>
              <a:t>traditional industries</a:t>
            </a:r>
          </a:p>
        </p:txBody>
      </p:sp>
      <p:pic>
        <p:nvPicPr>
          <p:cNvPr id="83972" name="Picture 8" descr="modelswalking"/>
          <p:cNvPicPr>
            <a:picLocks noChangeAspect="1" noChangeArrowheads="1"/>
          </p:cNvPicPr>
          <p:nvPr/>
        </p:nvPicPr>
        <p:blipFill>
          <a:blip r:embed="rId3"/>
          <a:srcRect/>
          <a:stretch>
            <a:fillRect/>
          </a:stretch>
        </p:blipFill>
        <p:spPr bwMode="auto">
          <a:xfrm>
            <a:off x="7789863" y="2100263"/>
            <a:ext cx="2125662" cy="3386137"/>
          </a:xfrm>
          <a:prstGeom prst="rect">
            <a:avLst/>
          </a:prstGeom>
          <a:noFill/>
          <a:ln w="9525">
            <a:noFill/>
            <a:miter lim="800000"/>
            <a:headEnd/>
            <a:tailEnd/>
          </a:ln>
        </p:spPr>
      </p:pic>
      <p:sp>
        <p:nvSpPr>
          <p:cNvPr id="83973" name="Rectangle 9"/>
          <p:cNvSpPr>
            <a:spLocks noChangeArrowheads="1"/>
          </p:cNvSpPr>
          <p:nvPr/>
        </p:nvSpPr>
        <p:spPr bwMode="auto">
          <a:xfrm>
            <a:off x="279400" y="2016125"/>
            <a:ext cx="7196138" cy="3335338"/>
          </a:xfrm>
          <a:prstGeom prst="rect">
            <a:avLst/>
          </a:prstGeom>
          <a:noFill/>
          <a:ln w="9525">
            <a:noFill/>
            <a:miter lim="800000"/>
            <a:headEnd/>
            <a:tailEnd/>
          </a:ln>
        </p:spPr>
        <p:txBody>
          <a:bodyPr lIns="101599" tIns="50799" rIns="101599" bIns="50799">
            <a:prstTxWarp prst="textNoShape">
              <a:avLst/>
            </a:prstTxWarp>
            <a:spAutoFit/>
          </a:bodyPr>
          <a:lstStyle/>
          <a:p>
            <a:pPr algn="ctr"/>
            <a:r>
              <a:rPr lang="en-US" sz="3000">
                <a:latin typeface="Trebuchet MS" pitchFamily="-111" charset="0"/>
                <a:ea typeface="Trebuchet MS" pitchFamily="-111" charset="0"/>
                <a:cs typeface="Trebuchet MS" pitchFamily="-111" charset="0"/>
              </a:rPr>
              <a:t>“Soon </a:t>
            </a:r>
            <a:r>
              <a:rPr lang="en-US" sz="3000">
                <a:solidFill>
                  <a:srgbClr val="CC0000"/>
                </a:solidFill>
                <a:latin typeface="Trebuchet MS" pitchFamily="-111" charset="0"/>
                <a:ea typeface="Trebuchet MS" pitchFamily="-111" charset="0"/>
                <a:cs typeface="Trebuchet MS" pitchFamily="-111" charset="0"/>
              </a:rPr>
              <a:t>all fashion designers</a:t>
            </a:r>
            <a:r>
              <a:rPr lang="en-US" sz="3000">
                <a:latin typeface="Trebuchet MS" pitchFamily="-111" charset="0"/>
                <a:ea typeface="Trebuchet MS" pitchFamily="-111" charset="0"/>
                <a:cs typeface="Trebuchet MS" pitchFamily="-111" charset="0"/>
              </a:rPr>
              <a:t> will be originating their designs and managing the </a:t>
            </a:r>
            <a:r>
              <a:rPr lang="en-US" sz="3000">
                <a:solidFill>
                  <a:srgbClr val="CC0000"/>
                </a:solidFill>
                <a:latin typeface="Trebuchet MS" pitchFamily="-111" charset="0"/>
                <a:ea typeface="Trebuchet MS" pitchFamily="-111" charset="0"/>
                <a:cs typeface="Trebuchet MS" pitchFamily="-111" charset="0"/>
              </a:rPr>
              <a:t>production in virtual worlds</a:t>
            </a:r>
            <a:r>
              <a:rPr lang="en-US" sz="3000">
                <a:latin typeface="Trebuchet MS" pitchFamily="-111" charset="0"/>
                <a:ea typeface="Trebuchet MS" pitchFamily="-111" charset="0"/>
                <a:cs typeface="Trebuchet MS" pitchFamily="-111" charset="0"/>
              </a:rPr>
              <a:t>….Why such a dramatic change? Economics, pure and simple</a:t>
            </a:r>
            <a:r>
              <a:rPr lang="en-IE" sz="3000">
                <a:latin typeface="Trebuchet MS" pitchFamily="-111" charset="0"/>
                <a:ea typeface="Trebuchet MS" pitchFamily="-111" charset="0"/>
                <a:cs typeface="Trebuchet MS" pitchFamily="-111" charset="0"/>
              </a:rPr>
              <a:t>.”</a:t>
            </a:r>
          </a:p>
          <a:p>
            <a:pPr algn="ctr"/>
            <a:r>
              <a:rPr lang="en-US" sz="3000">
                <a:latin typeface="Trebuchet MS" pitchFamily="-111" charset="0"/>
                <a:ea typeface="Trebuchet MS" pitchFamily="-111" charset="0"/>
                <a:cs typeface="Trebuchet MS" pitchFamily="-111" charset="0"/>
              </a:rPr>
              <a:t>Shenlei Winkler, </a:t>
            </a:r>
          </a:p>
          <a:p>
            <a:pPr algn="ctr"/>
            <a:r>
              <a:rPr lang="en-US" sz="3000">
                <a:latin typeface="Trebuchet MS" pitchFamily="-111" charset="0"/>
                <a:ea typeface="Trebuchet MS" pitchFamily="-111" charset="0"/>
                <a:cs typeface="Trebuchet MS" pitchFamily="-111" charset="0"/>
              </a:rPr>
              <a:t>Director Fashion Research Institute</a:t>
            </a:r>
          </a:p>
        </p:txBody>
      </p:sp>
      <p:sp>
        <p:nvSpPr>
          <p:cNvPr id="8" name="Rectangle 7"/>
          <p:cNvSpPr/>
          <p:nvPr/>
        </p:nvSpPr>
        <p:spPr>
          <a:xfrm>
            <a:off x="889000" y="7164388"/>
            <a:ext cx="9034463" cy="379412"/>
          </a:xfrm>
          <a:prstGeom prst="rect">
            <a:avLst/>
          </a:prstGeom>
        </p:spPr>
        <p:txBody>
          <a:bodyPr lIns="101599" tIns="50799" rIns="101599" bIns="50799">
            <a:prstTxWarp prst="textNoShape">
              <a:avLst/>
            </a:prstTxWarp>
            <a:spAutoFit/>
          </a:bodyPr>
          <a:lstStyle/>
          <a:p>
            <a:pPr>
              <a:defRPr/>
            </a:pPr>
            <a:r>
              <a:rPr lang="en-US" sz="1800">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Learn how to become an SL Fashion Designer at Fashiontech.wordpress.com/</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1890" name="Rectangle 2"/>
          <p:cNvSpPr>
            <a:spLocks noGrp="1" noChangeArrowheads="1"/>
          </p:cNvSpPr>
          <p:nvPr>
            <p:ph type="title"/>
          </p:nvPr>
        </p:nvSpPr>
        <p:spPr/>
        <p:txBody>
          <a:bodyPr/>
          <a:lstStyle/>
          <a:p>
            <a:pPr eaLnBrk="1" hangingPunct="1">
              <a:defRPr/>
            </a:pPr>
            <a:r>
              <a:rPr lang="en-US">
                <a:effectLst>
                  <a:outerShdw blurRad="38100" dist="38100" dir="2700000" algn="tl">
                    <a:srgbClr val="DDDDDD"/>
                  </a:outerShdw>
                </a:effectLst>
                <a:latin typeface="Trebuchet MS" pitchFamily="-105" charset="0"/>
                <a:ea typeface="ＭＳ Ｐゴシック" pitchFamily="-105" charset="-128"/>
              </a:rPr>
              <a:t>Revolutionizing professions</a:t>
            </a:r>
          </a:p>
        </p:txBody>
      </p:sp>
      <p:pic>
        <p:nvPicPr>
          <p:cNvPr id="86019" name="Picture 5" descr="2342596175_3da6eb91ec">
            <a:hlinkClick r:id="rId2"/>
          </p:cNvPr>
          <p:cNvPicPr>
            <a:picLocks noChangeAspect="1" noChangeArrowheads="1"/>
          </p:cNvPicPr>
          <p:nvPr/>
        </p:nvPicPr>
        <p:blipFill>
          <a:blip r:embed="rId3"/>
          <a:srcRect/>
          <a:stretch>
            <a:fillRect/>
          </a:stretch>
        </p:blipFill>
        <p:spPr bwMode="auto">
          <a:xfrm>
            <a:off x="1016000" y="1608138"/>
            <a:ext cx="8043863" cy="5213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2706" name="Rectangle 2"/>
          <p:cNvSpPr>
            <a:spLocks noGrp="1" noChangeArrowheads="1"/>
          </p:cNvSpPr>
          <p:nvPr>
            <p:ph type="title"/>
          </p:nvPr>
        </p:nvSpPr>
        <p:spPr>
          <a:xfrm>
            <a:off x="0" y="0"/>
            <a:ext cx="10160000" cy="677863"/>
          </a:xfrm>
          <a:solidFill>
            <a:schemeClr val="bg1"/>
          </a:solidFill>
          <a:ln>
            <a:solidFill>
              <a:schemeClr val="tx1"/>
            </a:solidFill>
          </a:ln>
        </p:spPr>
        <p:txBody>
          <a:bodyPr/>
          <a:lstStyle/>
          <a:p>
            <a:pPr eaLnBrk="1" hangingPunct="1">
              <a:defRPr/>
            </a:pPr>
            <a:r>
              <a:rPr lang="en-US">
                <a:solidFill>
                  <a:srgbClr val="000066"/>
                </a:solidFill>
                <a:effectLst>
                  <a:outerShdw blurRad="38100" dist="38100" dir="2700000" algn="tl">
                    <a:srgbClr val="DDDDDD"/>
                  </a:outerShdw>
                </a:effectLst>
                <a:latin typeface="Trebuchet MS" pitchFamily="-105" charset="0"/>
                <a:ea typeface="ＭＳ Ｐゴシック" pitchFamily="-105" charset="-128"/>
              </a:rPr>
              <a:t>Four scenarios for 2015</a:t>
            </a:r>
          </a:p>
        </p:txBody>
      </p:sp>
      <p:sp>
        <p:nvSpPr>
          <p:cNvPr id="118788" name="Line 5"/>
          <p:cNvSpPr>
            <a:spLocks noChangeShapeType="1"/>
          </p:cNvSpPr>
          <p:nvPr/>
        </p:nvSpPr>
        <p:spPr bwMode="auto">
          <a:xfrm>
            <a:off x="5080000" y="1693863"/>
            <a:ext cx="0" cy="5080000"/>
          </a:xfrm>
          <a:prstGeom prst="line">
            <a:avLst/>
          </a:prstGeom>
          <a:noFill/>
          <a:ln w="76200">
            <a:solidFill>
              <a:schemeClr val="bg1"/>
            </a:solidFill>
            <a:miter lim="800000"/>
            <a:headEnd type="triangle" w="med" len="med"/>
            <a:tailEnd type="triangle" w="med" len="med"/>
          </a:ln>
        </p:spPr>
        <p:txBody>
          <a:bodyPr wrap="none" lIns="101599" tIns="50799" rIns="101599" bIns="50799">
            <a:prstTxWarp prst="textNoShape">
              <a:avLst/>
            </a:prstTxWarp>
          </a:bodyPr>
          <a:lstStyle/>
          <a:p>
            <a:pPr algn="ctr">
              <a:defRPr/>
            </a:pPr>
            <a:endParaRPr lang="en-US">
              <a:effectLst>
                <a:outerShdw blurRad="50800" dist="38100" dir="2700000" algn="tl" rotWithShape="0">
                  <a:srgbClr val="000000">
                    <a:alpha val="43000"/>
                  </a:srgbClr>
                </a:outerShdw>
              </a:effectLst>
              <a:latin typeface="Trebuchet MS"/>
              <a:cs typeface="Trebuchet MS"/>
            </a:endParaRPr>
          </a:p>
        </p:txBody>
      </p:sp>
      <p:sp>
        <p:nvSpPr>
          <p:cNvPr id="118789" name="Line 6"/>
          <p:cNvSpPr>
            <a:spLocks noChangeShapeType="1"/>
          </p:cNvSpPr>
          <p:nvPr/>
        </p:nvSpPr>
        <p:spPr bwMode="auto">
          <a:xfrm rot="16200000" flipV="1">
            <a:off x="5058569" y="613569"/>
            <a:ext cx="42862" cy="6604000"/>
          </a:xfrm>
          <a:prstGeom prst="line">
            <a:avLst/>
          </a:prstGeom>
          <a:noFill/>
          <a:ln w="76200">
            <a:solidFill>
              <a:schemeClr val="bg1"/>
            </a:solidFill>
            <a:miter lim="800000"/>
            <a:headEnd type="triangle" w="med" len="med"/>
            <a:tailEnd type="triangle" w="med" len="med"/>
          </a:ln>
        </p:spPr>
        <p:txBody>
          <a:bodyPr wrap="none" lIns="101599" tIns="50799" rIns="101599" bIns="50799">
            <a:prstTxWarp prst="textNoShape">
              <a:avLst/>
            </a:prstTxWarp>
          </a:bodyPr>
          <a:lstStyle/>
          <a:p>
            <a:pPr algn="ctr">
              <a:defRPr/>
            </a:pPr>
            <a:endParaRPr lang="en-US">
              <a:effectLst>
                <a:outerShdw blurRad="50800" dist="38100" dir="2700000" algn="tl" rotWithShape="0">
                  <a:srgbClr val="000000">
                    <a:alpha val="43000"/>
                  </a:srgbClr>
                </a:outerShdw>
              </a:effectLst>
              <a:latin typeface="Trebuchet MS"/>
              <a:cs typeface="Trebuchet MS"/>
            </a:endParaRPr>
          </a:p>
        </p:txBody>
      </p:sp>
      <p:sp>
        <p:nvSpPr>
          <p:cNvPr id="118790" name="Text Box 7"/>
          <p:cNvSpPr txBox="1">
            <a:spLocks noChangeArrowheads="1"/>
          </p:cNvSpPr>
          <p:nvPr/>
        </p:nvSpPr>
        <p:spPr bwMode="auto">
          <a:xfrm>
            <a:off x="3954463" y="6773863"/>
            <a:ext cx="2138362" cy="773112"/>
          </a:xfrm>
          <a:prstGeom prst="rect">
            <a:avLst/>
          </a:prstGeom>
          <a:noFill/>
          <a:ln w="9525">
            <a:noFill/>
            <a:miter lim="800000"/>
            <a:headEnd/>
            <a:tailEnd/>
          </a:ln>
        </p:spPr>
        <p:txBody>
          <a:bodyPr wrap="none" lIns="101599" tIns="50799" rIns="101599" bIns="50799">
            <a:prstTxWarp prst="textNoShape">
              <a:avLst/>
            </a:prstTxWarp>
            <a:spAutoFit/>
          </a:bodyPr>
          <a:lstStyle/>
          <a:p>
            <a:pPr algn="ctr">
              <a:lnSpc>
                <a:spcPct val="90000"/>
              </a:lnSpc>
              <a:defRPr/>
            </a:pPr>
            <a:r>
              <a:rPr lang="en-US">
                <a:solidFill>
                  <a:srgbClr val="FF0000"/>
                </a:solidFill>
                <a:effectLst>
                  <a:outerShdw blurRad="38100" dist="38100" dir="2700000" algn="tl">
                    <a:srgbClr val="DDDDDD"/>
                  </a:outerShdw>
                </a:effectLst>
                <a:latin typeface="Trebuchet MS" pitchFamily="-105" charset="0"/>
                <a:ea typeface="Trebuchet MS" pitchFamily="-105" charset="0"/>
                <a:cs typeface="Trebuchet MS" pitchFamily="-105" charset="0"/>
              </a:rPr>
              <a:t>Fragmentated</a:t>
            </a:r>
          </a:p>
          <a:p>
            <a:pPr algn="ctr">
              <a:lnSpc>
                <a:spcPct val="90000"/>
              </a:lnSpc>
              <a:defRPr/>
            </a:pPr>
            <a:r>
              <a:rPr lang="en-US">
                <a:solidFill>
                  <a:srgbClr val="FF0000"/>
                </a:solidFill>
                <a:effectLst>
                  <a:outerShdw blurRad="38100" dist="38100" dir="2700000" algn="tl">
                    <a:srgbClr val="DDDDDD"/>
                  </a:outerShdw>
                </a:effectLst>
                <a:latin typeface="Trebuchet MS" pitchFamily="-105" charset="0"/>
                <a:ea typeface="Trebuchet MS" pitchFamily="-105" charset="0"/>
                <a:cs typeface="Trebuchet MS" pitchFamily="-105" charset="0"/>
              </a:rPr>
              <a:t>worlds</a:t>
            </a:r>
          </a:p>
        </p:txBody>
      </p:sp>
      <p:sp>
        <p:nvSpPr>
          <p:cNvPr id="118791" name="Text Box 8"/>
          <p:cNvSpPr txBox="1">
            <a:spLocks noChangeArrowheads="1"/>
          </p:cNvSpPr>
          <p:nvPr/>
        </p:nvSpPr>
        <p:spPr bwMode="auto">
          <a:xfrm>
            <a:off x="4202113" y="846138"/>
            <a:ext cx="1646237" cy="773112"/>
          </a:xfrm>
          <a:prstGeom prst="rect">
            <a:avLst/>
          </a:prstGeom>
          <a:noFill/>
          <a:ln w="9525">
            <a:noFill/>
            <a:miter lim="800000"/>
            <a:headEnd/>
            <a:tailEnd/>
          </a:ln>
        </p:spPr>
        <p:txBody>
          <a:bodyPr wrap="none" lIns="101599" tIns="50799" rIns="101599" bIns="50799">
            <a:prstTxWarp prst="textNoShape">
              <a:avLst/>
            </a:prstTxWarp>
            <a:spAutoFit/>
          </a:bodyPr>
          <a:lstStyle/>
          <a:p>
            <a:pPr algn="ctr">
              <a:lnSpc>
                <a:spcPct val="90000"/>
              </a:lnSpc>
              <a:defRPr/>
            </a:pPr>
            <a:r>
              <a:rPr lang="en-US">
                <a:solidFill>
                  <a:srgbClr val="FF0000"/>
                </a:solidFill>
                <a:effectLst>
                  <a:outerShdw blurRad="38100" dist="38100" dir="2700000" algn="tl">
                    <a:srgbClr val="DDDDDD"/>
                  </a:outerShdw>
                </a:effectLst>
                <a:latin typeface="Trebuchet MS" pitchFamily="-105" charset="0"/>
                <a:ea typeface="Trebuchet MS" pitchFamily="-105" charset="0"/>
                <a:cs typeface="Trebuchet MS" pitchFamily="-105" charset="0"/>
              </a:rPr>
              <a:t>Integrated</a:t>
            </a:r>
          </a:p>
          <a:p>
            <a:pPr algn="ctr">
              <a:lnSpc>
                <a:spcPct val="90000"/>
              </a:lnSpc>
              <a:defRPr/>
            </a:pPr>
            <a:r>
              <a:rPr lang="en-US">
                <a:solidFill>
                  <a:srgbClr val="FF0000"/>
                </a:solidFill>
                <a:effectLst>
                  <a:outerShdw blurRad="38100" dist="38100" dir="2700000" algn="tl">
                    <a:srgbClr val="DDDDDD"/>
                  </a:outerShdw>
                </a:effectLst>
                <a:latin typeface="Trebuchet MS" pitchFamily="-105" charset="0"/>
                <a:ea typeface="Trebuchet MS" pitchFamily="-105" charset="0"/>
                <a:cs typeface="Trebuchet MS" pitchFamily="-105" charset="0"/>
              </a:rPr>
              <a:t>worlds</a:t>
            </a:r>
          </a:p>
        </p:txBody>
      </p:sp>
      <p:sp>
        <p:nvSpPr>
          <p:cNvPr id="118792" name="Text Box 9"/>
          <p:cNvSpPr txBox="1">
            <a:spLocks noChangeArrowheads="1"/>
          </p:cNvSpPr>
          <p:nvPr/>
        </p:nvSpPr>
        <p:spPr bwMode="auto">
          <a:xfrm>
            <a:off x="84138" y="3505200"/>
            <a:ext cx="1530350" cy="773113"/>
          </a:xfrm>
          <a:prstGeom prst="rect">
            <a:avLst/>
          </a:prstGeom>
          <a:noFill/>
          <a:ln w="9525">
            <a:noFill/>
            <a:miter lim="800000"/>
            <a:headEnd/>
            <a:tailEnd/>
          </a:ln>
        </p:spPr>
        <p:txBody>
          <a:bodyPr wrap="none" lIns="101599" tIns="50799" rIns="101599" bIns="50799">
            <a:prstTxWarp prst="textNoShape">
              <a:avLst/>
            </a:prstTxWarp>
            <a:spAutoFit/>
          </a:bodyPr>
          <a:lstStyle/>
          <a:p>
            <a:pPr algn="ctr">
              <a:lnSpc>
                <a:spcPct val="90000"/>
              </a:lnSpc>
              <a:defRPr/>
            </a:pPr>
            <a:r>
              <a:rPr lang="en-US">
                <a:solidFill>
                  <a:srgbClr val="FF0000"/>
                </a:solidFill>
                <a:effectLst>
                  <a:outerShdw blurRad="38100" dist="38100" dir="2700000" algn="tl">
                    <a:srgbClr val="DDDDDD"/>
                  </a:outerShdw>
                </a:effectLst>
                <a:latin typeface="Trebuchet MS" pitchFamily="-105" charset="0"/>
                <a:ea typeface="Trebuchet MS" pitchFamily="-105" charset="0"/>
                <a:cs typeface="Trebuchet MS" pitchFamily="-105" charset="0"/>
              </a:rPr>
              <a:t>Advanced</a:t>
            </a:r>
          </a:p>
          <a:p>
            <a:pPr algn="ctr">
              <a:lnSpc>
                <a:spcPct val="90000"/>
              </a:lnSpc>
              <a:defRPr/>
            </a:pPr>
            <a:r>
              <a:rPr lang="en-US">
                <a:solidFill>
                  <a:srgbClr val="FF0000"/>
                </a:solidFill>
                <a:effectLst>
                  <a:outerShdw blurRad="38100" dist="38100" dir="2700000" algn="tl">
                    <a:srgbClr val="DDDDDD"/>
                  </a:outerShdw>
                </a:effectLst>
                <a:latin typeface="Trebuchet MS" pitchFamily="-105" charset="0"/>
                <a:ea typeface="Trebuchet MS" pitchFamily="-105" charset="0"/>
                <a:cs typeface="Trebuchet MS" pitchFamily="-105" charset="0"/>
              </a:rPr>
              <a:t>usage</a:t>
            </a:r>
          </a:p>
        </p:txBody>
      </p:sp>
      <p:sp>
        <p:nvSpPr>
          <p:cNvPr id="118793" name="Text Box 10"/>
          <p:cNvSpPr txBox="1">
            <a:spLocks noChangeArrowheads="1"/>
          </p:cNvSpPr>
          <p:nvPr/>
        </p:nvSpPr>
        <p:spPr bwMode="auto">
          <a:xfrm>
            <a:off x="8447088" y="3286125"/>
            <a:ext cx="1511300" cy="1106488"/>
          </a:xfrm>
          <a:prstGeom prst="rect">
            <a:avLst/>
          </a:prstGeom>
          <a:noFill/>
          <a:ln w="9525">
            <a:noFill/>
            <a:miter lim="800000"/>
            <a:headEnd/>
            <a:tailEnd/>
          </a:ln>
        </p:spPr>
        <p:txBody>
          <a:bodyPr wrap="none" lIns="101599" tIns="50799" rIns="101599" bIns="50799">
            <a:prstTxWarp prst="textNoShape">
              <a:avLst/>
            </a:prstTxWarp>
            <a:spAutoFit/>
          </a:bodyPr>
          <a:lstStyle/>
          <a:p>
            <a:pPr algn="ctr">
              <a:lnSpc>
                <a:spcPct val="90000"/>
              </a:lnSpc>
              <a:defRPr/>
            </a:pPr>
            <a:r>
              <a:rPr lang="en-US">
                <a:solidFill>
                  <a:srgbClr val="FF0000"/>
                </a:solidFill>
                <a:effectLst>
                  <a:outerShdw blurRad="38100" dist="38100" dir="2700000" algn="tl">
                    <a:srgbClr val="DDDDDD"/>
                  </a:outerShdw>
                </a:effectLst>
                <a:latin typeface="Trebuchet MS" pitchFamily="-105" charset="0"/>
                <a:ea typeface="Trebuchet MS" pitchFamily="-105" charset="0"/>
                <a:cs typeface="Trebuchet MS" pitchFamily="-105" charset="0"/>
              </a:rPr>
              <a:t>Less-</a:t>
            </a:r>
          </a:p>
          <a:p>
            <a:pPr algn="ctr">
              <a:lnSpc>
                <a:spcPct val="90000"/>
              </a:lnSpc>
              <a:defRPr/>
            </a:pPr>
            <a:r>
              <a:rPr lang="en-US">
                <a:solidFill>
                  <a:srgbClr val="FF0000"/>
                </a:solidFill>
                <a:effectLst>
                  <a:outerShdw blurRad="38100" dist="38100" dir="2700000" algn="tl">
                    <a:srgbClr val="DDDDDD"/>
                  </a:outerShdw>
                </a:effectLst>
                <a:latin typeface="Trebuchet MS" pitchFamily="-105" charset="0"/>
                <a:ea typeface="Trebuchet MS" pitchFamily="-105" charset="0"/>
                <a:cs typeface="Trebuchet MS" pitchFamily="-105" charset="0"/>
              </a:rPr>
              <a:t>advanced</a:t>
            </a:r>
          </a:p>
          <a:p>
            <a:pPr algn="ctr">
              <a:lnSpc>
                <a:spcPct val="90000"/>
              </a:lnSpc>
              <a:defRPr/>
            </a:pPr>
            <a:r>
              <a:rPr lang="en-US">
                <a:solidFill>
                  <a:srgbClr val="FF0000"/>
                </a:solidFill>
                <a:effectLst>
                  <a:outerShdw blurRad="38100" dist="38100" dir="2700000" algn="tl">
                    <a:srgbClr val="DDDDDD"/>
                  </a:outerShdw>
                </a:effectLst>
                <a:latin typeface="Trebuchet MS" pitchFamily="-105" charset="0"/>
                <a:ea typeface="Trebuchet MS" pitchFamily="-105" charset="0"/>
                <a:cs typeface="Trebuchet MS" pitchFamily="-105" charset="0"/>
              </a:rPr>
              <a:t>usage</a:t>
            </a:r>
          </a:p>
        </p:txBody>
      </p:sp>
      <p:sp>
        <p:nvSpPr>
          <p:cNvPr id="712716" name="Text Box 12"/>
          <p:cNvSpPr txBox="1">
            <a:spLocks noChangeArrowheads="1"/>
          </p:cNvSpPr>
          <p:nvPr/>
        </p:nvSpPr>
        <p:spPr bwMode="auto">
          <a:xfrm>
            <a:off x="5114925" y="1241425"/>
            <a:ext cx="4937125" cy="1949450"/>
          </a:xfrm>
          <a:prstGeom prst="rect">
            <a:avLst/>
          </a:prstGeom>
          <a:noFill/>
          <a:ln w="9525">
            <a:noFill/>
            <a:miter lim="800000"/>
            <a:headEnd/>
            <a:tailEnd/>
          </a:ln>
        </p:spPr>
        <p:txBody>
          <a:bodyPr wrap="none" lIns="101599" tIns="50799" rIns="101599" bIns="50799">
            <a:prstTxWarp prst="textNoShape">
              <a:avLst/>
            </a:prstTxWarp>
            <a:spAutoFit/>
          </a:bodyPr>
          <a:lstStyle/>
          <a:p>
            <a:pPr algn="ctr">
              <a:defRPr/>
            </a:pPr>
            <a:r>
              <a:rPr lang="en-US" u="sng">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Digital Divide</a:t>
            </a:r>
          </a:p>
          <a:p>
            <a:pPr algn="ctr">
              <a:buFontTx/>
              <a:buChar cha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Ease of mobility</a:t>
            </a:r>
          </a:p>
          <a:p>
            <a:pPr algn="ctr">
              <a:buFontTx/>
              <a:buChar cha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Self-governance</a:t>
            </a:r>
          </a:p>
          <a:p>
            <a:pPr algn="ctr">
              <a:buFontTx/>
              <a:buChar cha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Dominance by gaming generation</a:t>
            </a:r>
          </a:p>
          <a:p>
            <a:pPr algn="ctr">
              <a:buFontTx/>
              <a:buChar cha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Traditional vs virtual business</a:t>
            </a:r>
          </a:p>
        </p:txBody>
      </p:sp>
      <p:sp>
        <p:nvSpPr>
          <p:cNvPr id="712717" name="Text Box 13"/>
          <p:cNvSpPr txBox="1">
            <a:spLocks noChangeArrowheads="1"/>
          </p:cNvSpPr>
          <p:nvPr/>
        </p:nvSpPr>
        <p:spPr bwMode="auto">
          <a:xfrm>
            <a:off x="355600" y="1241425"/>
            <a:ext cx="4270375" cy="2319338"/>
          </a:xfrm>
          <a:prstGeom prst="rect">
            <a:avLst/>
          </a:prstGeom>
          <a:noFill/>
          <a:ln w="9525">
            <a:noFill/>
            <a:miter lim="800000"/>
            <a:headEnd/>
            <a:tailEnd/>
          </a:ln>
        </p:spPr>
        <p:txBody>
          <a:bodyPr wrap="none" lIns="101599" tIns="50799" rIns="101599" bIns="50799">
            <a:prstTxWarp prst="textNoShape">
              <a:avLst/>
            </a:prstTxWarp>
            <a:spAutoFit/>
          </a:bodyPr>
          <a:lstStyle/>
          <a:p>
            <a:pPr algn="ctr">
              <a:defRPr/>
            </a:pPr>
            <a:r>
              <a:rPr lang="en-US" u="sng">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One Converged Universe</a:t>
            </a:r>
          </a:p>
          <a:p>
            <a:pPr algn="ctr">
              <a:buFontTx/>
              <a:buChar cha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High penetration</a:t>
            </a:r>
          </a:p>
          <a:p>
            <a:pPr algn="ctr">
              <a:buFontTx/>
              <a:buChar cha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Easy avatar &amp; asset mobility</a:t>
            </a:r>
          </a:p>
          <a:p>
            <a:pPr algn="ctr">
              <a:buFontTx/>
              <a:buChar cha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High scalability &amp; security</a:t>
            </a:r>
          </a:p>
          <a:p>
            <a:pPr algn="ctr">
              <a:buFontTx/>
              <a:buChar cha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Business transformation</a:t>
            </a:r>
          </a:p>
          <a:p>
            <a:pPr algn="ctr">
              <a:buFontTx/>
              <a:buChar char="•"/>
              <a:defRPr/>
            </a:pPr>
            <a:endPar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endParaRPr>
          </a:p>
        </p:txBody>
      </p:sp>
      <p:sp>
        <p:nvSpPr>
          <p:cNvPr id="712718" name="Text Box 14"/>
          <p:cNvSpPr txBox="1">
            <a:spLocks noChangeArrowheads="1"/>
          </p:cNvSpPr>
          <p:nvPr/>
        </p:nvSpPr>
        <p:spPr bwMode="auto">
          <a:xfrm>
            <a:off x="5108575" y="4429125"/>
            <a:ext cx="4487863" cy="1949450"/>
          </a:xfrm>
          <a:prstGeom prst="rect">
            <a:avLst/>
          </a:prstGeom>
          <a:noFill/>
          <a:ln w="9525">
            <a:noFill/>
            <a:miter lim="800000"/>
            <a:headEnd/>
            <a:tailEnd/>
          </a:ln>
        </p:spPr>
        <p:txBody>
          <a:bodyPr wrap="none" lIns="101599" tIns="50799" rIns="101599" bIns="50799">
            <a:prstTxWarp prst="textNoShape">
              <a:avLst/>
            </a:prstTxWarp>
            <a:spAutoFit/>
          </a:bodyPr>
          <a:lstStyle/>
          <a:p>
            <a:pPr algn="ctr">
              <a:defRPr/>
            </a:pPr>
            <a:r>
              <a:rPr lang="en-US" u="sng">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Wild Wests</a:t>
            </a:r>
          </a:p>
          <a:p>
            <a:pPr algn="ctr">
              <a:buFontTx/>
              <a:buChar cha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Individual “MMOGs” dominant</a:t>
            </a:r>
          </a:p>
          <a:p>
            <a:pPr algn="ctr">
              <a:buFontTx/>
              <a:buChar cha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Virtual vandalism</a:t>
            </a:r>
          </a:p>
          <a:p>
            <a:pPr algn="ctr">
              <a:buFontTx/>
              <a:buChar cha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Security problems</a:t>
            </a:r>
          </a:p>
          <a:p>
            <a:pPr algn="ctr">
              <a:buFontTx/>
              <a:buChar cha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Retreat</a:t>
            </a:r>
          </a:p>
        </p:txBody>
      </p:sp>
      <p:sp>
        <p:nvSpPr>
          <p:cNvPr id="712719" name="Text Box 15"/>
          <p:cNvSpPr txBox="1">
            <a:spLocks noChangeArrowheads="1"/>
          </p:cNvSpPr>
          <p:nvPr/>
        </p:nvSpPr>
        <p:spPr bwMode="auto">
          <a:xfrm>
            <a:off x="100013" y="4429125"/>
            <a:ext cx="4795837" cy="2687638"/>
          </a:xfrm>
          <a:prstGeom prst="rect">
            <a:avLst/>
          </a:prstGeom>
          <a:noFill/>
          <a:ln w="9525">
            <a:noFill/>
            <a:miter lim="800000"/>
            <a:headEnd/>
            <a:tailEnd/>
          </a:ln>
        </p:spPr>
        <p:txBody>
          <a:bodyPr wrap="none" lIns="101599" tIns="50799" rIns="101599" bIns="50799">
            <a:prstTxWarp prst="textNoShape">
              <a:avLst/>
            </a:prstTxWarp>
            <a:spAutoFit/>
          </a:bodyPr>
          <a:lstStyle/>
          <a:p>
            <a:pPr algn="ctr">
              <a:defRPr/>
            </a:pPr>
            <a:r>
              <a:rPr lang="en-US" u="sng">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Virtual Silos</a:t>
            </a:r>
          </a:p>
          <a:p>
            <a:pPr algn="ctr">
              <a:buFontTx/>
              <a:buChar cha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Many competing, limited worlds</a:t>
            </a:r>
          </a:p>
          <a:p>
            <a:pPr algn="ctr">
              <a:buFontTx/>
              <a:buChar cha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Difficult avatar &amp; asset mobility </a:t>
            </a:r>
          </a:p>
          <a:p>
            <a:pPr algn="ctr">
              <a:buFontTx/>
              <a:buChar cha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Limited scalability</a:t>
            </a:r>
          </a:p>
          <a:p>
            <a:pPr algn="ctr">
              <a:buFontTx/>
              <a:buChar cha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High security</a:t>
            </a:r>
          </a:p>
          <a:p>
            <a:pPr algn="ctr">
              <a:buFontTx/>
              <a:buChar cha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New business models </a:t>
            </a:r>
          </a:p>
          <a:p>
            <a:pPr algn="ctr">
              <a:buFontTx/>
              <a:buChar char="•"/>
              <a:defRPr/>
            </a:pPr>
            <a:endPar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27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27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27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2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16" grpId="0"/>
      <p:bldP spid="712717" grpId="0"/>
      <p:bldP spid="712718" grpId="0"/>
      <p:bldP spid="712719" grpId="0"/>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Oval Callout 4"/>
          <p:cNvSpPr>
            <a:spLocks noChangeArrowheads="1"/>
          </p:cNvSpPr>
          <p:nvPr/>
        </p:nvSpPr>
        <p:spPr bwMode="auto">
          <a:xfrm>
            <a:off x="0" y="1270000"/>
            <a:ext cx="9059863" cy="3302000"/>
          </a:xfrm>
          <a:prstGeom prst="wedgeEllipseCallout">
            <a:avLst>
              <a:gd name="adj1" fmla="val -20833"/>
              <a:gd name="adj2" fmla="val 62500"/>
            </a:avLst>
          </a:prstGeom>
          <a:solidFill>
            <a:srgbClr val="BAD5FB"/>
          </a:solidFill>
          <a:ln w="9525">
            <a:solidFill>
              <a:schemeClr val="tx1"/>
            </a:solidFill>
            <a:miter lim="800000"/>
            <a:headEnd/>
            <a:tailEnd/>
          </a:ln>
        </p:spPr>
        <p:txBody>
          <a:bodyPr wrap="none" lIns="101599" tIns="50799" rIns="101599" bIns="50799">
            <a:prstTxWarp prst="textNoShape">
              <a:avLst/>
            </a:prstTxWarp>
          </a:bodyPr>
          <a:lstStyle/>
          <a:p>
            <a:endParaRPr lang="sv-SE" sz="3100"/>
          </a:p>
        </p:txBody>
      </p:sp>
      <p:sp>
        <p:nvSpPr>
          <p:cNvPr id="25603" name="Title 1"/>
          <p:cNvSpPr>
            <a:spLocks noGrp="1"/>
          </p:cNvSpPr>
          <p:nvPr>
            <p:ph type="title"/>
          </p:nvPr>
        </p:nvSpPr>
        <p:spPr/>
        <p:txBody>
          <a:bodyPr/>
          <a:lstStyle/>
          <a:p>
            <a:pPr algn="ct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The future of 3D internet</a:t>
            </a:r>
          </a:p>
        </p:txBody>
      </p:sp>
      <p:sp>
        <p:nvSpPr>
          <p:cNvPr id="89092" name="TextBox 5"/>
          <p:cNvSpPr txBox="1">
            <a:spLocks noChangeArrowheads="1"/>
          </p:cNvSpPr>
          <p:nvPr/>
        </p:nvSpPr>
        <p:spPr bwMode="auto">
          <a:xfrm>
            <a:off x="677863" y="1855788"/>
            <a:ext cx="7788275" cy="2487612"/>
          </a:xfrm>
          <a:prstGeom prst="rect">
            <a:avLst/>
          </a:prstGeom>
          <a:noFill/>
          <a:ln w="9525">
            <a:noFill/>
            <a:miter lim="800000"/>
            <a:headEnd/>
            <a:tailEnd/>
          </a:ln>
        </p:spPr>
        <p:txBody>
          <a:bodyPr lIns="101599" tIns="50799" rIns="101599" bIns="50799">
            <a:prstTxWarp prst="textNoShape">
              <a:avLst/>
            </a:prstTxWarp>
            <a:spAutoFit/>
          </a:bodyPr>
          <a:lstStyle/>
          <a:p>
            <a:pPr algn="ctr"/>
            <a:r>
              <a:rPr lang="en-US" sz="3100">
                <a:latin typeface="Trebuchet MS" pitchFamily="-111" charset="0"/>
                <a:ea typeface="Trebuchet MS" pitchFamily="-111" charset="0"/>
                <a:cs typeface="Trebuchet MS" pitchFamily="-111" charset="0"/>
              </a:rPr>
              <a:t> Before the first plate of aluminum is even bent for production, the passengers will have flown the plane, the crew will have serviced the plane, and the pilots will have flown the plane.</a:t>
            </a:r>
          </a:p>
        </p:txBody>
      </p:sp>
      <p:sp>
        <p:nvSpPr>
          <p:cNvPr id="163846" name="TextBox 6"/>
          <p:cNvSpPr txBox="1">
            <a:spLocks noChangeArrowheads="1"/>
          </p:cNvSpPr>
          <p:nvPr/>
        </p:nvSpPr>
        <p:spPr bwMode="auto">
          <a:xfrm>
            <a:off x="1354138" y="5672138"/>
            <a:ext cx="4244975" cy="582612"/>
          </a:xfrm>
          <a:prstGeom prst="rect">
            <a:avLst/>
          </a:prstGeom>
          <a:noFill/>
          <a:ln w="9525">
            <a:noFill/>
            <a:miter lim="800000"/>
            <a:headEnd/>
            <a:tailEnd/>
          </a:ln>
        </p:spPr>
        <p:txBody>
          <a:bodyPr wrap="none" lIns="101599" tIns="50799" rIns="101599" bIns="50799">
            <a:prstTxWarp prst="textNoShape">
              <a:avLst/>
            </a:prstTxWarp>
            <a:spAutoFit/>
          </a:bodyPr>
          <a:lstStyle/>
          <a:p>
            <a:pPr>
              <a:defRPr/>
            </a:pPr>
            <a:r>
              <a:rPr lang="en-US" sz="3100">
                <a:solidFill>
                  <a:srgbClr val="FFFFFF"/>
                </a:solidFill>
                <a:effectLst>
                  <a:outerShdw blurRad="38100" dist="38100" dir="2700000" algn="tl">
                    <a:srgbClr val="DDDDDD"/>
                  </a:outerShdw>
                </a:effectLst>
                <a:latin typeface="Tahoma" pitchFamily="-105" charset="0"/>
              </a:rPr>
              <a:t>CEO of Boeing supplier</a:t>
            </a:r>
          </a:p>
        </p:txBody>
      </p:sp>
      <p:pic>
        <p:nvPicPr>
          <p:cNvPr id="89094" name="Picture 6"/>
          <p:cNvPicPr>
            <a:picLocks noChangeAspect="1"/>
          </p:cNvPicPr>
          <p:nvPr/>
        </p:nvPicPr>
        <p:blipFill>
          <a:blip r:embed="rId3"/>
          <a:srcRect/>
          <a:stretch>
            <a:fillRect/>
          </a:stretch>
        </p:blipFill>
        <p:spPr bwMode="auto">
          <a:xfrm>
            <a:off x="5672138" y="4572000"/>
            <a:ext cx="4046537" cy="2257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4138" y="169863"/>
            <a:ext cx="9991725" cy="592137"/>
          </a:xfrm>
        </p:spPr>
        <p:txBody>
          <a:bodyPr/>
          <a:lstStyle/>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China is making efforts in virtual worlds</a:t>
            </a:r>
          </a:p>
        </p:txBody>
      </p:sp>
      <p:pic>
        <p:nvPicPr>
          <p:cNvPr id="91139" name="Picture 8"/>
          <p:cNvPicPr>
            <a:picLocks noChangeAspect="1"/>
          </p:cNvPicPr>
          <p:nvPr/>
        </p:nvPicPr>
        <p:blipFill>
          <a:blip r:embed="rId3"/>
          <a:srcRect/>
          <a:stretch>
            <a:fillRect/>
          </a:stretch>
        </p:blipFill>
        <p:spPr bwMode="auto">
          <a:xfrm>
            <a:off x="965200" y="3352800"/>
            <a:ext cx="2895600" cy="3810000"/>
          </a:xfrm>
          <a:prstGeom prst="rect">
            <a:avLst/>
          </a:prstGeom>
          <a:noFill/>
          <a:ln w="9525">
            <a:noFill/>
            <a:miter lim="800000"/>
            <a:headEnd/>
            <a:tailEnd/>
          </a:ln>
        </p:spPr>
      </p:pic>
      <p:sp>
        <p:nvSpPr>
          <p:cNvPr id="91140" name="Rectangle 7"/>
          <p:cNvSpPr>
            <a:spLocks noChangeArrowheads="1"/>
          </p:cNvSpPr>
          <p:nvPr/>
        </p:nvSpPr>
        <p:spPr bwMode="auto">
          <a:xfrm>
            <a:off x="355600" y="1143000"/>
            <a:ext cx="9448800" cy="1949450"/>
          </a:xfrm>
          <a:prstGeom prst="rect">
            <a:avLst/>
          </a:prstGeom>
          <a:solidFill>
            <a:srgbClr val="FFFFFF"/>
          </a:solidFill>
          <a:ln w="9525">
            <a:noFill/>
            <a:miter lim="800000"/>
            <a:headEnd/>
            <a:tailEnd/>
          </a:ln>
        </p:spPr>
        <p:txBody>
          <a:bodyPr lIns="101599" tIns="50799" rIns="101599" bIns="50799">
            <a:prstTxWarp prst="textNoShape">
              <a:avLst/>
            </a:prstTxWarp>
            <a:spAutoFit/>
          </a:bodyPr>
          <a:lstStyle/>
          <a:p>
            <a:pPr algn="ctr"/>
            <a:r>
              <a:rPr lang="en-US" sz="3000" i="1">
                <a:solidFill>
                  <a:srgbClr val="FF0000"/>
                </a:solidFill>
                <a:latin typeface="Trebuchet MS" pitchFamily="-111" charset="0"/>
                <a:ea typeface="Times New Roman" pitchFamily="-111" charset="0"/>
                <a:cs typeface="Times New Roman" pitchFamily="-111" charset="0"/>
              </a:rPr>
              <a:t>“The real China is only a piece of land. We believe that there must be a China in the virtual world and the real world.”</a:t>
            </a:r>
          </a:p>
          <a:p>
            <a:pPr algn="ctr"/>
            <a:r>
              <a:rPr lang="en-US" sz="3000" i="1">
                <a:solidFill>
                  <a:srgbClr val="FF0000"/>
                </a:solidFill>
                <a:latin typeface="Trebuchet MS" pitchFamily="-111" charset="0"/>
                <a:ea typeface="Times New Roman" pitchFamily="-111" charset="0"/>
                <a:cs typeface="Times New Roman" pitchFamily="-111" charset="0"/>
              </a:rPr>
              <a:t>Robert Lai, Chief Scientist, CRD</a:t>
            </a:r>
          </a:p>
        </p:txBody>
      </p:sp>
      <p:pic>
        <p:nvPicPr>
          <p:cNvPr id="91141" name="Picture 9"/>
          <p:cNvPicPr>
            <a:picLocks noChangeAspect="1"/>
          </p:cNvPicPr>
          <p:nvPr/>
        </p:nvPicPr>
        <p:blipFill>
          <a:blip r:embed="rId4"/>
          <a:srcRect/>
          <a:stretch>
            <a:fillRect/>
          </a:stretch>
        </p:blipFill>
        <p:spPr bwMode="auto">
          <a:xfrm>
            <a:off x="5727700" y="3302000"/>
            <a:ext cx="3009900" cy="1727200"/>
          </a:xfrm>
          <a:prstGeom prst="rect">
            <a:avLst/>
          </a:prstGeom>
          <a:noFill/>
          <a:ln w="9525">
            <a:noFill/>
            <a:miter lim="800000"/>
            <a:headEnd/>
            <a:tailEnd/>
          </a:ln>
        </p:spPr>
      </p:pic>
      <p:sp>
        <p:nvSpPr>
          <p:cNvPr id="7" name="Rectangle 6"/>
          <p:cNvSpPr/>
          <p:nvPr/>
        </p:nvSpPr>
        <p:spPr>
          <a:xfrm>
            <a:off x="4470400" y="5181600"/>
            <a:ext cx="5410200" cy="2308225"/>
          </a:xfrm>
          <a:prstGeom prst="rect">
            <a:avLst/>
          </a:prstGeom>
        </p:spPr>
        <p:txBody>
          <a:bodyPr>
            <a:prstTxWarp prst="textNoShape">
              <a:avLst/>
            </a:prstTxWarp>
            <a:spAutoFit/>
          </a:bodyPr>
          <a:lstStyle/>
          <a:p>
            <a:pPr algn="ctr">
              <a:defRPr/>
            </a:pPr>
            <a:r>
              <a:rPr lang="en-US">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“Here in China the value of such items is taking off as teens can’t afford the real world items and are compensating by getting a virtual item that has more ‘online’ status.”	-KZERO blogger</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947" name="Rectangle 4"/>
          <p:cNvSpPr>
            <a:spLocks noChangeArrowheads="1"/>
          </p:cNvSpPr>
          <p:nvPr/>
        </p:nvSpPr>
        <p:spPr bwMode="auto">
          <a:xfrm>
            <a:off x="1544638" y="2201863"/>
            <a:ext cx="7070725" cy="3795712"/>
          </a:xfrm>
          <a:prstGeom prst="rect">
            <a:avLst/>
          </a:prstGeom>
          <a:noFill/>
          <a:ln w="9525">
            <a:noFill/>
            <a:miter lim="800000"/>
            <a:headEnd/>
            <a:tailEnd/>
          </a:ln>
        </p:spPr>
        <p:txBody>
          <a:bodyPr lIns="101599" tIns="50799" rIns="101599" bIns="50799">
            <a:prstTxWarp prst="textNoShape">
              <a:avLst/>
            </a:prstTxWarp>
            <a:spAutoFit/>
          </a:bodyPr>
          <a:lstStyle/>
          <a:p>
            <a:pPr algn="ctr">
              <a:defRPr/>
            </a:pPr>
            <a:r>
              <a:rPr lang="en-US" sz="4000">
                <a:solidFill>
                  <a:schemeClr val="bg1"/>
                </a:solidFill>
                <a:effectLst>
                  <a:outerShdw blurRad="38100" dist="38100" dir="2700000" algn="tl">
                    <a:srgbClr val="DDDDDD"/>
                  </a:outerShdw>
                </a:effectLst>
                <a:latin typeface="Tahoma" pitchFamily="-105" charset="0"/>
              </a:rPr>
              <a:t>We digitized audio and video, why can’t we just digitize, </a:t>
            </a:r>
          </a:p>
          <a:p>
            <a:pPr algn="ctr">
              <a:defRPr/>
            </a:pPr>
            <a:r>
              <a:rPr lang="en-US" sz="4000">
                <a:solidFill>
                  <a:schemeClr val="bg1"/>
                </a:solidFill>
                <a:effectLst>
                  <a:outerShdw blurRad="38100" dist="38100" dir="2700000" algn="tl">
                    <a:srgbClr val="DDDDDD"/>
                  </a:outerShdw>
                </a:effectLst>
                <a:latin typeface="Tahoma" pitchFamily="-105" charset="0"/>
              </a:rPr>
              <a:t>you know, Earth” </a:t>
            </a:r>
          </a:p>
          <a:p>
            <a:pPr algn="ctr">
              <a:defRPr/>
            </a:pPr>
            <a:endParaRPr lang="en-US" sz="4000">
              <a:solidFill>
                <a:schemeClr val="bg1"/>
              </a:solidFill>
              <a:effectLst>
                <a:outerShdw blurRad="38100" dist="38100" dir="2700000" algn="tl">
                  <a:srgbClr val="DDDDDD"/>
                </a:outerShdw>
              </a:effectLst>
              <a:latin typeface="Tahoma" pitchFamily="-105" charset="0"/>
            </a:endParaRPr>
          </a:p>
          <a:p>
            <a:pPr algn="ctr">
              <a:defRPr/>
            </a:pPr>
            <a:r>
              <a:rPr lang="en-US" sz="4000" i="1">
                <a:solidFill>
                  <a:schemeClr val="bg1"/>
                </a:solidFill>
                <a:effectLst>
                  <a:outerShdw blurRad="38100" dist="38100" dir="2700000" algn="tl">
                    <a:srgbClr val="DDDDDD"/>
                  </a:outerShdw>
                </a:effectLst>
                <a:latin typeface="Tahoma" pitchFamily="-105" charset="0"/>
              </a:rPr>
              <a:t>Philip Rosedale, Chairman</a:t>
            </a:r>
          </a:p>
          <a:p>
            <a:pPr algn="ctr">
              <a:defRPr/>
            </a:pPr>
            <a:r>
              <a:rPr lang="en-US" sz="4000" i="1">
                <a:solidFill>
                  <a:schemeClr val="bg1"/>
                </a:solidFill>
                <a:effectLst>
                  <a:outerShdw blurRad="38100" dist="38100" dir="2700000" algn="tl">
                    <a:srgbClr val="DDDDDD"/>
                  </a:outerShdw>
                </a:effectLst>
                <a:latin typeface="Tahoma" pitchFamily="-105" charset="0"/>
              </a:rPr>
              <a:t>Linden Lab </a:t>
            </a:r>
          </a:p>
        </p:txBody>
      </p:sp>
      <p:pic>
        <p:nvPicPr>
          <p:cNvPr id="93187" name="Picture 12" descr="podcastlogo"/>
          <p:cNvPicPr>
            <a:picLocks noChangeAspect="1" noChangeArrowheads="1"/>
          </p:cNvPicPr>
          <p:nvPr/>
        </p:nvPicPr>
        <p:blipFill>
          <a:blip r:embed="rId2"/>
          <a:srcRect/>
          <a:stretch>
            <a:fillRect/>
          </a:stretch>
        </p:blipFill>
        <p:spPr bwMode="auto">
          <a:xfrm>
            <a:off x="592138" y="254000"/>
            <a:ext cx="1609725" cy="160813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Slide Number Placeholder 2"/>
          <p:cNvSpPr>
            <a:spLocks noGrp="1"/>
          </p:cNvSpPr>
          <p:nvPr>
            <p:ph type="sldNum" sz="quarter" idx="12"/>
          </p:nvPr>
        </p:nvSpPr>
        <p:spPr>
          <a:xfrm>
            <a:off x="762000" y="6942138"/>
            <a:ext cx="2117725" cy="509587"/>
          </a:xfrm>
        </p:spPr>
        <p:txBody>
          <a:bodyPr lIns="101599" tIns="50799" rIns="101599" bIns="50799"/>
          <a:lstStyle/>
          <a:p>
            <a:pPr algn="l">
              <a:defRPr/>
            </a:pPr>
            <a:fld id="{2D81D728-97BC-B943-ADBA-103189651D1A}" type="slidenum">
              <a:rPr lang="en-US" sz="2400">
                <a:solidFill>
                  <a:schemeClr val="tx1"/>
                </a:solidFill>
                <a:latin typeface="Times New Roman" pitchFamily="-105" charset="0"/>
              </a:rPr>
              <a:pPr algn="l">
                <a:defRPr/>
              </a:pPr>
              <a:t>47</a:t>
            </a:fld>
            <a:endParaRPr lang="en-US" sz="2400">
              <a:solidFill>
                <a:schemeClr val="tx1"/>
              </a:solidFill>
              <a:latin typeface="Times New Roman" pitchFamily="-105" charset="0"/>
            </a:endParaRPr>
          </a:p>
        </p:txBody>
      </p:sp>
      <p:pic>
        <p:nvPicPr>
          <p:cNvPr id="94211" name="Picture 4"/>
          <p:cNvPicPr>
            <a:picLocks noChangeAspect="1" noChangeArrowheads="1"/>
          </p:cNvPicPr>
          <p:nvPr/>
        </p:nvPicPr>
        <p:blipFill>
          <a:blip r:embed="rId3"/>
          <a:srcRect l="30952" r="25000"/>
          <a:stretch>
            <a:fillRect/>
          </a:stretch>
        </p:blipFill>
        <p:spPr bwMode="auto">
          <a:xfrm>
            <a:off x="677863" y="1524000"/>
            <a:ext cx="3132137" cy="4133850"/>
          </a:xfrm>
          <a:prstGeom prst="rect">
            <a:avLst/>
          </a:prstGeom>
          <a:noFill/>
          <a:ln w="9525">
            <a:noFill/>
            <a:miter lim="800000"/>
            <a:headEnd/>
            <a:tailEnd/>
          </a:ln>
        </p:spPr>
      </p:pic>
      <p:sp>
        <p:nvSpPr>
          <p:cNvPr id="96260" name="Rectangle 5"/>
          <p:cNvSpPr>
            <a:spLocks noChangeArrowheads="1"/>
          </p:cNvSpPr>
          <p:nvPr/>
        </p:nvSpPr>
        <p:spPr bwMode="auto">
          <a:xfrm>
            <a:off x="4233863" y="1570038"/>
            <a:ext cx="5926137" cy="5087937"/>
          </a:xfrm>
          <a:prstGeom prst="rect">
            <a:avLst/>
          </a:prstGeom>
          <a:noFill/>
          <a:ln w="9525">
            <a:noFill/>
            <a:miter lim="800000"/>
            <a:headEnd/>
            <a:tailEnd/>
          </a:ln>
        </p:spPr>
        <p:txBody>
          <a:bodyPr lIns="101599" tIns="50799" rIns="101599" bIns="50799">
            <a:prstTxWarp prst="textNoShape">
              <a:avLst/>
            </a:prstTxWarp>
            <a:spAutoFit/>
          </a:bodyPr>
          <a:lstStyle/>
          <a:p>
            <a:pPr algn="ctr">
              <a:defRPr/>
            </a:pPr>
            <a:r>
              <a:rPr lang="en-US" sz="40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Thanks and </a:t>
            </a:r>
          </a:p>
          <a:p>
            <a:pPr algn="ctr">
              <a:defRPr/>
            </a:pPr>
            <a:r>
              <a:rPr lang="en-US" sz="40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see you in world!</a:t>
            </a:r>
          </a:p>
          <a:p>
            <a:pPr algn="ctr">
              <a:defRPr/>
            </a:pPr>
            <a:endParaRPr lang="en-US" sz="40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endParaRPr>
          </a:p>
          <a:p>
            <a:pPr algn="ctr">
              <a:defRPr/>
            </a:pPr>
            <a:r>
              <a:rPr lang="en-US" sz="4000" i="1">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Karinda Rhode</a:t>
            </a:r>
          </a:p>
          <a:p>
            <a:pPr algn="ctr">
              <a:defRPr/>
            </a:pPr>
            <a:endParaRPr lang="en-US" sz="4000" i="1">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endParaRPr>
          </a:p>
          <a:p>
            <a:pPr algn="ct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aka Robin Teigland</a:t>
            </a:r>
          </a:p>
          <a:p>
            <a:pPr algn="ct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robin.teigland@hhs.se</a:t>
            </a:r>
          </a:p>
          <a:p>
            <a:pPr algn="ct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www.knowledgenetworking.org</a:t>
            </a:r>
          </a:p>
          <a:p>
            <a:pPr algn="ctr">
              <a:defRPr/>
            </a:pPr>
            <a:r>
              <a:rPr lang="en-US" sz="31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www.slideshare.net/eteigland </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230188" y="288925"/>
            <a:ext cx="9666287" cy="1330325"/>
          </a:xfrm>
        </p:spPr>
        <p:txBody>
          <a:bodyPr lIns="0" tIns="0" rIns="0" bIns="0" anchor="t"/>
          <a:lstStyle/>
          <a:p>
            <a:pPr algn="l" eaLnBrk="1" hangingPunct="1">
              <a:lnSpc>
                <a:spcPct val="95000"/>
              </a:lnSpc>
              <a:defRPr/>
            </a:pPr>
            <a:r>
              <a:rPr lang="en-US" sz="4300">
                <a:solidFill>
                  <a:srgbClr val="DEDEDE"/>
                </a:solidFill>
                <a:effectLst>
                  <a:outerShdw blurRad="38100" dist="38100" dir="2700000" algn="tl">
                    <a:srgbClr val="DDDDDD"/>
                  </a:outerShdw>
                </a:effectLst>
                <a:latin typeface="Trebuchet MS" pitchFamily="-105" charset="0"/>
                <a:ea typeface="ＭＳ Ｐゴシック" pitchFamily="-105" charset="-128"/>
              </a:rPr>
              <a:t>LPSO.com </a:t>
            </a:r>
            <a:r>
              <a:rPr lang="en-US">
                <a:effectLst>
                  <a:outerShdw blurRad="38100" dist="38100" dir="2700000" algn="tl">
                    <a:srgbClr val="DDDDDD"/>
                  </a:outerShdw>
                </a:effectLst>
                <a:latin typeface="Trebuchet MS" pitchFamily="-105" charset="0"/>
                <a:ea typeface="ＭＳ Ｐゴシック" pitchFamily="-105" charset="-128"/>
              </a:rPr>
              <a:t/>
            </a:r>
            <a:br>
              <a:rPr lang="en-US">
                <a:effectLst>
                  <a:outerShdw blurRad="38100" dist="38100" dir="2700000" algn="tl">
                    <a:srgbClr val="DDDDDD"/>
                  </a:outerShdw>
                </a:effectLst>
                <a:latin typeface="Trebuchet MS" pitchFamily="-105" charset="0"/>
                <a:ea typeface="ＭＳ Ｐゴシック" pitchFamily="-105" charset="-128"/>
              </a:rPr>
            </a:br>
            <a:endParaRPr lang="en-US" sz="4300">
              <a:solidFill>
                <a:srgbClr val="DEDEDE"/>
              </a:solidFill>
              <a:effectLst>
                <a:outerShdw blurRad="38100" dist="38100" dir="2700000" algn="tl">
                  <a:srgbClr val="DDDDDD"/>
                </a:outerShdw>
              </a:effectLst>
              <a:latin typeface="Trebuchet MS" pitchFamily="-105" charset="0"/>
              <a:ea typeface="ＭＳ Ｐゴシック" pitchFamily="-105" charset="-128"/>
            </a:endParaRPr>
          </a:p>
        </p:txBody>
      </p:sp>
      <p:sp>
        <p:nvSpPr>
          <p:cNvPr id="31746" name="Rectangle 2"/>
          <p:cNvSpPr>
            <a:spLocks noGrp="1" noChangeArrowheads="1"/>
          </p:cNvSpPr>
          <p:nvPr>
            <p:ph type="body" idx="1"/>
          </p:nvPr>
        </p:nvSpPr>
        <p:spPr>
          <a:xfrm>
            <a:off x="247650" y="1828800"/>
            <a:ext cx="9664700" cy="5486400"/>
          </a:xfrm>
        </p:spPr>
        <p:txBody>
          <a:bodyPr lIns="0" tIns="0" rIns="0" bIns="0"/>
          <a:lstStyle/>
          <a:p>
            <a:pPr marL="0" indent="0" eaLnBrk="1" hangingPunct="1">
              <a:lnSpc>
                <a:spcPct val="95000"/>
              </a:lnSpc>
              <a:spcBef>
                <a:spcPct val="0"/>
              </a:spcBef>
              <a:buFontTx/>
              <a:buNone/>
              <a:defRPr/>
            </a:pPr>
            <a:r>
              <a:rPr lang="en-US" sz="1900">
                <a:solidFill>
                  <a:srgbClr val="333333"/>
                </a:solidFill>
                <a:effectLst>
                  <a:outerShdw blurRad="38100" dist="38100" dir="2700000" algn="tl">
                    <a:srgbClr val="DDDDDD"/>
                  </a:outerShdw>
                </a:effectLst>
                <a:latin typeface="'Trebuchet MS'" pitchFamily="34" charset="0"/>
                <a:ea typeface="ＭＳ Ｐゴシック" pitchFamily="-105" charset="-128"/>
              </a:rPr>
              <a:t> </a:t>
            </a:r>
            <a:r>
              <a:rPr lang="en-US" sz="1900" u="sng">
                <a:solidFill>
                  <a:srgbClr val="003366"/>
                </a:solidFill>
                <a:effectLst>
                  <a:outerShdw blurRad="38100" dist="38100" dir="2700000" algn="tl">
                    <a:srgbClr val="DDDDDD"/>
                  </a:outerShdw>
                </a:effectLst>
                <a:latin typeface="'Trebuchet MS'" pitchFamily="34" charset="0"/>
                <a:ea typeface="ＭＳ Ｐゴシック" pitchFamily="-105" charset="-128"/>
                <a:hlinkClick r:id="rId3"/>
              </a:rPr>
              <a:t>Littlest Pet Shop Online</a:t>
            </a:r>
            <a:endParaRPr lang="en-US" sz="1900" u="sng">
              <a:solidFill>
                <a:srgbClr val="003366"/>
              </a:solidFill>
              <a:effectLst>
                <a:outerShdw blurRad="38100" dist="38100" dir="2700000" algn="tl">
                  <a:srgbClr val="DDDDDD"/>
                </a:outerShdw>
              </a:effectLst>
              <a:latin typeface="'Trebuchet MS'" pitchFamily="34" charset="0"/>
              <a:ea typeface="ＭＳ Ｐゴシック" pitchFamily="-105" charset="-128"/>
            </a:endParaRPr>
          </a:p>
          <a:p>
            <a:pPr marL="0" indent="0" eaLnBrk="1" hangingPunct="1">
              <a:lnSpc>
                <a:spcPct val="95000"/>
              </a:lnSpc>
              <a:spcBef>
                <a:spcPct val="0"/>
              </a:spcBef>
              <a:buFontTx/>
              <a:buNone/>
              <a:defRPr/>
            </a:pPr>
            <a:r>
              <a:rPr lang="en-US" u="sng">
                <a:solidFill>
                  <a:srgbClr val="0384BF"/>
                </a:solidFill>
                <a:effectLst>
                  <a:outerShdw blurRad="38100" dist="38100" dir="2700000" algn="tl">
                    <a:srgbClr val="DDDDDD"/>
                  </a:outerShdw>
                </a:effectLst>
                <a:latin typeface="Trebuchet MS" pitchFamily="-105" charset="0"/>
                <a:ea typeface="ＭＳ Ｐゴシック" pitchFamily="-105" charset="-128"/>
                <a:hlinkClick r:id="rId4"/>
              </a:rPr>
              <a:t>http://www.youtube.com/watch?v=1DwL1JIvGhc</a:t>
            </a:r>
            <a:endParaRPr lang="en-US">
              <a:effectLst>
                <a:outerShdw blurRad="38100" dist="38100" dir="2700000" algn="tl">
                  <a:srgbClr val="DDDDDD"/>
                </a:outerShdw>
              </a:effectLst>
              <a:latin typeface="Trebuchet MS" pitchFamily="-105" charset="0"/>
              <a:ea typeface="ＭＳ Ｐゴシック" pitchFamily="-105" charset="-128"/>
            </a:endParaRPr>
          </a:p>
          <a:p>
            <a:pPr marL="0" indent="0" eaLnBrk="1" hangingPunct="1">
              <a:lnSpc>
                <a:spcPct val="95000"/>
              </a:lnSpc>
              <a:spcBef>
                <a:spcPct val="0"/>
              </a:spcBef>
              <a:buFontTx/>
              <a:buNone/>
              <a:defRPr/>
            </a:pPr>
            <a:endParaRPr lang="en-US">
              <a:effectLst>
                <a:outerShdw blurRad="38100" dist="38100" dir="2700000" algn="tl">
                  <a:srgbClr val="DDDDDD"/>
                </a:outerShdw>
              </a:effectLst>
              <a:latin typeface="Trebuchet MS" pitchFamily="-105" charset="0"/>
              <a:ea typeface="ＭＳ Ｐゴシック" pitchFamily="-105" charset="-128"/>
            </a:endParaRPr>
          </a:p>
          <a:p>
            <a:pPr marL="0" indent="0" eaLnBrk="1" hangingPunct="1">
              <a:lnSpc>
                <a:spcPct val="95000"/>
              </a:lnSpc>
              <a:spcBef>
                <a:spcPct val="0"/>
              </a:spcBef>
              <a:buFontTx/>
              <a:buNone/>
              <a:defRPr/>
            </a:pPr>
            <a:endParaRPr lang="en-US" sz="2700">
              <a:solidFill>
                <a:srgbClr val="DEDEDE"/>
              </a:solidFill>
              <a:effectLst>
                <a:outerShdw blurRad="38100" dist="38100" dir="2700000" algn="tl">
                  <a:srgbClr val="DDDDDD"/>
                </a:outerShdw>
              </a:effectLst>
              <a:latin typeface="Trebuchet MS" pitchFamily="-105" charset="0"/>
              <a:ea typeface="ＭＳ Ｐゴシック" pitchFamily="-105" charset="-12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47650" y="304800"/>
            <a:ext cx="9664700" cy="914400"/>
          </a:xfrm>
        </p:spPr>
        <p:txBody>
          <a:bodyPr lIns="0" tIns="0" rIns="0" bIns="0" anchor="t"/>
          <a:lstStyle/>
          <a:p>
            <a:pPr eaLnBrk="1" hangingPunct="1">
              <a:lnSpc>
                <a:spcPct val="95000"/>
              </a:lnSpc>
              <a:defRPr/>
            </a:pPr>
            <a:r>
              <a:rPr lang="en-US" sz="4300">
                <a:solidFill>
                  <a:srgbClr val="DEDEDE"/>
                </a:solidFill>
                <a:effectLst>
                  <a:outerShdw blurRad="38100" dist="38100" dir="2700000" algn="tl">
                    <a:srgbClr val="DDDDDD"/>
                  </a:outerShdw>
                </a:effectLst>
                <a:latin typeface="Trebuchet MS" pitchFamily="-105" charset="0"/>
                <a:ea typeface="ＭＳ Ｐゴシック" pitchFamily="-105" charset="-128"/>
              </a:rPr>
              <a:t>             Connect the World Through Games</a:t>
            </a:r>
          </a:p>
        </p:txBody>
      </p:sp>
      <p:sp>
        <p:nvSpPr>
          <p:cNvPr id="33794" name="Rectangle 2"/>
          <p:cNvSpPr>
            <a:spLocks noGrp="1" noChangeArrowheads="1"/>
          </p:cNvSpPr>
          <p:nvPr>
            <p:ph type="body" idx="1"/>
          </p:nvPr>
        </p:nvSpPr>
        <p:spPr>
          <a:xfrm>
            <a:off x="247650" y="1828800"/>
            <a:ext cx="9664700" cy="5486400"/>
          </a:xfrm>
        </p:spPr>
        <p:txBody>
          <a:bodyPr lIns="0" tIns="0" rIns="0" bIns="0"/>
          <a:lstStyle/>
          <a:p>
            <a:pPr marL="0" indent="0" eaLnBrk="1" hangingPunct="1">
              <a:lnSpc>
                <a:spcPct val="95000"/>
              </a:lnSpc>
              <a:spcBef>
                <a:spcPct val="0"/>
              </a:spcBef>
              <a:buFontTx/>
              <a:buNone/>
              <a:defRPr/>
            </a:pPr>
            <a:endParaRPr lang="en-US" sz="2700">
              <a:solidFill>
                <a:srgbClr val="DEDEDE"/>
              </a:solidFill>
              <a:effectLst>
                <a:outerShdw blurRad="38100" dist="38100" dir="2700000" algn="tl">
                  <a:srgbClr val="DDDDDD"/>
                </a:outerShdw>
              </a:effectLst>
              <a:latin typeface="Trebuchet MS" pitchFamily="-105" charset="0"/>
              <a:ea typeface="ＭＳ Ｐゴシック" pitchFamily="-105" charset="-128"/>
            </a:endParaRPr>
          </a:p>
          <a:p>
            <a:pPr marL="457200" lvl="1" indent="-342900" eaLnBrk="1" hangingPunct="1">
              <a:lnSpc>
                <a:spcPct val="95000"/>
              </a:lnSpc>
              <a:spcBef>
                <a:spcPct val="0"/>
              </a:spcBef>
              <a:buFontTx/>
              <a:buChar char="•"/>
              <a:defRPr/>
            </a:pPr>
            <a:r>
              <a:rPr lang="en-US" sz="2700">
                <a:solidFill>
                  <a:srgbClr val="DEDEDE"/>
                </a:solidFill>
                <a:effectLst>
                  <a:outerShdw blurRad="38100" dist="38100" dir="2700000" algn="tl">
                    <a:srgbClr val="DDDDDD"/>
                  </a:outerShdw>
                </a:effectLst>
                <a:latin typeface="Trebuchet MS" pitchFamily="-105" charset="0"/>
                <a:ea typeface="ＭＳ Ｐゴシック" pitchFamily="-105" charset="-128"/>
              </a:rPr>
              <a:t>Company makes money by Selling Virtual Goods</a:t>
            </a:r>
            <a:endParaRPr lang="en-US">
              <a:effectLst>
                <a:outerShdw blurRad="38100" dist="38100" dir="2700000" algn="tl">
                  <a:srgbClr val="DDDDDD"/>
                </a:outerShdw>
              </a:effectLst>
              <a:latin typeface="Trebuchet MS" pitchFamily="-105" charset="0"/>
              <a:ea typeface="ＭＳ Ｐゴシック" pitchFamily="-105" charset="-128"/>
            </a:endParaRPr>
          </a:p>
          <a:p>
            <a:pPr marL="457200" lvl="1" indent="-342900" eaLnBrk="1" hangingPunct="1">
              <a:lnSpc>
                <a:spcPct val="95000"/>
              </a:lnSpc>
              <a:spcBef>
                <a:spcPct val="0"/>
              </a:spcBef>
              <a:buFontTx/>
              <a:buChar char="•"/>
              <a:defRPr/>
            </a:pPr>
            <a:r>
              <a:rPr lang="en-US" sz="2700">
                <a:solidFill>
                  <a:srgbClr val="DEDEDE"/>
                </a:solidFill>
                <a:effectLst>
                  <a:outerShdw blurRad="38100" dist="38100" dir="2700000" algn="tl">
                    <a:srgbClr val="DDDDDD"/>
                  </a:outerShdw>
                </a:effectLst>
                <a:latin typeface="Trebuchet MS" pitchFamily="-105" charset="0"/>
                <a:ea typeface="ＭＳ Ｐゴシック" pitchFamily="-105" charset="-128"/>
              </a:rPr>
              <a:t>FarmVille:"Grow delicious fruits and vegetables and raise adorable animals on your very own farm!"</a:t>
            </a:r>
            <a:endParaRPr lang="en-US">
              <a:effectLst>
                <a:outerShdw blurRad="38100" dist="38100" dir="2700000" algn="tl">
                  <a:srgbClr val="DDDDDD"/>
                </a:outerShdw>
              </a:effectLst>
              <a:latin typeface="Trebuchet MS" pitchFamily="-105" charset="0"/>
              <a:ea typeface="ＭＳ Ｐゴシック" pitchFamily="-105" charset="-128"/>
            </a:endParaRPr>
          </a:p>
          <a:p>
            <a:pPr marL="457200" lvl="1" indent="-342900" eaLnBrk="1" hangingPunct="1">
              <a:lnSpc>
                <a:spcPct val="95000"/>
              </a:lnSpc>
              <a:spcBef>
                <a:spcPct val="0"/>
              </a:spcBef>
              <a:buFontTx/>
              <a:buChar char="•"/>
              <a:defRPr/>
            </a:pPr>
            <a:r>
              <a:rPr lang="en-US" sz="2700">
                <a:solidFill>
                  <a:srgbClr val="DEDEDE"/>
                </a:solidFill>
                <a:effectLst>
                  <a:outerShdw blurRad="38100" dist="38100" dir="2700000" algn="tl">
                    <a:srgbClr val="DDDDDD"/>
                  </a:outerShdw>
                </a:effectLst>
                <a:latin typeface="Trebuchet MS" pitchFamily="-105" charset="0"/>
                <a:ea typeface="ＭＳ Ｐゴシック" pitchFamily="-105" charset="-128"/>
              </a:rPr>
              <a:t>If you don't visit your farm, your vegetables, animals will die.</a:t>
            </a:r>
            <a:endParaRPr lang="en-US">
              <a:effectLst>
                <a:outerShdw blurRad="38100" dist="38100" dir="2700000" algn="tl">
                  <a:srgbClr val="DDDDDD"/>
                </a:outerShdw>
              </a:effectLst>
              <a:latin typeface="Trebuchet MS" pitchFamily="-105" charset="0"/>
              <a:ea typeface="ＭＳ Ｐゴシック" pitchFamily="-105" charset="-128"/>
            </a:endParaRPr>
          </a:p>
          <a:p>
            <a:pPr marL="457200" lvl="1" indent="-342900" eaLnBrk="1" hangingPunct="1">
              <a:lnSpc>
                <a:spcPct val="95000"/>
              </a:lnSpc>
              <a:spcBef>
                <a:spcPct val="0"/>
              </a:spcBef>
              <a:buFontTx/>
              <a:buChar char="•"/>
              <a:defRPr/>
            </a:pPr>
            <a:r>
              <a:rPr lang="en-US" sz="2700">
                <a:solidFill>
                  <a:srgbClr val="DEDEDE"/>
                </a:solidFill>
                <a:effectLst>
                  <a:outerShdw blurRad="38100" dist="38100" dir="2700000" algn="tl">
                    <a:srgbClr val="DDDDDD"/>
                  </a:outerShdw>
                </a:effectLst>
                <a:latin typeface="Trebuchet MS" pitchFamily="-105" charset="0"/>
                <a:ea typeface="ＭＳ Ｐゴシック" pitchFamily="-105" charset="-128"/>
              </a:rPr>
              <a:t>Relased in July 2009 and till the end of August 2009:(In 2 months)33 million people played it.</a:t>
            </a:r>
          </a:p>
        </p:txBody>
      </p:sp>
      <p:pic>
        <p:nvPicPr>
          <p:cNvPr id="98308" name="Picture 4"/>
          <p:cNvPicPr>
            <a:picLocks noChangeAspect="1" noChangeArrowheads="1"/>
          </p:cNvPicPr>
          <p:nvPr/>
        </p:nvPicPr>
        <p:blipFill>
          <a:blip r:embed="rId3"/>
          <a:srcRect/>
          <a:stretch>
            <a:fillRect/>
          </a:stretch>
        </p:blipFill>
        <p:spPr bwMode="auto">
          <a:xfrm>
            <a:off x="406400" y="203200"/>
            <a:ext cx="2159000" cy="11176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ffectLst>
                  <a:outerShdw blurRad="38100" dist="38100" dir="2700000" algn="tl">
                    <a:srgbClr val="DDDDDD"/>
                  </a:outerShdw>
                </a:effectLst>
                <a:latin typeface="Trebuchet MS" pitchFamily="-105" charset="0"/>
                <a:ea typeface="ＭＳ Ｐゴシック" pitchFamily="-105" charset="-128"/>
              </a:rPr>
              <a:t>A growing universe of Virtual Worlds</a:t>
            </a:r>
          </a:p>
        </p:txBody>
      </p:sp>
      <p:pic>
        <p:nvPicPr>
          <p:cNvPr id="22531" name="Picture 3"/>
          <p:cNvPicPr>
            <a:picLocks noChangeAspect="1"/>
          </p:cNvPicPr>
          <p:nvPr/>
        </p:nvPicPr>
        <p:blipFill>
          <a:blip r:embed="rId2"/>
          <a:srcRect/>
          <a:stretch>
            <a:fillRect/>
          </a:stretch>
        </p:blipFill>
        <p:spPr bwMode="auto">
          <a:xfrm>
            <a:off x="1270000" y="1190625"/>
            <a:ext cx="7848600" cy="6130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247650" y="304800"/>
            <a:ext cx="9664700" cy="914400"/>
          </a:xfrm>
        </p:spPr>
        <p:txBody>
          <a:bodyPr lIns="0" tIns="0" rIns="0" bIns="0" anchor="t"/>
          <a:lstStyle/>
          <a:p>
            <a:pPr algn="l" eaLnBrk="1" hangingPunct="1">
              <a:lnSpc>
                <a:spcPct val="95000"/>
              </a:lnSpc>
              <a:defRPr/>
            </a:pPr>
            <a:r>
              <a:rPr lang="en-US" sz="4300">
                <a:solidFill>
                  <a:srgbClr val="DEDEDE"/>
                </a:solidFill>
                <a:effectLst>
                  <a:outerShdw blurRad="38100" dist="38100" dir="2700000" algn="tl">
                    <a:srgbClr val="DDDDDD"/>
                  </a:outerShdw>
                </a:effectLst>
                <a:latin typeface="Trebuchet MS" pitchFamily="-105" charset="0"/>
                <a:ea typeface="ＭＳ Ｐゴシック" pitchFamily="-105" charset="-128"/>
              </a:rPr>
              <a:t>                  Success of Zynga</a:t>
            </a:r>
          </a:p>
        </p:txBody>
      </p:sp>
      <p:sp>
        <p:nvSpPr>
          <p:cNvPr id="35842" name="Rectangle 2"/>
          <p:cNvSpPr>
            <a:spLocks noGrp="1" noChangeArrowheads="1"/>
          </p:cNvSpPr>
          <p:nvPr>
            <p:ph type="body" idx="1"/>
          </p:nvPr>
        </p:nvSpPr>
        <p:spPr>
          <a:xfrm>
            <a:off x="247650" y="1828800"/>
            <a:ext cx="9664700" cy="5486400"/>
          </a:xfrm>
        </p:spPr>
        <p:txBody>
          <a:bodyPr lIns="0" tIns="0" rIns="0" bIns="0"/>
          <a:lstStyle/>
          <a:p>
            <a:pPr marL="0" indent="0" eaLnBrk="1" hangingPunct="1">
              <a:lnSpc>
                <a:spcPct val="95000"/>
              </a:lnSpc>
              <a:spcBef>
                <a:spcPct val="0"/>
              </a:spcBef>
              <a:buFontTx/>
              <a:buNone/>
              <a:defRPr/>
            </a:pPr>
            <a:r>
              <a:rPr lang="en-US" sz="2700">
                <a:solidFill>
                  <a:srgbClr val="DEDEDE"/>
                </a:solidFill>
                <a:effectLst>
                  <a:outerShdw blurRad="38100" dist="38100" dir="2700000" algn="tl">
                    <a:srgbClr val="DDDDDD"/>
                  </a:outerShdw>
                </a:effectLst>
                <a:latin typeface="Trebuchet MS" pitchFamily="-105" charset="0"/>
                <a:ea typeface="ＭＳ Ｐゴシック" pitchFamily="-105" charset="-128"/>
              </a:rPr>
              <a:t> </a:t>
            </a:r>
          </a:p>
        </p:txBody>
      </p:sp>
      <p:pic>
        <p:nvPicPr>
          <p:cNvPr id="100356" name="Picture 4"/>
          <p:cNvPicPr>
            <a:picLocks noChangeAspect="1" noChangeArrowheads="1"/>
          </p:cNvPicPr>
          <p:nvPr/>
        </p:nvPicPr>
        <p:blipFill>
          <a:blip r:embed="rId3"/>
          <a:srcRect/>
          <a:stretch>
            <a:fillRect/>
          </a:stretch>
        </p:blipFill>
        <p:spPr bwMode="auto">
          <a:xfrm>
            <a:off x="406400" y="203200"/>
            <a:ext cx="2159000" cy="1117600"/>
          </a:xfrm>
          <a:prstGeom prst="rect">
            <a:avLst/>
          </a:prstGeom>
          <a:noFill/>
          <a:ln w="9525">
            <a:noFill/>
            <a:miter lim="800000"/>
            <a:headEnd/>
            <a:tailEnd/>
          </a:ln>
        </p:spPr>
      </p:pic>
      <p:pic>
        <p:nvPicPr>
          <p:cNvPr id="100357" name="Picture 5"/>
          <p:cNvPicPr>
            <a:picLocks noChangeAspect="1" noChangeArrowheads="1"/>
          </p:cNvPicPr>
          <p:nvPr/>
        </p:nvPicPr>
        <p:blipFill>
          <a:blip r:embed="rId4"/>
          <a:srcRect/>
          <a:stretch>
            <a:fillRect/>
          </a:stretch>
        </p:blipFill>
        <p:spPr bwMode="auto">
          <a:xfrm>
            <a:off x="460375" y="1254125"/>
            <a:ext cx="8529638" cy="5561013"/>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9575800" cy="838200"/>
          </a:xfrm>
        </p:spPr>
        <p:txBody>
          <a:bodyPr/>
          <a:lstStyle/>
          <a:p>
            <a:pPr>
              <a:defRPr/>
            </a:pPr>
            <a:r>
              <a:rPr lang="en-US" smtClean="0">
                <a:effectLst>
                  <a:outerShdw blurRad="38100" dist="38100" dir="2700000" algn="tl">
                    <a:srgbClr val="DDDDDD"/>
                  </a:outerShdw>
                </a:effectLst>
                <a:latin typeface="Trebuchet MS" pitchFamily="-105" charset="0"/>
                <a:ea typeface="ＭＳ Ｐゴシック" pitchFamily="-105" charset="-128"/>
              </a:rPr>
              <a:t>What are Virtual Worlds?</a:t>
            </a:r>
          </a:p>
        </p:txBody>
      </p:sp>
      <p:sp>
        <p:nvSpPr>
          <p:cNvPr id="4" name="Rectangle 3"/>
          <p:cNvSpPr/>
          <p:nvPr/>
        </p:nvSpPr>
        <p:spPr>
          <a:xfrm>
            <a:off x="203200" y="4648200"/>
            <a:ext cx="9728200" cy="2395538"/>
          </a:xfrm>
          <a:prstGeom prst="rect">
            <a:avLst/>
          </a:prstGeom>
        </p:spPr>
        <p:txBody>
          <a:bodyPr>
            <a:prstTxWarp prst="textNoShape">
              <a:avLst/>
            </a:prstTxWarp>
            <a:spAutoFit/>
          </a:bodyPr>
          <a:lstStyle/>
          <a:p>
            <a:pPr algn="ctr">
              <a:lnSpc>
                <a:spcPts val="3600"/>
              </a:lnSpc>
              <a:buFont typeface="Arial" pitchFamily="-105" charset="0"/>
              <a:buChar char="•"/>
              <a:defRPr/>
            </a:pPr>
            <a:r>
              <a:rPr lang="en-US" sz="2800" i="1">
                <a:solidFill>
                  <a:srgbClr val="D6D6F5"/>
                </a:solidFill>
                <a:effectLst>
                  <a:outerShdw blurRad="38100" dist="38100" dir="2700000" algn="tl">
                    <a:srgbClr val="DDDDDD"/>
                  </a:outerShdw>
                </a:effectLst>
                <a:latin typeface="Trebuchet MS" pitchFamily="-105" charset="0"/>
                <a:ea typeface="Trebuchet MS" pitchFamily="-105" charset="0"/>
                <a:cs typeface="Trebuchet MS" pitchFamily="-105" charset="0"/>
              </a:rPr>
              <a:t>Persistent, computer-simulated, immersive environments</a:t>
            </a:r>
          </a:p>
          <a:p>
            <a:pPr algn="ctr">
              <a:lnSpc>
                <a:spcPts val="3600"/>
              </a:lnSpc>
              <a:buFont typeface="Arial" pitchFamily="-105" charset="0"/>
              <a:buChar char="•"/>
              <a:defRPr/>
            </a:pPr>
            <a:r>
              <a:rPr lang="en-US" sz="2800" i="1">
                <a:solidFill>
                  <a:srgbClr val="D6D6F5"/>
                </a:solidFill>
                <a:effectLst>
                  <a:outerShdw blurRad="38100" dist="38100" dir="2700000" algn="tl">
                    <a:srgbClr val="DDDDDD"/>
                  </a:outerShdw>
                </a:effectLst>
                <a:latin typeface="Trebuchet MS" pitchFamily="-105" charset="0"/>
                <a:ea typeface="Trebuchet MS" pitchFamily="-105" charset="0"/>
                <a:cs typeface="Trebuchet MS" pitchFamily="-105" charset="0"/>
              </a:rPr>
              <a:t>Shared space/co-presence with possibility for socialization and community </a:t>
            </a:r>
          </a:p>
          <a:p>
            <a:pPr algn="ctr">
              <a:lnSpc>
                <a:spcPts val="3600"/>
              </a:lnSpc>
              <a:buFont typeface="Arial" pitchFamily="-105" charset="0"/>
              <a:buChar char="•"/>
              <a:defRPr/>
            </a:pPr>
            <a:r>
              <a:rPr lang="en-US" sz="2800" i="1">
                <a:solidFill>
                  <a:srgbClr val="D6D6F5"/>
                </a:solidFill>
                <a:effectLst>
                  <a:outerShdw blurRad="38100" dist="38100" dir="2700000" algn="tl">
                    <a:srgbClr val="DDDDDD"/>
                  </a:outerShdw>
                </a:effectLst>
                <a:latin typeface="Trebuchet MS" pitchFamily="-105" charset="0"/>
                <a:ea typeface="Trebuchet MS" pitchFamily="-105" charset="0"/>
                <a:cs typeface="Trebuchet MS" pitchFamily="-105" charset="0"/>
              </a:rPr>
              <a:t>In some cases, ability to manipulate/create content</a:t>
            </a:r>
          </a:p>
          <a:p>
            <a:pPr algn="ctr">
              <a:lnSpc>
                <a:spcPts val="3600"/>
              </a:lnSpc>
              <a:buFont typeface="Arial" pitchFamily="-105" charset="0"/>
              <a:buChar char="•"/>
              <a:defRPr/>
            </a:pPr>
            <a:r>
              <a:rPr lang="en-US" sz="2800" i="1">
                <a:solidFill>
                  <a:srgbClr val="D6D6F5"/>
                </a:solidFill>
                <a:effectLst>
                  <a:outerShdw blurRad="38100" dist="38100" dir="2700000" algn="tl">
                    <a:srgbClr val="DDDDDD"/>
                  </a:outerShdw>
                </a:effectLst>
                <a:latin typeface="Trebuchet MS" pitchFamily="-105" charset="0"/>
                <a:ea typeface="Trebuchet MS" pitchFamily="-105" charset="0"/>
                <a:cs typeface="Trebuchet MS" pitchFamily="-105" charset="0"/>
              </a:rPr>
              <a:t>In some cases, virtual economy and currency</a:t>
            </a:r>
          </a:p>
        </p:txBody>
      </p:sp>
      <p:sp>
        <p:nvSpPr>
          <p:cNvPr id="5" name="Rectangle 4"/>
          <p:cNvSpPr/>
          <p:nvPr/>
        </p:nvSpPr>
        <p:spPr>
          <a:xfrm>
            <a:off x="1574800" y="7081838"/>
            <a:ext cx="8077200" cy="461962"/>
          </a:xfrm>
          <a:prstGeom prst="rect">
            <a:avLst/>
          </a:prstGeom>
        </p:spPr>
        <p:txBody>
          <a:bodyPr>
            <a:prstTxWarp prst="textNoShape">
              <a:avLst/>
            </a:prstTxWarp>
            <a:spAutoFit/>
          </a:bodyPr>
          <a:lstStyle/>
          <a:p>
            <a:pPr algn="r">
              <a:defRPr/>
            </a:pPr>
            <a:r>
              <a:rPr lang="en-US">
                <a:solidFill>
                  <a:srgbClr val="FFFFFF"/>
                </a:solidFill>
                <a:effectLst>
                  <a:outerShdw blurRad="38100" dist="38100" dir="2700000" algn="tl">
                    <a:srgbClr val="DDDDDD"/>
                  </a:outerShdw>
                </a:effectLst>
                <a:latin typeface="Trebuchet MS" pitchFamily="-105" charset="0"/>
                <a:ea typeface="Trebuchet MS" pitchFamily="-105" charset="0"/>
                <a:cs typeface="Trebuchet MS" pitchFamily="-105" charset="0"/>
              </a:rPr>
              <a:t>http://www.youtube.com/watch?v=0CijdlYOSPc</a:t>
            </a:r>
          </a:p>
        </p:txBody>
      </p:sp>
      <p:pic>
        <p:nvPicPr>
          <p:cNvPr id="23557" name="Picture 5" descr="teaming 2_003.png"/>
          <p:cNvPicPr>
            <a:picLocks noChangeAspect="1"/>
          </p:cNvPicPr>
          <p:nvPr/>
        </p:nvPicPr>
        <p:blipFill>
          <a:blip r:embed="rId3"/>
          <a:srcRect l="7793" t="7030" r="18182" b="10379"/>
          <a:stretch>
            <a:fillRect/>
          </a:stretch>
        </p:blipFill>
        <p:spPr bwMode="auto">
          <a:xfrm>
            <a:off x="2184400" y="990600"/>
            <a:ext cx="57912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a:srcRect/>
          <a:stretch>
            <a:fillRect/>
          </a:stretch>
        </p:blipFill>
        <p:spPr bwMode="auto">
          <a:xfrm>
            <a:off x="5200650" y="3894138"/>
            <a:ext cx="5000625" cy="3725862"/>
          </a:xfrm>
          <a:prstGeom prst="rect">
            <a:avLst/>
          </a:prstGeom>
          <a:noFill/>
          <a:ln w="12700">
            <a:noFill/>
            <a:miter lim="800000"/>
            <a:headEnd/>
            <a:tailEnd/>
          </a:ln>
        </p:spPr>
      </p:pic>
      <p:pic>
        <p:nvPicPr>
          <p:cNvPr id="25603" name="Picture 5"/>
          <p:cNvPicPr>
            <a:picLocks noChangeAspect="1" noChangeArrowheads="1"/>
          </p:cNvPicPr>
          <p:nvPr/>
        </p:nvPicPr>
        <p:blipFill>
          <a:blip r:embed="rId3"/>
          <a:srcRect/>
          <a:stretch>
            <a:fillRect/>
          </a:stretch>
        </p:blipFill>
        <p:spPr bwMode="auto">
          <a:xfrm>
            <a:off x="49213" y="3894138"/>
            <a:ext cx="5153025" cy="3725862"/>
          </a:xfrm>
          <a:prstGeom prst="rect">
            <a:avLst/>
          </a:prstGeom>
          <a:noFill/>
          <a:ln w="12700">
            <a:noFill/>
            <a:miter lim="800000"/>
            <a:headEnd/>
            <a:tailEnd/>
          </a:ln>
        </p:spPr>
      </p:pic>
      <p:sp>
        <p:nvSpPr>
          <p:cNvPr id="62468" name="Text Box 6"/>
          <p:cNvSpPr txBox="1">
            <a:spLocks noChangeArrowheads="1"/>
          </p:cNvSpPr>
          <p:nvPr/>
        </p:nvSpPr>
        <p:spPr bwMode="auto">
          <a:xfrm>
            <a:off x="-25400" y="76200"/>
            <a:ext cx="5032375" cy="3692525"/>
          </a:xfrm>
          <a:prstGeom prst="rect">
            <a:avLst/>
          </a:prstGeom>
          <a:noFill/>
          <a:ln w="9525">
            <a:noFill/>
            <a:miter lim="800000"/>
            <a:headEnd/>
            <a:tailEnd/>
          </a:ln>
        </p:spPr>
        <p:txBody>
          <a:bodyPr lIns="101599" tIns="50799" rIns="101599" bIns="50799">
            <a:prstTxWarp prst="textNoShape">
              <a:avLst/>
            </a:prstTxWarp>
            <a:spAutoFit/>
          </a:bodyPr>
          <a:lstStyle/>
          <a:p>
            <a:pPr algn="ctr" eaLnBrk="0" hangingPunct="0">
              <a:spcBef>
                <a:spcPts val="663"/>
              </a:spcBef>
              <a:defRPr/>
            </a:pPr>
            <a:r>
              <a:rPr lang="en-US" sz="2800" u="sng">
                <a:solidFill>
                  <a:schemeClr val="bg1"/>
                </a:solidFill>
                <a:latin typeface="Trebuchet MS" pitchFamily="-105" charset="0"/>
                <a:ea typeface="Trebuchet MS" pitchFamily="-105" charset="0"/>
                <a:cs typeface="Trebuchet MS" pitchFamily="-105" charset="0"/>
              </a:rPr>
              <a:t>Virtual Worlds</a:t>
            </a:r>
          </a:p>
          <a:p>
            <a:pPr algn="ctr" eaLnBrk="0" hangingPunct="0">
              <a:spcBef>
                <a:spcPts val="663"/>
              </a:spcBef>
              <a:buFontTx/>
              <a:buChar char="•"/>
              <a:defRPr/>
            </a:pPr>
            <a:r>
              <a:rPr lang="en-US" sz="26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 Open-ended–built by residents</a:t>
            </a:r>
          </a:p>
          <a:p>
            <a:pPr algn="ctr" eaLnBrk="0" hangingPunct="0">
              <a:spcBef>
                <a:spcPts val="663"/>
              </a:spcBef>
              <a:buFontTx/>
              <a:buChar char="•"/>
              <a:defRPr/>
            </a:pPr>
            <a:r>
              <a:rPr lang="en-US" sz="26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 Social environment, affinity groups</a:t>
            </a:r>
          </a:p>
          <a:p>
            <a:pPr algn="ctr" eaLnBrk="0" hangingPunct="0">
              <a:spcBef>
                <a:spcPts val="663"/>
              </a:spcBef>
              <a:buFontTx/>
              <a:buChar char="•"/>
              <a:defRPr/>
            </a:pPr>
            <a:r>
              <a:rPr lang="en-US" sz="26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 Boundaries for access and building</a:t>
            </a:r>
          </a:p>
          <a:p>
            <a:pPr algn="ctr" eaLnBrk="0" hangingPunct="0">
              <a:spcBef>
                <a:spcPts val="663"/>
              </a:spcBef>
              <a:buFontTx/>
              <a:buChar char="•"/>
              <a:defRPr/>
            </a:pPr>
            <a:r>
              <a:rPr lang="en-US" sz="26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 Commerce, education, innovation, and…?</a:t>
            </a:r>
          </a:p>
        </p:txBody>
      </p:sp>
      <p:sp>
        <p:nvSpPr>
          <p:cNvPr id="62469" name="Text Box 7"/>
          <p:cNvSpPr txBox="1">
            <a:spLocks noChangeArrowheads="1"/>
          </p:cNvSpPr>
          <p:nvPr/>
        </p:nvSpPr>
        <p:spPr bwMode="auto">
          <a:xfrm>
            <a:off x="5156200" y="0"/>
            <a:ext cx="5003800" cy="3662363"/>
          </a:xfrm>
          <a:prstGeom prst="rect">
            <a:avLst/>
          </a:prstGeom>
          <a:noFill/>
          <a:ln w="9525">
            <a:noFill/>
            <a:miter lim="800000"/>
            <a:headEnd/>
            <a:tailEnd/>
          </a:ln>
        </p:spPr>
        <p:txBody>
          <a:bodyPr lIns="101599" tIns="50799" rIns="101599" bIns="50799">
            <a:prstTxWarp prst="textNoShape">
              <a:avLst/>
            </a:prstTxWarp>
            <a:spAutoFit/>
          </a:bodyPr>
          <a:lstStyle/>
          <a:p>
            <a:pPr algn="ctr" eaLnBrk="0" hangingPunct="0">
              <a:spcBef>
                <a:spcPct val="50000"/>
              </a:spcBef>
              <a:defRPr/>
            </a:pPr>
            <a:r>
              <a:rPr lang="en-US" sz="2800" u="sng">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MMORPGs</a:t>
            </a:r>
          </a:p>
          <a:p>
            <a:pPr algn="ctr" eaLnBrk="0" hangingPunct="0">
              <a:spcBef>
                <a:spcPts val="663"/>
              </a:spcBef>
              <a:buFontTx/>
              <a:buChar char="•"/>
              <a:defRPr/>
            </a:pPr>
            <a:r>
              <a:rPr lang="en-US" sz="26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 Scripted narrative – created by game designers</a:t>
            </a:r>
          </a:p>
          <a:p>
            <a:pPr algn="ctr" eaLnBrk="0" hangingPunct="0">
              <a:spcBef>
                <a:spcPts val="663"/>
              </a:spcBef>
              <a:buFontTx/>
              <a:buChar char="•"/>
              <a:defRPr/>
            </a:pPr>
            <a:r>
              <a:rPr lang="en-US" sz="26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 Goals and objectives, ranking systems</a:t>
            </a:r>
          </a:p>
          <a:p>
            <a:pPr algn="ctr" eaLnBrk="0" hangingPunct="0">
              <a:spcBef>
                <a:spcPts val="663"/>
              </a:spcBef>
              <a:buFontTx/>
              <a:buChar char="•"/>
              <a:defRPr/>
            </a:pPr>
            <a:r>
              <a:rPr lang="en-US" sz="26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 Rules for gameplay, winners and losers</a:t>
            </a:r>
          </a:p>
          <a:p>
            <a:pPr algn="ctr" eaLnBrk="0" hangingPunct="0">
              <a:spcBef>
                <a:spcPts val="663"/>
              </a:spcBef>
              <a:buFontTx/>
              <a:buChar char="•"/>
              <a:defRPr/>
            </a:pPr>
            <a:r>
              <a:rPr lang="en-US" sz="26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 Entertainment only?</a:t>
            </a:r>
          </a:p>
        </p:txBody>
      </p:sp>
    </p:spTree>
  </p:cSld>
  <p:clrMapOvr>
    <a:masterClrMapping/>
  </p:clrMapOvr>
  <p:transition>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4138" y="169863"/>
            <a:ext cx="9991725" cy="676275"/>
          </a:xfrm>
        </p:spPr>
        <p:txBody>
          <a:bodyPr/>
          <a:lstStyle/>
          <a:p>
            <a:pPr eaLnBrk="1" hangingPunct="1">
              <a:defRPr/>
            </a:pPr>
            <a:r>
              <a:rPr lang="en-US" smtClean="0">
                <a:effectLst>
                  <a:outerShdw blurRad="38100" dist="38100" dir="2700000" algn="tl">
                    <a:srgbClr val="DDDDDD"/>
                  </a:outerShdw>
                </a:effectLst>
                <a:latin typeface="Trebuchet MS" pitchFamily="-105" charset="0"/>
                <a:ea typeface="ＭＳ Ｐゴシック" pitchFamily="-105" charset="-128"/>
              </a:rPr>
              <a:t>What financial crisis?</a:t>
            </a:r>
          </a:p>
        </p:txBody>
      </p:sp>
      <p:sp>
        <p:nvSpPr>
          <p:cNvPr id="3" name="Content Placeholder 2"/>
          <p:cNvSpPr>
            <a:spLocks noGrp="1"/>
          </p:cNvSpPr>
          <p:nvPr>
            <p:ph idx="1"/>
          </p:nvPr>
        </p:nvSpPr>
        <p:spPr>
          <a:xfrm>
            <a:off x="254000" y="1185863"/>
            <a:ext cx="9652000" cy="5459412"/>
          </a:xfrm>
        </p:spPr>
        <p:txBody>
          <a:bodyPr/>
          <a:lstStyle/>
          <a:p>
            <a:pPr eaLnBrk="1" hangingPunct="1">
              <a:defRPr/>
            </a:pPr>
            <a:r>
              <a:rPr lang="en-US">
                <a:effectLst>
                  <a:outerShdw blurRad="38100" dist="38100" dir="2700000" algn="tl">
                    <a:srgbClr val="DDDDDD"/>
                  </a:outerShdw>
                </a:effectLst>
                <a:latin typeface="Trebuchet MS" pitchFamily="-105" charset="0"/>
                <a:ea typeface="ＭＳ Ｐゴシック" pitchFamily="-105" charset="-128"/>
              </a:rPr>
              <a:t>Increasing members</a:t>
            </a:r>
          </a:p>
          <a:p>
            <a:pPr eaLnBrk="1" hangingPunct="1">
              <a:defRPr/>
            </a:pPr>
            <a:r>
              <a:rPr lang="en-US">
                <a:effectLst>
                  <a:outerShdw blurRad="38100" dist="38100" dir="2700000" algn="tl">
                    <a:srgbClr val="DDDDDD"/>
                  </a:outerShdw>
                </a:effectLst>
                <a:latin typeface="Trebuchet MS" pitchFamily="-105" charset="0"/>
                <a:ea typeface="ＭＳ Ｐゴシック" pitchFamily="-105" charset="-128"/>
              </a:rPr>
              <a:t>Increasing sales</a:t>
            </a:r>
          </a:p>
          <a:p>
            <a:pPr eaLnBrk="1" hangingPunct="1">
              <a:defRPr/>
            </a:pPr>
            <a:r>
              <a:rPr lang="en-US">
                <a:effectLst>
                  <a:outerShdw blurRad="38100" dist="38100" dir="2700000" algn="tl">
                    <a:srgbClr val="DDDDDD"/>
                  </a:outerShdw>
                </a:effectLst>
                <a:latin typeface="Trebuchet MS" pitchFamily="-105" charset="0"/>
                <a:ea typeface="ＭＳ Ｐゴシック" pitchFamily="-105" charset="-128"/>
              </a:rPr>
              <a:t>Increasing companies</a:t>
            </a:r>
          </a:p>
          <a:p>
            <a:pPr eaLnBrk="1" hangingPunct="1">
              <a:defRPr/>
            </a:pPr>
            <a:endParaRPr lang="en-US">
              <a:effectLst>
                <a:outerShdw blurRad="38100" dist="38100" dir="2700000" algn="tl">
                  <a:srgbClr val="DDDDDD"/>
                </a:outerShdw>
              </a:effectLst>
              <a:latin typeface="Trebuchet MS" pitchFamily="-105" charset="0"/>
              <a:ea typeface="ＭＳ Ｐゴシック" pitchFamily="-105" charset="-128"/>
            </a:endParaRPr>
          </a:p>
        </p:txBody>
      </p:sp>
      <p:pic>
        <p:nvPicPr>
          <p:cNvPr id="26628" name="Picture 2" descr="v"/>
          <p:cNvPicPr>
            <a:picLocks noChangeAspect="1" noChangeArrowheads="1"/>
          </p:cNvPicPr>
          <p:nvPr/>
        </p:nvPicPr>
        <p:blipFill>
          <a:blip r:embed="rId2"/>
          <a:srcRect r="66000"/>
          <a:stretch>
            <a:fillRect/>
          </a:stretch>
        </p:blipFill>
        <p:spPr bwMode="auto">
          <a:xfrm>
            <a:off x="3979863" y="5164138"/>
            <a:ext cx="3238500" cy="762000"/>
          </a:xfrm>
          <a:prstGeom prst="rect">
            <a:avLst/>
          </a:prstGeom>
          <a:noFill/>
          <a:ln w="9525">
            <a:noFill/>
            <a:miter lim="800000"/>
            <a:headEnd/>
            <a:tailEnd/>
          </a:ln>
        </p:spPr>
      </p:pic>
      <p:pic>
        <p:nvPicPr>
          <p:cNvPr id="26629" name="Picture 4" descr="Secondlife"/>
          <p:cNvPicPr>
            <a:picLocks noChangeAspect="1" noChangeArrowheads="1"/>
          </p:cNvPicPr>
          <p:nvPr/>
        </p:nvPicPr>
        <p:blipFill>
          <a:blip r:embed="rId3"/>
          <a:srcRect/>
          <a:stretch>
            <a:fillRect/>
          </a:stretch>
        </p:blipFill>
        <p:spPr bwMode="auto">
          <a:xfrm>
            <a:off x="1270000" y="4572000"/>
            <a:ext cx="2344738" cy="1585913"/>
          </a:xfrm>
          <a:prstGeom prst="rect">
            <a:avLst/>
          </a:prstGeom>
          <a:noFill/>
          <a:ln w="9525">
            <a:noFill/>
            <a:miter lim="800000"/>
            <a:headEnd/>
            <a:tailEnd/>
          </a:ln>
        </p:spPr>
      </p:pic>
      <p:pic>
        <p:nvPicPr>
          <p:cNvPr id="26630" name="Picture 5" descr="Flickr"/>
          <p:cNvPicPr>
            <a:picLocks noChangeAspect="1" noChangeArrowheads="1"/>
          </p:cNvPicPr>
          <p:nvPr/>
        </p:nvPicPr>
        <p:blipFill>
          <a:blip r:embed="rId4"/>
          <a:srcRect/>
          <a:stretch>
            <a:fillRect/>
          </a:stretch>
        </p:blipFill>
        <p:spPr bwMode="auto">
          <a:xfrm>
            <a:off x="4222750" y="3471863"/>
            <a:ext cx="1714500" cy="676275"/>
          </a:xfrm>
          <a:prstGeom prst="rect">
            <a:avLst/>
          </a:prstGeom>
          <a:noFill/>
          <a:ln w="9525">
            <a:noFill/>
            <a:miter lim="800000"/>
            <a:headEnd/>
            <a:tailEnd/>
          </a:ln>
        </p:spPr>
      </p:pic>
      <p:pic>
        <p:nvPicPr>
          <p:cNvPr id="26631" name="Picture 6" descr="3D Virtual Reality Chat">
            <a:hlinkClick r:id="rId5"/>
          </p:cNvPr>
          <p:cNvPicPr>
            <a:picLocks noChangeAspect="1" noChangeArrowheads="1"/>
          </p:cNvPicPr>
          <p:nvPr/>
        </p:nvPicPr>
        <p:blipFill>
          <a:blip r:embed="rId6"/>
          <a:srcRect r="57771" b="3448"/>
          <a:stretch>
            <a:fillRect/>
          </a:stretch>
        </p:blipFill>
        <p:spPr bwMode="auto">
          <a:xfrm>
            <a:off x="762000" y="6434138"/>
            <a:ext cx="3640138" cy="708025"/>
          </a:xfrm>
          <a:prstGeom prst="rect">
            <a:avLst/>
          </a:prstGeom>
          <a:noFill/>
          <a:ln w="9525">
            <a:noFill/>
            <a:miter lim="800000"/>
            <a:headEnd/>
            <a:tailEnd/>
          </a:ln>
        </p:spPr>
      </p:pic>
      <p:pic>
        <p:nvPicPr>
          <p:cNvPr id="26632" name="Picture 7" descr="entropia_universe_screenshot"/>
          <p:cNvPicPr>
            <a:picLocks noChangeAspect="1" noChangeArrowheads="1"/>
          </p:cNvPicPr>
          <p:nvPr/>
        </p:nvPicPr>
        <p:blipFill>
          <a:blip r:embed="rId7"/>
          <a:srcRect/>
          <a:stretch>
            <a:fillRect/>
          </a:stretch>
        </p:blipFill>
        <p:spPr bwMode="auto">
          <a:xfrm>
            <a:off x="5080000" y="1470025"/>
            <a:ext cx="2328863" cy="1746250"/>
          </a:xfrm>
          <a:prstGeom prst="rect">
            <a:avLst/>
          </a:prstGeom>
          <a:noFill/>
          <a:ln w="9525">
            <a:noFill/>
            <a:miter lim="800000"/>
            <a:headEnd/>
            <a:tailEnd/>
          </a:ln>
        </p:spPr>
      </p:pic>
      <p:pic>
        <p:nvPicPr>
          <p:cNvPr id="26633" name="Picture 8" descr="Click here to find out more!">
            <a:hlinkClick r:id="rId8"/>
          </p:cNvPr>
          <p:cNvPicPr>
            <a:picLocks noChangeAspect="1" noChangeArrowheads="1"/>
          </p:cNvPicPr>
          <p:nvPr/>
        </p:nvPicPr>
        <p:blipFill>
          <a:blip r:embed="rId9"/>
          <a:srcRect t="87334"/>
          <a:stretch>
            <a:fillRect/>
          </a:stretch>
        </p:blipFill>
        <p:spPr bwMode="auto">
          <a:xfrm>
            <a:off x="5080000" y="3530600"/>
            <a:ext cx="2370138" cy="1125538"/>
          </a:xfrm>
          <a:prstGeom prst="rect">
            <a:avLst/>
          </a:prstGeom>
          <a:noFill/>
          <a:ln w="9525">
            <a:noFill/>
            <a:miter lim="800000"/>
            <a:headEnd/>
            <a:tailEnd/>
          </a:ln>
        </p:spPr>
      </p:pic>
      <p:pic>
        <p:nvPicPr>
          <p:cNvPr id="26634" name="Picture 9" descr="Image:Whyvillelogo.gif">
            <a:hlinkClick r:id="rId10" tooltip="Image:Whyvillelogo.gif"/>
          </p:cNvPr>
          <p:cNvPicPr>
            <a:picLocks noChangeAspect="1" noChangeArrowheads="1"/>
          </p:cNvPicPr>
          <p:nvPr/>
        </p:nvPicPr>
        <p:blipFill>
          <a:blip r:embed="rId11"/>
          <a:srcRect/>
          <a:stretch>
            <a:fillRect/>
          </a:stretch>
        </p:blipFill>
        <p:spPr bwMode="auto">
          <a:xfrm>
            <a:off x="1608138" y="3217863"/>
            <a:ext cx="3048000" cy="1104900"/>
          </a:xfrm>
          <a:prstGeom prst="rect">
            <a:avLst/>
          </a:prstGeom>
          <a:noFill/>
          <a:ln w="9525">
            <a:noFill/>
            <a:miter lim="800000"/>
            <a:headEnd/>
            <a:tailEnd/>
          </a:ln>
        </p:spPr>
      </p:pic>
      <p:pic>
        <p:nvPicPr>
          <p:cNvPr id="26635" name="Picture 10" descr="logo"/>
          <p:cNvPicPr>
            <a:picLocks noChangeAspect="1" noChangeArrowheads="1"/>
          </p:cNvPicPr>
          <p:nvPr/>
        </p:nvPicPr>
        <p:blipFill>
          <a:blip r:embed="rId12"/>
          <a:srcRect/>
          <a:stretch>
            <a:fillRect/>
          </a:stretch>
        </p:blipFill>
        <p:spPr bwMode="auto">
          <a:xfrm>
            <a:off x="7789863" y="2339975"/>
            <a:ext cx="2032000" cy="1470025"/>
          </a:xfrm>
          <a:prstGeom prst="rect">
            <a:avLst/>
          </a:prstGeom>
          <a:noFill/>
          <a:ln w="9525">
            <a:noFill/>
            <a:miter lim="800000"/>
            <a:headEnd/>
            <a:tailEnd/>
          </a:ln>
        </p:spPr>
      </p:pic>
      <p:pic>
        <p:nvPicPr>
          <p:cNvPr id="26636" name="Picture 12" descr="there_logo_stripes">
            <a:hlinkClick r:id="rId13"/>
          </p:cNvPr>
          <p:cNvPicPr>
            <a:picLocks noChangeAspect="1" noChangeArrowheads="1"/>
          </p:cNvPicPr>
          <p:nvPr/>
        </p:nvPicPr>
        <p:blipFill>
          <a:blip r:embed="rId14"/>
          <a:srcRect/>
          <a:stretch>
            <a:fillRect/>
          </a:stretch>
        </p:blipFill>
        <p:spPr bwMode="auto">
          <a:xfrm>
            <a:off x="7366000" y="4351338"/>
            <a:ext cx="2286000" cy="1066800"/>
          </a:xfrm>
          <a:prstGeom prst="rect">
            <a:avLst/>
          </a:prstGeom>
          <a:noFill/>
          <a:ln w="9525">
            <a:noFill/>
            <a:miter lim="800000"/>
            <a:headEnd/>
            <a:tailEnd/>
          </a:ln>
        </p:spPr>
      </p:pic>
      <p:pic>
        <p:nvPicPr>
          <p:cNvPr id="26637" name="Picture 13" descr="logo_sp3k"/>
          <p:cNvPicPr>
            <a:picLocks noChangeAspect="1" noChangeArrowheads="1"/>
          </p:cNvPicPr>
          <p:nvPr/>
        </p:nvPicPr>
        <p:blipFill>
          <a:blip r:embed="rId15"/>
          <a:srcRect/>
          <a:stretch>
            <a:fillRect/>
          </a:stretch>
        </p:blipFill>
        <p:spPr bwMode="auto">
          <a:xfrm>
            <a:off x="6858000" y="5926138"/>
            <a:ext cx="3302000" cy="1101725"/>
          </a:xfrm>
          <a:prstGeom prst="rect">
            <a:avLst/>
          </a:prstGeom>
          <a:noFill/>
          <a:ln w="9525">
            <a:noFill/>
            <a:miter lim="800000"/>
            <a:headEnd/>
            <a:tailEnd/>
          </a:ln>
        </p:spPr>
      </p:pic>
      <p:pic>
        <p:nvPicPr>
          <p:cNvPr id="26638" name="Picture 14" descr="moove online"/>
          <p:cNvPicPr>
            <a:picLocks noChangeAspect="1" noChangeArrowheads="1"/>
          </p:cNvPicPr>
          <p:nvPr/>
        </p:nvPicPr>
        <p:blipFill>
          <a:blip r:embed="rId16"/>
          <a:srcRect/>
          <a:stretch>
            <a:fillRect/>
          </a:stretch>
        </p:blipFill>
        <p:spPr bwMode="auto">
          <a:xfrm>
            <a:off x="4487863" y="6519863"/>
            <a:ext cx="2454275" cy="982662"/>
          </a:xfrm>
          <a:prstGeom prst="rect">
            <a:avLst/>
          </a:prstGeom>
          <a:noFill/>
          <a:ln w="9525">
            <a:noFill/>
            <a:miter lim="800000"/>
            <a:headEnd/>
            <a:tailEnd/>
          </a:ln>
        </p:spPr>
      </p:pic>
      <p:pic>
        <p:nvPicPr>
          <p:cNvPr id="26639" name="Picture 16" descr="800px-Sun_Microsystems_Logo"/>
          <p:cNvPicPr>
            <a:picLocks noChangeAspect="1" noChangeArrowheads="1"/>
          </p:cNvPicPr>
          <p:nvPr/>
        </p:nvPicPr>
        <p:blipFill>
          <a:blip r:embed="rId17"/>
          <a:srcRect/>
          <a:stretch>
            <a:fillRect/>
          </a:stretch>
        </p:blipFill>
        <p:spPr bwMode="auto">
          <a:xfrm>
            <a:off x="7620000" y="1100138"/>
            <a:ext cx="1185863" cy="528637"/>
          </a:xfrm>
          <a:prstGeom prst="rect">
            <a:avLst/>
          </a:prstGeom>
          <a:noFill/>
          <a:ln w="9525">
            <a:noFill/>
            <a:miter lim="800000"/>
            <a:headEnd/>
            <a:tailEnd/>
          </a:ln>
        </p:spPr>
      </p:pic>
      <p:sp>
        <p:nvSpPr>
          <p:cNvPr id="26640" name="Text Box 17"/>
          <p:cNvSpPr txBox="1">
            <a:spLocks noChangeArrowheads="1"/>
          </p:cNvSpPr>
          <p:nvPr/>
        </p:nvSpPr>
        <p:spPr bwMode="auto">
          <a:xfrm>
            <a:off x="7847013" y="1698625"/>
            <a:ext cx="1566862" cy="409575"/>
          </a:xfrm>
          <a:prstGeom prst="rect">
            <a:avLst/>
          </a:prstGeom>
          <a:noFill/>
          <a:ln w="9525">
            <a:noFill/>
            <a:miter lim="800000"/>
            <a:headEnd/>
            <a:tailEnd/>
          </a:ln>
        </p:spPr>
        <p:txBody>
          <a:bodyPr wrap="none" lIns="101599" tIns="50799" rIns="101599" bIns="50799">
            <a:prstTxWarp prst="textNoShape">
              <a:avLst/>
            </a:prstTxWarp>
            <a:spAutoFit/>
          </a:bodyPr>
          <a:lstStyle/>
          <a:p>
            <a:r>
              <a:rPr lang="en-US" sz="2000">
                <a:solidFill>
                  <a:srgbClr val="FFFFFF"/>
                </a:solidFill>
                <a:latin typeface="Trebuchet MS" pitchFamily="-111" charset="0"/>
                <a:ea typeface="Trebuchet MS" pitchFamily="-111" charset="0"/>
                <a:cs typeface="Trebuchet MS" pitchFamily="-111" charset="0"/>
              </a:rPr>
              <a:t>Wonderland</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247650" y="304800"/>
            <a:ext cx="9664700" cy="914400"/>
          </a:xfrm>
        </p:spPr>
        <p:txBody>
          <a:bodyPr lIns="0" tIns="0" rIns="0" bIns="0" anchor="t"/>
          <a:lstStyle/>
          <a:p>
            <a:pPr algn="l" eaLnBrk="1" hangingPunct="1">
              <a:lnSpc>
                <a:spcPct val="95000"/>
              </a:lnSpc>
              <a:defRPr/>
            </a:pPr>
            <a:r>
              <a:rPr lang="en-US" sz="4300">
                <a:solidFill>
                  <a:srgbClr val="DEDEDE"/>
                </a:solidFill>
                <a:effectLst>
                  <a:outerShdw blurRad="38100" dist="38100" dir="2700000" algn="tl">
                    <a:srgbClr val="DDDDDD"/>
                  </a:outerShdw>
                </a:effectLst>
                <a:latin typeface="Trebuchet MS" pitchFamily="-105" charset="0"/>
                <a:ea typeface="ＭＳ Ｐゴシック" pitchFamily="-105" charset="-128"/>
              </a:rPr>
              <a:t>Why VWs ? Is there </a:t>
            </a:r>
            <a:r>
              <a:rPr lang="en-US" sz="4300" i="1">
                <a:solidFill>
                  <a:srgbClr val="DEDEDE"/>
                </a:solidFill>
                <a:effectLst>
                  <a:outerShdw blurRad="38100" dist="38100" dir="2700000" algn="tl">
                    <a:srgbClr val="DDDDDD"/>
                  </a:outerShdw>
                </a:effectLst>
                <a:latin typeface="Trebuchet MS" pitchFamily="-105" charset="0"/>
                <a:ea typeface="ＭＳ Ｐゴシック" pitchFamily="-105" charset="-128"/>
              </a:rPr>
              <a:t>any</a:t>
            </a:r>
            <a:r>
              <a:rPr lang="en-US" sz="4300">
                <a:solidFill>
                  <a:srgbClr val="DEDEDE"/>
                </a:solidFill>
                <a:effectLst>
                  <a:outerShdw blurRad="38100" dist="38100" dir="2700000" algn="tl">
                    <a:srgbClr val="DDDDDD"/>
                  </a:outerShdw>
                </a:effectLst>
                <a:latin typeface="Trebuchet MS" pitchFamily="-105" charset="0"/>
                <a:ea typeface="ＭＳ Ｐゴシック" pitchFamily="-105" charset="-128"/>
              </a:rPr>
              <a:t> market?</a:t>
            </a:r>
          </a:p>
        </p:txBody>
      </p:sp>
      <p:sp>
        <p:nvSpPr>
          <p:cNvPr id="7170" name="Rectangle 2"/>
          <p:cNvSpPr>
            <a:spLocks noGrp="1" noChangeArrowheads="1"/>
          </p:cNvSpPr>
          <p:nvPr>
            <p:ph type="body" idx="1"/>
          </p:nvPr>
        </p:nvSpPr>
        <p:spPr>
          <a:xfrm>
            <a:off x="247650" y="1600200"/>
            <a:ext cx="9664700" cy="5486400"/>
          </a:xfrm>
        </p:spPr>
        <p:txBody>
          <a:bodyPr lIns="0" tIns="0" rIns="0" bIns="0"/>
          <a:lstStyle/>
          <a:p>
            <a:pPr marL="457200" lvl="1" indent="-342900" eaLnBrk="1" hangingPunct="1">
              <a:lnSpc>
                <a:spcPct val="95000"/>
              </a:lnSpc>
              <a:spcBef>
                <a:spcPct val="0"/>
              </a:spcBef>
              <a:buFontTx/>
              <a:buChar char="•"/>
              <a:defRPr/>
            </a:pPr>
            <a:r>
              <a:rPr lang="en-US" smtClean="0">
                <a:solidFill>
                  <a:srgbClr val="DEDEDE"/>
                </a:solidFill>
                <a:effectLst>
                  <a:outerShdw blurRad="38100" dist="38100" dir="2700000" algn="tl">
                    <a:srgbClr val="DDDDDD"/>
                  </a:outerShdw>
                </a:effectLst>
                <a:latin typeface="Trebuchet MS" pitchFamily="-105" charset="0"/>
                <a:ea typeface="ＭＳ Ｐゴシック" pitchFamily="-105" charset="-128"/>
              </a:rPr>
              <a:t>Today around 150 virtual worlds</a:t>
            </a:r>
          </a:p>
          <a:p>
            <a:pPr marL="457200" lvl="1" indent="-342900" eaLnBrk="1" hangingPunct="1">
              <a:lnSpc>
                <a:spcPct val="95000"/>
              </a:lnSpc>
              <a:spcBef>
                <a:spcPct val="0"/>
              </a:spcBef>
              <a:buFontTx/>
              <a:buChar char="•"/>
              <a:defRPr/>
            </a:pPr>
            <a:endParaRPr lang="en-US" sz="4000" smtClean="0">
              <a:effectLst>
                <a:outerShdw blurRad="38100" dist="38100" dir="2700000" algn="tl">
                  <a:srgbClr val="DDDDDD"/>
                </a:outerShdw>
              </a:effectLst>
              <a:latin typeface="Trebuchet MS" pitchFamily="-105" charset="0"/>
              <a:ea typeface="ＭＳ Ｐゴシック" pitchFamily="-105" charset="-128"/>
            </a:endParaRPr>
          </a:p>
          <a:p>
            <a:pPr marL="457200" lvl="1" indent="-342900" eaLnBrk="1" hangingPunct="1">
              <a:lnSpc>
                <a:spcPct val="95000"/>
              </a:lnSpc>
              <a:spcBef>
                <a:spcPct val="0"/>
              </a:spcBef>
              <a:buFontTx/>
              <a:buChar char="•"/>
              <a:defRPr/>
            </a:pPr>
            <a:r>
              <a:rPr lang="en-US" smtClean="0">
                <a:solidFill>
                  <a:srgbClr val="DEDEDE"/>
                </a:solidFill>
                <a:effectLst>
                  <a:outerShdw blurRad="38100" dist="38100" dir="2700000" algn="tl">
                    <a:srgbClr val="DDDDDD"/>
                  </a:outerShdw>
                </a:effectLst>
                <a:latin typeface="Trebuchet MS" pitchFamily="-105" charset="0"/>
                <a:ea typeface="ＭＳ Ｐゴシック" pitchFamily="-105" charset="-128"/>
              </a:rPr>
              <a:t>Q1 2009: US$68 million invested in 13 virtual worlds-related companies</a:t>
            </a:r>
          </a:p>
          <a:p>
            <a:pPr marL="457200" lvl="1" indent="-342900" eaLnBrk="1" hangingPunct="1">
              <a:lnSpc>
                <a:spcPct val="95000"/>
              </a:lnSpc>
              <a:spcBef>
                <a:spcPct val="0"/>
              </a:spcBef>
              <a:buFontTx/>
              <a:buChar char="•"/>
              <a:defRPr/>
            </a:pPr>
            <a:endParaRPr lang="en-US" smtClean="0">
              <a:solidFill>
                <a:srgbClr val="DEDEDE"/>
              </a:solidFill>
              <a:effectLst>
                <a:outerShdw blurRad="38100" dist="38100" dir="2700000" algn="tl">
                  <a:srgbClr val="DDDDDD"/>
                </a:outerShdw>
              </a:effectLst>
              <a:latin typeface="Trebuchet MS" pitchFamily="-105" charset="0"/>
              <a:ea typeface="ＭＳ Ｐゴシック" pitchFamily="-105" charset="-128"/>
            </a:endParaRPr>
          </a:p>
          <a:p>
            <a:pPr marL="457200" lvl="1" indent="-342900" eaLnBrk="1" hangingPunct="1">
              <a:lnSpc>
                <a:spcPct val="95000"/>
              </a:lnSpc>
              <a:spcBef>
                <a:spcPct val="0"/>
              </a:spcBef>
              <a:buFontTx/>
              <a:buChar char="•"/>
              <a:defRPr/>
            </a:pPr>
            <a:r>
              <a:rPr lang="en-US" smtClean="0">
                <a:solidFill>
                  <a:srgbClr val="DEDEDE"/>
                </a:solidFill>
                <a:effectLst>
                  <a:outerShdw blurRad="38100" dist="38100" dir="2700000" algn="tl">
                    <a:srgbClr val="DDDDDD"/>
                  </a:outerShdw>
                </a:effectLst>
                <a:latin typeface="Trebuchet MS" pitchFamily="-105" charset="0"/>
                <a:ea typeface="ＭＳ Ｐゴシック" pitchFamily="-105" charset="-128"/>
              </a:rPr>
              <a:t>Q2 2009: Total number of accounts at 579 million, 39% increase from Q1 2009 </a:t>
            </a:r>
          </a:p>
          <a:p>
            <a:pPr marL="457200" lvl="1" indent="-342900" eaLnBrk="1" hangingPunct="1">
              <a:lnSpc>
                <a:spcPct val="95000"/>
              </a:lnSpc>
              <a:spcBef>
                <a:spcPct val="0"/>
              </a:spcBef>
              <a:buFontTx/>
              <a:buChar char="•"/>
              <a:defRPr/>
            </a:pPr>
            <a:endParaRPr lang="en-US" smtClean="0">
              <a:solidFill>
                <a:srgbClr val="DEDEDE"/>
              </a:solidFill>
              <a:effectLst>
                <a:outerShdw blurRad="38100" dist="38100" dir="2700000" algn="tl">
                  <a:srgbClr val="DDDDDD"/>
                </a:outerShdw>
              </a:effectLst>
              <a:latin typeface="Trebuchet MS" pitchFamily="-105" charset="0"/>
              <a:ea typeface="ＭＳ Ｐゴシック" pitchFamily="-105" charset="-128"/>
            </a:endParaRPr>
          </a:p>
          <a:p>
            <a:pPr marL="457200" lvl="1" indent="-342900" eaLnBrk="1" hangingPunct="1">
              <a:lnSpc>
                <a:spcPct val="95000"/>
              </a:lnSpc>
              <a:spcBef>
                <a:spcPct val="0"/>
              </a:spcBef>
              <a:buFontTx/>
              <a:buChar char="•"/>
              <a:defRPr/>
            </a:pPr>
            <a:r>
              <a:rPr lang="en-US" smtClean="0">
                <a:solidFill>
                  <a:srgbClr val="DEDEDE"/>
                </a:solidFill>
                <a:effectLst>
                  <a:outerShdw blurRad="38100" dist="38100" dir="2700000" algn="tl">
                    <a:srgbClr val="DDDDDD"/>
                  </a:outerShdw>
                </a:effectLst>
                <a:latin typeface="Trebuchet MS" pitchFamily="-105" charset="0"/>
                <a:ea typeface="ＭＳ Ｐゴシック" pitchFamily="-105" charset="-128"/>
              </a:rPr>
              <a:t>End 2009 – US$ 2bln revenues from subscriptions, marketing, and microtransactions</a:t>
            </a:r>
            <a:endParaRPr lang="en-US" sz="4000" smtClean="0">
              <a:effectLst>
                <a:outerShdw blurRad="38100" dist="38100" dir="2700000" algn="tl">
                  <a:srgbClr val="DDDDDD"/>
                </a:outerShdw>
              </a:effectLst>
              <a:latin typeface="Trebuchet MS" pitchFamily="-105" charset="0"/>
              <a:ea typeface="ＭＳ Ｐゴシック" pitchFamily="-105" charset="-128"/>
            </a:endParaRPr>
          </a:p>
        </p:txBody>
      </p:sp>
      <p:sp>
        <p:nvSpPr>
          <p:cNvPr id="4" name="Rectangle 7"/>
          <p:cNvSpPr>
            <a:spLocks noChangeArrowheads="1"/>
          </p:cNvSpPr>
          <p:nvPr/>
        </p:nvSpPr>
        <p:spPr bwMode="auto">
          <a:xfrm>
            <a:off x="6821488" y="7210425"/>
            <a:ext cx="3416300" cy="409575"/>
          </a:xfrm>
          <a:prstGeom prst="rect">
            <a:avLst/>
          </a:prstGeom>
          <a:noFill/>
          <a:ln w="9525">
            <a:noFill/>
            <a:miter lim="800000"/>
            <a:headEnd/>
            <a:tailEnd/>
          </a:ln>
        </p:spPr>
        <p:txBody>
          <a:bodyPr wrap="none" lIns="101599" tIns="50799" rIns="101599" bIns="50799">
            <a:prstTxWarp prst="textNoShape">
              <a:avLst/>
            </a:prstTxWarp>
            <a:spAutoFit/>
          </a:bodyPr>
          <a:lstStyle/>
          <a:p>
            <a:pPr eaLnBrk="0" hangingPunct="0">
              <a:defRPr/>
            </a:pPr>
            <a:r>
              <a:rPr lang="en-US" sz="2000">
                <a:solidFill>
                  <a:schemeClr val="bg1"/>
                </a:solidFill>
                <a:effectLst>
                  <a:outerShdw blurRad="38100" dist="38100" dir="2700000" algn="tl">
                    <a:srgbClr val="DDDDDD"/>
                  </a:outerShdw>
                </a:effectLst>
                <a:latin typeface="Trebuchet MS" pitchFamily="-105" charset="0"/>
                <a:ea typeface="Trebuchet MS" pitchFamily="-105" charset="0"/>
                <a:cs typeface="Trebuchet MS" pitchFamily="-105" charset="0"/>
              </a:rPr>
              <a:t>Virtual Worlds News, KZERO</a:t>
            </a:r>
            <a:endParaRPr lang="en-US" sz="2000">
              <a:solidFill>
                <a:schemeClr val="bg1"/>
              </a:solidFill>
              <a:latin typeface="Trebuchet MS" pitchFamily="-105" charset="0"/>
              <a:ea typeface="Trebuchet MS" pitchFamily="-105" charset="0"/>
              <a:cs typeface="Trebuchet MS" pitchFamily="-105" charset="0"/>
            </a:endParaRPr>
          </a:p>
        </p:txBody>
      </p:sp>
    </p:spTree>
  </p:cSld>
  <p:clrMapOvr>
    <a:masterClrMapping/>
  </p:clrMapOvr>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4635</TotalTime>
  <Words>7365</Words>
  <Application>Microsoft Macintosh PowerPoint</Application>
  <PresentationFormat>Anpassad</PresentationFormat>
  <Paragraphs>602</Paragraphs>
  <Slides>50</Slides>
  <Notes>35</Notes>
  <HiddenSlides>5</HiddenSlides>
  <MMClips>0</MMClips>
  <ScaleCrop>false</ScaleCrop>
  <HeadingPairs>
    <vt:vector size="6" baseType="variant">
      <vt:variant>
        <vt:lpstr>Använt typsnitt</vt:lpstr>
      </vt:variant>
      <vt:variant>
        <vt:i4>12</vt:i4>
      </vt:variant>
      <vt:variant>
        <vt:lpstr>Formgivningsmall</vt:lpstr>
      </vt:variant>
      <vt:variant>
        <vt:i4>1</vt:i4>
      </vt:variant>
      <vt:variant>
        <vt:lpstr>Bildrubriker</vt:lpstr>
      </vt:variant>
      <vt:variant>
        <vt:i4>50</vt:i4>
      </vt:variant>
    </vt:vector>
  </HeadingPairs>
  <TitlesOfParts>
    <vt:vector size="63" baseType="lpstr">
      <vt:lpstr>Times New Roman</vt:lpstr>
      <vt:lpstr>ＭＳ Ｐゴシック</vt:lpstr>
      <vt:lpstr>Arial</vt:lpstr>
      <vt:lpstr>Trebuchet MS</vt:lpstr>
      <vt:lpstr>Tahoma</vt:lpstr>
      <vt:lpstr>Wingdings</vt:lpstr>
      <vt:lpstr>ＭＳ ゴシック</vt:lpstr>
      <vt:lpstr>Lucida Grande</vt:lpstr>
      <vt:lpstr>'Trebuchet MS'</vt:lpstr>
      <vt:lpstr>Verdana</vt:lpstr>
      <vt:lpstr>-webkit-sans-serif</vt:lpstr>
      <vt:lpstr>Times</vt:lpstr>
      <vt:lpstr>Default Design</vt:lpstr>
      <vt:lpstr>Leveraging Virtual Worlds for Real World Results</vt:lpstr>
      <vt:lpstr>Today’s discussion</vt:lpstr>
      <vt:lpstr>History tends to repeat itself…. Innovation, financial crisis, industrial revolution, … </vt:lpstr>
      <vt:lpstr>Towards 3D Internet</vt:lpstr>
      <vt:lpstr>A growing universe of Virtual Worlds</vt:lpstr>
      <vt:lpstr>What are Virtual Worlds?</vt:lpstr>
      <vt:lpstr>Bild 7</vt:lpstr>
      <vt:lpstr>What financial crisis?</vt:lpstr>
      <vt:lpstr>Why VWs ? Is there any market?</vt:lpstr>
      <vt:lpstr>Bild 10</vt:lpstr>
      <vt:lpstr>Number of Accounts-Age (Cumulative)</vt:lpstr>
      <vt:lpstr> </vt:lpstr>
      <vt:lpstr> </vt:lpstr>
      <vt:lpstr>Building skills in virtual environments</vt:lpstr>
      <vt:lpstr>“Clearly if social activity migrates to synthetic worlds, economic activity will go there as well.” Castranova</vt:lpstr>
      <vt:lpstr>Gartner’s hype cycle</vt:lpstr>
      <vt:lpstr>Virtual World revenues</vt:lpstr>
      <vt:lpstr>Microtransactions business model</vt:lpstr>
      <vt:lpstr>Bild 19</vt:lpstr>
      <vt:lpstr>Entropia Universe by MindArk</vt:lpstr>
      <vt:lpstr>Jon “Neverdie” Jacobs in Entropia</vt:lpstr>
      <vt:lpstr>Bild 22</vt:lpstr>
      <vt:lpstr>Virtual currency and a virtual economy</vt:lpstr>
      <vt:lpstr>What do these virtual entrepreneurs sell?</vt:lpstr>
      <vt:lpstr>Redgrave</vt:lpstr>
      <vt:lpstr>SL’s first millionaire</vt:lpstr>
      <vt:lpstr>Virtual Things for Real Money</vt:lpstr>
      <vt:lpstr>New Citizens Inc – A successful non-profit</vt:lpstr>
      <vt:lpstr>Today’s Discussion</vt:lpstr>
      <vt:lpstr>Showcasing current products</vt:lpstr>
      <vt:lpstr>Developing new products </vt:lpstr>
      <vt:lpstr>Co-creating solutions </vt:lpstr>
      <vt:lpstr>Developing training &amp; education programs</vt:lpstr>
      <vt:lpstr>Facilitating the virtual workforce</vt:lpstr>
      <vt:lpstr>Finding and recruiting talent globally</vt:lpstr>
      <vt:lpstr>Today’s Discussion</vt:lpstr>
      <vt:lpstr>In-house training and education</vt:lpstr>
      <vt:lpstr>Our innovation workshops bring together users from across the globe</vt:lpstr>
      <vt:lpstr>Creating a new fashion brand</vt:lpstr>
      <vt:lpstr>Pros &amp; Cons</vt:lpstr>
      <vt:lpstr>Increasing effectiveness in traditional industries</vt:lpstr>
      <vt:lpstr>Revolutionizing professions</vt:lpstr>
      <vt:lpstr>Four scenarios for 2015</vt:lpstr>
      <vt:lpstr>The future of 3D internet</vt:lpstr>
      <vt:lpstr>China is making efforts in virtual worlds</vt:lpstr>
      <vt:lpstr>Bild 46</vt:lpstr>
      <vt:lpstr>Bild 47</vt:lpstr>
      <vt:lpstr>LPSO.com  </vt:lpstr>
      <vt:lpstr>             Connect the World Through Games</vt:lpstr>
      <vt:lpstr>                  Success of Zynga</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dc:creator>
  <cp:lastModifiedBy>Marie Karlén</cp:lastModifiedBy>
  <cp:revision>45</cp:revision>
  <dcterms:created xsi:type="dcterms:W3CDTF">2009-09-21T14:55:49Z</dcterms:created>
  <dcterms:modified xsi:type="dcterms:W3CDTF">2009-09-21T14:57:09Z</dcterms:modified>
</cp:coreProperties>
</file>