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20"/>
  </p:notesMasterIdLst>
  <p:handoutMasterIdLst>
    <p:handoutMasterId r:id="rId21"/>
  </p:handoutMasterIdLst>
  <p:sldIdLst>
    <p:sldId id="288" r:id="rId2"/>
    <p:sldId id="293" r:id="rId3"/>
    <p:sldId id="306" r:id="rId4"/>
    <p:sldId id="309" r:id="rId5"/>
    <p:sldId id="307" r:id="rId6"/>
    <p:sldId id="295" r:id="rId7"/>
    <p:sldId id="315" r:id="rId8"/>
    <p:sldId id="314" r:id="rId9"/>
    <p:sldId id="317" r:id="rId10"/>
    <p:sldId id="302" r:id="rId11"/>
    <p:sldId id="319" r:id="rId12"/>
    <p:sldId id="318" r:id="rId13"/>
    <p:sldId id="320" r:id="rId14"/>
    <p:sldId id="321" r:id="rId15"/>
    <p:sldId id="316" r:id="rId16"/>
    <p:sldId id="323" r:id="rId17"/>
    <p:sldId id="301" r:id="rId18"/>
    <p:sldId id="322" r:id="rId19"/>
  </p:sldIdLst>
  <p:sldSz cx="9144000" cy="6858000" type="screen4x3"/>
  <p:notesSz cx="6781800" cy="99187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040404"/>
    <a:srgbClr val="6E6E6F"/>
    <a:srgbClr val="DC0217"/>
    <a:srgbClr val="4B4F55"/>
    <a:srgbClr val="1B0807"/>
    <a:srgbClr val="C2C2C2"/>
    <a:srgbClr val="FFFF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86" autoAdjust="0"/>
    <p:restoredTop sz="73318" autoAdjust="0"/>
  </p:normalViewPr>
  <p:slideViewPr>
    <p:cSldViewPr>
      <p:cViewPr varScale="1">
        <p:scale>
          <a:sx n="50" d="100"/>
          <a:sy n="50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9CC9417-CE34-4C1A-9D12-E5A0A02CECC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1700"/>
            <a:ext cx="497522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E557E065-9D6B-4555-8A66-9CDCBED3B2D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3690C-B479-4543-B0D5-DF63BFF768F2}" type="slidenum">
              <a:rPr lang="da-DK" smtClean="0"/>
              <a:pPr/>
              <a:t>1</a:t>
            </a:fld>
            <a:endParaRPr lang="da-DK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Profitability</a:t>
            </a:r>
            <a:r>
              <a:rPr lang="en-GB" baseline="0" dirty="0" smtClean="0"/>
              <a:t> = revenue per employee</a:t>
            </a:r>
            <a:endParaRPr lang="en-GB" dirty="0" smtClean="0"/>
          </a:p>
        </p:txBody>
      </p:sp>
      <p:sp>
        <p:nvSpPr>
          <p:cNvPr id="73732" name="Slide Number Placeholder 3"/>
          <p:cNvSpPr txBox="1">
            <a:spLocks noGrp="1"/>
          </p:cNvSpPr>
          <p:nvPr/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E7EFDC1F-68A3-494B-A6C5-BA612758B639}" type="slidenum">
              <a:rPr lang="da-DK" sz="1200">
                <a:latin typeface="Times New Roman" pitchFamily="18" charset="0"/>
              </a:rPr>
              <a:pPr algn="r" eaLnBrk="1" hangingPunct="1"/>
              <a:t>10</a:t>
            </a:fld>
            <a:endParaRPr lang="da-DK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Profitability</a:t>
            </a:r>
            <a:r>
              <a:rPr lang="en-GB" baseline="0" dirty="0" smtClean="0"/>
              <a:t> = revenue per employee</a:t>
            </a:r>
            <a:endParaRPr lang="en-GB" dirty="0" smtClean="0"/>
          </a:p>
        </p:txBody>
      </p:sp>
      <p:sp>
        <p:nvSpPr>
          <p:cNvPr id="73732" name="Slide Number Placeholder 3"/>
          <p:cNvSpPr txBox="1">
            <a:spLocks noGrp="1"/>
          </p:cNvSpPr>
          <p:nvPr/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E7EFDC1F-68A3-494B-A6C5-BA612758B639}" type="slidenum">
              <a:rPr lang="da-DK" sz="1200">
                <a:latin typeface="Times New Roman" pitchFamily="18" charset="0"/>
              </a:rPr>
              <a:pPr algn="r" eaLnBrk="1" hangingPunct="1"/>
              <a:t>12</a:t>
            </a:fld>
            <a:endParaRPr lang="da-DK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73732" name="Slide Number Placeholder 3"/>
          <p:cNvSpPr txBox="1">
            <a:spLocks noGrp="1"/>
          </p:cNvSpPr>
          <p:nvPr/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E7EFDC1F-68A3-494B-A6C5-BA612758B639}" type="slidenum">
              <a:rPr lang="da-DK" sz="1200">
                <a:latin typeface="Times New Roman" pitchFamily="18" charset="0"/>
              </a:rPr>
              <a:pPr algn="r" eaLnBrk="1" hangingPunct="1"/>
              <a:t>15</a:t>
            </a:fld>
            <a:endParaRPr lang="da-DK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71684" name="Slide Number Placeholder 3"/>
          <p:cNvSpPr txBox="1">
            <a:spLocks noGrp="1"/>
          </p:cNvSpPr>
          <p:nvPr/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E0205EE-FDE3-4EAC-9A5B-2FCCD6E505A9}" type="slidenum">
              <a:rPr lang="da-DK" sz="1200">
                <a:latin typeface="Times New Roman" pitchFamily="18" charset="0"/>
              </a:rPr>
              <a:pPr algn="r" eaLnBrk="1" hangingPunct="1"/>
              <a:t>17</a:t>
            </a:fld>
            <a:endParaRPr lang="da-DK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71684" name="Slide Number Placeholder 3"/>
          <p:cNvSpPr txBox="1">
            <a:spLocks noGrp="1"/>
          </p:cNvSpPr>
          <p:nvPr/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E0205EE-FDE3-4EAC-9A5B-2FCCD6E505A9}" type="slidenum">
              <a:rPr lang="da-DK" sz="1200">
                <a:latin typeface="Times New Roman" pitchFamily="18" charset="0"/>
              </a:rPr>
              <a:pPr algn="r" eaLnBrk="1" hangingPunct="1"/>
              <a:t>18</a:t>
            </a:fld>
            <a:endParaRPr lang="da-DK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7E065-9D6B-4555-8A66-9CDCBED3B2DD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7E065-9D6B-4555-8A66-9CDCBED3B2DD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7E065-9D6B-4555-8A66-9CDCBED3B2DD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8F4DC3F-74C2-4A09-A718-5BC15CC5D349}" type="slidenum">
              <a:rPr lang="en-GB" sz="1200">
                <a:latin typeface="Times New Roman" pitchFamily="18" charset="0"/>
              </a:rPr>
              <a:pPr algn="r" eaLnBrk="1" hangingPunct="1"/>
              <a:t>7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1700"/>
            <a:ext cx="4972050" cy="446246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6E4E19E-795B-42D6-BA96-374A51AC5847}" type="slidenum">
              <a:rPr lang="en-GB" sz="1200">
                <a:latin typeface="Times New Roman" pitchFamily="18" charset="0"/>
              </a:rPr>
              <a:pPr algn="r" eaLnBrk="1" hangingPunct="1"/>
              <a:t>8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1700"/>
            <a:ext cx="4972050" cy="446246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5/11/2009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C5685-395F-4B0B-9024-13D3ECF7EE1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5/11/2009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88156-637F-4E59-9F79-4983EDBB8BE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5/11/2009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A308A-DB07-4841-AD08-D69B0983A0B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5/11/2009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EBD90-0341-46F5-B66B-33E577C5118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5/11/2009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3A17C-09A8-4246-A591-52F9F580514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5/11/2009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A15E2-599C-4F75-8276-624F9E37655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5/11/2009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83EA9-E42A-4C45-9477-4620D4D4DD3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5/11/2009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EB5A8-08C0-4B0C-8E2B-F8341C3FFA0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5/11/2009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EBE8F-275A-4D20-BC72-77BF5053479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5/11/2009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319D9-3329-4CB6-80F9-D4DBE8F4C70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5/11/2009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FA21A-B689-4907-AFCC-B06C8914390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5/11/2009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A1D0AC-57E5-4D44-BED6-A7D4D0184FA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GB" sz="1300" b="1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BB969-D8F5-47A1-88CA-A0B528176DFC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7171" name="Subtitle 1"/>
          <p:cNvSpPr>
            <a:spLocks noGrp="1"/>
          </p:cNvSpPr>
          <p:nvPr>
            <p:ph type="subTitle" idx="4294967295"/>
          </p:nvPr>
        </p:nvSpPr>
        <p:spPr>
          <a:xfrm>
            <a:off x="1214414" y="4929198"/>
            <a:ext cx="6786563" cy="126206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FontTx/>
              <a:buNone/>
            </a:pPr>
            <a:r>
              <a:rPr lang="en-GB" sz="2400" b="1" dirty="0" err="1" smtClean="0">
                <a:solidFill>
                  <a:schemeClr val="accent2"/>
                </a:solidFill>
              </a:rPr>
              <a:t>Frédéric</a:t>
            </a:r>
            <a:r>
              <a:rPr lang="en-GB" sz="2400" b="1" dirty="0" smtClean="0">
                <a:solidFill>
                  <a:schemeClr val="accent2"/>
                </a:solidFill>
              </a:rPr>
              <a:t> Delmar</a:t>
            </a:r>
          </a:p>
          <a:p>
            <a:pPr marL="0" indent="0" algn="ctr">
              <a:buFontTx/>
              <a:buNone/>
            </a:pPr>
            <a:r>
              <a:rPr lang="en-GB" sz="1800" b="1" dirty="0" smtClean="0">
                <a:solidFill>
                  <a:schemeClr val="accent2"/>
                </a:solidFill>
              </a:rPr>
              <a:t>EMLYON Business School &amp; Research Institute of Industrial Economics</a:t>
            </a:r>
          </a:p>
          <a:p>
            <a:pPr marL="0" indent="0" algn="ctr">
              <a:buFontTx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Karl </a:t>
            </a:r>
            <a:r>
              <a:rPr lang="en-GB" sz="2400" b="1" dirty="0">
                <a:solidFill>
                  <a:schemeClr val="accent2"/>
                </a:solidFill>
              </a:rPr>
              <a:t>Wennberg</a:t>
            </a:r>
          </a:p>
          <a:p>
            <a:pPr marL="0" indent="0" algn="ctr">
              <a:buFontTx/>
              <a:buNone/>
            </a:pPr>
            <a:r>
              <a:rPr lang="en-GB" sz="1800" b="1" dirty="0" smtClean="0">
                <a:solidFill>
                  <a:schemeClr val="accent2"/>
                </a:solidFill>
              </a:rPr>
              <a:t>Imperial College</a:t>
            </a:r>
            <a:r>
              <a:rPr lang="en-GB" sz="1800" b="1" dirty="0">
                <a:solidFill>
                  <a:schemeClr val="accent2"/>
                </a:solidFill>
              </a:rPr>
              <a:t> </a:t>
            </a:r>
            <a:r>
              <a:rPr lang="en-GB" sz="1800" b="1" dirty="0" smtClean="0">
                <a:solidFill>
                  <a:schemeClr val="accent2"/>
                </a:solidFill>
              </a:rPr>
              <a:t>London &amp; Stockholm </a:t>
            </a:r>
            <a:r>
              <a:rPr lang="en-GB" sz="1800" b="1" dirty="0" smtClean="0">
                <a:solidFill>
                  <a:schemeClr val="accent2"/>
                </a:solidFill>
              </a:rPr>
              <a:t>School of Economics </a:t>
            </a:r>
            <a:r>
              <a:rPr lang="en-GB" sz="1800" b="1" dirty="0" smtClean="0">
                <a:solidFill>
                  <a:schemeClr val="bg1"/>
                </a:solidFill>
              </a:rPr>
              <a:t>of Economics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928802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3200" b="1" i="1" dirty="0" smtClean="0">
                <a:solidFill>
                  <a:srgbClr val="040404"/>
                </a:solidFill>
                <a:latin typeface="Verdana" pitchFamily="34" charset="0"/>
              </a:rPr>
              <a:t>Social </a:t>
            </a:r>
            <a:r>
              <a:rPr lang="en-US" sz="3200" b="1" i="1" dirty="0" smtClean="0">
                <a:solidFill>
                  <a:srgbClr val="040404"/>
                </a:solidFill>
                <a:latin typeface="Verdana" pitchFamily="34" charset="0"/>
              </a:rPr>
              <a:t>Conditions for Growth</a:t>
            </a:r>
          </a:p>
          <a:p>
            <a:pPr algn="ctr" eaLnBrk="1" hangingPunct="1"/>
            <a:endParaRPr lang="en-US" sz="3200" b="1" i="1" dirty="0">
              <a:solidFill>
                <a:srgbClr val="040404"/>
              </a:solidFill>
              <a:latin typeface="Verdana" pitchFamily="34" charset="0"/>
            </a:endParaRPr>
          </a:p>
          <a:p>
            <a:pPr algn="ctr" eaLnBrk="1" hangingPunct="1"/>
            <a:r>
              <a:rPr lang="en-US" sz="2600" b="1" i="1" dirty="0" smtClean="0">
                <a:solidFill>
                  <a:srgbClr val="040404"/>
                </a:solidFill>
                <a:latin typeface="Verdana" pitchFamily="34" charset="0"/>
              </a:rPr>
              <a:t>– </a:t>
            </a:r>
            <a:r>
              <a:rPr lang="en-US" sz="2600" b="1" i="1" dirty="0">
                <a:solidFill>
                  <a:srgbClr val="040404"/>
                </a:solidFill>
                <a:latin typeface="Verdana" pitchFamily="34" charset="0"/>
              </a:rPr>
              <a:t>from </a:t>
            </a:r>
            <a:r>
              <a:rPr lang="en-US" sz="2600" b="1" i="1" dirty="0" smtClean="0">
                <a:solidFill>
                  <a:srgbClr val="040404"/>
                </a:solidFill>
                <a:latin typeface="Verdana" pitchFamily="34" charset="0"/>
              </a:rPr>
              <a:t>Employment </a:t>
            </a:r>
            <a:r>
              <a:rPr lang="en-US" sz="2600" b="1" i="1" dirty="0">
                <a:solidFill>
                  <a:srgbClr val="040404"/>
                </a:solidFill>
                <a:latin typeface="Verdana" pitchFamily="34" charset="0"/>
              </a:rPr>
              <a:t>P</a:t>
            </a:r>
            <a:r>
              <a:rPr lang="en-US" sz="2600" b="1" i="1" dirty="0" smtClean="0">
                <a:solidFill>
                  <a:srgbClr val="040404"/>
                </a:solidFill>
                <a:latin typeface="Verdana" pitchFamily="34" charset="0"/>
              </a:rPr>
              <a:t>rograms </a:t>
            </a:r>
            <a:r>
              <a:rPr lang="en-US" sz="2600" b="1" i="1" dirty="0">
                <a:solidFill>
                  <a:srgbClr val="040404"/>
                </a:solidFill>
                <a:latin typeface="Verdana" pitchFamily="34" charset="0"/>
              </a:rPr>
              <a:t>towards </a:t>
            </a:r>
            <a:r>
              <a:rPr lang="en-US" sz="2600" b="1" i="1" dirty="0" smtClean="0">
                <a:solidFill>
                  <a:srgbClr val="040404"/>
                </a:solidFill>
                <a:latin typeface="Verdana" pitchFamily="34" charset="0"/>
              </a:rPr>
              <a:t>Ambitious Entrepreneurship </a:t>
            </a:r>
            <a:endParaRPr lang="en-GB" sz="2600" b="1" i="1" dirty="0">
              <a:solidFill>
                <a:srgbClr val="040404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>
          <a:xfrm>
            <a:off x="142876" y="571480"/>
            <a:ext cx="8501090" cy="45085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accent2"/>
                </a:solidFill>
              </a:rPr>
              <a:t>III. Our </a:t>
            </a:r>
            <a:r>
              <a:rPr lang="en-GB" dirty="0">
                <a:solidFill>
                  <a:schemeClr val="accent2"/>
                </a:solidFill>
              </a:rPr>
              <a:t>R</a:t>
            </a:r>
            <a:r>
              <a:rPr lang="en-GB" dirty="0" smtClean="0">
                <a:solidFill>
                  <a:schemeClr val="accent2"/>
                </a:solidFill>
              </a:rPr>
              <a:t>esearch Project(1): Framework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403350" y="6332538"/>
            <a:ext cx="3454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/>
              <a:t>Source: </a:t>
            </a:r>
            <a:r>
              <a:rPr lang="en-US" sz="1600" dirty="0" smtClean="0"/>
              <a:t>Delmar &amp; </a:t>
            </a:r>
            <a:r>
              <a:rPr lang="en-US" sz="1600" dirty="0"/>
              <a:t>Wennberg (2009)</a:t>
            </a:r>
            <a:endParaRPr lang="en-GB" sz="1600" dirty="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755650" y="1500174"/>
            <a:ext cx="7561263" cy="4089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173038">
              <a:lnSpc>
                <a:spcPts val="3500"/>
              </a:lnSpc>
              <a:buFont typeface="Arial" pitchFamily="34" charset="0"/>
              <a:buChar char="•"/>
            </a:pPr>
            <a:r>
              <a:rPr lang="en-US" dirty="0" smtClean="0"/>
              <a:t>Entrepreneurial firms </a:t>
            </a:r>
            <a:r>
              <a:rPr lang="en-US" dirty="0" smtClean="0"/>
              <a:t>learn </a:t>
            </a:r>
            <a:r>
              <a:rPr lang="en-US" dirty="0" smtClean="0"/>
              <a:t>from similar others</a:t>
            </a:r>
          </a:p>
          <a:p>
            <a:pPr indent="173038">
              <a:lnSpc>
                <a:spcPts val="3500"/>
              </a:lnSpc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They grow to achieve sustainable profit that are comparable to similar others </a:t>
            </a:r>
            <a:r>
              <a:rPr lang="en-US" dirty="0" smtClean="0">
                <a:solidFill>
                  <a:schemeClr val="accent2"/>
                </a:solidFill>
              </a:rPr>
              <a:t>(their </a:t>
            </a:r>
            <a:r>
              <a:rPr lang="en-US" dirty="0" smtClean="0">
                <a:solidFill>
                  <a:schemeClr val="accent2"/>
                </a:solidFill>
              </a:rPr>
              <a:t>aspiration level)</a:t>
            </a:r>
          </a:p>
          <a:p>
            <a:pPr lvl="1" indent="173038">
              <a:lnSpc>
                <a:spcPts val="3500"/>
              </a:lnSpc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The importance of feedback loops</a:t>
            </a:r>
          </a:p>
          <a:p>
            <a:pPr indent="173038">
              <a:lnSpc>
                <a:spcPts val="3500"/>
              </a:lnSpc>
              <a:buFontTx/>
              <a:buChar char="•"/>
            </a:pPr>
            <a:r>
              <a:rPr lang="en-US" dirty="0" smtClean="0"/>
              <a:t>Two types of learning:</a:t>
            </a:r>
          </a:p>
          <a:p>
            <a:pPr lvl="1" indent="173038">
              <a:lnSpc>
                <a:spcPts val="3500"/>
              </a:lnSpc>
              <a:buFontTx/>
              <a:buChar char="•"/>
            </a:pPr>
            <a:r>
              <a:rPr lang="en-US" dirty="0" smtClean="0"/>
              <a:t>Rational learning, “the more the better”</a:t>
            </a:r>
          </a:p>
          <a:p>
            <a:pPr lvl="1" indent="173038">
              <a:lnSpc>
                <a:spcPts val="3500"/>
              </a:lnSpc>
              <a:buFontTx/>
              <a:buChar char="•"/>
            </a:pPr>
            <a:r>
              <a:rPr lang="en-US" dirty="0" smtClean="0"/>
              <a:t>Behavioral learning, “it is good enough”</a:t>
            </a:r>
          </a:p>
          <a:p>
            <a:pPr indent="173038">
              <a:lnSpc>
                <a:spcPts val="3500"/>
              </a:lnSpc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Learning changes as firms evolve in age and size</a:t>
            </a:r>
          </a:p>
          <a:p>
            <a:pPr indent="173038">
              <a:lnSpc>
                <a:spcPts val="3500"/>
              </a:lnSpc>
              <a:buFontTx/>
              <a:buChar char="•"/>
            </a:pPr>
            <a:r>
              <a:rPr lang="en-US" dirty="0" smtClean="0"/>
              <a:t>Barriers to growth vs. barriers to survival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EBE8F-275A-4D20-BC72-77BF5053479A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2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27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27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28662" y="500042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chemeClr val="accent2"/>
                </a:solidFill>
              </a:rPr>
              <a:t>III. Our Research Project(2): The Model</a:t>
            </a:r>
            <a:endParaRPr lang="sv-SE" sz="3200" dirty="0">
              <a:solidFill>
                <a:schemeClr val="accent2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14348" y="5500702"/>
            <a:ext cx="7715304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-1393073" y="3464719"/>
            <a:ext cx="42148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706582" y="2327564"/>
            <a:ext cx="7166758" cy="2600696"/>
          </a:xfrm>
          <a:custGeom>
            <a:avLst/>
            <a:gdLst>
              <a:gd name="connsiteX0" fmla="*/ 5937 w 7166758"/>
              <a:gd name="connsiteY0" fmla="*/ 0 h 2600696"/>
              <a:gd name="connsiteX1" fmla="*/ 1193470 w 7166758"/>
              <a:gd name="connsiteY1" fmla="*/ 1971304 h 2600696"/>
              <a:gd name="connsiteX2" fmla="*/ 7166758 w 7166758"/>
              <a:gd name="connsiteY2" fmla="*/ 2600696 h 2600696"/>
              <a:gd name="connsiteX3" fmla="*/ 7166758 w 7166758"/>
              <a:gd name="connsiteY3" fmla="*/ 2600696 h 2600696"/>
              <a:gd name="connsiteX4" fmla="*/ 7166758 w 7166758"/>
              <a:gd name="connsiteY4" fmla="*/ 2600696 h 260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66758" h="2600696">
                <a:moveTo>
                  <a:pt x="5937" y="0"/>
                </a:moveTo>
                <a:cubicBezTo>
                  <a:pt x="2968" y="768927"/>
                  <a:pt x="0" y="1537855"/>
                  <a:pt x="1193470" y="1971304"/>
                </a:cubicBezTo>
                <a:cubicBezTo>
                  <a:pt x="2386940" y="2404753"/>
                  <a:pt x="7166758" y="2600696"/>
                  <a:pt x="7166758" y="2600696"/>
                </a:cubicBezTo>
                <a:lnTo>
                  <a:pt x="7166758" y="2600696"/>
                </a:lnTo>
                <a:lnTo>
                  <a:pt x="7166758" y="2600696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Freeform 10"/>
          <p:cNvSpPr/>
          <p:nvPr/>
        </p:nvSpPr>
        <p:spPr>
          <a:xfrm>
            <a:off x="724395" y="2567049"/>
            <a:ext cx="6804561" cy="2088078"/>
          </a:xfrm>
          <a:custGeom>
            <a:avLst/>
            <a:gdLst>
              <a:gd name="connsiteX0" fmla="*/ 0 w 6804561"/>
              <a:gd name="connsiteY0" fmla="*/ 235528 h 2088078"/>
              <a:gd name="connsiteX1" fmla="*/ 2078182 w 6804561"/>
              <a:gd name="connsiteY1" fmla="*/ 294904 h 2088078"/>
              <a:gd name="connsiteX2" fmla="*/ 4465122 w 6804561"/>
              <a:gd name="connsiteY2" fmla="*/ 2004951 h 2088078"/>
              <a:gd name="connsiteX3" fmla="*/ 4465122 w 6804561"/>
              <a:gd name="connsiteY3" fmla="*/ 2004951 h 2088078"/>
              <a:gd name="connsiteX4" fmla="*/ 6804561 w 6804561"/>
              <a:gd name="connsiteY4" fmla="*/ 2088078 h 208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4561" h="2088078">
                <a:moveTo>
                  <a:pt x="0" y="235528"/>
                </a:moveTo>
                <a:cubicBezTo>
                  <a:pt x="666997" y="117764"/>
                  <a:pt x="1333995" y="0"/>
                  <a:pt x="2078182" y="294904"/>
                </a:cubicBezTo>
                <a:cubicBezTo>
                  <a:pt x="2822369" y="589808"/>
                  <a:pt x="4465122" y="2004951"/>
                  <a:pt x="4465122" y="2004951"/>
                </a:cubicBezTo>
                <a:lnTo>
                  <a:pt x="4465122" y="2004951"/>
                </a:lnTo>
                <a:lnTo>
                  <a:pt x="6804561" y="2088078"/>
                </a:lnTo>
              </a:path>
            </a:pathLst>
          </a:cu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Box 11"/>
          <p:cNvSpPr txBox="1"/>
          <p:nvPr/>
        </p:nvSpPr>
        <p:spPr>
          <a:xfrm>
            <a:off x="6357950" y="413123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 err="1" smtClean="0"/>
              <a:t>Probability</a:t>
            </a:r>
            <a:r>
              <a:rPr lang="sv-SE" sz="1800" dirty="0" smtClean="0"/>
              <a:t> of </a:t>
            </a:r>
            <a:r>
              <a:rPr lang="sv-SE" sz="1800" dirty="0" err="1" smtClean="0"/>
              <a:t>growth</a:t>
            </a:r>
            <a:endParaRPr lang="sv-SE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6072166" y="4857760"/>
            <a:ext cx="2643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 err="1" smtClean="0"/>
              <a:t>Probability</a:t>
            </a:r>
            <a:r>
              <a:rPr lang="sv-SE" sz="1800" dirty="0" smtClean="0"/>
              <a:t> of </a:t>
            </a:r>
            <a:r>
              <a:rPr lang="sv-SE" sz="1800" dirty="0" err="1" smtClean="0"/>
              <a:t>survival</a:t>
            </a:r>
            <a:endParaRPr lang="sv-SE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928662" y="128586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Probability</a:t>
            </a:r>
            <a:endParaRPr lang="sv-S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5786454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/>
              <a:t>Age and/or </a:t>
            </a:r>
            <a:r>
              <a:rPr lang="sv-SE" sz="2000" dirty="0" err="1" smtClean="0"/>
              <a:t>size</a:t>
            </a:r>
            <a:r>
              <a:rPr lang="sv-SE" sz="2000" dirty="0" smtClean="0"/>
              <a:t> of new venture </a:t>
            </a:r>
            <a:endParaRPr lang="sv-SE" sz="20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2285984" y="3714752"/>
            <a:ext cx="3714776" cy="1588"/>
          </a:xfrm>
          <a:prstGeom prst="line">
            <a:avLst/>
          </a:prstGeom>
          <a:ln w="50800" cmpd="dbl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00100" y="2143116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>
                <a:solidFill>
                  <a:srgbClr val="0070C0"/>
                </a:solidFill>
              </a:rPr>
              <a:t>Rational</a:t>
            </a:r>
            <a:r>
              <a:rPr lang="sv-SE" sz="2000" dirty="0" smtClean="0">
                <a:solidFill>
                  <a:srgbClr val="0070C0"/>
                </a:solidFill>
              </a:rPr>
              <a:t> </a:t>
            </a:r>
            <a:r>
              <a:rPr lang="sv-SE" sz="2000" dirty="0" err="1" smtClean="0">
                <a:solidFill>
                  <a:srgbClr val="0070C0"/>
                </a:solidFill>
              </a:rPr>
              <a:t>learning</a:t>
            </a:r>
            <a:r>
              <a:rPr lang="sv-SE" sz="2000" dirty="0" smtClean="0">
                <a:solidFill>
                  <a:srgbClr val="0070C0"/>
                </a:solidFill>
              </a:rPr>
              <a:t>?</a:t>
            </a:r>
            <a:endParaRPr lang="sv-SE" sz="20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29190" y="2143116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>
                <a:solidFill>
                  <a:srgbClr val="0070C0"/>
                </a:solidFill>
              </a:rPr>
              <a:t>Behavioral</a:t>
            </a:r>
            <a:r>
              <a:rPr lang="sv-SE" sz="2000" dirty="0" smtClean="0">
                <a:solidFill>
                  <a:srgbClr val="0070C0"/>
                </a:solidFill>
              </a:rPr>
              <a:t> </a:t>
            </a:r>
            <a:r>
              <a:rPr lang="sv-SE" sz="2000" dirty="0" err="1" smtClean="0">
                <a:solidFill>
                  <a:srgbClr val="0070C0"/>
                </a:solidFill>
              </a:rPr>
              <a:t>learning</a:t>
            </a:r>
            <a:r>
              <a:rPr lang="sv-SE" sz="2000" dirty="0" smtClean="0">
                <a:solidFill>
                  <a:srgbClr val="0070C0"/>
                </a:solidFill>
              </a:rPr>
              <a:t>?</a:t>
            </a:r>
            <a:endParaRPr lang="sv-SE" sz="20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7519" y="1357298"/>
            <a:ext cx="121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err="1" smtClean="0"/>
              <a:t>Cut–off</a:t>
            </a:r>
            <a:r>
              <a:rPr lang="sv-SE" sz="2000" dirty="0" smtClean="0"/>
              <a:t> ?</a:t>
            </a:r>
            <a:endParaRPr lang="sv-SE" sz="2000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EBE8F-275A-4D20-BC72-77BF5053479A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>
          <a:xfrm>
            <a:off x="244500" y="571480"/>
            <a:ext cx="8113714" cy="4508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III. Our </a:t>
            </a:r>
            <a:r>
              <a:rPr lang="en-GB" dirty="0">
                <a:solidFill>
                  <a:schemeClr val="accent2"/>
                </a:solidFill>
              </a:rPr>
              <a:t>R</a:t>
            </a:r>
            <a:r>
              <a:rPr lang="en-GB" dirty="0" smtClean="0">
                <a:solidFill>
                  <a:schemeClr val="accent2"/>
                </a:solidFill>
              </a:rPr>
              <a:t>esearch Project (3): The data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403350" y="6332538"/>
            <a:ext cx="3454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/>
              <a:t>Source: </a:t>
            </a:r>
            <a:r>
              <a:rPr lang="en-US" sz="1600" dirty="0" smtClean="0"/>
              <a:t>Delmar &amp; </a:t>
            </a:r>
            <a:r>
              <a:rPr lang="en-US" sz="1600" dirty="0"/>
              <a:t>Wennberg (2009)</a:t>
            </a:r>
            <a:endParaRPr lang="en-GB" sz="1600" dirty="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28596" y="1946275"/>
            <a:ext cx="8429684" cy="364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173038">
              <a:lnSpc>
                <a:spcPts val="3500"/>
              </a:lnSpc>
              <a:buFontTx/>
              <a:buChar char="•"/>
            </a:pPr>
            <a:r>
              <a:rPr lang="en-US" dirty="0" smtClean="0"/>
              <a:t>The </a:t>
            </a:r>
            <a:r>
              <a:rPr lang="en-US" dirty="0"/>
              <a:t>effect of </a:t>
            </a:r>
            <a:r>
              <a:rPr lang="en-US" b="1" dirty="0"/>
              <a:t>social </a:t>
            </a:r>
            <a:r>
              <a:rPr lang="en-US" b="1" dirty="0" smtClean="0"/>
              <a:t>comparison of profitability</a:t>
            </a:r>
            <a:r>
              <a:rPr lang="en-US" dirty="0" smtClean="0"/>
              <a:t> among </a:t>
            </a:r>
            <a:r>
              <a:rPr lang="en-GB" dirty="0" smtClean="0"/>
              <a:t>14,700 </a:t>
            </a:r>
            <a:r>
              <a:rPr lang="en-US" dirty="0" smtClean="0"/>
              <a:t> </a:t>
            </a:r>
            <a:r>
              <a:rPr lang="en-US" dirty="0" smtClean="0"/>
              <a:t>Swedish knowledge-intensive consultant Firms (IT-Consultants, Engineers, etc)</a:t>
            </a:r>
            <a:endParaRPr lang="en-US" dirty="0"/>
          </a:p>
          <a:p>
            <a:pPr indent="173038">
              <a:lnSpc>
                <a:spcPts val="3500"/>
              </a:lnSpc>
              <a:buFontTx/>
              <a:buChar char="•"/>
            </a:pPr>
            <a:r>
              <a:rPr lang="en-US" dirty="0" smtClean="0"/>
              <a:t>Data: FAD &amp; </a:t>
            </a:r>
            <a:r>
              <a:rPr lang="en-US" dirty="0" smtClean="0"/>
              <a:t>LOUISE</a:t>
            </a:r>
            <a:endParaRPr lang="en-US" dirty="0" smtClean="0"/>
          </a:p>
          <a:p>
            <a:pPr indent="173038">
              <a:lnSpc>
                <a:spcPts val="3500"/>
              </a:lnSpc>
              <a:buFontTx/>
              <a:buChar char="•"/>
            </a:pPr>
            <a:r>
              <a:rPr lang="en-US" dirty="0" smtClean="0"/>
              <a:t>Independent incorporations (</a:t>
            </a:r>
            <a:r>
              <a:rPr lang="en-US" dirty="0" err="1" smtClean="0"/>
              <a:t>Aktiebolag</a:t>
            </a:r>
            <a:r>
              <a:rPr lang="en-US" dirty="0" smtClean="0"/>
              <a:t>)</a:t>
            </a:r>
            <a:r>
              <a:rPr lang="en-US" dirty="0" smtClean="0"/>
              <a:t> </a:t>
            </a:r>
            <a:r>
              <a:rPr lang="en-US" dirty="0" smtClean="0"/>
              <a:t>started 1995-2002</a:t>
            </a:r>
            <a:endParaRPr lang="en-US" dirty="0" smtClean="0"/>
          </a:p>
          <a:p>
            <a:pPr indent="173038">
              <a:lnSpc>
                <a:spcPts val="3500"/>
              </a:lnSpc>
            </a:pPr>
            <a:endParaRPr lang="en-US" dirty="0" smtClean="0"/>
          </a:p>
          <a:p>
            <a:pPr indent="173038">
              <a:lnSpc>
                <a:spcPts val="3500"/>
              </a:lnSpc>
            </a:pPr>
            <a:r>
              <a:rPr lang="en-US" dirty="0" smtClean="0">
                <a:solidFill>
                  <a:schemeClr val="accent2"/>
                </a:solidFill>
              </a:rPr>
              <a:t>The variable of investigation is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employment growth</a:t>
            </a:r>
          </a:p>
          <a:p>
            <a:pPr indent="173038">
              <a:lnSpc>
                <a:spcPts val="35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EBE8F-275A-4D20-BC72-77BF5053479A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71472" y="714356"/>
            <a:ext cx="7429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accent2"/>
                </a:solidFill>
              </a:rPr>
              <a:t>III. Our Research Project (4): The Measures</a:t>
            </a:r>
            <a:endParaRPr lang="sv-SE" sz="28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00034" y="1946275"/>
            <a:ext cx="80010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173038">
              <a:lnSpc>
                <a:spcPts val="3600"/>
              </a:lnSpc>
              <a:buFontTx/>
              <a:buChar char="•"/>
            </a:pPr>
            <a:r>
              <a:rPr lang="en-US" dirty="0" smtClean="0"/>
              <a:t>We measure a bunch of cool </a:t>
            </a:r>
            <a:r>
              <a:rPr lang="en-US" dirty="0" smtClean="0"/>
              <a:t>things:</a:t>
            </a:r>
            <a:endParaRPr lang="en-US" dirty="0" smtClean="0"/>
          </a:p>
          <a:p>
            <a:pPr lvl="1" indent="173038">
              <a:lnSpc>
                <a:spcPts val="3600"/>
              </a:lnSpc>
              <a:buFontTx/>
              <a:buChar char="•"/>
            </a:pPr>
            <a:r>
              <a:rPr lang="en-US" dirty="0" smtClean="0"/>
              <a:t>Earnings per </a:t>
            </a:r>
            <a:r>
              <a:rPr lang="en-US" dirty="0" smtClean="0"/>
              <a:t>employee  </a:t>
            </a:r>
            <a:r>
              <a:rPr lang="en-US" sz="2000" dirty="0" smtClean="0"/>
              <a:t>(industry mean and </a:t>
            </a:r>
            <a:r>
              <a:rPr lang="en-US" sz="2000" dirty="0" smtClean="0"/>
              <a:t>for each firm)</a:t>
            </a:r>
            <a:endParaRPr lang="en-US" dirty="0" smtClean="0"/>
          </a:p>
          <a:p>
            <a:pPr lvl="1" indent="173038">
              <a:lnSpc>
                <a:spcPts val="3600"/>
              </a:lnSpc>
              <a:buFontTx/>
              <a:buChar char="•"/>
            </a:pPr>
            <a:r>
              <a:rPr lang="en-US" dirty="0" smtClean="0"/>
              <a:t>Threat </a:t>
            </a:r>
            <a:r>
              <a:rPr lang="en-US" dirty="0" smtClean="0"/>
              <a:t>rigidity  </a:t>
            </a:r>
            <a:r>
              <a:rPr lang="en-US" sz="2000" dirty="0" smtClean="0"/>
              <a:t>( =firms in crisis)</a:t>
            </a:r>
            <a:endParaRPr lang="en-US" dirty="0" smtClean="0"/>
          </a:p>
          <a:p>
            <a:pPr lvl="1" indent="173038">
              <a:lnSpc>
                <a:spcPts val="3600"/>
              </a:lnSpc>
              <a:buFontTx/>
              <a:buChar char="•"/>
            </a:pPr>
            <a:r>
              <a:rPr lang="en-US" dirty="0" smtClean="0"/>
              <a:t>Age, size, age*size</a:t>
            </a:r>
          </a:p>
          <a:p>
            <a:pPr lvl="1" indent="173038">
              <a:lnSpc>
                <a:spcPts val="3600"/>
              </a:lnSpc>
              <a:buFontTx/>
              <a:buChar char="•"/>
            </a:pPr>
            <a:r>
              <a:rPr lang="en-US" dirty="0" smtClean="0"/>
              <a:t>Survival bias</a:t>
            </a:r>
          </a:p>
          <a:p>
            <a:pPr indent="173038">
              <a:lnSpc>
                <a:spcPts val="3600"/>
              </a:lnSpc>
              <a:buFontTx/>
              <a:buChar char="•"/>
            </a:pPr>
            <a:r>
              <a:rPr lang="en-US" dirty="0" smtClean="0"/>
              <a:t>We are interested </a:t>
            </a:r>
            <a:r>
              <a:rPr lang="en-US" dirty="0" smtClean="0"/>
              <a:t>in differences </a:t>
            </a:r>
            <a:r>
              <a:rPr lang="en-US" i="1" dirty="0" smtClean="0"/>
              <a:t>within</a:t>
            </a:r>
            <a:r>
              <a:rPr lang="en-US" dirty="0" smtClean="0"/>
              <a:t> </a:t>
            </a:r>
            <a:r>
              <a:rPr lang="en-US" dirty="0" smtClean="0"/>
              <a:t>firm’s evolution over time rather than differences between firms</a:t>
            </a:r>
            <a:endParaRPr lang="en-US" dirty="0"/>
          </a:p>
          <a:p>
            <a:pPr indent="173038">
              <a:lnSpc>
                <a:spcPts val="3600"/>
              </a:lnSpc>
              <a:buFontTx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EBE8F-275A-4D20-BC72-77BF5053479A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71472" y="714356"/>
            <a:ext cx="7429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accent2"/>
                </a:solidFill>
              </a:rPr>
              <a:t>III. Our Research Project (4): The Results</a:t>
            </a:r>
            <a:endParaRPr lang="sv-SE" sz="28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55650" y="1946275"/>
            <a:ext cx="8031192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173038">
              <a:lnSpc>
                <a:spcPts val="3400"/>
              </a:lnSpc>
              <a:buFontTx/>
              <a:buChar char="•"/>
            </a:pPr>
            <a:r>
              <a:rPr lang="en-US" dirty="0" smtClean="0"/>
              <a:t> Firm </a:t>
            </a:r>
            <a:r>
              <a:rPr lang="en-US" dirty="0" smtClean="0"/>
              <a:t>behavior changes over </a:t>
            </a:r>
            <a:r>
              <a:rPr lang="en-US" i="1" u="sng" dirty="0" smtClean="0">
                <a:solidFill>
                  <a:schemeClr val="accent2"/>
                </a:solidFill>
              </a:rPr>
              <a:t>age and </a:t>
            </a:r>
            <a:r>
              <a:rPr lang="en-US" i="1" u="sng" dirty="0" smtClean="0">
                <a:solidFill>
                  <a:schemeClr val="accent2"/>
                </a:solidFill>
              </a:rPr>
              <a:t>as firms grow</a:t>
            </a:r>
          </a:p>
          <a:p>
            <a:pPr indent="173038">
              <a:lnSpc>
                <a:spcPts val="3400"/>
              </a:lnSpc>
              <a:buFontTx/>
              <a:buChar char="•"/>
            </a:pPr>
            <a:r>
              <a:rPr lang="en-GB" dirty="0" smtClean="0"/>
              <a:t> “the </a:t>
            </a:r>
            <a:r>
              <a:rPr lang="en-GB" dirty="0" smtClean="0"/>
              <a:t>aspiration </a:t>
            </a:r>
            <a:r>
              <a:rPr lang="en-GB" dirty="0" smtClean="0"/>
              <a:t>level” </a:t>
            </a:r>
            <a:r>
              <a:rPr lang="en-GB" dirty="0" smtClean="0"/>
              <a:t>drives growth</a:t>
            </a:r>
          </a:p>
          <a:p>
            <a:pPr indent="173038">
              <a:lnSpc>
                <a:spcPts val="3400"/>
              </a:lnSpc>
              <a:buFontTx/>
              <a:buChar char="•"/>
            </a:pPr>
            <a:r>
              <a:rPr lang="en-GB" dirty="0" smtClean="0">
                <a:solidFill>
                  <a:schemeClr val="accent2"/>
                </a:solidFill>
              </a:rPr>
              <a:t> Firms acts rational </a:t>
            </a:r>
            <a:r>
              <a:rPr lang="en-GB" dirty="0" smtClean="0">
                <a:solidFill>
                  <a:schemeClr val="accent2"/>
                </a:solidFill>
              </a:rPr>
              <a:t>when young and small </a:t>
            </a:r>
          </a:p>
          <a:p>
            <a:pPr lvl="1" indent="173038">
              <a:lnSpc>
                <a:spcPts val="3400"/>
              </a:lnSpc>
              <a:buFontTx/>
              <a:buChar char="•"/>
            </a:pPr>
            <a:r>
              <a:rPr lang="en-GB" dirty="0" smtClean="0"/>
              <a:t>If </a:t>
            </a:r>
            <a:r>
              <a:rPr lang="en-GB" dirty="0" smtClean="0"/>
              <a:t>things goes </a:t>
            </a:r>
            <a:r>
              <a:rPr lang="en-GB" dirty="0" smtClean="0"/>
              <a:t>well </a:t>
            </a:r>
            <a:r>
              <a:rPr lang="en-GB" dirty="0" smtClean="0"/>
              <a:t>(above aspiration</a:t>
            </a:r>
            <a:r>
              <a:rPr lang="en-GB" dirty="0" smtClean="0"/>
              <a:t>)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invest </a:t>
            </a:r>
            <a:r>
              <a:rPr lang="en-GB" dirty="0" smtClean="0"/>
              <a:t>more</a:t>
            </a:r>
          </a:p>
          <a:p>
            <a:pPr indent="173038">
              <a:lnSpc>
                <a:spcPts val="3400"/>
              </a:lnSpc>
              <a:buFontTx/>
              <a:buChar char="•"/>
            </a:pPr>
            <a:r>
              <a:rPr lang="en-GB" dirty="0" smtClean="0">
                <a:solidFill>
                  <a:schemeClr val="accent2"/>
                </a:solidFill>
              </a:rPr>
              <a:t> Firms </a:t>
            </a:r>
            <a:r>
              <a:rPr lang="en-GB" dirty="0" smtClean="0">
                <a:solidFill>
                  <a:schemeClr val="accent2"/>
                </a:solidFill>
              </a:rPr>
              <a:t>more </a:t>
            </a:r>
            <a:r>
              <a:rPr lang="en-GB" dirty="0" smtClean="0">
                <a:solidFill>
                  <a:schemeClr val="accent2"/>
                </a:solidFill>
              </a:rPr>
              <a:t>satisfied </a:t>
            </a:r>
            <a:r>
              <a:rPr lang="en-GB" dirty="0" smtClean="0">
                <a:solidFill>
                  <a:schemeClr val="accent2"/>
                </a:solidFill>
              </a:rPr>
              <a:t>above a certain age and size:</a:t>
            </a:r>
          </a:p>
          <a:p>
            <a:pPr lvl="1" indent="173038">
              <a:lnSpc>
                <a:spcPts val="3400"/>
              </a:lnSpc>
              <a:buFontTx/>
              <a:buChar char="•"/>
            </a:pPr>
            <a:r>
              <a:rPr lang="en-GB" dirty="0" smtClean="0"/>
              <a:t>If things goes well </a:t>
            </a:r>
            <a:r>
              <a:rPr lang="en-GB" dirty="0" smtClean="0">
                <a:sym typeface="Wingdings" pitchFamily="2" charset="2"/>
              </a:rPr>
              <a:t> no need to </a:t>
            </a:r>
            <a:r>
              <a:rPr lang="en-GB" dirty="0" smtClean="0"/>
              <a:t>invest</a:t>
            </a:r>
          </a:p>
          <a:p>
            <a:pPr lvl="1" indent="173038">
              <a:lnSpc>
                <a:spcPts val="3400"/>
              </a:lnSpc>
              <a:buFontTx/>
              <a:buChar char="•"/>
            </a:pPr>
            <a:r>
              <a:rPr lang="en-GB" dirty="0" smtClean="0"/>
              <a:t>If </a:t>
            </a:r>
            <a:r>
              <a:rPr lang="en-GB" dirty="0" smtClean="0"/>
              <a:t>things goes </a:t>
            </a:r>
            <a:r>
              <a:rPr lang="en-GB" dirty="0" smtClean="0"/>
              <a:t>poor </a:t>
            </a:r>
            <a:r>
              <a:rPr lang="en-GB" dirty="0" smtClean="0">
                <a:sym typeface="Wingdings" pitchFamily="2" charset="2"/>
              </a:rPr>
              <a:t> invest more</a:t>
            </a:r>
            <a:endParaRPr lang="en-GB" dirty="0" smtClean="0"/>
          </a:p>
          <a:p>
            <a:pPr indent="173038">
              <a:lnSpc>
                <a:spcPts val="3400"/>
              </a:lnSpc>
            </a:pPr>
            <a:endParaRPr lang="en-GB" dirty="0" smtClean="0"/>
          </a:p>
          <a:p>
            <a:pPr indent="173038">
              <a:lnSpc>
                <a:spcPts val="3400"/>
              </a:lnSpc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2"/>
                </a:solidFill>
              </a:rPr>
              <a:t> Cut-off </a:t>
            </a:r>
            <a:r>
              <a:rPr lang="en-GB" dirty="0" smtClean="0">
                <a:solidFill>
                  <a:schemeClr val="accent2"/>
                </a:solidFill>
              </a:rPr>
              <a:t>point</a:t>
            </a:r>
            <a:r>
              <a:rPr lang="sv-SE" dirty="0" smtClean="0">
                <a:solidFill>
                  <a:schemeClr val="accent2"/>
                </a:solidFill>
              </a:rPr>
              <a:t>:  5 to12 </a:t>
            </a:r>
            <a:r>
              <a:rPr lang="sv-SE" dirty="0" err="1" smtClean="0">
                <a:solidFill>
                  <a:schemeClr val="accent2"/>
                </a:solidFill>
              </a:rPr>
              <a:t>employees</a:t>
            </a:r>
            <a:r>
              <a:rPr lang="sv-SE" dirty="0" smtClean="0">
                <a:solidFill>
                  <a:schemeClr val="accent2"/>
                </a:solidFill>
              </a:rPr>
              <a:t> and 5 to 6 </a:t>
            </a:r>
            <a:r>
              <a:rPr lang="sv-SE" dirty="0" err="1" smtClean="0">
                <a:solidFill>
                  <a:schemeClr val="accent2"/>
                </a:solidFill>
              </a:rPr>
              <a:t>years</a:t>
            </a:r>
            <a:r>
              <a:rPr lang="sv-SE" dirty="0" smtClean="0">
                <a:solidFill>
                  <a:schemeClr val="accent2"/>
                </a:solidFill>
              </a:rPr>
              <a:t> </a:t>
            </a:r>
            <a:r>
              <a:rPr lang="sv-SE" dirty="0" err="1" smtClean="0">
                <a:solidFill>
                  <a:schemeClr val="accent2"/>
                </a:solidFill>
              </a:rPr>
              <a:t>old</a:t>
            </a:r>
            <a:r>
              <a:rPr lang="sv-SE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EBE8F-275A-4D20-BC72-77BF5053479A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>
          <a:xfrm>
            <a:off x="173062" y="692134"/>
            <a:ext cx="7899400" cy="45085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accent2"/>
                </a:solidFill>
              </a:rPr>
              <a:t>III. </a:t>
            </a:r>
            <a:r>
              <a:rPr lang="en-GB" dirty="0" smtClean="0">
                <a:solidFill>
                  <a:schemeClr val="accent2"/>
                </a:solidFill>
              </a:rPr>
              <a:t>The next research </a:t>
            </a:r>
            <a:r>
              <a:rPr lang="en-GB" dirty="0" smtClean="0">
                <a:solidFill>
                  <a:schemeClr val="accent2"/>
                </a:solidFill>
              </a:rPr>
              <a:t>project…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403350" y="6332538"/>
            <a:ext cx="323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Source: </a:t>
            </a:r>
            <a:r>
              <a:rPr lang="en-US" sz="1600"/>
              <a:t>Autio &amp; Wennberg (2009)</a:t>
            </a:r>
            <a:endParaRPr lang="en-GB" sz="160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755650" y="1946275"/>
            <a:ext cx="810263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173038">
              <a:buFontTx/>
              <a:buChar char="•"/>
            </a:pPr>
            <a:r>
              <a:rPr lang="en-US" dirty="0" smtClean="0"/>
              <a:t>The next project </a:t>
            </a:r>
            <a:r>
              <a:rPr lang="en-US" dirty="0"/>
              <a:t>investigate </a:t>
            </a:r>
            <a:r>
              <a:rPr lang="en-US" dirty="0" smtClean="0"/>
              <a:t>effect </a:t>
            </a:r>
            <a:r>
              <a:rPr lang="en-US" dirty="0"/>
              <a:t>of social norms for start-up behavior among </a:t>
            </a:r>
            <a:r>
              <a:rPr lang="en-US" dirty="0" smtClean="0"/>
              <a:t>682,154 persons in </a:t>
            </a:r>
            <a:r>
              <a:rPr lang="en-US" dirty="0"/>
              <a:t>68 countries </a:t>
            </a:r>
          </a:p>
          <a:p>
            <a:pPr indent="173038">
              <a:buFontTx/>
              <a:buChar char="•"/>
            </a:pPr>
            <a:endParaRPr lang="en-US" dirty="0"/>
          </a:p>
          <a:p>
            <a:pPr indent="173038">
              <a:buFontTx/>
              <a:buChar char="•"/>
            </a:pPr>
            <a:r>
              <a:rPr lang="en-US" dirty="0"/>
              <a:t>Data: Global Entrepreneurship Monitor 2000-2007</a:t>
            </a:r>
          </a:p>
          <a:p>
            <a:pPr indent="173038">
              <a:buFontTx/>
              <a:buChar char="•"/>
            </a:pPr>
            <a:endParaRPr lang="en-US" dirty="0"/>
          </a:p>
          <a:p>
            <a:pPr indent="173038">
              <a:buFontTx/>
              <a:buChar char="•"/>
            </a:pPr>
            <a:r>
              <a:rPr lang="en-US" dirty="0"/>
              <a:t>Results: Social n</a:t>
            </a:r>
            <a:r>
              <a:rPr lang="en-GB" dirty="0" err="1"/>
              <a:t>orms</a:t>
            </a:r>
            <a:r>
              <a:rPr lang="en-GB" dirty="0"/>
              <a:t> have </a:t>
            </a:r>
            <a:r>
              <a:rPr lang="en-GB" dirty="0">
                <a:solidFill>
                  <a:srgbClr val="DC0217"/>
                </a:solidFill>
              </a:rPr>
              <a:t>three times as much impact</a:t>
            </a:r>
            <a:r>
              <a:rPr lang="en-GB" dirty="0"/>
              <a:t> on probability of entrepreneurial entry compared to a person’s own attitudes </a:t>
            </a:r>
          </a:p>
          <a:p>
            <a:pPr indent="173038">
              <a:buFontTx/>
              <a:buChar char="•"/>
            </a:pPr>
            <a:endParaRPr lang="en-GB" dirty="0"/>
          </a:p>
          <a:p>
            <a:pPr indent="173038">
              <a:buFontTx/>
              <a:buChar char="•"/>
            </a:pPr>
            <a:r>
              <a:rPr lang="en-GB" dirty="0"/>
              <a:t>Half of the variance in individual-level entrepreneurial </a:t>
            </a:r>
            <a:r>
              <a:rPr lang="en-GB" dirty="0" err="1"/>
              <a:t>behaviors</a:t>
            </a:r>
            <a:r>
              <a:rPr lang="en-GB" dirty="0"/>
              <a:t> resides in between social </a:t>
            </a:r>
            <a:r>
              <a:rPr lang="en-GB" dirty="0">
                <a:solidFill>
                  <a:srgbClr val="DC0217"/>
                </a:solidFill>
              </a:rPr>
              <a:t>groups</a:t>
            </a:r>
            <a:endParaRPr lang="en-US" dirty="0">
              <a:solidFill>
                <a:srgbClr val="DC0217"/>
              </a:solidFill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1403350" y="2708275"/>
            <a:ext cx="6840538" cy="22923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Entrepreneurship is a </a:t>
            </a:r>
            <a:r>
              <a:rPr lang="en-US" dirty="0">
                <a:solidFill>
                  <a:srgbClr val="DC0217"/>
                </a:solidFill>
              </a:rPr>
              <a:t>social phenomenon</a:t>
            </a:r>
            <a:r>
              <a:rPr lang="en-US" dirty="0"/>
              <a:t> </a:t>
            </a:r>
          </a:p>
          <a:p>
            <a:r>
              <a:rPr lang="en-US" dirty="0"/>
              <a:t>– </a:t>
            </a:r>
            <a:r>
              <a:rPr lang="en-US" dirty="0">
                <a:solidFill>
                  <a:srgbClr val="DC0217"/>
                </a:solidFill>
              </a:rPr>
              <a:t>difficult to rapidly change</a:t>
            </a:r>
            <a:r>
              <a:rPr lang="en-US" dirty="0"/>
              <a:t> with policy measures</a:t>
            </a:r>
          </a:p>
          <a:p>
            <a:r>
              <a:rPr lang="en-US" dirty="0"/>
              <a:t>– but once entrepreneurial attitudes are in place (</a:t>
            </a:r>
            <a:r>
              <a:rPr lang="en-US" dirty="0" err="1" smtClean="0"/>
              <a:t>lGnosj</a:t>
            </a:r>
            <a:r>
              <a:rPr lang="en-US" dirty="0" err="1" smtClean="0">
                <a:cs typeface="Arial" pitchFamily="34" charset="0"/>
              </a:rPr>
              <a:t>ö</a:t>
            </a:r>
            <a:r>
              <a:rPr lang="en-US" dirty="0">
                <a:cs typeface="Arial" pitchFamily="34" charset="0"/>
              </a:rPr>
              <a:t>) they are </a:t>
            </a:r>
            <a:r>
              <a:rPr lang="en-US" dirty="0">
                <a:solidFill>
                  <a:srgbClr val="DC0217"/>
                </a:solidFill>
                <a:cs typeface="Arial" pitchFamily="34" charset="0"/>
              </a:rPr>
              <a:t>likely to persist</a:t>
            </a:r>
            <a:r>
              <a:rPr lang="en-US" dirty="0">
                <a:cs typeface="Arial" pitchFamily="34" charset="0"/>
              </a:rPr>
              <a:t> over time</a:t>
            </a:r>
          </a:p>
          <a:p>
            <a:r>
              <a:rPr lang="en-US" dirty="0"/>
              <a:t>– </a:t>
            </a:r>
            <a:r>
              <a:rPr lang="en-US" i="1" dirty="0"/>
              <a:t>take </a:t>
            </a:r>
            <a:r>
              <a:rPr lang="en-US" b="1" i="1" dirty="0"/>
              <a:t>Stockholm</a:t>
            </a:r>
            <a:r>
              <a:rPr lang="en-US" i="1" dirty="0"/>
              <a:t> or </a:t>
            </a:r>
            <a:r>
              <a:rPr lang="en-US" b="1" i="1" dirty="0"/>
              <a:t>Munich</a:t>
            </a:r>
            <a:r>
              <a:rPr lang="en-US" i="1" dirty="0"/>
              <a:t> as good examples and learn from these</a:t>
            </a:r>
            <a:r>
              <a:rPr lang="en-US" dirty="0"/>
              <a:t>!</a:t>
            </a:r>
            <a:endParaRPr lang="en-US" dirty="0">
              <a:solidFill>
                <a:srgbClr val="DC0217"/>
              </a:solidFill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EBE8F-275A-4D20-BC72-77BF5053479A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27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accent2"/>
                </a:solidFill>
              </a:rPr>
              <a:t>Some empirical evidence from Sweden?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17538" y="1981200"/>
            <a:ext cx="8526462" cy="4229100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GB" sz="2400" dirty="0" smtClean="0">
                <a:solidFill>
                  <a:schemeClr val="accent2"/>
                </a:solidFill>
              </a:rPr>
              <a:t>Entrepreneurship as self-employment</a:t>
            </a:r>
            <a:r>
              <a:rPr lang="en-GB" sz="2600" dirty="0" smtClean="0">
                <a:solidFill>
                  <a:schemeClr val="accent2"/>
                </a:solidFill>
              </a:rPr>
              <a:t>	</a:t>
            </a:r>
            <a:r>
              <a:rPr lang="en-GB" sz="2000" dirty="0" smtClean="0">
                <a:solidFill>
                  <a:schemeClr val="accent2"/>
                </a:solidFill>
              </a:rPr>
              <a:t>(“the petty bourgeoisie”)</a:t>
            </a:r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>
                <a:solidFill>
                  <a:schemeClr val="accent2"/>
                </a:solidFill>
              </a:rPr>
              <a:t>Growth oriented Entrepreneurship</a:t>
            </a:r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>
                <a:solidFill>
                  <a:schemeClr val="accent2"/>
                </a:solidFill>
              </a:rPr>
              <a:t>What is the situation in Sweden?</a:t>
            </a:r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/>
              <a:t>What can be done?</a:t>
            </a:r>
            <a:endParaRPr lang="en-GB" sz="2400" dirty="0"/>
          </a:p>
        </p:txBody>
      </p:sp>
      <p:pic>
        <p:nvPicPr>
          <p:cNvPr id="57348" name="Picture 4" descr="mar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4868863"/>
            <a:ext cx="1028700" cy="1085850"/>
          </a:xfrm>
          <a:prstGeom prst="rect">
            <a:avLst/>
          </a:prstGeom>
          <a:noFill/>
        </p:spPr>
      </p:pic>
      <p:pic>
        <p:nvPicPr>
          <p:cNvPr id="57349" name="Picture 5" descr="schumpe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4797425"/>
            <a:ext cx="904875" cy="1181100"/>
          </a:xfrm>
          <a:prstGeom prst="rect">
            <a:avLst/>
          </a:prstGeom>
          <a:noFill/>
        </p:spPr>
      </p:pic>
      <p:pic>
        <p:nvPicPr>
          <p:cNvPr id="7" name="Picture 6" descr="fredericd_95_13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1769" y="4762518"/>
            <a:ext cx="904875" cy="123825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EBD90-0341-46F5-B66B-33E577C5118E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 idx="4294967295"/>
          </p:nvPr>
        </p:nvSpPr>
        <p:spPr>
          <a:xfrm>
            <a:off x="214282" y="785794"/>
            <a:ext cx="7685118" cy="45085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accent2"/>
                </a:solidFill>
              </a:rPr>
              <a:t>IV. What </a:t>
            </a:r>
            <a:r>
              <a:rPr lang="en-GB" dirty="0">
                <a:solidFill>
                  <a:schemeClr val="accent2"/>
                </a:solidFill>
              </a:rPr>
              <a:t>can be done</a:t>
            </a:r>
            <a:r>
              <a:rPr lang="en-GB" dirty="0" smtClean="0">
                <a:solidFill>
                  <a:schemeClr val="accent2"/>
                </a:solidFill>
              </a:rPr>
              <a:t>? (1)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755650" y="1785926"/>
            <a:ext cx="7561263" cy="61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8288">
              <a:lnSpc>
                <a:spcPts val="3400"/>
              </a:lnSpc>
              <a:buFontTx/>
              <a:buChar char="•"/>
            </a:pPr>
            <a:r>
              <a:rPr lang="en-US" dirty="0"/>
              <a:t>We know that entrepreneurship is consistently higher in some </a:t>
            </a:r>
            <a:r>
              <a:rPr lang="en-US" dirty="0" smtClean="0"/>
              <a:t>regions</a:t>
            </a:r>
            <a:endParaRPr lang="en-US" dirty="0"/>
          </a:p>
          <a:p>
            <a:pPr indent="268288">
              <a:lnSpc>
                <a:spcPts val="3400"/>
              </a:lnSpc>
              <a:buFontTx/>
              <a:buChar char="•"/>
            </a:pPr>
            <a:r>
              <a:rPr lang="en-US" dirty="0"/>
              <a:t>True both for people born there and people moving there, natives as well as immigrants, high educated as well as low </a:t>
            </a:r>
            <a:r>
              <a:rPr lang="en-US" dirty="0" smtClean="0"/>
              <a:t>educated</a:t>
            </a:r>
            <a:endParaRPr lang="en-US" dirty="0"/>
          </a:p>
          <a:p>
            <a:pPr indent="268288">
              <a:lnSpc>
                <a:spcPts val="3400"/>
              </a:lnSpc>
              <a:buFontTx/>
              <a:buChar char="•"/>
            </a:pPr>
            <a:r>
              <a:rPr lang="en-US" dirty="0"/>
              <a:t>How does the interaction between culture/norms </a:t>
            </a:r>
            <a:r>
              <a:rPr lang="en-US" dirty="0">
                <a:solidFill>
                  <a:srgbClr val="DC0217"/>
                </a:solidFill>
              </a:rPr>
              <a:t>AND</a:t>
            </a:r>
            <a:r>
              <a:rPr lang="en-US" dirty="0"/>
              <a:t> economic policies affect entrepreneurship</a:t>
            </a:r>
            <a:r>
              <a:rPr lang="en-US" dirty="0" smtClean="0"/>
              <a:t>?</a:t>
            </a:r>
          </a:p>
          <a:p>
            <a:pPr indent="268288">
              <a:lnSpc>
                <a:spcPts val="3400"/>
              </a:lnSpc>
              <a:buFontTx/>
              <a:buChar char="•"/>
            </a:pPr>
            <a:r>
              <a:rPr lang="en-US" dirty="0" smtClean="0"/>
              <a:t>The importance of </a:t>
            </a:r>
            <a:r>
              <a:rPr lang="en-US" dirty="0" smtClean="0">
                <a:solidFill>
                  <a:schemeClr val="accent2"/>
                </a:solidFill>
              </a:rPr>
              <a:t>suitable role model</a:t>
            </a:r>
          </a:p>
          <a:p>
            <a:pPr indent="268288">
              <a:lnSpc>
                <a:spcPts val="3400"/>
              </a:lnSpc>
              <a:buFontTx/>
              <a:buChar char="•"/>
            </a:pPr>
            <a:r>
              <a:rPr lang="en-US" dirty="0" smtClean="0"/>
              <a:t>Good policies comes from </a:t>
            </a:r>
            <a:r>
              <a:rPr lang="en-US" dirty="0" smtClean="0">
                <a:solidFill>
                  <a:schemeClr val="accent2"/>
                </a:solidFill>
              </a:rPr>
              <a:t>in-depth knowledge of firm behavior</a:t>
            </a:r>
          </a:p>
          <a:p>
            <a:pPr indent="268288">
              <a:lnSpc>
                <a:spcPts val="3400"/>
              </a:lnSpc>
            </a:pPr>
            <a:endParaRPr lang="en-US" dirty="0" smtClean="0"/>
          </a:p>
          <a:p>
            <a:pPr indent="268288">
              <a:lnSpc>
                <a:spcPts val="3400"/>
              </a:lnSpc>
              <a:buFontTx/>
              <a:buChar char="•"/>
            </a:pPr>
            <a:endParaRPr lang="en-US" dirty="0" smtClean="0"/>
          </a:p>
          <a:p>
            <a:pPr indent="268288">
              <a:lnSpc>
                <a:spcPts val="3400"/>
              </a:lnSpc>
              <a:buFontTx/>
              <a:buChar char="•"/>
            </a:pPr>
            <a:endParaRPr lang="en-US" dirty="0"/>
          </a:p>
          <a:p>
            <a:pPr indent="268288">
              <a:lnSpc>
                <a:spcPts val="3400"/>
              </a:lnSpc>
              <a:buFontTx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EBE8F-275A-4D20-BC72-77BF5053479A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 idx="4294967295"/>
          </p:nvPr>
        </p:nvSpPr>
        <p:spPr>
          <a:xfrm>
            <a:off x="214282" y="785794"/>
            <a:ext cx="7685118" cy="45085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accent2"/>
                </a:solidFill>
              </a:rPr>
              <a:t>IV. What </a:t>
            </a:r>
            <a:r>
              <a:rPr lang="en-GB" dirty="0">
                <a:solidFill>
                  <a:schemeClr val="accent2"/>
                </a:solidFill>
              </a:rPr>
              <a:t>can be done</a:t>
            </a:r>
            <a:r>
              <a:rPr lang="en-GB" dirty="0" smtClean="0">
                <a:solidFill>
                  <a:schemeClr val="accent2"/>
                </a:solidFill>
              </a:rPr>
              <a:t>? (2)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714348" y="1643050"/>
            <a:ext cx="7561263" cy="502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268288">
              <a:lnSpc>
                <a:spcPts val="3500"/>
              </a:lnSpc>
              <a:buFontTx/>
              <a:buChar char="•"/>
            </a:pPr>
            <a:r>
              <a:rPr lang="en-US" dirty="0" smtClean="0"/>
              <a:t>Search </a:t>
            </a:r>
            <a:r>
              <a:rPr lang="en-US" dirty="0" smtClean="0"/>
              <a:t>for profits leads to growth, not the other way around</a:t>
            </a:r>
          </a:p>
          <a:p>
            <a:pPr indent="268288">
              <a:lnSpc>
                <a:spcPts val="3500"/>
              </a:lnSpc>
              <a:buFontTx/>
              <a:buChar char="•"/>
            </a:pPr>
            <a:r>
              <a:rPr lang="en-US" dirty="0" smtClean="0"/>
              <a:t>“Suitable profits” </a:t>
            </a:r>
            <a:r>
              <a:rPr lang="en-US" dirty="0" smtClean="0"/>
              <a:t>defined by </a:t>
            </a:r>
            <a:r>
              <a:rPr lang="en-US" dirty="0" smtClean="0"/>
              <a:t>social </a:t>
            </a:r>
            <a:r>
              <a:rPr lang="en-US" dirty="0" smtClean="0"/>
              <a:t>surrounding</a:t>
            </a:r>
          </a:p>
          <a:p>
            <a:pPr indent="268288">
              <a:lnSpc>
                <a:spcPts val="3500"/>
              </a:lnSpc>
              <a:buFontTx/>
              <a:buChar char="•"/>
            </a:pPr>
            <a:r>
              <a:rPr lang="en-US" dirty="0" smtClean="0"/>
              <a:t>Growth as a process with important steps that the entrepreneurs need help to overcome:</a:t>
            </a:r>
          </a:p>
          <a:p>
            <a:pPr lvl="1" indent="268288">
              <a:lnSpc>
                <a:spcPts val="3500"/>
              </a:lnSpc>
              <a:buFontTx/>
              <a:buChar char="•"/>
            </a:pPr>
            <a:r>
              <a:rPr lang="en-US" dirty="0" smtClean="0"/>
              <a:t>Knowledge</a:t>
            </a:r>
          </a:p>
          <a:p>
            <a:pPr lvl="1" indent="268288">
              <a:lnSpc>
                <a:spcPts val="3500"/>
              </a:lnSpc>
              <a:buFontTx/>
              <a:buChar char="•"/>
            </a:pPr>
            <a:r>
              <a:rPr lang="en-US" dirty="0" smtClean="0"/>
              <a:t>Behavior</a:t>
            </a:r>
          </a:p>
          <a:p>
            <a:pPr lvl="1" indent="268288">
              <a:lnSpc>
                <a:spcPts val="3500"/>
              </a:lnSpc>
              <a:buFontTx/>
              <a:buChar char="•"/>
            </a:pPr>
            <a:r>
              <a:rPr lang="en-US" dirty="0" smtClean="0"/>
              <a:t>Structure</a:t>
            </a:r>
          </a:p>
          <a:p>
            <a:pPr indent="268288">
              <a:lnSpc>
                <a:spcPts val="3500"/>
              </a:lnSpc>
              <a:buFontTx/>
              <a:buChar char="•"/>
            </a:pPr>
            <a:r>
              <a:rPr lang="en-US" dirty="0" smtClean="0"/>
              <a:t>Better communicate </a:t>
            </a:r>
            <a:r>
              <a:rPr lang="en-US" dirty="0" smtClean="0">
                <a:solidFill>
                  <a:schemeClr val="accent2"/>
                </a:solidFill>
              </a:rPr>
              <a:t>both</a:t>
            </a:r>
            <a:r>
              <a:rPr lang="en-US" dirty="0" smtClean="0"/>
              <a:t> the advantages and disadvantages of growth</a:t>
            </a:r>
          </a:p>
          <a:p>
            <a:pPr lvl="1" indent="268288">
              <a:lnSpc>
                <a:spcPts val="3500"/>
              </a:lnSpc>
            </a:pPr>
            <a:r>
              <a:rPr lang="en-US" dirty="0" smtClean="0"/>
              <a:t>					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143240" y="3929066"/>
            <a:ext cx="5715040" cy="1285884"/>
            <a:chOff x="3143240" y="3929066"/>
            <a:chExt cx="5715040" cy="1285884"/>
          </a:xfrm>
        </p:grpSpPr>
        <p:sp>
          <p:nvSpPr>
            <p:cNvPr id="4" name="Right Brace 3"/>
            <p:cNvSpPr/>
            <p:nvPr/>
          </p:nvSpPr>
          <p:spPr>
            <a:xfrm>
              <a:off x="3143240" y="3929066"/>
              <a:ext cx="785818" cy="1285884"/>
            </a:xfrm>
            <a:prstGeom prst="righ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86248" y="4139991"/>
              <a:ext cx="4572032" cy="646331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800" dirty="0" smtClean="0"/>
                <a:t>- Management &amp; </a:t>
              </a:r>
              <a:r>
                <a:rPr lang="sv-SE" sz="1800" dirty="0" err="1" smtClean="0"/>
                <a:t>entrepreneurship</a:t>
              </a:r>
              <a:endParaRPr lang="sv-SE" sz="1800" dirty="0" smtClean="0"/>
            </a:p>
            <a:p>
              <a:r>
                <a:rPr lang="sv-SE" sz="1800" dirty="0" smtClean="0"/>
                <a:t>- </a:t>
              </a:r>
              <a:r>
                <a:rPr lang="sv-SE" sz="1800" dirty="0" err="1" smtClean="0"/>
                <a:t>Stability</a:t>
              </a:r>
              <a:r>
                <a:rPr lang="sv-SE" sz="1800" dirty="0" smtClean="0"/>
                <a:t> and </a:t>
              </a:r>
              <a:r>
                <a:rPr lang="sv-SE" sz="1800" dirty="0" err="1" smtClean="0"/>
                <a:t>development</a:t>
              </a:r>
              <a:endParaRPr lang="sv-SE" sz="1800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EBE8F-275A-4D20-BC72-77BF5053479A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0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chemeClr val="accent2"/>
                </a:solidFill>
              </a:rPr>
              <a:t>Today’s </a:t>
            </a:r>
            <a:r>
              <a:rPr lang="en-GB" dirty="0" smtClean="0">
                <a:solidFill>
                  <a:schemeClr val="accent2"/>
                </a:solidFill>
              </a:rPr>
              <a:t>Agenda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17538" y="1981200"/>
            <a:ext cx="8526462" cy="4229100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GB" sz="2400" dirty="0"/>
              <a:t>Entrepreneurship as self-employment</a:t>
            </a:r>
            <a:r>
              <a:rPr lang="en-GB" sz="2600" dirty="0"/>
              <a:t>	</a:t>
            </a:r>
            <a:r>
              <a:rPr lang="en-GB" sz="2000" dirty="0"/>
              <a:t>(“the petty bourgeoisie”)</a:t>
            </a:r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/>
              <a:t>Growth oriented Entrepreneurship</a:t>
            </a:r>
            <a:endParaRPr lang="en-GB" sz="2400" dirty="0"/>
          </a:p>
          <a:p>
            <a:pPr marL="514350" indent="-514350">
              <a:buFont typeface="+mj-lt"/>
              <a:buAutoNum type="romanUcPeriod"/>
            </a:pPr>
            <a:r>
              <a:rPr lang="en-GB" sz="2400" dirty="0"/>
              <a:t>What is the situation in Sweden</a:t>
            </a:r>
            <a:r>
              <a:rPr lang="en-GB" sz="2400" dirty="0" smtClean="0"/>
              <a:t>? Some empirical Evidences</a:t>
            </a:r>
            <a:endParaRPr lang="en-GB" sz="2400" dirty="0"/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/>
              <a:t>Policy implications and practical applications?</a:t>
            </a:r>
            <a:endParaRPr lang="en-GB" sz="2400" dirty="0"/>
          </a:p>
        </p:txBody>
      </p:sp>
      <p:pic>
        <p:nvPicPr>
          <p:cNvPr id="53252" name="Picture 4" descr="mar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4868863"/>
            <a:ext cx="1028700" cy="1085850"/>
          </a:xfrm>
          <a:prstGeom prst="rect">
            <a:avLst/>
          </a:prstGeom>
          <a:noFill/>
        </p:spPr>
      </p:pic>
      <p:pic>
        <p:nvPicPr>
          <p:cNvPr id="53253" name="Picture 5" descr="schumpe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797425"/>
            <a:ext cx="904875" cy="1181100"/>
          </a:xfrm>
          <a:prstGeom prst="rect">
            <a:avLst/>
          </a:prstGeom>
          <a:noFill/>
        </p:spPr>
      </p:pic>
      <p:pic>
        <p:nvPicPr>
          <p:cNvPr id="7" name="Picture 6" descr="fredericd_95_13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4786322"/>
            <a:ext cx="904875" cy="123825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EBD90-0341-46F5-B66B-33E577C5118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pic>
        <p:nvPicPr>
          <p:cNvPr id="1026" name="Picture 2" descr="C:\Users\kwennber\Desktop\JPEG\karl wennberg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4786322"/>
            <a:ext cx="790333" cy="1188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8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1470" y="3202011"/>
            <a:ext cx="9239250" cy="35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chemeClr val="accent2"/>
                </a:solidFill>
              </a:rPr>
              <a:t>I. Entrepreneurship as Self-Employment (1)</a:t>
            </a:r>
            <a:endParaRPr lang="en-GB" sz="3600" dirty="0">
              <a:solidFill>
                <a:schemeClr val="accent2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617538" y="1792288"/>
            <a:ext cx="8275637" cy="4229100"/>
          </a:xfrm>
        </p:spPr>
        <p:txBody>
          <a:bodyPr/>
          <a:lstStyle/>
          <a:p>
            <a:r>
              <a:rPr lang="en-GB">
                <a:solidFill>
                  <a:srgbClr val="040404"/>
                </a:solidFill>
              </a:rPr>
              <a:t>Sweden has higher rates of self-employment (eget f</a:t>
            </a:r>
            <a:r>
              <a:rPr lang="en-GB">
                <a:solidFill>
                  <a:srgbClr val="040404"/>
                </a:solidFill>
                <a:cs typeface="Arial" pitchFamily="34" charset="0"/>
              </a:rPr>
              <a:t>öretag) than many OECD countries, including USA… </a:t>
            </a:r>
            <a:r>
              <a:rPr lang="en-GB" sz="2000">
                <a:solidFill>
                  <a:srgbClr val="040404"/>
                </a:solidFill>
                <a:cs typeface="Arial" pitchFamily="34" charset="0"/>
              </a:rPr>
              <a:t>(Shane, 2008)</a:t>
            </a:r>
          </a:p>
          <a:p>
            <a:r>
              <a:rPr lang="en-GB">
                <a:solidFill>
                  <a:srgbClr val="040404"/>
                </a:solidFill>
                <a:cs typeface="Arial" pitchFamily="34" charset="0"/>
              </a:rPr>
              <a:t>But the level of </a:t>
            </a:r>
            <a:r>
              <a:rPr lang="en-GB" u="sng">
                <a:solidFill>
                  <a:srgbClr val="040404"/>
                </a:solidFill>
                <a:cs typeface="Arial" pitchFamily="34" charset="0"/>
              </a:rPr>
              <a:t>ambitious</a:t>
            </a:r>
            <a:r>
              <a:rPr lang="en-GB">
                <a:solidFill>
                  <a:srgbClr val="040404"/>
                </a:solidFill>
                <a:cs typeface="Arial" pitchFamily="34" charset="0"/>
              </a:rPr>
              <a:t> (growth-oriented) </a:t>
            </a:r>
            <a:r>
              <a:rPr lang="en-GB">
                <a:solidFill>
                  <a:srgbClr val="040404"/>
                </a:solidFill>
              </a:rPr>
              <a:t>entrepreneurship is comparatively very low …</a:t>
            </a:r>
            <a:endParaRPr lang="en-GB">
              <a:solidFill>
                <a:srgbClr val="040404"/>
              </a:solidFill>
              <a:cs typeface="Arial" pitchFamily="34" charset="0"/>
            </a:endParaRPr>
          </a:p>
          <a:p>
            <a:endParaRPr lang="en-GB">
              <a:solidFill>
                <a:srgbClr val="040404"/>
              </a:solidFill>
              <a:cs typeface="Arial" pitchFamily="34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GB" sz="1300" b="1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1214414" y="4714884"/>
            <a:ext cx="503238" cy="18018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grpSp>
        <p:nvGrpSpPr>
          <p:cNvPr id="79879" name="Group 7"/>
          <p:cNvGrpSpPr>
            <a:grpSpLocks/>
          </p:cNvGrpSpPr>
          <p:nvPr/>
        </p:nvGrpSpPr>
        <p:grpSpPr bwMode="auto">
          <a:xfrm>
            <a:off x="611220" y="3322638"/>
            <a:ext cx="8532812" cy="2627312"/>
            <a:chOff x="295" y="2931"/>
            <a:chExt cx="4672" cy="1219"/>
          </a:xfrm>
        </p:grpSpPr>
        <p:sp>
          <p:nvSpPr>
            <p:cNvPr id="79876" name="Rectangle 4"/>
            <p:cNvSpPr>
              <a:spLocks noChangeArrowheads="1"/>
            </p:cNvSpPr>
            <p:nvPr/>
          </p:nvSpPr>
          <p:spPr bwMode="auto">
            <a:xfrm>
              <a:off x="295" y="2931"/>
              <a:ext cx="4672" cy="11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360000" tIns="360000" rIns="360000" bIns="720000">
              <a:spAutoFit/>
            </a:bodyPr>
            <a:lstStyle/>
            <a:p>
              <a:pPr eaLnBrk="1" hangingPunct="1">
                <a:spcBef>
                  <a:spcPct val="20000"/>
                </a:spcBef>
                <a:buFont typeface="Times"/>
                <a:buChar char="•"/>
              </a:pPr>
              <a:r>
                <a:rPr lang="en-GB" dirty="0">
                  <a:solidFill>
                    <a:srgbClr val="0033CC"/>
                  </a:solidFill>
                </a:rPr>
                <a:t> Dan Johansson and Magnus </a:t>
              </a:r>
              <a:r>
                <a:rPr lang="en-GB" dirty="0" err="1">
                  <a:solidFill>
                    <a:srgbClr val="0033CC"/>
                  </a:solidFill>
                </a:rPr>
                <a:t>Henrekson</a:t>
              </a:r>
              <a:r>
                <a:rPr lang="en-GB" dirty="0">
                  <a:solidFill>
                    <a:srgbClr val="0033CC"/>
                  </a:solidFill>
                </a:rPr>
                <a:t> surveyed </a:t>
              </a:r>
              <a:r>
                <a:rPr lang="en-GB" dirty="0" smtClean="0">
                  <a:solidFill>
                    <a:srgbClr val="0033CC"/>
                  </a:solidFill>
                </a:rPr>
                <a:t>the literature or ‘gazelles’ </a:t>
              </a:r>
              <a:r>
                <a:rPr lang="en-GB" dirty="0">
                  <a:solidFill>
                    <a:srgbClr val="0033CC"/>
                  </a:solidFill>
                </a:rPr>
                <a:t>– finding that more than 50% of all new jobs created are created by a small proportion of high-growth firms</a:t>
              </a:r>
            </a:p>
          </p:txBody>
        </p:sp>
        <p:sp>
          <p:nvSpPr>
            <p:cNvPr id="79877" name="Rectangle 5"/>
            <p:cNvSpPr>
              <a:spLocks noChangeArrowheads="1"/>
            </p:cNvSpPr>
            <p:nvPr/>
          </p:nvSpPr>
          <p:spPr bwMode="auto">
            <a:xfrm>
              <a:off x="295" y="3703"/>
              <a:ext cx="2484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0" tIns="360000" rIns="360000" bIns="360000">
              <a:spAutoFit/>
            </a:bodyPr>
            <a:lstStyle/>
            <a:p>
              <a:r>
                <a:rPr lang="en-GB" sz="1600">
                  <a:solidFill>
                    <a:srgbClr val="040404"/>
                  </a:solidFill>
                </a:rPr>
                <a:t>Source: Johansson and Henrekson (2008)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EBD90-0341-46F5-B66B-33E577C5118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C0504D"/>
                </a:solidFill>
              </a:rPr>
              <a:t>I. </a:t>
            </a:r>
            <a:r>
              <a:rPr lang="en-GB" sz="3600" dirty="0">
                <a:solidFill>
                  <a:srgbClr val="C0504D"/>
                </a:solidFill>
              </a:rPr>
              <a:t>Entrepreneurship as Self-Employment </a:t>
            </a:r>
            <a:r>
              <a:rPr lang="en-GB" sz="3600" dirty="0" smtClean="0">
                <a:solidFill>
                  <a:srgbClr val="C0504D"/>
                </a:solidFill>
              </a:rPr>
              <a:t>(2)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00563" y="2079625"/>
            <a:ext cx="4681537" cy="4229100"/>
          </a:xfrm>
        </p:spPr>
        <p:txBody>
          <a:bodyPr/>
          <a:lstStyle/>
          <a:p>
            <a:r>
              <a:rPr lang="en-GB" sz="2200">
                <a:solidFill>
                  <a:srgbClr val="040404"/>
                </a:solidFill>
              </a:rPr>
              <a:t>A majority of Swedish self-employed are ‘combiners’ – i.e. employees with a firm ‘on the side’ </a:t>
            </a:r>
            <a:r>
              <a:rPr lang="en-GB" sz="2000">
                <a:solidFill>
                  <a:srgbClr val="040404"/>
                </a:solidFill>
              </a:rPr>
              <a:t>(Wennberg, Folta &amp; Delmar, 2008)</a:t>
            </a:r>
          </a:p>
          <a:p>
            <a:endParaRPr lang="en-GB" sz="2000">
              <a:solidFill>
                <a:srgbClr val="040404"/>
              </a:solidFill>
            </a:endParaRPr>
          </a:p>
          <a:p>
            <a:r>
              <a:rPr lang="en-GB" sz="2200">
                <a:solidFill>
                  <a:srgbClr val="040404"/>
                </a:solidFill>
              </a:rPr>
              <a:t>Few full-time entrepreneurs by international comparison (</a:t>
            </a:r>
            <a:r>
              <a:rPr lang="en-GB" sz="2000">
                <a:solidFill>
                  <a:srgbClr val="040404"/>
                </a:solidFill>
              </a:rPr>
              <a:t>GEM report, 2007)</a:t>
            </a:r>
            <a:endParaRPr lang="en-GB" sz="2000">
              <a:solidFill>
                <a:srgbClr val="040404"/>
              </a:solidFill>
              <a:cs typeface="Arial" pitchFamily="34" charset="0"/>
            </a:endParaRPr>
          </a:p>
          <a:p>
            <a:endParaRPr lang="en-GB" sz="2000">
              <a:solidFill>
                <a:srgbClr val="040404"/>
              </a:solidFill>
              <a:cs typeface="Arial" pitchFamily="34" charset="0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GB" sz="1300" b="1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83979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0" y="2349500"/>
            <a:ext cx="4484688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980" name="Oval 12"/>
          <p:cNvSpPr>
            <a:spLocks noChangeArrowheads="1"/>
          </p:cNvSpPr>
          <p:nvPr/>
        </p:nvSpPr>
        <p:spPr bwMode="auto">
          <a:xfrm>
            <a:off x="466725" y="3141663"/>
            <a:ext cx="576263" cy="2232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EBD90-0341-46F5-B66B-33E577C5118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9313" y="1295400"/>
            <a:ext cx="7899400" cy="450850"/>
          </a:xfrm>
        </p:spPr>
        <p:txBody>
          <a:bodyPr>
            <a:norm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Instead of encourage self-employment, encourage growth!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GB" sz="1300" b="1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grpSp>
        <p:nvGrpSpPr>
          <p:cNvPr id="80908" name="Group 12"/>
          <p:cNvGrpSpPr>
            <a:grpSpLocks/>
          </p:cNvGrpSpPr>
          <p:nvPr/>
        </p:nvGrpSpPr>
        <p:grpSpPr bwMode="auto">
          <a:xfrm>
            <a:off x="-107950" y="1844675"/>
            <a:ext cx="6199188" cy="4897438"/>
            <a:chOff x="-68" y="1162"/>
            <a:chExt cx="3905" cy="3085"/>
          </a:xfrm>
        </p:grpSpPr>
        <p:pic>
          <p:nvPicPr>
            <p:cNvPr id="80906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68" y="1162"/>
              <a:ext cx="3905" cy="2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0902" name="Rectangle 6"/>
            <p:cNvSpPr>
              <a:spLocks noChangeArrowheads="1"/>
            </p:cNvSpPr>
            <p:nvPr/>
          </p:nvSpPr>
          <p:spPr bwMode="auto">
            <a:xfrm>
              <a:off x="431" y="4036"/>
              <a:ext cx="222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>
                  <a:solidFill>
                    <a:srgbClr val="040404"/>
                  </a:solidFill>
                </a:rPr>
                <a:t>Source: </a:t>
              </a:r>
              <a:r>
                <a:rPr lang="en-GB" sz="1600"/>
                <a:t>Fritsch </a:t>
              </a:r>
              <a:r>
                <a:rPr lang="en-GB" sz="1600">
                  <a:solidFill>
                    <a:srgbClr val="040404"/>
                  </a:solidFill>
                </a:rPr>
                <a:t>and </a:t>
              </a:r>
              <a:r>
                <a:rPr lang="en-GB" sz="1600"/>
                <a:t>Schroeter </a:t>
              </a:r>
              <a:r>
                <a:rPr lang="en-GB" sz="1600">
                  <a:solidFill>
                    <a:srgbClr val="040404"/>
                  </a:solidFill>
                </a:rPr>
                <a:t>(2009)</a:t>
              </a:r>
            </a:p>
          </p:txBody>
        </p:sp>
      </p:grpSp>
      <p:pic>
        <p:nvPicPr>
          <p:cNvPr id="80909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14488"/>
            <a:ext cx="6650038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4032250" y="2647950"/>
            <a:ext cx="50038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200">
                <a:solidFill>
                  <a:srgbClr val="0033CC"/>
                </a:solidFill>
              </a:rPr>
              <a:t>Michael Fritsch and Alexandra Schroeter in Germany finds that there is an “optimal” level of start-up activity, i.e. too little or too much is not good!</a:t>
            </a:r>
          </a:p>
          <a:p>
            <a:endParaRPr lang="en-GB" sz="2200">
              <a:solidFill>
                <a:srgbClr val="0033CC"/>
              </a:solidFill>
            </a:endParaRPr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3867150" y="4186238"/>
            <a:ext cx="51689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0033CC"/>
                </a:solidFill>
                <a:sym typeface="Wingdings" pitchFamily="2" charset="2"/>
              </a:rPr>
              <a:t> </a:t>
            </a:r>
            <a:r>
              <a:rPr lang="en-GB" b="1" dirty="0">
                <a:solidFill>
                  <a:srgbClr val="0033CC"/>
                </a:solidFill>
              </a:rPr>
              <a:t>Instead of encourage self-employment, </a:t>
            </a:r>
            <a:r>
              <a:rPr lang="en-GB" b="1" dirty="0" smtClean="0">
                <a:solidFill>
                  <a:srgbClr val="0033CC"/>
                </a:solidFill>
              </a:rPr>
              <a:t>we should encourage </a:t>
            </a:r>
            <a:r>
              <a:rPr lang="en-GB" b="1" dirty="0">
                <a:solidFill>
                  <a:srgbClr val="0033CC"/>
                </a:solidFill>
              </a:rPr>
              <a:t>growth-oriented </a:t>
            </a:r>
            <a:r>
              <a:rPr lang="en-GB" b="1" dirty="0" smtClean="0">
                <a:solidFill>
                  <a:srgbClr val="0033CC"/>
                </a:solidFill>
              </a:rPr>
              <a:t>		</a:t>
            </a:r>
            <a:r>
              <a:rPr lang="en-GB" b="1" smtClean="0">
                <a:solidFill>
                  <a:srgbClr val="0033CC"/>
                </a:solidFill>
              </a:rPr>
              <a:t>	entrepreneurship</a:t>
            </a:r>
            <a:r>
              <a:rPr lang="en-GB" b="1" dirty="0">
                <a:solidFill>
                  <a:srgbClr val="0033CC"/>
                </a:solidFill>
              </a:rPr>
              <a:t>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720" y="285728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I. Entrepreneurship as Self-Employment (3)</a:t>
            </a:r>
            <a:endParaRPr lang="sv-S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EBD90-0341-46F5-B66B-33E577C5118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>
                <a:solidFill>
                  <a:schemeClr val="accent2"/>
                </a:solidFill>
              </a:rPr>
              <a:t>So what is “good” entrepreneurship?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17538" y="1981200"/>
            <a:ext cx="8526462" cy="4229100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GB" sz="2400" dirty="0" smtClean="0">
                <a:solidFill>
                  <a:schemeClr val="accent2"/>
                </a:solidFill>
              </a:rPr>
              <a:t>Entrepreneurship as self-employment</a:t>
            </a:r>
            <a:r>
              <a:rPr lang="en-GB" sz="2600" dirty="0" smtClean="0">
                <a:solidFill>
                  <a:schemeClr val="accent2"/>
                </a:solidFill>
              </a:rPr>
              <a:t>	</a:t>
            </a:r>
            <a:r>
              <a:rPr lang="en-GB" sz="2000" dirty="0" smtClean="0">
                <a:solidFill>
                  <a:schemeClr val="accent2"/>
                </a:solidFill>
              </a:rPr>
              <a:t>(“the petty bourgeoisie”)</a:t>
            </a:r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/>
              <a:t>Growth oriented Entrepreneurship</a:t>
            </a:r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>
                <a:solidFill>
                  <a:schemeClr val="accent2"/>
                </a:solidFill>
              </a:rPr>
              <a:t>What is the situation in Sweden?</a:t>
            </a:r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>
                <a:solidFill>
                  <a:schemeClr val="accent2"/>
                </a:solidFill>
              </a:rPr>
              <a:t>What can be done?</a:t>
            </a:r>
            <a:endParaRPr lang="en-GB" sz="2400" dirty="0">
              <a:solidFill>
                <a:schemeClr val="accent2"/>
              </a:solidFill>
            </a:endParaRPr>
          </a:p>
        </p:txBody>
      </p:sp>
      <p:pic>
        <p:nvPicPr>
          <p:cNvPr id="57348" name="Picture 4" descr="mar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4868863"/>
            <a:ext cx="1028700" cy="1085850"/>
          </a:xfrm>
          <a:prstGeom prst="rect">
            <a:avLst/>
          </a:prstGeom>
          <a:noFill/>
        </p:spPr>
      </p:pic>
      <p:pic>
        <p:nvPicPr>
          <p:cNvPr id="57349" name="Picture 5" descr="schumpe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797425"/>
            <a:ext cx="904875" cy="1181100"/>
          </a:xfrm>
          <a:prstGeom prst="rect">
            <a:avLst/>
          </a:prstGeom>
          <a:noFill/>
        </p:spPr>
      </p:pic>
      <p:pic>
        <p:nvPicPr>
          <p:cNvPr id="7" name="Picture 6" descr="fredericd_95_13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1769" y="4762518"/>
            <a:ext cx="904875" cy="123825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EBD90-0341-46F5-B66B-33E577C5118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pic>
        <p:nvPicPr>
          <p:cNvPr id="10" name="Picture 2" descr="C:\Users\kwennber\Desktop\JPEG\karl wennberg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48491" y="4812298"/>
            <a:ext cx="790333" cy="1188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0" y="1295400"/>
            <a:ext cx="9144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en-GB" b="1">
                <a:solidFill>
                  <a:srgbClr val="FFFFFF"/>
                </a:solidFill>
              </a:rPr>
              <a:t>Growth oriented entrepreneurship in cities</a:t>
            </a:r>
          </a:p>
        </p:txBody>
      </p:sp>
      <p:pic>
        <p:nvPicPr>
          <p:cNvPr id="94214" name="Picture 4"/>
          <p:cNvPicPr>
            <a:picLocks noChangeAspect="1" noChangeArrowheads="1"/>
          </p:cNvPicPr>
          <p:nvPr/>
        </p:nvPicPr>
        <p:blipFill>
          <a:blip r:embed="rId3"/>
          <a:srcRect t="7886"/>
          <a:stretch>
            <a:fillRect/>
          </a:stretch>
        </p:blipFill>
        <p:spPr bwMode="auto">
          <a:xfrm>
            <a:off x="468313" y="1803400"/>
            <a:ext cx="8220075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2266950" y="4292600"/>
            <a:ext cx="217488" cy="15128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1042988" y="6508750"/>
            <a:ext cx="3179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/>
              <a:t>Source: </a:t>
            </a:r>
            <a:r>
              <a:rPr lang="en-US" sz="1400"/>
              <a:t>Sternberg, Bosma Acs (2008)</a:t>
            </a:r>
            <a:endParaRPr lang="en-GB" sz="1400"/>
          </a:p>
        </p:txBody>
      </p:sp>
      <p:sp>
        <p:nvSpPr>
          <p:cNvPr id="6" name="Rectangle 5"/>
          <p:cNvSpPr/>
          <p:nvPr/>
        </p:nvSpPr>
        <p:spPr>
          <a:xfrm>
            <a:off x="642910" y="714356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chemeClr val="accent2"/>
                </a:solidFill>
              </a:rPr>
              <a:t>II. Growth-Oriented Entrepreneurship (1)</a:t>
            </a:r>
            <a:endParaRPr lang="sv-SE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EBE8F-275A-4D20-BC72-77BF5053479A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/>
          <a:srcRect t="10938"/>
          <a:stretch>
            <a:fillRect/>
          </a:stretch>
        </p:blipFill>
        <p:spPr bwMode="auto">
          <a:xfrm>
            <a:off x="2124075" y="2159000"/>
            <a:ext cx="7126288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23850" y="2060575"/>
            <a:ext cx="17287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eaLnBrk="1" hangingPunct="1"/>
            <a:r>
              <a:rPr lang="en-US" b="1" dirty="0"/>
              <a:t>Relative differences</a:t>
            </a:r>
            <a:r>
              <a:rPr lang="en-US" dirty="0"/>
              <a:t> between city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/>
              <a:t>overall country</a:t>
            </a:r>
            <a:endParaRPr lang="de-DE" dirty="0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0" y="1295400"/>
            <a:ext cx="9144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en-GB" b="1">
                <a:solidFill>
                  <a:srgbClr val="FFFFFF"/>
                </a:solidFill>
              </a:rPr>
              <a:t>Stockholm – an Entrepreneurial hotspot?</a:t>
            </a: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107950" y="6600825"/>
            <a:ext cx="2317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/>
              <a:t>Source: </a:t>
            </a:r>
            <a:r>
              <a:rPr lang="en-US" sz="1000"/>
              <a:t>Sternberg, Bosma Acs (2008)</a:t>
            </a:r>
            <a:endParaRPr lang="en-GB" sz="1000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5500694" y="1844675"/>
            <a:ext cx="3744913" cy="4897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92169" name="Picture 4"/>
          <p:cNvPicPr>
            <a:picLocks noChangeAspect="1" noChangeArrowheads="1"/>
          </p:cNvPicPr>
          <p:nvPr/>
        </p:nvPicPr>
        <p:blipFill>
          <a:blip r:embed="rId4"/>
          <a:srcRect t="10027"/>
          <a:stretch>
            <a:fillRect/>
          </a:stretch>
        </p:blipFill>
        <p:spPr bwMode="auto">
          <a:xfrm>
            <a:off x="5940425" y="2111375"/>
            <a:ext cx="7019925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2" name="Oval 12"/>
          <p:cNvSpPr>
            <a:spLocks noChangeArrowheads="1"/>
          </p:cNvSpPr>
          <p:nvPr/>
        </p:nvSpPr>
        <p:spPr bwMode="auto">
          <a:xfrm>
            <a:off x="2339975" y="2852738"/>
            <a:ext cx="2736850" cy="215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173" name="Oval 13"/>
          <p:cNvSpPr>
            <a:spLocks noChangeArrowheads="1"/>
          </p:cNvSpPr>
          <p:nvPr/>
        </p:nvSpPr>
        <p:spPr bwMode="auto">
          <a:xfrm>
            <a:off x="6011863" y="4724400"/>
            <a:ext cx="2736850" cy="215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971550" y="1754188"/>
            <a:ext cx="48958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en-GB" sz="2000" b="1" i="1">
                <a:solidFill>
                  <a:srgbClr val="DC0217"/>
                </a:solidFill>
              </a:rPr>
              <a:t>Any</a:t>
            </a:r>
            <a:r>
              <a:rPr lang="en-GB" sz="2000" b="1">
                <a:solidFill>
                  <a:srgbClr val="DC0217"/>
                </a:solidFill>
              </a:rPr>
              <a:t> entrepreneurship</a:t>
            </a:r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4645025" y="1754188"/>
            <a:ext cx="48958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en-GB" sz="2000" b="1" i="1">
                <a:solidFill>
                  <a:srgbClr val="DC0217"/>
                </a:solidFill>
              </a:rPr>
              <a:t>Growth oriented</a:t>
            </a:r>
            <a:r>
              <a:rPr lang="en-GB" sz="2000" b="1">
                <a:solidFill>
                  <a:srgbClr val="DC0217"/>
                </a:solidFill>
              </a:rPr>
              <a:t> entrepreneurship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2214546" y="5284802"/>
            <a:ext cx="2736850" cy="2159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n>
                <a:solidFill>
                  <a:srgbClr val="00B050"/>
                </a:solidFill>
              </a:ln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428860" y="5786454"/>
            <a:ext cx="642942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206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142844" y="571480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chemeClr val="accent2"/>
                </a:solidFill>
              </a:rPr>
              <a:t>II. Growth-Oriented Entrepreneurship (2)</a:t>
            </a:r>
            <a:endParaRPr lang="sv-SE" sz="320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EBE8F-275A-4D20-BC72-77BF5053479A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2" grpId="0" animBg="1"/>
      <p:bldP spid="92173" grpId="0" animBg="1"/>
      <p:bldP spid="92174" grpId="0"/>
      <p:bldP spid="92175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accent2"/>
                </a:solidFill>
              </a:rPr>
              <a:t>Some empirical evidence from Sweden?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17538" y="1981200"/>
            <a:ext cx="8526462" cy="4229100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GB" sz="2400" dirty="0" smtClean="0">
                <a:solidFill>
                  <a:schemeClr val="accent2"/>
                </a:solidFill>
              </a:rPr>
              <a:t>Entrepreneurship as self-employment</a:t>
            </a:r>
            <a:r>
              <a:rPr lang="en-GB" sz="2600" dirty="0" smtClean="0">
                <a:solidFill>
                  <a:schemeClr val="accent2"/>
                </a:solidFill>
              </a:rPr>
              <a:t>	</a:t>
            </a:r>
            <a:r>
              <a:rPr lang="en-GB" sz="2000" dirty="0" smtClean="0">
                <a:solidFill>
                  <a:schemeClr val="accent2"/>
                </a:solidFill>
              </a:rPr>
              <a:t>(“the petty bourgeoisie”)</a:t>
            </a:r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>
                <a:solidFill>
                  <a:schemeClr val="accent2"/>
                </a:solidFill>
              </a:rPr>
              <a:t>Growth oriented Entrepreneurship</a:t>
            </a:r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/>
              <a:t>What is the situation in Sweden?</a:t>
            </a:r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>
                <a:solidFill>
                  <a:schemeClr val="accent2"/>
                </a:solidFill>
              </a:rPr>
              <a:t>What can be done?</a:t>
            </a:r>
            <a:endParaRPr lang="en-GB" sz="2400" dirty="0">
              <a:solidFill>
                <a:schemeClr val="accent2"/>
              </a:solidFill>
            </a:endParaRPr>
          </a:p>
        </p:txBody>
      </p:sp>
      <p:pic>
        <p:nvPicPr>
          <p:cNvPr id="57348" name="Picture 4" descr="mar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4868863"/>
            <a:ext cx="1028700" cy="1085850"/>
          </a:xfrm>
          <a:prstGeom prst="rect">
            <a:avLst/>
          </a:prstGeom>
          <a:noFill/>
        </p:spPr>
      </p:pic>
      <p:pic>
        <p:nvPicPr>
          <p:cNvPr id="57349" name="Picture 5" descr="schumpe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4797425"/>
            <a:ext cx="904875" cy="1181100"/>
          </a:xfrm>
          <a:prstGeom prst="rect">
            <a:avLst/>
          </a:prstGeom>
          <a:noFill/>
        </p:spPr>
      </p:pic>
      <p:pic>
        <p:nvPicPr>
          <p:cNvPr id="7" name="Picture 6" descr="fredericd_95_13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1769" y="4762518"/>
            <a:ext cx="904875" cy="123825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EBD90-0341-46F5-B66B-33E577C5118E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932</Words>
  <PresentationFormat>On-screen Show (4:3)</PresentationFormat>
  <Paragraphs>155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Today’s Agenda</vt:lpstr>
      <vt:lpstr>I. Entrepreneurship as Self-Employment (1)</vt:lpstr>
      <vt:lpstr>I. Entrepreneurship as Self-Employment (2)</vt:lpstr>
      <vt:lpstr>Instead of encourage self-employment, encourage growth!</vt:lpstr>
      <vt:lpstr>So what is “good” entrepreneurship?</vt:lpstr>
      <vt:lpstr>Slide 7</vt:lpstr>
      <vt:lpstr>Slide 8</vt:lpstr>
      <vt:lpstr>Some empirical evidence from Sweden?</vt:lpstr>
      <vt:lpstr>III. Our Research Project(1): Framework</vt:lpstr>
      <vt:lpstr>Slide 11</vt:lpstr>
      <vt:lpstr>III. Our Research Project (3): The data</vt:lpstr>
      <vt:lpstr>Slide 13</vt:lpstr>
      <vt:lpstr>Slide 14</vt:lpstr>
      <vt:lpstr>III. The next research project…</vt:lpstr>
      <vt:lpstr>Some empirical evidence from Sweden?</vt:lpstr>
      <vt:lpstr>IV. What can be done? (1)</vt:lpstr>
      <vt:lpstr>IV. What can be done? (2)</vt:lpstr>
    </vt:vector>
  </TitlesOfParts>
  <Company>Imperial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mperkman</dc:creator>
  <cp:lastModifiedBy>Karl Wennberg</cp:lastModifiedBy>
  <cp:revision>89</cp:revision>
  <dcterms:created xsi:type="dcterms:W3CDTF">2009-03-02T18:18:48Z</dcterms:created>
  <dcterms:modified xsi:type="dcterms:W3CDTF">2009-05-11T15:36:39Z</dcterms:modified>
</cp:coreProperties>
</file>