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7" r:id="rId2"/>
    <p:sldId id="259" r:id="rId3"/>
    <p:sldId id="430" r:id="rId4"/>
    <p:sldId id="422" r:id="rId5"/>
    <p:sldId id="435" r:id="rId6"/>
    <p:sldId id="396" r:id="rId7"/>
    <p:sldId id="404" r:id="rId8"/>
    <p:sldId id="437" r:id="rId9"/>
    <p:sldId id="436" r:id="rId10"/>
    <p:sldId id="410" r:id="rId11"/>
    <p:sldId id="394" r:id="rId12"/>
    <p:sldId id="303" r:id="rId13"/>
  </p:sldIdLst>
  <p:sldSz cx="9144000" cy="6858000" type="screen4x3"/>
  <p:notesSz cx="6858000" cy="9144000"/>
  <p:defaultTextStyle>
    <a:defPPr>
      <a:defRPr lang="sv-S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464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753"/>
    <p:restoredTop sz="94643"/>
  </p:normalViewPr>
  <p:slideViewPr>
    <p:cSldViewPr snapToObjects="1">
      <p:cViewPr>
        <p:scale>
          <a:sx n="128" d="100"/>
          <a:sy n="128" d="100"/>
        </p:scale>
        <p:origin x="29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76"/>
    </p:cViewPr>
  </p:sorterViewPr>
  <p:notesViewPr>
    <p:cSldViewPr snapToObjects="1">
      <p:cViewPr varScale="1">
        <p:scale>
          <a:sx n="80" d="100"/>
          <a:sy n="80" d="100"/>
        </p:scale>
        <p:origin x="-1974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DCBA7E-1544-9543-946A-E78F434491F1}" type="doc">
      <dgm:prSet loTypeId="urn:microsoft.com/office/officeart/2005/8/layout/cycle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094FE13-07CD-F04D-8F82-93BA43D39565}">
      <dgm:prSet/>
      <dgm:spPr/>
      <dgm:t>
        <a:bodyPr/>
        <a:lstStyle/>
        <a:p>
          <a:pPr rtl="0"/>
          <a:endParaRPr lang="en-US" dirty="0"/>
        </a:p>
      </dgm:t>
    </dgm:pt>
    <dgm:pt modelId="{1FD61D6D-E197-D947-85B7-8DE0581B72A3}" type="parTrans" cxnId="{FC94D19E-4AEE-6241-9AFE-C12D80DD6BBE}">
      <dgm:prSet/>
      <dgm:spPr/>
      <dgm:t>
        <a:bodyPr/>
        <a:lstStyle/>
        <a:p>
          <a:endParaRPr lang="en-US"/>
        </a:p>
      </dgm:t>
    </dgm:pt>
    <dgm:pt modelId="{CB9E4A80-C9D4-294D-AE77-2AAB20596F39}" type="sibTrans" cxnId="{FC94D19E-4AEE-6241-9AFE-C12D80DD6BBE}">
      <dgm:prSet/>
      <dgm:spPr/>
      <dgm:t>
        <a:bodyPr/>
        <a:lstStyle/>
        <a:p>
          <a:endParaRPr lang="en-US"/>
        </a:p>
      </dgm:t>
    </dgm:pt>
    <dgm:pt modelId="{BE2B5CAF-18F3-E547-B958-92F22862484E}">
      <dgm:prSet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</a:rPr>
            <a:t>New tech based firms</a:t>
          </a:r>
        </a:p>
        <a:p>
          <a:pPr rtl="0"/>
          <a:r>
            <a:rPr lang="en-US" dirty="0">
              <a:solidFill>
                <a:schemeClr val="tx1"/>
              </a:solidFill>
            </a:rPr>
            <a:t> Academic entrepreneurship</a:t>
          </a:r>
        </a:p>
        <a:p>
          <a:pPr rtl="0"/>
          <a:r>
            <a:rPr lang="en-US" dirty="0">
              <a:solidFill>
                <a:schemeClr val="tx1"/>
              </a:solidFill>
            </a:rPr>
            <a:t>Gazelles</a:t>
          </a:r>
        </a:p>
      </dgm:t>
    </dgm:pt>
    <dgm:pt modelId="{94D5C4D1-7C22-D042-BB1E-D15907015D34}" type="parTrans" cxnId="{9B61C707-7F65-D246-AA23-D478CE2801E2}">
      <dgm:prSet/>
      <dgm:spPr/>
      <dgm:t>
        <a:bodyPr/>
        <a:lstStyle/>
        <a:p>
          <a:endParaRPr lang="en-US"/>
        </a:p>
      </dgm:t>
    </dgm:pt>
    <dgm:pt modelId="{51D8DB93-1A40-D443-B1FB-62595E7220A0}" type="sibTrans" cxnId="{9B61C707-7F65-D246-AA23-D478CE2801E2}">
      <dgm:prSet/>
      <dgm:spPr/>
      <dgm:t>
        <a:bodyPr/>
        <a:lstStyle/>
        <a:p>
          <a:endParaRPr lang="en-US"/>
        </a:p>
      </dgm:t>
    </dgm:pt>
    <dgm:pt modelId="{E0A3BC32-B25D-D44D-808A-9180EB348CB8}">
      <dgm:prSet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</a:rPr>
            <a:t>KIBS (knowledge intensive business services)</a:t>
          </a:r>
        </a:p>
      </dgm:t>
    </dgm:pt>
    <dgm:pt modelId="{C2470EBD-C612-FB41-B098-E9F4C2A8EC8D}" type="parTrans" cxnId="{E88C6E87-824B-7146-B017-2BBED6825EC4}">
      <dgm:prSet/>
      <dgm:spPr/>
      <dgm:t>
        <a:bodyPr/>
        <a:lstStyle/>
        <a:p>
          <a:endParaRPr lang="en-US"/>
        </a:p>
      </dgm:t>
    </dgm:pt>
    <dgm:pt modelId="{7E133D29-EABA-1F4A-A5F1-CCD50C14072F}" type="sibTrans" cxnId="{E88C6E87-824B-7146-B017-2BBED6825EC4}">
      <dgm:prSet/>
      <dgm:spPr/>
      <dgm:t>
        <a:bodyPr/>
        <a:lstStyle/>
        <a:p>
          <a:endParaRPr lang="en-US"/>
        </a:p>
      </dgm:t>
    </dgm:pt>
    <dgm:pt modelId="{3E700B56-8294-244D-BA63-8EA1922B1761}" type="pres">
      <dgm:prSet presAssocID="{67DCBA7E-1544-9543-946A-E78F434491F1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C0C9D50F-2FC2-6249-AA79-6E1D2BCD8F7E}" type="pres">
      <dgm:prSet presAssocID="{67DCBA7E-1544-9543-946A-E78F434491F1}" presName="children" presStyleCnt="0"/>
      <dgm:spPr/>
    </dgm:pt>
    <dgm:pt modelId="{F9029668-5DAB-EC48-89E0-77A6CAC9A967}" type="pres">
      <dgm:prSet presAssocID="{67DCBA7E-1544-9543-946A-E78F434491F1}" presName="childPlaceholder" presStyleCnt="0"/>
      <dgm:spPr/>
    </dgm:pt>
    <dgm:pt modelId="{6721AFD0-258B-AD48-B5C8-DD93A7D250E5}" type="pres">
      <dgm:prSet presAssocID="{67DCBA7E-1544-9543-946A-E78F434491F1}" presName="circle" presStyleCnt="0"/>
      <dgm:spPr/>
    </dgm:pt>
    <dgm:pt modelId="{ED26DEE6-205F-EF4A-8264-12B21D4F3EE5}" type="pres">
      <dgm:prSet presAssocID="{67DCBA7E-1544-9543-946A-E78F434491F1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EE70240F-A707-AE48-928E-86B173D4C1C9}" type="pres">
      <dgm:prSet presAssocID="{67DCBA7E-1544-9543-946A-E78F434491F1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202417C7-9597-174B-A570-473749BDD0C3}" type="pres">
      <dgm:prSet presAssocID="{67DCBA7E-1544-9543-946A-E78F434491F1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4011C954-3AE2-2344-97F1-3ECF2412B860}" type="pres">
      <dgm:prSet presAssocID="{67DCBA7E-1544-9543-946A-E78F434491F1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DA1FBC3F-5FAC-2E4A-AA46-26CF4782CDBD}" type="pres">
      <dgm:prSet presAssocID="{67DCBA7E-1544-9543-946A-E78F434491F1}" presName="quadrantPlaceholder" presStyleCnt="0"/>
      <dgm:spPr/>
    </dgm:pt>
    <dgm:pt modelId="{731C60EC-5766-DA47-9BED-A504A7168FD0}" type="pres">
      <dgm:prSet presAssocID="{67DCBA7E-1544-9543-946A-E78F434491F1}" presName="center1" presStyleLbl="fgShp" presStyleIdx="0" presStyleCnt="2"/>
      <dgm:spPr/>
    </dgm:pt>
    <dgm:pt modelId="{87BCBDE2-82C6-354B-9957-FD3B5F767357}" type="pres">
      <dgm:prSet presAssocID="{67DCBA7E-1544-9543-946A-E78F434491F1}" presName="center2" presStyleLbl="fgShp" presStyleIdx="1" presStyleCnt="2"/>
      <dgm:spPr/>
    </dgm:pt>
  </dgm:ptLst>
  <dgm:cxnLst>
    <dgm:cxn modelId="{FD9D6301-2AB7-D549-A720-F9CC98AD3C91}" type="presOf" srcId="{BE2B5CAF-18F3-E547-B958-92F22862484E}" destId="{EE70240F-A707-AE48-928E-86B173D4C1C9}" srcOrd="0" destOrd="0" presId="urn:microsoft.com/office/officeart/2005/8/layout/cycle4"/>
    <dgm:cxn modelId="{9B61C707-7F65-D246-AA23-D478CE2801E2}" srcId="{67DCBA7E-1544-9543-946A-E78F434491F1}" destId="{BE2B5CAF-18F3-E547-B958-92F22862484E}" srcOrd="1" destOrd="0" parTransId="{94D5C4D1-7C22-D042-BB1E-D15907015D34}" sibTransId="{51D8DB93-1A40-D443-B1FB-62595E7220A0}"/>
    <dgm:cxn modelId="{7E657E2E-5885-064E-90FD-7D7A7BE4E3B0}" type="presOf" srcId="{E0A3BC32-B25D-D44D-808A-9180EB348CB8}" destId="{202417C7-9597-174B-A570-473749BDD0C3}" srcOrd="0" destOrd="0" presId="urn:microsoft.com/office/officeart/2005/8/layout/cycle4"/>
    <dgm:cxn modelId="{45D09061-1B3C-F448-8F4F-76261597A4DA}" type="presOf" srcId="{67DCBA7E-1544-9543-946A-E78F434491F1}" destId="{3E700B56-8294-244D-BA63-8EA1922B1761}" srcOrd="0" destOrd="0" presId="urn:microsoft.com/office/officeart/2005/8/layout/cycle4"/>
    <dgm:cxn modelId="{E88C6E87-824B-7146-B017-2BBED6825EC4}" srcId="{67DCBA7E-1544-9543-946A-E78F434491F1}" destId="{E0A3BC32-B25D-D44D-808A-9180EB348CB8}" srcOrd="2" destOrd="0" parTransId="{C2470EBD-C612-FB41-B098-E9F4C2A8EC8D}" sibTransId="{7E133D29-EABA-1F4A-A5F1-CCD50C14072F}"/>
    <dgm:cxn modelId="{FC94D19E-4AEE-6241-9AFE-C12D80DD6BBE}" srcId="{67DCBA7E-1544-9543-946A-E78F434491F1}" destId="{1094FE13-07CD-F04D-8F82-93BA43D39565}" srcOrd="0" destOrd="0" parTransId="{1FD61D6D-E197-D947-85B7-8DE0581B72A3}" sibTransId="{CB9E4A80-C9D4-294D-AE77-2AAB20596F39}"/>
    <dgm:cxn modelId="{B94039C1-013B-5246-AF15-3781C9E0BF8A}" type="presOf" srcId="{1094FE13-07CD-F04D-8F82-93BA43D39565}" destId="{ED26DEE6-205F-EF4A-8264-12B21D4F3EE5}" srcOrd="0" destOrd="0" presId="urn:microsoft.com/office/officeart/2005/8/layout/cycle4"/>
    <dgm:cxn modelId="{504759F4-EECD-F046-A326-FFD4AB09CF08}" type="presParOf" srcId="{3E700B56-8294-244D-BA63-8EA1922B1761}" destId="{C0C9D50F-2FC2-6249-AA79-6E1D2BCD8F7E}" srcOrd="0" destOrd="0" presId="urn:microsoft.com/office/officeart/2005/8/layout/cycle4"/>
    <dgm:cxn modelId="{FCC7C209-CBAB-B24F-BA42-797372A802B9}" type="presParOf" srcId="{C0C9D50F-2FC2-6249-AA79-6E1D2BCD8F7E}" destId="{F9029668-5DAB-EC48-89E0-77A6CAC9A967}" srcOrd="0" destOrd="0" presId="urn:microsoft.com/office/officeart/2005/8/layout/cycle4"/>
    <dgm:cxn modelId="{1DD77B0F-4D1B-B44C-935E-3D87C8CF6126}" type="presParOf" srcId="{3E700B56-8294-244D-BA63-8EA1922B1761}" destId="{6721AFD0-258B-AD48-B5C8-DD93A7D250E5}" srcOrd="1" destOrd="0" presId="urn:microsoft.com/office/officeart/2005/8/layout/cycle4"/>
    <dgm:cxn modelId="{9DD1C48A-247B-7C4D-83A8-9ED043EABD47}" type="presParOf" srcId="{6721AFD0-258B-AD48-B5C8-DD93A7D250E5}" destId="{ED26DEE6-205F-EF4A-8264-12B21D4F3EE5}" srcOrd="0" destOrd="0" presId="urn:microsoft.com/office/officeart/2005/8/layout/cycle4"/>
    <dgm:cxn modelId="{4F56DB9A-4106-E742-AA5C-997D84C0C36A}" type="presParOf" srcId="{6721AFD0-258B-AD48-B5C8-DD93A7D250E5}" destId="{EE70240F-A707-AE48-928E-86B173D4C1C9}" srcOrd="1" destOrd="0" presId="urn:microsoft.com/office/officeart/2005/8/layout/cycle4"/>
    <dgm:cxn modelId="{117FD682-64F4-7B41-830B-38B52747FE63}" type="presParOf" srcId="{6721AFD0-258B-AD48-B5C8-DD93A7D250E5}" destId="{202417C7-9597-174B-A570-473749BDD0C3}" srcOrd="2" destOrd="0" presId="urn:microsoft.com/office/officeart/2005/8/layout/cycle4"/>
    <dgm:cxn modelId="{E8E1B1E6-40C2-304E-9C64-A2BE46436EF0}" type="presParOf" srcId="{6721AFD0-258B-AD48-B5C8-DD93A7D250E5}" destId="{4011C954-3AE2-2344-97F1-3ECF2412B860}" srcOrd="3" destOrd="0" presId="urn:microsoft.com/office/officeart/2005/8/layout/cycle4"/>
    <dgm:cxn modelId="{592E9C6D-51FB-1E44-A3F1-DAFACD86B64D}" type="presParOf" srcId="{6721AFD0-258B-AD48-B5C8-DD93A7D250E5}" destId="{DA1FBC3F-5FAC-2E4A-AA46-26CF4782CDBD}" srcOrd="4" destOrd="0" presId="urn:microsoft.com/office/officeart/2005/8/layout/cycle4"/>
    <dgm:cxn modelId="{37F3EE74-6440-494D-9DA5-1A3B05D71C59}" type="presParOf" srcId="{3E700B56-8294-244D-BA63-8EA1922B1761}" destId="{731C60EC-5766-DA47-9BED-A504A7168FD0}" srcOrd="2" destOrd="0" presId="urn:microsoft.com/office/officeart/2005/8/layout/cycle4"/>
    <dgm:cxn modelId="{D78E7C9D-2767-6745-B329-979AB4082E97}" type="presParOf" srcId="{3E700B56-8294-244D-BA63-8EA1922B1761}" destId="{87BCBDE2-82C6-354B-9957-FD3B5F767357}" srcOrd="3" destOrd="0" presId="urn:microsoft.com/office/officeart/2005/8/layout/cycle4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26DEE6-205F-EF4A-8264-12B21D4F3EE5}">
      <dsp:nvSpPr>
        <dsp:cNvPr id="0" name=""/>
        <dsp:cNvSpPr/>
      </dsp:nvSpPr>
      <dsp:spPr>
        <a:xfrm>
          <a:off x="1892135" y="204139"/>
          <a:ext cx="1550746" cy="1550746"/>
        </a:xfrm>
        <a:prstGeom prst="pieWedg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 dirty="0"/>
        </a:p>
      </dsp:txBody>
      <dsp:txXfrm>
        <a:off x="2346338" y="658342"/>
        <a:ext cx="1096543" cy="1096543"/>
      </dsp:txXfrm>
    </dsp:sp>
    <dsp:sp modelId="{EE70240F-A707-AE48-928E-86B173D4C1C9}">
      <dsp:nvSpPr>
        <dsp:cNvPr id="0" name=""/>
        <dsp:cNvSpPr/>
      </dsp:nvSpPr>
      <dsp:spPr>
        <a:xfrm rot="5400000">
          <a:off x="3514510" y="204139"/>
          <a:ext cx="1550746" cy="1550746"/>
        </a:xfrm>
        <a:prstGeom prst="pieWedg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/>
              </a:solidFill>
            </a:rPr>
            <a:t>New tech based firms</a:t>
          </a:r>
        </a:p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/>
              </a:solidFill>
            </a:rPr>
            <a:t> Academic entrepreneurship</a:t>
          </a:r>
        </a:p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/>
              </a:solidFill>
            </a:rPr>
            <a:t>Gazelles</a:t>
          </a:r>
        </a:p>
      </dsp:txBody>
      <dsp:txXfrm rot="-5400000">
        <a:off x="3514510" y="658342"/>
        <a:ext cx="1096543" cy="1096543"/>
      </dsp:txXfrm>
    </dsp:sp>
    <dsp:sp modelId="{202417C7-9597-174B-A570-473749BDD0C3}">
      <dsp:nvSpPr>
        <dsp:cNvPr id="0" name=""/>
        <dsp:cNvSpPr/>
      </dsp:nvSpPr>
      <dsp:spPr>
        <a:xfrm rot="10800000">
          <a:off x="3514510" y="1826514"/>
          <a:ext cx="1550746" cy="1550746"/>
        </a:xfrm>
        <a:prstGeom prst="pieWedg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/>
              </a:solidFill>
            </a:rPr>
            <a:t>KIBS (knowledge intensive business services)</a:t>
          </a:r>
        </a:p>
      </dsp:txBody>
      <dsp:txXfrm rot="10800000">
        <a:off x="3514510" y="1826514"/>
        <a:ext cx="1096543" cy="1096543"/>
      </dsp:txXfrm>
    </dsp:sp>
    <dsp:sp modelId="{4011C954-3AE2-2344-97F1-3ECF2412B860}">
      <dsp:nvSpPr>
        <dsp:cNvPr id="0" name=""/>
        <dsp:cNvSpPr/>
      </dsp:nvSpPr>
      <dsp:spPr>
        <a:xfrm rot="16200000">
          <a:off x="1892135" y="1826514"/>
          <a:ext cx="1550746" cy="1550746"/>
        </a:xfrm>
        <a:prstGeom prst="pieWedg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31C60EC-5766-DA47-9BED-A504A7168FD0}">
      <dsp:nvSpPr>
        <dsp:cNvPr id="0" name=""/>
        <dsp:cNvSpPr/>
      </dsp:nvSpPr>
      <dsp:spPr>
        <a:xfrm>
          <a:off x="3210986" y="1468374"/>
          <a:ext cx="535419" cy="465582"/>
        </a:xfrm>
        <a:prstGeom prst="circular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7BCBDE2-82C6-354B-9957-FD3B5F767357}">
      <dsp:nvSpPr>
        <dsp:cNvPr id="0" name=""/>
        <dsp:cNvSpPr/>
      </dsp:nvSpPr>
      <dsp:spPr>
        <a:xfrm rot="10800000">
          <a:off x="3210986" y="1647444"/>
          <a:ext cx="535419" cy="465582"/>
        </a:xfrm>
        <a:prstGeom prst="circular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fld id="{C9E87C25-631D-4F3B-A96F-2972E4780D79}" type="datetime1">
              <a:rPr lang="sv-SE"/>
              <a:pPr>
                <a:defRPr/>
              </a:pPr>
              <a:t>2019-11-11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fld id="{F4CD89AE-21C6-4C80-9DAA-717C4D654F2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714438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65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65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fld id="{C5519D03-9D86-4AF2-96DD-1488C11F5F4F}" type="datetime1">
              <a:rPr lang="sv-SE"/>
              <a:pPr>
                <a:defRPr/>
              </a:pPr>
              <a:t>2019-11-11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65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65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fld id="{ABA4F035-782D-460D-87CB-5E4D3351B86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361544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ＭＳ Ｐゴシック" pitchFamily="-65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143000" y="3048000"/>
            <a:ext cx="67056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46464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sv-SE" dirty="0"/>
          </a:p>
        </p:txBody>
      </p:sp>
      <p:sp>
        <p:nvSpPr>
          <p:cNvPr id="8" name="Platshållare för rubrik 1"/>
          <p:cNvSpPr>
            <a:spLocks noGrp="1"/>
          </p:cNvSpPr>
          <p:nvPr>
            <p:ph type="title"/>
          </p:nvPr>
        </p:nvSpPr>
        <p:spPr>
          <a:xfrm>
            <a:off x="1143000" y="2209800"/>
            <a:ext cx="6705600" cy="7620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b="0" baseline="0">
                <a:solidFill>
                  <a:srgbClr val="46464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BBF50-2C73-114F-B297-1A0EA863F182}" type="datetime1">
              <a:rPr lang="en-US" smtClean="0"/>
              <a:t>11/11/19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37825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6464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2"/>
          </p:nvPr>
        </p:nvSpPr>
        <p:spPr>
          <a:xfrm>
            <a:off x="1143000" y="2286000"/>
            <a:ext cx="6705600" cy="3581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C1A3B-ED15-7547-B6F9-E79701C1E121}" type="datetime1">
              <a:rPr lang="en-US" smtClean="0"/>
              <a:t>11/11/19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17798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F3078-CA53-C244-8C08-E6B04DA964B5}" type="datetime1">
              <a:rPr lang="en-US" smtClean="0"/>
              <a:t>11/11/19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131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143000" y="2209800"/>
            <a:ext cx="3276600" cy="3916363"/>
          </a:xfrm>
        </p:spPr>
        <p:txBody>
          <a:bodyPr>
            <a:normAutofit/>
          </a:bodyPr>
          <a:lstStyle>
            <a:lvl1pPr>
              <a:defRPr sz="1600">
                <a:latin typeface="Arial"/>
                <a:cs typeface="Arial"/>
              </a:defRPr>
            </a:lvl1pPr>
            <a:lvl2pPr>
              <a:defRPr sz="1600">
                <a:latin typeface="Arial"/>
                <a:cs typeface="Arial"/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0" y="2209801"/>
            <a:ext cx="3276600" cy="3916362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B6F92-0371-9447-A30D-62F58AC6CD25}" type="datetime1">
              <a:rPr lang="en-US" smtClean="0"/>
              <a:t>11/11/19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842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C164C-6EE7-504B-8CF9-DE3BA1050689}" type="datetime1">
              <a:rPr lang="en-US" smtClean="0"/>
              <a:t>11/11/19</a:t>
            </a:fld>
            <a:endParaRPr lang="sv-SE"/>
          </a:p>
        </p:txBody>
      </p:sp>
      <p:sp>
        <p:nvSpPr>
          <p:cNvPr id="4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58588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96A091-416B-B040-9B0D-E344ED27FF03}" type="datetime1">
              <a:rPr lang="en-US" smtClean="0"/>
              <a:t>11/11/19</a:t>
            </a:fld>
            <a:endParaRPr lang="sv-SE"/>
          </a:p>
        </p:txBody>
      </p:sp>
      <p:sp>
        <p:nvSpPr>
          <p:cNvPr id="3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70039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/>
          <p:cNvSpPr txBox="1">
            <a:spLocks/>
          </p:cNvSpPr>
          <p:nvPr userDrawn="1"/>
        </p:nvSpPr>
        <p:spPr>
          <a:xfrm>
            <a:off x="1143000" y="1219200"/>
            <a:ext cx="6400800" cy="9906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defRPr/>
            </a:pPr>
            <a:r>
              <a:rPr lang="sv-SE" sz="2000">
                <a:solidFill>
                  <a:srgbClr val="464646"/>
                </a:solidFill>
                <a:latin typeface="Arial Bold" pitchFamily="-65" charset="0"/>
                <a:ea typeface="ＭＳ Ｐゴシック" pitchFamily="-65" charset="-128"/>
                <a:cs typeface="Arial Bold" pitchFamily="-65" charset="0"/>
              </a:rPr>
              <a:t>Klicka här för att ändra format</a:t>
            </a:r>
          </a:p>
        </p:txBody>
      </p:sp>
      <p:sp>
        <p:nvSpPr>
          <p:cNvPr id="9" name="Platshållare för innehåll 2"/>
          <p:cNvSpPr>
            <a:spLocks noGrp="1"/>
          </p:cNvSpPr>
          <p:nvPr>
            <p:ph idx="12"/>
          </p:nvPr>
        </p:nvSpPr>
        <p:spPr>
          <a:xfrm>
            <a:off x="1143000" y="2286000"/>
            <a:ext cx="2590800" cy="3840163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latshållare för bild 2"/>
          <p:cNvSpPr>
            <a:spLocks noGrp="1"/>
          </p:cNvSpPr>
          <p:nvPr>
            <p:ph type="pic" idx="1"/>
          </p:nvPr>
        </p:nvSpPr>
        <p:spPr>
          <a:xfrm>
            <a:off x="3886200" y="2286000"/>
            <a:ext cx="3962400" cy="384016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sv-SE" noProof="0"/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A5DA0-A81F-EC47-B733-A6C5F461B9A3}" type="datetime1">
              <a:rPr lang="en-US" smtClean="0"/>
              <a:t>11/11/19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31094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143000" y="1219199"/>
            <a:ext cx="5105400" cy="4114801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143000" y="5562600"/>
            <a:ext cx="7315200" cy="609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8A0B2-E53F-FF4D-8EF2-F22764E0E281}" type="datetime1">
              <a:rPr lang="en-US" smtClean="0"/>
              <a:t>11/11/19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4342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1143000" y="1219200"/>
            <a:ext cx="6705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</a:t>
            </a:r>
          </a:p>
        </p:txBody>
      </p:sp>
      <p:sp>
        <p:nvSpPr>
          <p:cNvPr id="1027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1143000" y="2286000"/>
            <a:ext cx="6705600" cy="384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</p:txBody>
      </p:sp>
      <p:sp>
        <p:nvSpPr>
          <p:cNvPr id="10" name="Rektangel 9"/>
          <p:cNvSpPr>
            <a:spLocks noChangeArrowheads="1"/>
          </p:cNvSpPr>
          <p:nvPr/>
        </p:nvSpPr>
        <p:spPr bwMode="auto">
          <a:xfrm>
            <a:off x="0" y="6426200"/>
            <a:ext cx="9144000" cy="431800"/>
          </a:xfrm>
          <a:prstGeom prst="rect">
            <a:avLst/>
          </a:prstGeom>
          <a:solidFill>
            <a:srgbClr val="004B89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pitchFamily="-65" charset="0"/>
              <a:ea typeface="ＭＳ Ｐゴシック" pitchFamily="-65" charset="-128"/>
              <a:cs typeface="+mn-cs"/>
            </a:endParaRPr>
          </a:p>
        </p:txBody>
      </p:sp>
      <p:sp>
        <p:nvSpPr>
          <p:cNvPr id="13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477000" y="6492875"/>
            <a:ext cx="1065213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latin typeface="Arial" charset="0"/>
                <a:ea typeface="ＭＳ Ｐゴシック" pitchFamily="-65" charset="-128"/>
                <a:cs typeface="Arial" charset="0"/>
              </a:defRPr>
            </a:lvl1pPr>
          </a:lstStyle>
          <a:p>
            <a:pPr>
              <a:defRPr/>
            </a:pPr>
            <a:fld id="{C5F9CAB1-DB9B-E043-B391-FEADA5CA1FF1}" type="datetime1">
              <a:rPr lang="en-US" smtClean="0"/>
              <a:t>11/11/19</a:t>
            </a:fld>
            <a:endParaRPr lang="sv-SE"/>
          </a:p>
        </p:txBody>
      </p:sp>
      <p:sp>
        <p:nvSpPr>
          <p:cNvPr id="14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581400" y="6492875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dirty="0">
                <a:solidFill>
                  <a:srgbClr val="FFFFFF"/>
                </a:solidFill>
                <a:latin typeface="Arial" charset="0"/>
                <a:ea typeface="ＭＳ Ｐゴシック" pitchFamily="-65" charset="-128"/>
                <a:cs typeface="Arial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5" name="textruta 14"/>
          <p:cNvSpPr txBox="1"/>
          <p:nvPr/>
        </p:nvSpPr>
        <p:spPr>
          <a:xfrm>
            <a:off x="7429500" y="6492875"/>
            <a:ext cx="1571625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sv-SE" sz="1000" dirty="0" err="1">
                <a:solidFill>
                  <a:srgbClr val="FFFFFF"/>
                </a:solidFill>
                <a:latin typeface="Arial Bold" pitchFamily="-65" charset="0"/>
                <a:ea typeface="ＭＳ Ｐゴシック" pitchFamily="-65" charset="-128"/>
                <a:cs typeface="Arial Bold" pitchFamily="-65" charset="0"/>
              </a:rPr>
              <a:t>www.handels.gu.se</a:t>
            </a:r>
            <a:endParaRPr lang="sv-SE" sz="1000" dirty="0">
              <a:solidFill>
                <a:srgbClr val="FFFFFF"/>
              </a:solidFill>
              <a:latin typeface="Arial Bold" pitchFamily="-65" charset="0"/>
              <a:ea typeface="ＭＳ Ｐゴシック" pitchFamily="-65" charset="-128"/>
              <a:cs typeface="Arial Bold" pitchFamily="-65" charset="0"/>
            </a:endParaRPr>
          </a:p>
        </p:txBody>
      </p:sp>
      <p:pic>
        <p:nvPicPr>
          <p:cNvPr id="1032" name="Bildobjekt 15" descr="newequisaccreditedvectorversion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5895700"/>
            <a:ext cx="504056" cy="3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Bildobjekt 15" descr="LO_HANeng_CMYKleft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304800"/>
            <a:ext cx="41052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5987598"/>
            <a:ext cx="864096" cy="26080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4" r:id="rId6"/>
    <p:sldLayoutId id="2147483715" r:id="rId7"/>
    <p:sldLayoutId id="2147483713" r:id="rId8"/>
  </p:sldLayoutIdLst>
  <p:hf sldNum="0" hdr="0" ftr="0" dt="0"/>
  <p:txStyles>
    <p:titleStyle>
      <a:lvl1pPr algn="l" defTabSz="457200" rtl="0" fontAlgn="base">
        <a:spcBef>
          <a:spcPct val="0"/>
        </a:spcBef>
        <a:spcAft>
          <a:spcPct val="0"/>
        </a:spcAft>
        <a:defRPr sz="2000" kern="1200">
          <a:solidFill>
            <a:srgbClr val="464646"/>
          </a:solidFill>
          <a:latin typeface="Arial Bold"/>
          <a:ea typeface="ＭＳ Ｐゴシック" pitchFamily="-65" charset="-128"/>
          <a:cs typeface="Arial Bold"/>
        </a:defRPr>
      </a:lvl1pPr>
      <a:lvl2pPr algn="l" defTabSz="457200" rtl="0" fontAlgn="base">
        <a:spcBef>
          <a:spcPct val="0"/>
        </a:spcBef>
        <a:spcAft>
          <a:spcPct val="0"/>
        </a:spcAft>
        <a:defRPr sz="2000">
          <a:solidFill>
            <a:srgbClr val="464646"/>
          </a:solidFill>
          <a:latin typeface="Arial Bold" pitchFamily="-65" charset="0"/>
          <a:ea typeface="ＭＳ Ｐゴシック" pitchFamily="-65" charset="-128"/>
          <a:cs typeface="Arial Bold"/>
        </a:defRPr>
      </a:lvl2pPr>
      <a:lvl3pPr algn="l" defTabSz="457200" rtl="0" fontAlgn="base">
        <a:spcBef>
          <a:spcPct val="0"/>
        </a:spcBef>
        <a:spcAft>
          <a:spcPct val="0"/>
        </a:spcAft>
        <a:defRPr sz="2000">
          <a:solidFill>
            <a:srgbClr val="464646"/>
          </a:solidFill>
          <a:latin typeface="Arial Bold" pitchFamily="-65" charset="0"/>
          <a:ea typeface="ＭＳ Ｐゴシック" pitchFamily="-65" charset="-128"/>
          <a:cs typeface="Arial Bold"/>
        </a:defRPr>
      </a:lvl3pPr>
      <a:lvl4pPr algn="l" defTabSz="457200" rtl="0" fontAlgn="base">
        <a:spcBef>
          <a:spcPct val="0"/>
        </a:spcBef>
        <a:spcAft>
          <a:spcPct val="0"/>
        </a:spcAft>
        <a:defRPr sz="2000">
          <a:solidFill>
            <a:srgbClr val="464646"/>
          </a:solidFill>
          <a:latin typeface="Arial Bold" pitchFamily="-65" charset="0"/>
          <a:ea typeface="ＭＳ Ｐゴシック" pitchFamily="-65" charset="-128"/>
          <a:cs typeface="Arial Bold"/>
        </a:defRPr>
      </a:lvl4pPr>
      <a:lvl5pPr algn="l" defTabSz="457200" rtl="0" fontAlgn="base">
        <a:spcBef>
          <a:spcPct val="0"/>
        </a:spcBef>
        <a:spcAft>
          <a:spcPct val="0"/>
        </a:spcAft>
        <a:defRPr sz="2000">
          <a:solidFill>
            <a:srgbClr val="464646"/>
          </a:solidFill>
          <a:latin typeface="Arial Bold" pitchFamily="-65" charset="0"/>
          <a:ea typeface="ＭＳ Ｐゴシック" pitchFamily="-65" charset="-128"/>
          <a:cs typeface="Arial Bold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464646"/>
          </a:solidFill>
          <a:latin typeface="Arial Bold" pitchFamily="-65" charset="0"/>
          <a:ea typeface="ＭＳ Ｐゴシック" pitchFamily="-65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464646"/>
          </a:solidFill>
          <a:latin typeface="Arial Bold" pitchFamily="-65" charset="0"/>
          <a:ea typeface="ＭＳ Ｐゴシック" pitchFamily="-65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464646"/>
          </a:solidFill>
          <a:latin typeface="Arial Bold" pitchFamily="-65" charset="0"/>
          <a:ea typeface="ＭＳ Ｐゴシック" pitchFamily="-65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464646"/>
          </a:solidFill>
          <a:latin typeface="Arial Bold" pitchFamily="-65" charset="0"/>
          <a:ea typeface="ＭＳ Ｐゴシック" pitchFamily="-65" charset="-128"/>
        </a:defRPr>
      </a:lvl9pPr>
    </p:titleStyle>
    <p:bodyStyle>
      <a:lvl1pPr marL="161925" indent="-161925" algn="l" defTabSz="457200" rtl="0" fontAlgn="base">
        <a:spcBef>
          <a:spcPts val="35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464646"/>
          </a:solidFill>
          <a:latin typeface="Arial"/>
          <a:ea typeface="ＭＳ Ｐゴシック" pitchFamily="-65" charset="-128"/>
          <a:cs typeface="Arial"/>
        </a:defRPr>
      </a:lvl1pPr>
      <a:lvl2pPr marL="161925" indent="-161925" algn="l" defTabSz="457200" rtl="0" fontAlgn="base">
        <a:spcBef>
          <a:spcPts val="350"/>
        </a:spcBef>
        <a:spcAft>
          <a:spcPct val="0"/>
        </a:spcAft>
        <a:buFont typeface="Arial" pitchFamily="34" charset="0"/>
        <a:buChar char="–"/>
        <a:defRPr sz="1600" kern="1200">
          <a:solidFill>
            <a:srgbClr val="464646"/>
          </a:solidFill>
          <a:latin typeface="Arial"/>
          <a:ea typeface="ＭＳ Ｐゴシック" pitchFamily="-65" charset="-128"/>
          <a:cs typeface="Arial"/>
        </a:defRPr>
      </a:lvl2pPr>
      <a:lvl3pPr marL="161925" indent="-161925" algn="l" defTabSz="457200" rtl="0" fontAlgn="base">
        <a:spcBef>
          <a:spcPts val="35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464646"/>
          </a:solidFill>
          <a:latin typeface="Helvetica"/>
          <a:ea typeface="Helvetica" pitchFamily="-65" charset="0"/>
          <a:cs typeface="Helvetica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chemeClr val="tx1"/>
          </a:solidFill>
          <a:latin typeface="Helvetica"/>
          <a:ea typeface="Helvetica" pitchFamily="-65" charset="0"/>
          <a:cs typeface="Helvetica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1600" kern="1200">
          <a:solidFill>
            <a:schemeClr val="tx1"/>
          </a:solidFill>
          <a:latin typeface="Helvetica"/>
          <a:ea typeface="Helvetica" pitchFamily="-65" charset="0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hyperlink" Target="https://es.handels.gu.se/avdelningar/institutet-for-innovation-och-entreprenorskap/forskning/sveriges-entreprenoriella-ekosyste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vaderstad.com/se/precisionssadd/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file:////var/folders/7c/40jrpm9j1mx6xck21ypfnvt40000gq/T/com.microsoft.Word/WebArchiveCopyPasteTempFiles/CELLINK-Heart.png" TargetMode="Externa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file:////var/folders/7c/40jrpm9j1mx6xck21ypfnvt40000gq/T/com.microsoft.Word/WebArchiveCopyPasteTempFiles/CELLINK-Heart.png" TargetMode="External"/><Relationship Id="rId3" Type="http://schemas.openxmlformats.org/officeDocument/2006/relationships/diagramLayout" Target="../diagrams/layout1.xml"/><Relationship Id="rId7" Type="http://schemas.openxmlformats.org/officeDocument/2006/relationships/image" Target="../media/image1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13.png"/><Relationship Id="rId4" Type="http://schemas.openxmlformats.org/officeDocument/2006/relationships/diagramQuickStyle" Target="../diagrams/quickStyle1.xml"/><Relationship Id="rId9" Type="http://schemas.openxmlformats.org/officeDocument/2006/relationships/hyperlink" Target="https://www.vaderstad.com/se/precisionssadd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611560" y="3212976"/>
            <a:ext cx="8217768" cy="2544688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dirty="0">
                <a:solidFill>
                  <a:schemeClr val="tx1"/>
                </a:solidFill>
              </a:rPr>
              <a:t>Professor Maureen McKelvey</a:t>
            </a:r>
          </a:p>
          <a:p>
            <a:pPr marL="0" indent="0" algn="ctr">
              <a:buNone/>
            </a:pPr>
            <a:r>
              <a:rPr lang="en-US" sz="2000" dirty="0">
                <a:solidFill>
                  <a:schemeClr val="tx1"/>
                </a:solidFill>
              </a:rPr>
              <a:t>Swedish Research Council Distinguished Professor </a:t>
            </a:r>
            <a:r>
              <a:rPr lang="en-US" sz="2000" dirty="0" err="1">
                <a:solidFill>
                  <a:schemeClr val="tx1"/>
                </a:solidFill>
              </a:rPr>
              <a:t>Programme</a:t>
            </a:r>
            <a:r>
              <a:rPr lang="en-US" sz="2000" dirty="0">
                <a:solidFill>
                  <a:schemeClr val="tx1"/>
                </a:solidFill>
              </a:rPr>
              <a:t> on Knowledge-intensive Entrepreneurial Ecosystems</a:t>
            </a:r>
          </a:p>
          <a:p>
            <a:pPr marL="0" indent="0" algn="ctr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2000" dirty="0" err="1">
                <a:solidFill>
                  <a:schemeClr val="tx1"/>
                </a:solidFill>
              </a:rPr>
              <a:t>Estrad</a:t>
            </a:r>
            <a:r>
              <a:rPr lang="en-US" sz="2000" dirty="0">
                <a:solidFill>
                  <a:schemeClr val="tx1"/>
                </a:solidFill>
              </a:rPr>
              <a:t> West</a:t>
            </a:r>
          </a:p>
          <a:p>
            <a:pPr marL="0" indent="0" algn="ctr">
              <a:buNone/>
            </a:pPr>
            <a:r>
              <a:rPr lang="en-US" sz="2000" dirty="0" err="1">
                <a:solidFill>
                  <a:schemeClr val="tx1"/>
                </a:solidFill>
              </a:rPr>
              <a:t>Esbri</a:t>
            </a:r>
            <a:r>
              <a:rPr lang="en-US" sz="2000" dirty="0">
                <a:solidFill>
                  <a:schemeClr val="tx1"/>
                </a:solidFill>
              </a:rPr>
              <a:t> and Institute of Innovation &amp; Entrepreneurship, GU</a:t>
            </a:r>
          </a:p>
          <a:p>
            <a:pPr marL="0" indent="0" algn="ctr">
              <a:buNone/>
            </a:pPr>
            <a:r>
              <a:rPr lang="en-US" sz="2000" dirty="0">
                <a:solidFill>
                  <a:schemeClr val="tx1"/>
                </a:solidFill>
              </a:rPr>
              <a:t>Gothenburg, Sweden, November 11, 2019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844824"/>
            <a:ext cx="8928992" cy="762000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</a:rPr>
              <a:t>Knowledge-intensive Innovative Entrepreneurship</a:t>
            </a:r>
            <a:br>
              <a:rPr lang="en-US" sz="2800" dirty="0">
                <a:solidFill>
                  <a:srgbClr val="0070C0"/>
                </a:solidFill>
              </a:rPr>
            </a:br>
            <a:r>
              <a:rPr lang="en-US" sz="2800" dirty="0">
                <a:solidFill>
                  <a:srgbClr val="0070C0"/>
                </a:solidFill>
              </a:rPr>
              <a:t>in a Digital and Creative Economy</a:t>
            </a:r>
            <a:br>
              <a:rPr lang="en-US" sz="2800" dirty="0">
                <a:solidFill>
                  <a:srgbClr val="0000FF"/>
                </a:solidFill>
              </a:rPr>
            </a:b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834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80" y="476672"/>
            <a:ext cx="8640960" cy="990600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</a:rPr>
              <a:t>Using KIE thinking to help nuance innovation policy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type="body" sz="quarter" idx="12"/>
          </p:nvPr>
        </p:nvSpPr>
        <p:spPr>
          <a:xfrm>
            <a:off x="386780" y="1268760"/>
            <a:ext cx="8640960" cy="3581400"/>
          </a:xfrm>
        </p:spPr>
        <p:txBody>
          <a:bodyPr>
            <a:noAutofit/>
          </a:bodyPr>
          <a:lstStyle/>
          <a:p>
            <a:pPr marL="457200" indent="-457200">
              <a:spcBef>
                <a:spcPts val="950"/>
              </a:spcBef>
              <a:buFont typeface="+mj-lt"/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Not the entrepreneur only – but also their ecosystem: </a:t>
            </a:r>
          </a:p>
          <a:p>
            <a:pPr marL="1438275" lvl="3" indent="0">
              <a:spcBef>
                <a:spcPts val="950"/>
              </a:spcBef>
              <a:buNone/>
            </a:pPr>
            <a:r>
              <a:rPr lang="en-US" sz="2000" dirty="0"/>
              <a:t>KIE firms are highly dependent upon their education – and other specialists – in the ecosystems</a:t>
            </a:r>
          </a:p>
          <a:p>
            <a:pPr marL="1438275" lvl="3" indent="0">
              <a:spcBef>
                <a:spcPts val="950"/>
              </a:spcBef>
              <a:buNone/>
            </a:pPr>
            <a:r>
              <a:rPr lang="en-US" sz="2000" dirty="0"/>
              <a:t>KIEs have very strong links to specific knowledge networks in innovation systems, including large companies, institutions</a:t>
            </a:r>
            <a:endParaRPr lang="en-US" sz="2000" dirty="0">
              <a:solidFill>
                <a:schemeClr val="tx1"/>
              </a:solidFill>
            </a:endParaRPr>
          </a:p>
          <a:p>
            <a:pPr marL="457200" indent="-457200">
              <a:spcBef>
                <a:spcPts val="950"/>
              </a:spcBef>
              <a:buFont typeface="+mj-lt"/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Scientific, design, creative &amp; technology knowledge link together:</a:t>
            </a:r>
          </a:p>
          <a:p>
            <a:pPr marL="1438275" lvl="3" indent="0">
              <a:spcBef>
                <a:spcPts val="950"/>
              </a:spcBef>
              <a:buNone/>
            </a:pPr>
            <a:r>
              <a:rPr lang="en-US" sz="2000" dirty="0"/>
              <a:t>Not only digital </a:t>
            </a:r>
            <a:r>
              <a:rPr lang="en-US" sz="2000"/>
              <a:t>or technology!</a:t>
            </a:r>
          </a:p>
          <a:p>
            <a:pPr marL="1438275" lvl="3" indent="0">
              <a:spcBef>
                <a:spcPts val="950"/>
              </a:spcBef>
              <a:buNone/>
            </a:pPr>
            <a:r>
              <a:rPr lang="en-US" sz="2000" dirty="0"/>
              <a:t>All industries can use new types of knowledge to innovate</a:t>
            </a:r>
          </a:p>
          <a:p>
            <a:pPr marL="1438275" lvl="3" indent="0">
              <a:spcBef>
                <a:spcPts val="950"/>
              </a:spcBef>
              <a:buNone/>
            </a:pPr>
            <a:r>
              <a:rPr lang="en-US" sz="2000" dirty="0"/>
              <a:t>Universities play key role in knowledge networks (&gt; important than direct to start-ups or research per se)</a:t>
            </a:r>
          </a:p>
          <a:p>
            <a:pPr marL="1438275" lvl="3" indent="0">
              <a:spcBef>
                <a:spcPts val="950"/>
              </a:spcBef>
              <a:buNone/>
            </a:pPr>
            <a:r>
              <a:rPr lang="en-US" sz="2000" dirty="0"/>
              <a:t>Other sources of knowledge also vital - collaboration</a:t>
            </a:r>
          </a:p>
          <a:p>
            <a:pPr marL="1438275" lvl="3" indent="0">
              <a:spcBef>
                <a:spcPts val="950"/>
              </a:spcBef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4195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836712"/>
            <a:ext cx="6705600" cy="990600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</a:rPr>
              <a:t>So: KIE in a digital and creative economy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135901" y="1503784"/>
            <a:ext cx="6705600" cy="3581400"/>
          </a:xfrm>
        </p:spPr>
        <p:txBody>
          <a:bodyPr/>
          <a:lstStyle/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457200" indent="-457200">
              <a:spcBef>
                <a:spcPts val="1550"/>
              </a:spcBef>
              <a:buAutoNum type="arabicPeriod"/>
            </a:pPr>
            <a:r>
              <a:rPr lang="en-US" sz="2000" i="1" dirty="0">
                <a:solidFill>
                  <a:schemeClr val="tx1"/>
                </a:solidFill>
              </a:rPr>
              <a:t>Knowledge-intensive Innovative Entrepreneurship differs from other types of entrepreneurship</a:t>
            </a:r>
          </a:p>
          <a:p>
            <a:pPr marL="457200" indent="-457200">
              <a:spcBef>
                <a:spcPts val="1550"/>
              </a:spcBef>
              <a:buAutoNum type="arabicPeriod"/>
            </a:pPr>
            <a:r>
              <a:rPr lang="en-US" sz="2000" i="1" dirty="0">
                <a:solidFill>
                  <a:schemeClr val="tx1"/>
                </a:solidFill>
              </a:rPr>
              <a:t>KIE firms in a digital and creative economy are a vital organizational entity in a KIE innovation ecosystem</a:t>
            </a:r>
          </a:p>
        </p:txBody>
      </p:sp>
    </p:spTree>
    <p:extLst>
      <p:ext uri="{BB962C8B-B14F-4D97-AF65-F5344CB8AC3E}">
        <p14:creationId xmlns:p14="http://schemas.microsoft.com/office/powerpoint/2010/main" val="24190629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548" y="2177616"/>
            <a:ext cx="4464496" cy="990600"/>
          </a:xfrm>
        </p:spPr>
        <p:txBody>
          <a:bodyPr/>
          <a:lstStyle/>
          <a:p>
            <a:r>
              <a:rPr lang="en-US" sz="2800" i="1" dirty="0">
                <a:solidFill>
                  <a:schemeClr val="tx1"/>
                </a:solidFill>
              </a:rPr>
              <a:t>&gt; 30 scientific publications to date</a:t>
            </a:r>
            <a:br>
              <a:rPr lang="en-US" sz="2800" i="1" dirty="0">
                <a:solidFill>
                  <a:schemeClr val="tx1"/>
                </a:solidFill>
              </a:rPr>
            </a:br>
            <a:br>
              <a:rPr lang="en-US" sz="2800" i="1" dirty="0">
                <a:solidFill>
                  <a:schemeClr val="tx1"/>
                </a:solidFill>
              </a:rPr>
            </a:br>
            <a:br>
              <a:rPr lang="en-US" sz="2800" i="1" dirty="0">
                <a:solidFill>
                  <a:schemeClr val="tx1"/>
                </a:solidFill>
              </a:rPr>
            </a:br>
            <a:br>
              <a:rPr lang="en-US" sz="2800" i="1" dirty="0">
                <a:solidFill>
                  <a:schemeClr val="tx1"/>
                </a:solidFill>
              </a:rPr>
            </a:br>
            <a:r>
              <a:rPr lang="en-US" sz="2800" i="1" dirty="0">
                <a:solidFill>
                  <a:schemeClr val="tx1"/>
                </a:solidFill>
              </a:rPr>
              <a:t>“</a:t>
            </a:r>
            <a:r>
              <a:rPr lang="en-US" i="1" dirty="0">
                <a:solidFill>
                  <a:schemeClr val="tx1"/>
                </a:solidFill>
              </a:rPr>
              <a:t>Knowledge-intensive entrepreneurship” </a:t>
            </a:r>
            <a:r>
              <a:rPr lang="en-US" i="1" dirty="0" err="1">
                <a:solidFill>
                  <a:schemeClr val="tx1"/>
                </a:solidFill>
              </a:rPr>
              <a:t>Malerba</a:t>
            </a:r>
            <a:r>
              <a:rPr lang="en-US" i="1" dirty="0">
                <a:solidFill>
                  <a:schemeClr val="tx1"/>
                </a:solidFill>
              </a:rPr>
              <a:t> and McKelvey 2019, Trends and Foundations in Entrepreneurship</a:t>
            </a:r>
            <a:br>
              <a:rPr lang="en-US" i="1" dirty="0">
                <a:solidFill>
                  <a:schemeClr val="tx1"/>
                </a:solidFill>
              </a:rPr>
            </a:b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95536" y="1916832"/>
            <a:ext cx="4176464" cy="2376264"/>
          </a:xfrm>
        </p:spPr>
        <p:txBody>
          <a:bodyPr/>
          <a:lstStyle/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32656"/>
            <a:ext cx="3096344" cy="4680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6825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971600" y="2911475"/>
            <a:ext cx="6705600" cy="35814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7778" r="27778"/>
          <a:stretch/>
        </p:blipFill>
        <p:spPr>
          <a:xfrm>
            <a:off x="5783852" y="1376167"/>
            <a:ext cx="3487935" cy="49007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27361" r="27361"/>
          <a:stretch/>
        </p:blipFill>
        <p:spPr>
          <a:xfrm>
            <a:off x="2794729" y="1737826"/>
            <a:ext cx="3059342" cy="42194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B6F50EB-2401-114C-9EE0-44E0CB238F47}"/>
              </a:ext>
            </a:extLst>
          </p:cNvPr>
          <p:cNvSpPr txBox="1"/>
          <p:nvPr/>
        </p:nvSpPr>
        <p:spPr>
          <a:xfrm>
            <a:off x="2267744" y="612499"/>
            <a:ext cx="67219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v-SE" sz="2000" dirty="0" err="1"/>
              <a:t>We</a:t>
            </a:r>
            <a:r>
              <a:rPr lang="sv-SE" sz="2000" dirty="0"/>
              <a:t> </a:t>
            </a:r>
            <a:r>
              <a:rPr lang="sv-SE" sz="2000" dirty="0" err="1"/>
              <a:t>teach</a:t>
            </a:r>
            <a:r>
              <a:rPr lang="sv-SE" sz="2000" dirty="0"/>
              <a:t> </a:t>
            </a:r>
            <a:r>
              <a:rPr lang="sv-SE" sz="2000" dirty="0" err="1"/>
              <a:t>about</a:t>
            </a:r>
            <a:r>
              <a:rPr lang="sv-SE" sz="2000" dirty="0"/>
              <a:t> 140 MSc students+ 45 Bachelor students</a:t>
            </a:r>
          </a:p>
          <a:p>
            <a:pPr algn="r"/>
            <a:r>
              <a:rPr lang="sv-SE" sz="2000" dirty="0" err="1"/>
              <a:t>annually</a:t>
            </a:r>
            <a:endParaRPr lang="sv-SE" sz="2000" dirty="0"/>
          </a:p>
        </p:txBody>
      </p:sp>
      <p:pic>
        <p:nvPicPr>
          <p:cNvPr id="5122" name="Picture 2">
            <a:hlinkClick r:id="rId4"/>
            <a:extLst>
              <a:ext uri="{FF2B5EF4-FFF2-40B4-BE49-F238E27FC236}">
                <a16:creationId xmlns:a16="http://schemas.microsoft.com/office/drawing/2014/main" id="{C3166A34-C63C-D245-986E-6A0337F3BE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238" y="1376167"/>
            <a:ext cx="2342807" cy="3321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61AEA5EB-9932-B84C-A551-BE8EC0147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43541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5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2232248"/>
          </a:xfrm>
        </p:spPr>
        <p:txBody>
          <a:bodyPr>
            <a:noAutofit/>
          </a:bodyPr>
          <a:lstStyle/>
          <a:p>
            <a:pPr algn="ctr"/>
            <a:br>
              <a:rPr lang="en-US" sz="2800" i="1" dirty="0">
                <a:latin typeface="Arial"/>
                <a:ea typeface="ＭＳ Ｐゴシック" pitchFamily="34" charset="-128"/>
                <a:cs typeface="Arial"/>
              </a:rPr>
            </a:br>
            <a:br>
              <a:rPr lang="en-US" sz="2800" i="1" dirty="0">
                <a:latin typeface="Arial"/>
                <a:ea typeface="ＭＳ Ｐゴシック" pitchFamily="34" charset="-128"/>
                <a:cs typeface="Arial"/>
              </a:rPr>
            </a:br>
            <a:br>
              <a:rPr lang="en-US" sz="2800" i="1" dirty="0">
                <a:solidFill>
                  <a:srgbClr val="0070C0"/>
                </a:solidFill>
                <a:latin typeface="Arial"/>
                <a:ea typeface="ＭＳ Ｐゴシック" pitchFamily="34" charset="-128"/>
                <a:cs typeface="Arial"/>
              </a:rPr>
            </a:br>
            <a:r>
              <a:rPr lang="en-US" sz="2800" dirty="0"/>
              <a:t>More extreme, faster system dynamics</a:t>
            </a:r>
            <a:br>
              <a:rPr lang="en-US" sz="2800" dirty="0"/>
            </a:br>
            <a:r>
              <a:rPr lang="en-US" sz="2800" dirty="0"/>
              <a:t>More than high tech or academic spin-offs</a:t>
            </a:r>
            <a:br>
              <a:rPr lang="en-US" sz="2800" dirty="0"/>
            </a:br>
            <a:r>
              <a:rPr lang="en-US" sz="2800" dirty="0"/>
              <a:t>More dependent upon innovation systems</a:t>
            </a:r>
            <a:br>
              <a:rPr lang="en-US" sz="2800" dirty="0"/>
            </a:br>
            <a:r>
              <a:rPr lang="en-US" sz="2800" dirty="0"/>
              <a:t>Impact all sectors and industries</a:t>
            </a:r>
            <a:br>
              <a:rPr lang="en-US" sz="2800" dirty="0"/>
            </a:br>
            <a:r>
              <a:rPr lang="en-US" sz="2800" dirty="0"/>
              <a:t> </a:t>
            </a:r>
            <a:br>
              <a:rPr lang="en-US" sz="2800" dirty="0"/>
            </a:br>
            <a:endParaRPr lang="en-US" sz="2800" dirty="0">
              <a:solidFill>
                <a:srgbClr val="0070C0"/>
              </a:solidFill>
              <a:latin typeface="Arial"/>
              <a:ea typeface="ＭＳ Ｐゴシック" pitchFamily="34" charset="-128"/>
              <a:cs typeface="Arial"/>
            </a:endParaRPr>
          </a:p>
        </p:txBody>
      </p:sp>
      <p:pic>
        <p:nvPicPr>
          <p:cNvPr id="4099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2782888"/>
            <a:ext cx="211137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738" y="2768600"/>
            <a:ext cx="105727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013" y="2755900"/>
            <a:ext cx="1274762" cy="161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725" y="2755900"/>
            <a:ext cx="2298700" cy="162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275" y="2740025"/>
            <a:ext cx="1084263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4" t="8154" r="4449" b="4984"/>
          <a:stretch>
            <a:fillRect/>
          </a:stretch>
        </p:blipFill>
        <p:spPr bwMode="auto">
          <a:xfrm>
            <a:off x="4549775" y="2768600"/>
            <a:ext cx="1060450" cy="161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01975" y="5171142"/>
            <a:ext cx="20373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4917" y="5171142"/>
            <a:ext cx="76934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0070C0"/>
                </a:solidFill>
                <a:latin typeface="Arial"/>
                <a:cs typeface="Arial"/>
              </a:rPr>
              <a:t>1. Knowledge-intensive Innovative Entrepreneurship differs from other types of entrepreneurship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96932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7784" y="427991"/>
            <a:ext cx="7245424" cy="990600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KIE firms are: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755576" y="1844824"/>
            <a:ext cx="6957392" cy="3581400"/>
          </a:xfrm>
        </p:spPr>
        <p:txBody>
          <a:bodyPr/>
          <a:lstStyle/>
          <a:p>
            <a:pPr marL="0" indent="0">
              <a:buNone/>
            </a:pPr>
            <a:r>
              <a:rPr lang="it-IT" sz="2800" dirty="0">
                <a:solidFill>
                  <a:schemeClr val="tx1"/>
                </a:solidFill>
              </a:rPr>
              <a:t>New </a:t>
            </a:r>
            <a:r>
              <a:rPr lang="it-IT" sz="2800" dirty="0" err="1">
                <a:solidFill>
                  <a:schemeClr val="tx1"/>
                </a:solidFill>
              </a:rPr>
              <a:t>learning</a:t>
            </a:r>
            <a:r>
              <a:rPr lang="it-IT" sz="2800" dirty="0">
                <a:solidFill>
                  <a:schemeClr val="tx1"/>
                </a:solidFill>
              </a:rPr>
              <a:t> </a:t>
            </a:r>
            <a:r>
              <a:rPr lang="it-IT" sz="2800" dirty="0" err="1">
                <a:solidFill>
                  <a:schemeClr val="tx1"/>
                </a:solidFill>
              </a:rPr>
              <a:t>organizations</a:t>
            </a:r>
            <a:r>
              <a:rPr lang="it-IT" sz="2800" dirty="0">
                <a:solidFill>
                  <a:schemeClr val="tx1"/>
                </a:solidFill>
              </a:rPr>
              <a:t> </a:t>
            </a:r>
            <a:r>
              <a:rPr lang="it-IT" sz="2800" dirty="0" err="1">
                <a:solidFill>
                  <a:schemeClr val="tx1"/>
                </a:solidFill>
              </a:rPr>
              <a:t>that</a:t>
            </a:r>
            <a:r>
              <a:rPr lang="it-IT" sz="2800" dirty="0">
                <a:solidFill>
                  <a:schemeClr val="tx1"/>
                </a:solidFill>
              </a:rPr>
              <a:t> generate new </a:t>
            </a:r>
            <a:r>
              <a:rPr lang="it-IT" sz="2800" dirty="0" err="1">
                <a:solidFill>
                  <a:schemeClr val="tx1"/>
                </a:solidFill>
              </a:rPr>
              <a:t>knowledge</a:t>
            </a:r>
            <a:r>
              <a:rPr lang="it-IT" sz="2800" dirty="0">
                <a:solidFill>
                  <a:schemeClr val="tx1"/>
                </a:solidFill>
              </a:rPr>
              <a:t> or use, </a:t>
            </a:r>
            <a:r>
              <a:rPr lang="it-IT" sz="2800" dirty="0" err="1">
                <a:solidFill>
                  <a:schemeClr val="tx1"/>
                </a:solidFill>
              </a:rPr>
              <a:t>transform</a:t>
            </a:r>
            <a:r>
              <a:rPr lang="it-IT" sz="2800" dirty="0">
                <a:solidFill>
                  <a:schemeClr val="tx1"/>
                </a:solidFill>
              </a:rPr>
              <a:t> or </a:t>
            </a:r>
            <a:r>
              <a:rPr lang="it-IT" sz="2800" dirty="0" err="1">
                <a:solidFill>
                  <a:schemeClr val="tx1"/>
                </a:solidFill>
              </a:rPr>
              <a:t>recombine</a:t>
            </a:r>
            <a:r>
              <a:rPr lang="it-IT" sz="2800" dirty="0">
                <a:solidFill>
                  <a:schemeClr val="tx1"/>
                </a:solidFill>
              </a:rPr>
              <a:t> </a:t>
            </a:r>
            <a:r>
              <a:rPr lang="it-IT" sz="2800" dirty="0" err="1">
                <a:solidFill>
                  <a:schemeClr val="tx1"/>
                </a:solidFill>
              </a:rPr>
              <a:t>existing</a:t>
            </a:r>
            <a:r>
              <a:rPr lang="it-IT" sz="2800" dirty="0">
                <a:solidFill>
                  <a:schemeClr val="tx1"/>
                </a:solidFill>
              </a:rPr>
              <a:t> </a:t>
            </a:r>
            <a:r>
              <a:rPr lang="it-IT" sz="2800" dirty="0" err="1">
                <a:solidFill>
                  <a:schemeClr val="tx1"/>
                </a:solidFill>
              </a:rPr>
              <a:t>knowledge</a:t>
            </a:r>
            <a:r>
              <a:rPr lang="it-IT" sz="2800" dirty="0">
                <a:solidFill>
                  <a:schemeClr val="tx1"/>
                </a:solidFill>
              </a:rPr>
              <a:t> and are </a:t>
            </a:r>
            <a:r>
              <a:rPr lang="it-IT" sz="2800" dirty="0" err="1">
                <a:solidFill>
                  <a:schemeClr val="tx1"/>
                </a:solidFill>
              </a:rPr>
              <a:t>problem</a:t>
            </a:r>
            <a:r>
              <a:rPr lang="it-IT" sz="2800" dirty="0">
                <a:solidFill>
                  <a:schemeClr val="tx1"/>
                </a:solidFill>
              </a:rPr>
              <a:t> </a:t>
            </a:r>
            <a:r>
              <a:rPr lang="it-IT" sz="2800" dirty="0" err="1">
                <a:solidFill>
                  <a:schemeClr val="tx1"/>
                </a:solidFill>
              </a:rPr>
              <a:t>solvers</a:t>
            </a:r>
            <a:r>
              <a:rPr lang="it-IT" sz="2800" dirty="0">
                <a:solidFill>
                  <a:schemeClr val="tx1"/>
                </a:solidFill>
              </a:rPr>
              <a:t>  </a:t>
            </a:r>
            <a:r>
              <a:rPr lang="it-IT" sz="2800" dirty="0" err="1">
                <a:solidFill>
                  <a:schemeClr val="tx1"/>
                </a:solidFill>
              </a:rPr>
              <a:t>through</a:t>
            </a:r>
            <a:r>
              <a:rPr lang="it-IT" sz="2800" dirty="0">
                <a:solidFill>
                  <a:schemeClr val="tx1"/>
                </a:solidFill>
              </a:rPr>
              <a:t>  </a:t>
            </a:r>
            <a:r>
              <a:rPr lang="it-IT" sz="2800" dirty="0" err="1">
                <a:solidFill>
                  <a:schemeClr val="tx1"/>
                </a:solidFill>
              </a:rPr>
              <a:t>innovation</a:t>
            </a:r>
            <a:r>
              <a:rPr lang="it-IT" sz="2800" dirty="0">
                <a:solidFill>
                  <a:schemeClr val="tx1"/>
                </a:solidFill>
              </a:rPr>
              <a:t> </a:t>
            </a:r>
            <a:r>
              <a:rPr lang="it-IT" sz="2800" dirty="0" err="1">
                <a:solidFill>
                  <a:schemeClr val="tx1"/>
                </a:solidFill>
              </a:rPr>
              <a:t>systems</a:t>
            </a:r>
            <a:r>
              <a:rPr lang="it-IT" sz="2800" dirty="0">
                <a:solidFill>
                  <a:schemeClr val="tx1"/>
                </a:solidFill>
              </a:rPr>
              <a:t> and </a:t>
            </a:r>
            <a:r>
              <a:rPr lang="it-IT" sz="2800" dirty="0" err="1">
                <a:solidFill>
                  <a:schemeClr val="tx1"/>
                </a:solidFill>
              </a:rPr>
              <a:t>knowledge</a:t>
            </a:r>
            <a:r>
              <a:rPr lang="it-IT" sz="2800" dirty="0">
                <a:solidFill>
                  <a:schemeClr val="tx1"/>
                </a:solidFill>
              </a:rPr>
              <a:t> networks</a:t>
            </a:r>
          </a:p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807271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5"/>
          <p:cNvSpPr>
            <a:spLocks noGrp="1"/>
          </p:cNvSpPr>
          <p:nvPr>
            <p:ph type="title" idx="4294967295"/>
          </p:nvPr>
        </p:nvSpPr>
        <p:spPr>
          <a:xfrm>
            <a:off x="931103" y="1226571"/>
            <a:ext cx="8229600" cy="2232025"/>
          </a:xfrm>
        </p:spPr>
        <p:txBody>
          <a:bodyPr>
            <a:noAutofit/>
          </a:bodyPr>
          <a:lstStyle/>
          <a:p>
            <a:pPr algn="r"/>
            <a:br>
              <a:rPr lang="en-US" sz="2800" i="1" dirty="0">
                <a:latin typeface="Arial"/>
                <a:ea typeface="ＭＳ Ｐゴシック" pitchFamily="34" charset="-128"/>
                <a:cs typeface="Arial"/>
              </a:rPr>
            </a:br>
            <a:br>
              <a:rPr lang="en-US" sz="2800" i="1" dirty="0">
                <a:latin typeface="Arial"/>
                <a:ea typeface="ＭＳ Ｐゴシック" pitchFamily="34" charset="-128"/>
                <a:cs typeface="Arial"/>
              </a:rPr>
            </a:br>
            <a:br>
              <a:rPr lang="en-US" sz="2800" i="1" dirty="0">
                <a:solidFill>
                  <a:srgbClr val="0070C0"/>
                </a:solidFill>
                <a:latin typeface="Arial"/>
                <a:ea typeface="ＭＳ Ｐゴシック" pitchFamily="34" charset="-128"/>
                <a:cs typeface="Arial"/>
              </a:rPr>
            </a:br>
            <a:br>
              <a:rPr lang="en-US" sz="2800" dirty="0"/>
            </a:br>
            <a:r>
              <a:rPr lang="sv-SE" b="1" dirty="0"/>
              <a:t>.</a:t>
            </a:r>
            <a:br>
              <a:rPr lang="sv-SE" b="1" dirty="0"/>
            </a:br>
            <a:r>
              <a:rPr lang="sv-SE" b="1" dirty="0" err="1"/>
              <a:t>https</a:t>
            </a:r>
            <a:r>
              <a:rPr lang="sv-SE" b="1" dirty="0"/>
              <a:t>://</a:t>
            </a:r>
            <a:r>
              <a:rPr lang="sv-SE" b="1" dirty="0" err="1"/>
              <a:t>cellink.com</a:t>
            </a:r>
            <a:r>
              <a:rPr lang="sv-SE" b="1" dirty="0"/>
              <a:t>/global/</a:t>
            </a:r>
            <a:br>
              <a:rPr lang="sv-SE" b="1" dirty="0"/>
            </a:br>
            <a:br>
              <a:rPr lang="sv-SE" b="1" dirty="0"/>
            </a:br>
            <a:r>
              <a:rPr lang="sv-SE" b="1" dirty="0" err="1"/>
              <a:t>https</a:t>
            </a:r>
            <a:r>
              <a:rPr lang="sv-SE" b="1" dirty="0"/>
              <a:t>://</a:t>
            </a:r>
            <a:r>
              <a:rPr lang="sv-SE" b="1" dirty="0" err="1"/>
              <a:t>www.vaderstad.com</a:t>
            </a:r>
            <a:r>
              <a:rPr lang="sv-SE" b="1" dirty="0"/>
              <a:t>/se/</a:t>
            </a:r>
            <a:br>
              <a:rPr lang="sv-SE" b="1" dirty="0"/>
            </a:br>
            <a:br>
              <a:rPr lang="sv-SE" b="1" dirty="0"/>
            </a:br>
            <a:r>
              <a:rPr lang="sv-SE" b="1" dirty="0" err="1"/>
              <a:t>https</a:t>
            </a:r>
            <a:r>
              <a:rPr lang="sv-SE" b="1" dirty="0"/>
              <a:t>://</a:t>
            </a:r>
            <a:r>
              <a:rPr lang="sv-SE" b="1" dirty="0" err="1"/>
              <a:t>www.qamcom.se</a:t>
            </a:r>
            <a:br>
              <a:rPr lang="sv-SE" b="1" dirty="0"/>
            </a:br>
            <a:br>
              <a:rPr lang="sv-SE" b="1" dirty="0"/>
            </a:br>
            <a:br>
              <a:rPr lang="sv-SE" b="1" dirty="0"/>
            </a:br>
            <a:br>
              <a:rPr lang="sv-SE" b="1" dirty="0"/>
            </a:br>
            <a:br>
              <a:rPr lang="sv-SE" b="1" dirty="0"/>
            </a:br>
            <a:br>
              <a:rPr lang="sv-SE" b="1" dirty="0"/>
            </a:br>
            <a:br>
              <a:rPr lang="sv-SE" b="1" dirty="0"/>
            </a:br>
            <a:br>
              <a:rPr lang="sv-SE" b="1" dirty="0"/>
            </a:br>
            <a:br>
              <a:rPr lang="sv-SE" b="1" dirty="0"/>
            </a:br>
            <a:r>
              <a:rPr lang="en-US" sz="2800" dirty="0"/>
              <a:t> </a:t>
            </a:r>
            <a:br>
              <a:rPr lang="en-US" sz="2800" dirty="0"/>
            </a:br>
            <a:endParaRPr lang="en-US" sz="2800" dirty="0">
              <a:solidFill>
                <a:srgbClr val="0070C0"/>
              </a:solidFill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01975" y="5171142"/>
            <a:ext cx="20373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09419A6-A261-CF41-80CD-2D880FD172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425" y="1634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pic>
        <p:nvPicPr>
          <p:cNvPr id="6" name="Picture 5">
            <a:hlinkClick r:id="rId2"/>
            <a:extLst>
              <a:ext uri="{FF2B5EF4-FFF2-40B4-BE49-F238E27FC236}">
                <a16:creationId xmlns:a16="http://schemas.microsoft.com/office/drawing/2014/main" id="{EB0171BE-75B7-4E44-9AD0-0A94493D4C7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2250241"/>
            <a:ext cx="5756910" cy="3259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9">
            <a:extLst>
              <a:ext uri="{FF2B5EF4-FFF2-40B4-BE49-F238E27FC236}">
                <a16:creationId xmlns:a16="http://schemas.microsoft.com/office/drawing/2014/main" id="{4065F43E-4A04-3941-8075-ADE107C91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574" y="3551899"/>
            <a:ext cx="2439233" cy="1696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5" descr="Qamcom logo">
            <a:extLst>
              <a:ext uri="{FF2B5EF4-FFF2-40B4-BE49-F238E27FC236}">
                <a16:creationId xmlns:a16="http://schemas.microsoft.com/office/drawing/2014/main" id="{8472634C-5865-ED49-B4EA-475B32EF1EC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9" name="AutoShape 7" descr="Qamcom logo">
            <a:extLst>
              <a:ext uri="{FF2B5EF4-FFF2-40B4-BE49-F238E27FC236}">
                <a16:creationId xmlns:a16="http://schemas.microsoft.com/office/drawing/2014/main" id="{35A35261-2EB9-4D4A-93F5-872E791E947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E04DC2-5A46-EB4E-BF73-746657A20CE1}"/>
              </a:ext>
            </a:extLst>
          </p:cNvPr>
          <p:cNvSpPr txBox="1"/>
          <p:nvPr/>
        </p:nvSpPr>
        <p:spPr>
          <a:xfrm>
            <a:off x="931103" y="1348304"/>
            <a:ext cx="4121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/>
              <a:t>Qamcom</a:t>
            </a:r>
            <a:r>
              <a:rPr lang="sv-SE" dirty="0"/>
              <a:t> – </a:t>
            </a:r>
            <a:r>
              <a:rPr lang="sv-SE" dirty="0" err="1"/>
              <a:t>unity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technology</a:t>
            </a:r>
            <a:r>
              <a:rPr lang="sv-SE" dirty="0"/>
              <a:t> experts</a:t>
            </a:r>
          </a:p>
        </p:txBody>
      </p:sp>
    </p:spTree>
    <p:extLst>
      <p:ext uri="{BB962C8B-B14F-4D97-AF65-F5344CB8AC3E}">
        <p14:creationId xmlns:p14="http://schemas.microsoft.com/office/powerpoint/2010/main" val="1997024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2536" y="810072"/>
            <a:ext cx="7389440" cy="1233264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 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288343518"/>
              </p:ext>
            </p:extLst>
          </p:nvPr>
        </p:nvGraphicFramePr>
        <p:xfrm>
          <a:off x="1064072" y="1426704"/>
          <a:ext cx="6957392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59832" y="806826"/>
            <a:ext cx="27879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KIE encompass the circle</a:t>
            </a:r>
          </a:p>
          <a:p>
            <a:endParaRPr lang="en-US" dirty="0"/>
          </a:p>
          <a:p>
            <a:r>
              <a:rPr lang="en-US" dirty="0"/>
              <a:t>Manufacturing / goods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07874" y="5084748"/>
            <a:ext cx="1069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Services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32240" y="2636912"/>
            <a:ext cx="21723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High tech industry / </a:t>
            </a:r>
          </a:p>
          <a:p>
            <a:r>
              <a:rPr lang="en-US" dirty="0"/>
              <a:t>University spin-offs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1560" y="2780928"/>
            <a:ext cx="23058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Low tech /</a:t>
            </a:r>
          </a:p>
          <a:p>
            <a:r>
              <a:rPr lang="en-US" dirty="0"/>
              <a:t>Traditional industries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C640E27-DB15-9F46-81E4-0684D302EC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4574" y="3551898"/>
            <a:ext cx="268303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pic>
        <p:nvPicPr>
          <p:cNvPr id="6145" name="Picture 9">
            <a:extLst>
              <a:ext uri="{FF2B5EF4-FFF2-40B4-BE49-F238E27FC236}">
                <a16:creationId xmlns:a16="http://schemas.microsoft.com/office/drawing/2014/main" id="{DF4AA13C-7C30-4C46-A5AD-FCC5F2A350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574" y="3551899"/>
            <a:ext cx="2439233" cy="1696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hlinkClick r:id="rId9"/>
            <a:extLst>
              <a:ext uri="{FF2B5EF4-FFF2-40B4-BE49-F238E27FC236}">
                <a16:creationId xmlns:a16="http://schemas.microsoft.com/office/drawing/2014/main" id="{90ADBC15-3E2F-5348-B8D1-C4F98B790A4D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20" y="4399976"/>
            <a:ext cx="3215698" cy="18909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9860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35968"/>
            <a:ext cx="8568952" cy="841648"/>
          </a:xfrm>
        </p:spPr>
        <p:txBody>
          <a:bodyPr/>
          <a:lstStyle/>
          <a:p>
            <a:pPr algn="ctr"/>
            <a:r>
              <a:rPr lang="en-US" sz="2800" b="1" dirty="0">
                <a:solidFill>
                  <a:srgbClr val="0070C0"/>
                </a:solidFill>
              </a:rPr>
              <a:t>Based on survey of 4004 KIE firms:</a:t>
            </a:r>
            <a:br>
              <a:rPr lang="en-US" sz="2800" b="1" dirty="0">
                <a:solidFill>
                  <a:srgbClr val="0070C0"/>
                </a:solidFill>
              </a:rPr>
            </a:br>
            <a:r>
              <a:rPr lang="en-US" sz="2800" b="1" dirty="0">
                <a:solidFill>
                  <a:srgbClr val="0070C0"/>
                </a:solidFill>
              </a:rPr>
              <a:t>Contrasting KIE in creative and manufacturing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type="body" sz="quarter" idx="12"/>
          </p:nvPr>
        </p:nvSpPr>
        <p:spPr>
          <a:xfrm>
            <a:off x="1156320" y="2204864"/>
            <a:ext cx="7592144" cy="3581400"/>
          </a:xfrm>
        </p:spPr>
        <p:txBody>
          <a:bodyPr>
            <a:noAutofit/>
          </a:bodyPr>
          <a:lstStyle/>
          <a:p>
            <a:pPr>
              <a:spcBef>
                <a:spcPts val="950"/>
              </a:spcBef>
              <a:buFont typeface="Arial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>
              <a:spcBef>
                <a:spcPts val="950"/>
              </a:spcBef>
              <a:buFont typeface="Arial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KIE in </a:t>
            </a:r>
            <a:r>
              <a:rPr lang="en-US" sz="2000" dirty="0">
                <a:solidFill>
                  <a:srgbClr val="0070C0"/>
                </a:solidFill>
              </a:rPr>
              <a:t>creative industries </a:t>
            </a:r>
            <a:r>
              <a:rPr lang="en-US" sz="2000" dirty="0">
                <a:solidFill>
                  <a:schemeClr val="tx1"/>
                </a:solidFill>
              </a:rPr>
              <a:t>are even more dependent upon internal knowledge and services, but tend not to grow</a:t>
            </a:r>
          </a:p>
          <a:p>
            <a:pPr marL="1371600" lvl="3" indent="0">
              <a:spcBef>
                <a:spcPts val="950"/>
              </a:spcBef>
              <a:buNone/>
            </a:pPr>
            <a:r>
              <a:rPr lang="en-US" sz="2000" dirty="0"/>
              <a:t>Highly dependent upon educated people</a:t>
            </a:r>
          </a:p>
          <a:p>
            <a:pPr marL="1371600" lvl="3" indent="0">
              <a:spcBef>
                <a:spcPts val="950"/>
              </a:spcBef>
              <a:buNone/>
            </a:pPr>
            <a:r>
              <a:rPr lang="en-US" sz="2000" dirty="0"/>
              <a:t>More female founders</a:t>
            </a:r>
          </a:p>
          <a:p>
            <a:pPr marL="1371600" lvl="3" indent="0">
              <a:spcBef>
                <a:spcPts val="950"/>
              </a:spcBef>
              <a:buNone/>
            </a:pPr>
            <a:r>
              <a:rPr lang="en-US" sz="2000" dirty="0">
                <a:solidFill>
                  <a:schemeClr val="tx1"/>
                </a:solidFill>
              </a:rPr>
              <a:t>Innovate in services but not scale up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75E7FA-48FC-334F-91F9-64B59E2F0DFC}"/>
              </a:ext>
            </a:extLst>
          </p:cNvPr>
          <p:cNvSpPr txBox="1"/>
          <p:nvPr/>
        </p:nvSpPr>
        <p:spPr>
          <a:xfrm>
            <a:off x="7020272" y="404664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1/2</a:t>
            </a:r>
          </a:p>
        </p:txBody>
      </p:sp>
    </p:spTree>
    <p:extLst>
      <p:ext uri="{BB962C8B-B14F-4D97-AF65-F5344CB8AC3E}">
        <p14:creationId xmlns:p14="http://schemas.microsoft.com/office/powerpoint/2010/main" val="4242200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191EB-B6C2-B846-A5C3-B93855D71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But what about special conditions for KIE in creative and digital economy?</a:t>
            </a:r>
            <a:endParaRPr lang="sv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9961D1-F8BD-504A-96D0-B52C1C571CA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sz="2000" dirty="0">
                <a:solidFill>
                  <a:schemeClr val="tx1"/>
                </a:solidFill>
              </a:rPr>
              <a:t>Not </a:t>
            </a:r>
            <a:r>
              <a:rPr lang="sv-SE" sz="2000" dirty="0" err="1">
                <a:solidFill>
                  <a:schemeClr val="tx1"/>
                </a:solidFill>
              </a:rPr>
              <a:t>only</a:t>
            </a:r>
            <a:r>
              <a:rPr lang="sv-SE" sz="2000" dirty="0">
                <a:solidFill>
                  <a:schemeClr val="tx1"/>
                </a:solidFill>
              </a:rPr>
              <a:t> </a:t>
            </a:r>
            <a:r>
              <a:rPr lang="sv-SE" sz="2000" dirty="0" err="1">
                <a:solidFill>
                  <a:schemeClr val="tx1"/>
                </a:solidFill>
              </a:rPr>
              <a:t>technology</a:t>
            </a:r>
            <a:endParaRPr lang="sv-SE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21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35968"/>
            <a:ext cx="8568952" cy="841648"/>
          </a:xfrm>
        </p:spPr>
        <p:txBody>
          <a:bodyPr/>
          <a:lstStyle/>
          <a:p>
            <a:pPr algn="ctr"/>
            <a:r>
              <a:rPr lang="en-US" sz="2800" b="1" dirty="0">
                <a:solidFill>
                  <a:srgbClr val="0070C0"/>
                </a:solidFill>
              </a:rPr>
              <a:t>Contrasting KIE in creative and manufacturing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type="body" sz="quarter" idx="12"/>
          </p:nvPr>
        </p:nvSpPr>
        <p:spPr>
          <a:xfrm>
            <a:off x="1156320" y="2204864"/>
            <a:ext cx="7592144" cy="3581400"/>
          </a:xfrm>
        </p:spPr>
        <p:txBody>
          <a:bodyPr>
            <a:noAutofit/>
          </a:bodyPr>
          <a:lstStyle/>
          <a:p>
            <a:pPr>
              <a:spcBef>
                <a:spcPts val="950"/>
              </a:spcBef>
              <a:buFont typeface="Arial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KIE in </a:t>
            </a:r>
            <a:r>
              <a:rPr lang="en-US" sz="2000" dirty="0">
                <a:solidFill>
                  <a:srgbClr val="0070C0"/>
                </a:solidFill>
              </a:rPr>
              <a:t>manufacturing industries </a:t>
            </a:r>
            <a:r>
              <a:rPr lang="en-US" sz="2000" dirty="0">
                <a:solidFill>
                  <a:schemeClr val="tx1"/>
                </a:solidFill>
              </a:rPr>
              <a:t>are more dependent upon financing, technology, and products</a:t>
            </a:r>
          </a:p>
          <a:p>
            <a:pPr marL="1371600" lvl="3" indent="0">
              <a:spcBef>
                <a:spcPts val="950"/>
              </a:spcBef>
              <a:buNone/>
            </a:pPr>
            <a:r>
              <a:rPr lang="en-US" sz="2000" dirty="0"/>
              <a:t>If they are without innovation system linkages, they have difficulties to scale up</a:t>
            </a:r>
          </a:p>
          <a:p>
            <a:pPr marL="1371600" lvl="3" indent="0">
              <a:spcBef>
                <a:spcPts val="950"/>
              </a:spcBef>
              <a:buNone/>
            </a:pPr>
            <a:r>
              <a:rPr lang="en-US" sz="2000" dirty="0"/>
              <a:t>They are more likely to do products &amp; radical innovations, but these require global market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7F42C6-1CB3-C242-A98F-3900614927EB}"/>
              </a:ext>
            </a:extLst>
          </p:cNvPr>
          <p:cNvSpPr txBox="1"/>
          <p:nvPr/>
        </p:nvSpPr>
        <p:spPr>
          <a:xfrm>
            <a:off x="7020272" y="620688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2/2</a:t>
            </a:r>
          </a:p>
        </p:txBody>
      </p:sp>
    </p:spTree>
    <p:extLst>
      <p:ext uri="{BB962C8B-B14F-4D97-AF65-F5344CB8AC3E}">
        <p14:creationId xmlns:p14="http://schemas.microsoft.com/office/powerpoint/2010/main" val="2800861733"/>
      </p:ext>
    </p:extLst>
  </p:cSld>
  <p:clrMapOvr>
    <a:masterClrMapping/>
  </p:clrMapOvr>
</p:sld>
</file>

<file path=ppt/theme/theme1.xml><?xml version="1.0" encoding="utf-8"?>
<a:theme xmlns:a="http://schemas.openxmlformats.org/drawingml/2006/main" name="ExternaRelationer_talarst_E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ExternaRelationer_talarst_ENG</Template>
  <TotalTime>13551</TotalTime>
  <Words>388</Words>
  <Application>Microsoft Macintosh PowerPoint</Application>
  <PresentationFormat>On-screen Show (4:3)</PresentationFormat>
  <Paragraphs>63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Arial Bold</vt:lpstr>
      <vt:lpstr>Calibri</vt:lpstr>
      <vt:lpstr>Helvetica</vt:lpstr>
      <vt:lpstr>ExternaRelationer_talarst_ENG</vt:lpstr>
      <vt:lpstr>Knowledge-intensive Innovative Entrepreneurship in a Digital and Creative Economy </vt:lpstr>
      <vt:lpstr> </vt:lpstr>
      <vt:lpstr>   More extreme, faster system dynamics More than high tech or academic spin-offs More dependent upon innovation systems Impact all sectors and industries   </vt:lpstr>
      <vt:lpstr>KIE firms are:</vt:lpstr>
      <vt:lpstr>    . https://cellink.com/global/  https://www.vaderstad.com/se/  https://www.qamcom.se           </vt:lpstr>
      <vt:lpstr> </vt:lpstr>
      <vt:lpstr>Based on survey of 4004 KIE firms: Contrasting KIE in creative and manufacturing</vt:lpstr>
      <vt:lpstr>But what about special conditions for KIE in creative and digital economy?</vt:lpstr>
      <vt:lpstr>Contrasting KIE in creative and manufacturing</vt:lpstr>
      <vt:lpstr>Using KIE thinking to help nuance innovation policy</vt:lpstr>
      <vt:lpstr>So: KIE in a digital and creative economy</vt:lpstr>
      <vt:lpstr>&gt; 30 scientific publications to date    “Knowledge-intensive entrepreneurship” Malerba and McKelvey 2019, Trends and Foundations in Entrepreneurship </vt:lpstr>
    </vt:vector>
  </TitlesOfParts>
  <Company>Handelshögskolan vid Göteborgs Universitet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marnor</dc:creator>
  <cp:lastModifiedBy>Microsoft Office User</cp:lastModifiedBy>
  <cp:revision>348</cp:revision>
  <dcterms:created xsi:type="dcterms:W3CDTF">2009-04-06T12:33:55Z</dcterms:created>
  <dcterms:modified xsi:type="dcterms:W3CDTF">2019-11-11T14:05:45Z</dcterms:modified>
</cp:coreProperties>
</file>