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E6543-BF79-4F42-9FD4-CD9D7F810A21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67EDD-DB47-3E44-9153-6506611C7C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96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[Titelsida]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[Du byter bakgrundsfärg genom att högerklicka på bakgrunden och välja </a:t>
            </a:r>
            <a:r>
              <a:rPr lang="sv-SE" b="1" dirty="0"/>
              <a:t>Formatera bakgrund</a:t>
            </a:r>
            <a:r>
              <a:rPr lang="is-IS" dirty="0"/>
              <a:t>.</a:t>
            </a:r>
            <a:r>
              <a:rPr lang="sv-SE" dirty="0"/>
              <a:t>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[Byt rubriknivå genom att markera</a:t>
            </a:r>
            <a:r>
              <a:rPr lang="sv-SE" baseline="0" dirty="0"/>
              <a:t> ett ord i stycket och klicka </a:t>
            </a:r>
            <a:r>
              <a:rPr lang="sv-SE" b="1" baseline="0" dirty="0"/>
              <a:t>TAB</a:t>
            </a:r>
            <a:r>
              <a:rPr lang="sv-SE" baseline="0" dirty="0"/>
              <a:t>(Mindre) eller </a:t>
            </a:r>
            <a:r>
              <a:rPr lang="sv-SE" b="1" baseline="0" dirty="0"/>
              <a:t>SHIFT + TAB</a:t>
            </a:r>
            <a:r>
              <a:rPr lang="sv-SE" baseline="0" dirty="0"/>
              <a:t>(Större).</a:t>
            </a:r>
            <a:r>
              <a:rPr lang="sv-SE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8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60338" y="1349375"/>
            <a:ext cx="6477000" cy="36449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346B-292C-4441-8B48-07D72E1938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5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A3ABEF-C049-46F1-A460-774B89455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99B1C6E-8D8A-4DAB-887C-BF4B82F6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C9B4FE-4C85-41FB-969B-CA61CC0B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59F0F0-EA5D-489A-89F7-C0922D71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F24272-C697-450A-AD34-2C12303B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81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EC998F-1DFC-4FBA-B5D4-2DCBAE3A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30292D3-F7F2-4B8A-A5E1-7E62892A2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7F45F5-2C68-4DB1-92C4-6A51F8C4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5AE172-4A32-4C9D-8039-5D7CDC41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859781-C071-4829-845F-742F81B4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71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3B64B01-F871-4CAE-A552-10F4FB4CD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0CCB13E-4319-4F18-9F2E-E82AC865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D7A00B-D90C-4EC4-A670-D5F394C9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A39466-2097-45B6-8C25-F596AF99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6BA724-C115-4386-AA84-4020E3D8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04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+bild-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276427" cy="6858000"/>
          </a:xfrm>
          <a:noFill/>
        </p:spPr>
        <p:txBody>
          <a:bodyPr lIns="762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600" b="0">
                <a:solidFill>
                  <a:srgbClr val="FFFFFF"/>
                </a:solidFill>
                <a:latin typeface="+mj-lt"/>
              </a:defRPr>
            </a:lvl1pPr>
            <a:lvl2pPr marL="0" indent="0">
              <a:spcBef>
                <a:spcPts val="1333"/>
              </a:spcBef>
              <a:buNone/>
              <a:defRPr b="1">
                <a:solidFill>
                  <a:srgbClr val="FFFFFF"/>
                </a:solidFill>
              </a:defRPr>
            </a:lvl2pPr>
            <a:lvl3pPr marL="0" indent="0">
              <a:spcBef>
                <a:spcPts val="1333"/>
              </a:spcBef>
              <a:buNone/>
              <a:defRPr sz="2400" b="1">
                <a:solidFill>
                  <a:srgbClr val="FFFFFF"/>
                </a:solidFill>
              </a:defRPr>
            </a:lvl3pPr>
            <a:lvl4pPr marL="0" indent="0">
              <a:spcBef>
                <a:spcPts val="2133"/>
              </a:spcBef>
              <a:buNone/>
              <a:defRPr sz="1867" b="0">
                <a:solidFill>
                  <a:srgbClr val="FFFFFF"/>
                </a:solidFill>
              </a:defRPr>
            </a:lvl4pPr>
            <a:lvl5pPr marL="0" indent="0">
              <a:spcBef>
                <a:spcPts val="1333"/>
              </a:spcBef>
              <a:buNone/>
              <a:defRPr sz="1333" b="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3"/>
            <a:r>
              <a:rPr lang="sv-SE" noProof="0" dirty="0" err="1"/>
              <a:t>Fourth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4"/>
            <a:r>
              <a:rPr lang="sv-SE" noProof="0" dirty="0" err="1"/>
              <a:t>Fifth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0871200" y="482599"/>
            <a:ext cx="914400" cy="1175919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546289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91"/>
            <a:ext cx="7417480" cy="48244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>
              <a:defRPr/>
            </a:pPr>
            <a:fld id="{689F2D8B-41AF-4F0A-96D1-36B06F461775}" type="slidenum">
              <a:rPr lang="sv-SE" smtClean="0"/>
              <a:pPr defTabSz="609585">
                <a:defRPr/>
              </a:pPr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4" y="3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6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504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6" y="6162678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7" y="6374247"/>
            <a:ext cx="83599" cy="83119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6" y="1233491"/>
            <a:ext cx="5545137" cy="48244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6311899" y="3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6" y="404816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712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27A167-0725-4E14-822F-839ED071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AF4325-CB29-4B2A-A26A-5F87722EF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F04610-6F44-48F1-8FF5-57B09C98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BE3B20-E557-4E45-8D33-52173074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D6DF16-3F4B-4D5D-9327-A5C439E9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38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9A6DB6-6EAD-468F-9263-BA240F0E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20C28D-75F1-4D03-89F8-717157642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808A55-E5AE-4648-9B69-0C49E75E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F64B39-1A33-4518-8202-E37C9A5F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458C2B-1D84-427F-924B-871F7702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7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938BB5-59C7-427A-9FBE-6796EE61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B61FA7-DAA0-444F-8B10-C9CC8D848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6D1778-FF07-409C-92D2-A5011448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0DC060-6BA0-461A-9525-B8C8FE29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85BCEEC-AA3D-4266-9AC7-EDCAD60D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552DBA-961C-40EB-B784-9844D134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216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B7195F-6671-4648-BA08-1FD4DD15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5B112E-CB09-4132-93D5-3BEDB4D0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572005-E775-4507-A544-990EC5873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6687F03-905B-47E5-852B-A1A6E5CFE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B89D203-1407-4D61-B9E1-67E382DEA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0126685-83C1-4037-9006-CF422414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35C335A-F71A-4558-9424-7BF9A02B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68B760-C494-4686-9664-9F2D3D70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44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3914A7-5472-48F4-B077-2BA45398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4B22C9E-4764-47C9-B95B-186D82D5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C40B10-1230-41C8-A861-A0CBFC7B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5323D53-8952-47E3-B0A4-00F92197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7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A083419-978C-43F4-ABD2-FE5361E8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BFAECA-FA3B-4CFB-9E1A-D389FC13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19004D-59DE-48B1-B764-B94D053E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22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3421F-376E-46BC-B77A-64EFE4A2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B2D9A6-48E8-4097-A8EB-F5EEB78F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562618-2C20-41D5-9DBD-5D880D806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01B325-DEBF-4C86-BB1F-A53DBBA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CC9DE2-971A-45D5-A291-1F31FBA4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5C3ED2B-90D7-4994-9C35-415E702E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01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8353B9-1842-4A7F-B1A7-8A9DCD86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167EA06-2714-4DBB-86BD-FD8B37DA2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E7E378-9598-4F9F-A010-EA3C41B64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2F0FA8F-79C8-4A68-8166-1249F6D0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B4934F6-D698-4DDF-9C05-F6B091D3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79E46E4-ACE2-445E-ADE2-12731223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80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CF85CF9-AFFB-4F4A-8506-850FB5C2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769F1C-0BA1-46A3-B5F4-1BD127C1B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8E58C5-53AB-4074-A463-B75A8798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E682-2CC8-40AB-84DD-41EDB1E07FCB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FFD787-7C8F-4A11-90A2-1103E70E3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6EFBE1-FB26-40C1-9A89-B7AB66745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6D446-416B-4A7B-824F-30EFE4A0C5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74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403DEB-C679-4FA7-9A0A-A87D3284F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Carolina Axelsson		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4FD2A9-00C0-43DE-9C51-AA212FFD3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Elmia AB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197A335-3773-4973-87F0-45A9C21FCA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3EF8E14-DA8D-4FD0-8373-EAF93FC10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47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_Cross_White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488" b="18294"/>
          <a:stretch/>
        </p:blipFill>
        <p:spPr>
          <a:xfrm>
            <a:off x="314326" y="704852"/>
            <a:ext cx="7255677" cy="560339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 wrap="square" anchor="ctr" anchorCtr="0">
            <a:noAutofit/>
          </a:bodyPr>
          <a:lstStyle/>
          <a:p>
            <a:r>
              <a:rPr lang="sv-SE" sz="5867" dirty="0"/>
              <a:t>Testbädd Digitaliserat jordbruk</a:t>
            </a:r>
          </a:p>
          <a:p>
            <a:br>
              <a:rPr lang="sv-SE" sz="2400" b="1" dirty="0"/>
            </a:br>
            <a:endParaRPr lang="sv-SE" sz="2400" b="1" dirty="0"/>
          </a:p>
          <a:p>
            <a:pPr lvl="1"/>
            <a:r>
              <a:rPr lang="sv-SE" dirty="0">
                <a:latin typeface="+mj-lt"/>
              </a:rPr>
              <a:t>Jonas Engström</a:t>
            </a:r>
          </a:p>
          <a:p>
            <a:pPr lvl="1"/>
            <a:r>
              <a:rPr lang="sv-SE" dirty="0">
                <a:latin typeface="+mj-lt"/>
              </a:rPr>
              <a:t>ESBRI 2019-10-24</a:t>
            </a:r>
            <a:endParaRPr lang="sv-SE" noProof="0" dirty="0">
              <a:latin typeface="+mj-lt"/>
            </a:endParaRPr>
          </a:p>
        </p:txBody>
      </p:sp>
      <p:pic>
        <p:nvPicPr>
          <p:cNvPr id="15" name="Platshållare för bild 14" descr="En bild som visar matta, gardin&#10;&#10;Automatiskt genererad beskrivning">
            <a:extLst>
              <a:ext uri="{FF2B5EF4-FFF2-40B4-BE49-F238E27FC236}">
                <a16:creationId xmlns:a16="http://schemas.microsoft.com/office/drawing/2014/main" id="{050484C7-8E08-4787-9144-2DA2510DD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6ECFD75-903D-46A1-BC4D-84AACDB7A8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7305223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12">
            <a:extLst>
              <a:ext uri="{FF2B5EF4-FFF2-40B4-BE49-F238E27FC236}">
                <a16:creationId xmlns:a16="http://schemas.microsoft.com/office/drawing/2014/main" id="{6CCF7B8A-341F-42BC-96BF-9EEABCCCDC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3219" y="1650717"/>
            <a:ext cx="6929092" cy="4015872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Testbädd Digitaliserat Jordbruk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354667" y="2007653"/>
            <a:ext cx="5869094" cy="3302000"/>
          </a:xfrm>
        </p:spPr>
        <p:txBody>
          <a:bodyPr>
            <a:noAutofit/>
          </a:bodyPr>
          <a:lstStyle/>
          <a:p>
            <a:r>
              <a:rPr lang="sv-SE" sz="2133" dirty="0"/>
              <a:t>Arena för ny teknik för jordbruket</a:t>
            </a:r>
          </a:p>
          <a:p>
            <a:pPr lvl="1"/>
            <a:r>
              <a:rPr lang="sv-SE" sz="2133" dirty="0"/>
              <a:t>Digitalisering</a:t>
            </a:r>
          </a:p>
          <a:p>
            <a:pPr lvl="1"/>
            <a:r>
              <a:rPr lang="sv-SE" sz="2133" dirty="0"/>
              <a:t>Automatisering</a:t>
            </a:r>
          </a:p>
          <a:p>
            <a:pPr lvl="1"/>
            <a:r>
              <a:rPr lang="sv-SE" sz="2133" dirty="0"/>
              <a:t>Fossilfri odling </a:t>
            </a:r>
          </a:p>
          <a:p>
            <a:r>
              <a:rPr lang="sv-SE" sz="2133" dirty="0"/>
              <a:t>Tillgång till relevant kontext, kompetens, teknik och data</a:t>
            </a:r>
          </a:p>
          <a:p>
            <a:r>
              <a:rPr lang="sv-SE" sz="2133" dirty="0"/>
              <a:t>Korskoppling av akademi, offentliga aktörer, industri och jordbruk.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689F2D8B-41AF-4F0A-96D1-36B06F461775}" type="slidenum">
              <a:rPr lang="sv-SE"/>
              <a:pPr defTabSz="609585"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29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1778A39-1E4A-4959-ACD5-19163D5D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RISE </a:t>
            </a:r>
          </a:p>
          <a:p>
            <a:pPr marL="990575" lvl="2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Jordbruk och Livsmedel</a:t>
            </a:r>
          </a:p>
          <a:p>
            <a:pPr marL="990575" lvl="2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ICT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SLU</a:t>
            </a:r>
          </a:p>
          <a:p>
            <a:pPr marL="990575" lvl="2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Ultuna, Skara, Alnarp</a:t>
            </a:r>
          </a:p>
          <a:p>
            <a:pPr marL="990575" lvl="2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Green Innovation park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Ericsson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Telia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Volvo Penta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SMHI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Jordbruksverket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LRF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endParaRPr lang="sv-SE" sz="18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CFBC09-9B53-4680-BDA9-6CCB6A628D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>
              <a:spcBef>
                <a:spcPts val="800"/>
              </a:spcBef>
              <a:buFontTx/>
              <a:buChar char="-"/>
            </a:pPr>
            <a:endParaRPr lang="sv-SE" sz="1600" dirty="0"/>
          </a:p>
          <a:p>
            <a:pPr>
              <a:spcBef>
                <a:spcPts val="800"/>
              </a:spcBef>
              <a:buFontTx/>
              <a:buChar char="-"/>
            </a:pPr>
            <a:r>
              <a:rPr lang="sv-SE" dirty="0"/>
              <a:t>Samarbeten</a:t>
            </a:r>
          </a:p>
          <a:p>
            <a:pPr lvl="1">
              <a:spcBef>
                <a:spcPts val="800"/>
              </a:spcBef>
              <a:buFontTx/>
              <a:buChar char="-"/>
            </a:pPr>
            <a:r>
              <a:rPr lang="sv-SE" sz="1600" dirty="0"/>
              <a:t>Nationellt: </a:t>
            </a:r>
            <a:r>
              <a:rPr lang="sv-SE" sz="1600" dirty="0" err="1"/>
              <a:t>Bl</a:t>
            </a:r>
            <a:r>
              <a:rPr lang="sv-SE" sz="1600" dirty="0"/>
              <a:t> a </a:t>
            </a:r>
            <a:r>
              <a:rPr lang="sv-SE" sz="1600" dirty="0" err="1"/>
              <a:t>AgTech</a:t>
            </a:r>
            <a:r>
              <a:rPr lang="sv-SE" sz="1600" dirty="0"/>
              <a:t> 2030</a:t>
            </a:r>
          </a:p>
          <a:p>
            <a:pPr lvl="1">
              <a:spcBef>
                <a:spcPts val="800"/>
              </a:spcBef>
              <a:buFontTx/>
              <a:buChar char="-"/>
            </a:pPr>
            <a:r>
              <a:rPr lang="sv-SE" sz="1600" dirty="0"/>
              <a:t>Nordiskt nätverk för testbäddar inom gröna näringar</a:t>
            </a:r>
          </a:p>
          <a:p>
            <a:pPr lvl="1">
              <a:spcBef>
                <a:spcPts val="800"/>
              </a:spcBef>
              <a:buFontTx/>
              <a:buChar char="-"/>
            </a:pPr>
            <a:r>
              <a:rPr lang="sv-SE" sz="1600" dirty="0"/>
              <a:t>EU: IOF2020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00FBDE6-34E3-4630-BD27-A0748069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04816"/>
            <a:ext cx="7797609" cy="492443"/>
          </a:xfrm>
        </p:spPr>
        <p:txBody>
          <a:bodyPr>
            <a:normAutofit fontScale="90000"/>
          </a:bodyPr>
          <a:lstStyle/>
          <a:p>
            <a:r>
              <a:rPr lang="sv-SE" dirty="0"/>
              <a:t>Bred partnergrupp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05DA543-2B3D-4A53-8B58-1FC968B518CE}"/>
              </a:ext>
            </a:extLst>
          </p:cNvPr>
          <p:cNvSpPr/>
          <p:nvPr/>
        </p:nvSpPr>
        <p:spPr>
          <a:xfrm>
            <a:off x="4405205" y="1233490"/>
            <a:ext cx="4471481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Region Uppsala 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Uppsala kommun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Lantmännen 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Dataväxt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 err="1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Yara</a:t>
            </a:r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</a:endParaRP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Bayer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LRF Konsult</a:t>
            </a: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 err="1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Intellolabs</a:t>
            </a:r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</a:endParaRP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Deep </a:t>
            </a:r>
            <a:r>
              <a:rPr lang="sv-SE" dirty="0" err="1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Forestry</a:t>
            </a:r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</a:endParaRP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 err="1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Solvi</a:t>
            </a:r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</a:endParaRPr>
          </a:p>
          <a:p>
            <a:pPr marL="457189" lvl="1" indent="-228594" defTabSz="914377">
              <a:lnSpc>
                <a:spcPct val="100000"/>
              </a:lnSpc>
              <a:spcBef>
                <a:spcPts val="800"/>
              </a:spcBef>
              <a:buClr>
                <a:srgbClr val="BEBD00"/>
              </a:buClr>
              <a:buFont typeface="Wingdings" panose="05000000000000000000" pitchFamily="2" charset="2"/>
              <a:buChar char="§"/>
            </a:pPr>
            <a:r>
              <a:rPr lang="sv-SE" dirty="0" err="1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Ecoloop</a:t>
            </a:r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</a:endParaRPr>
          </a:p>
          <a:p>
            <a:pPr marL="457189" lvl="1" indent="-228594" defTabSz="914377">
              <a:spcAft>
                <a:spcPts val="600"/>
              </a:spcAft>
              <a:buClr>
                <a:srgbClr val="BEBD00"/>
              </a:buClr>
              <a:buFont typeface="Wingdings" panose="05000000000000000000" pitchFamily="2" charset="2"/>
              <a:buChar char="§"/>
              <a:defRPr/>
            </a:pPr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2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B995BFB-66EB-4C00-B2A8-E4E0D74B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7" y="1233491"/>
            <a:ext cx="3966270" cy="482441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Etablerad arena för utveckling av ny teknik för jordbruket</a:t>
            </a:r>
          </a:p>
          <a:p>
            <a:r>
              <a:rPr lang="sv-SE" dirty="0"/>
              <a:t>Digitalisering</a:t>
            </a:r>
          </a:p>
          <a:p>
            <a:pPr lvl="1"/>
            <a:r>
              <a:rPr lang="sv-SE" dirty="0"/>
              <a:t>Testbäddens datainfrastruktur blir de facto standard</a:t>
            </a:r>
          </a:p>
          <a:p>
            <a:pPr lvl="1"/>
            <a:r>
              <a:rPr lang="sv-SE" dirty="0"/>
              <a:t>Beslutsstöd och Digital Twin</a:t>
            </a:r>
          </a:p>
          <a:p>
            <a:r>
              <a:rPr lang="sv-SE" dirty="0"/>
              <a:t>Autonoma maskiner</a:t>
            </a:r>
          </a:p>
          <a:p>
            <a:pPr lvl="1"/>
            <a:r>
              <a:rPr lang="sv-SE" dirty="0"/>
              <a:t>Helt autonom odling</a:t>
            </a:r>
          </a:p>
          <a:p>
            <a:r>
              <a:rPr lang="sv-SE" dirty="0"/>
              <a:t>Helt fossilfritt</a:t>
            </a:r>
          </a:p>
          <a:p>
            <a:pPr lvl="1"/>
            <a:r>
              <a:rPr lang="sv-SE" dirty="0"/>
              <a:t>Eldrivna maskiner</a:t>
            </a:r>
          </a:p>
          <a:p>
            <a:pPr lvl="1"/>
            <a:r>
              <a:rPr lang="sv-SE" dirty="0"/>
              <a:t>Fossilfritt kväve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C1C6CC1-D3A5-4CD3-8B43-A1E98E12F7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F8587C2-8123-4DB9-93AD-7B22532AF2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>
              <a:defRPr/>
            </a:pPr>
            <a:fld id="{689F2D8B-41AF-4F0A-96D1-36B06F461775}" type="slidenum">
              <a:rPr lang="sv-SE">
                <a:solidFill>
                  <a:prstClr val="black">
                    <a:tint val="75000"/>
                  </a:prstClr>
                </a:solidFill>
                <a:latin typeface="Arial"/>
              </a:rPr>
              <a:pPr defTabSz="609585">
                <a:defRPr/>
              </a:pPr>
              <a:t>5</a:t>
            </a:fld>
            <a:endParaRPr lang="sv-S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1C39626-B75D-4EEF-BC06-95789878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Vision testbädd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4DA4279-3F19-434A-8AE6-B4470D937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385" y="347948"/>
            <a:ext cx="7417795" cy="63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8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208918" y="10674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" y="1"/>
            <a:ext cx="12879964" cy="6946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343608" y="2"/>
            <a:ext cx="13515627" cy="7123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30867" y="896939"/>
            <a:ext cx="11741151" cy="6226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Bild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3608" y="2"/>
            <a:ext cx="13515627" cy="726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textruta 8"/>
          <p:cNvSpPr txBox="1"/>
          <p:nvPr/>
        </p:nvSpPr>
        <p:spPr>
          <a:xfrm>
            <a:off x="0" y="6239147"/>
            <a:ext cx="776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23353" y="5274707"/>
            <a:ext cx="47523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</a:rPr>
              <a:t>Karola</a:t>
            </a:r>
            <a:r>
              <a:rPr lang="sv-SE" b="1" dirty="0">
                <a:solidFill>
                  <a:schemeClr val="bg1"/>
                </a:solidFill>
              </a:rPr>
              <a:t> Reuterström</a:t>
            </a:r>
          </a:p>
          <a:p>
            <a:r>
              <a:rPr lang="sv-SE" dirty="0">
                <a:solidFill>
                  <a:schemeClr val="bg1"/>
                </a:solidFill>
              </a:rPr>
              <a:t>Stora </a:t>
            </a:r>
            <a:r>
              <a:rPr lang="sv-SE" dirty="0" err="1">
                <a:solidFill>
                  <a:schemeClr val="bg1"/>
                </a:solidFill>
              </a:rPr>
              <a:t>Lövhulta</a:t>
            </a:r>
            <a:r>
              <a:rPr lang="sv-SE" dirty="0">
                <a:solidFill>
                  <a:schemeClr val="bg1"/>
                </a:solidFill>
              </a:rPr>
              <a:t> gård -  ett mellansvenskt jordbruk</a:t>
            </a:r>
          </a:p>
          <a:p>
            <a:r>
              <a:rPr lang="sv-SE" dirty="0">
                <a:solidFill>
                  <a:schemeClr val="bg1"/>
                </a:solidFill>
              </a:rPr>
              <a:t>-Vetenskap som grund</a:t>
            </a:r>
          </a:p>
          <a:p>
            <a:r>
              <a:rPr lang="sv-SE" dirty="0">
                <a:solidFill>
                  <a:schemeClr val="bg1"/>
                </a:solidFill>
              </a:rPr>
              <a:t>-Teknik för precision</a:t>
            </a:r>
          </a:p>
          <a:p>
            <a:r>
              <a:rPr lang="sv-SE" dirty="0">
                <a:solidFill>
                  <a:schemeClr val="bg1"/>
                </a:solidFill>
              </a:rPr>
              <a:t>-Bördighet för lönsamhet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147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202</Words>
  <Application>Microsoft Macintosh PowerPoint</Application>
  <PresentationFormat>Bredbild</PresentationFormat>
  <Paragraphs>64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Wingdings</vt:lpstr>
      <vt:lpstr>Office-tema</vt:lpstr>
      <vt:lpstr>Carolina Axelsson  </vt:lpstr>
      <vt:lpstr>PowerPoint-presentation</vt:lpstr>
      <vt:lpstr>Testbädd Digitaliserat Jordbruk</vt:lpstr>
      <vt:lpstr>Bred partnergrupp</vt:lpstr>
      <vt:lpstr>Vision testbädd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Carolina Axelsson</dc:title>
  <dc:creator>Carolina Axelsson</dc:creator>
  <cp:lastModifiedBy>Åse Karlén</cp:lastModifiedBy>
  <cp:revision>7</cp:revision>
  <dcterms:created xsi:type="dcterms:W3CDTF">2019-10-23T07:25:24Z</dcterms:created>
  <dcterms:modified xsi:type="dcterms:W3CDTF">2019-10-25T11:58:26Z</dcterms:modified>
</cp:coreProperties>
</file>