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79" r:id="rId3"/>
    <p:sldId id="280" r:id="rId4"/>
    <p:sldId id="281" r:id="rId5"/>
    <p:sldId id="271" r:id="rId6"/>
    <p:sldId id="272" r:id="rId7"/>
    <p:sldId id="273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8" r:id="rId18"/>
    <p:sldId id="274" r:id="rId19"/>
    <p:sldId id="275" r:id="rId20"/>
    <p:sldId id="276" r:id="rId21"/>
    <p:sldId id="282" r:id="rId22"/>
    <p:sldId id="28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0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0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0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0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0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40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40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40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4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002F"/>
    <a:srgbClr val="CC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28" autoAdjust="0"/>
  </p:normalViewPr>
  <p:slideViewPr>
    <p:cSldViewPr>
      <p:cViewPr varScale="1">
        <p:scale>
          <a:sx n="82" d="100"/>
          <a:sy n="82" d="100"/>
        </p:scale>
        <p:origin x="-11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6BD7A2-57CE-0947-8214-0F011C644B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157690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D8745B-1BFB-224C-BAE3-3E2058AD69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386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i-FI" smtClean="0"/>
              <a:t>Click to edit Master title style</a:t>
            </a:r>
            <a:endParaRPr lang="sv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Click to edit Master subtitle style</a:t>
            </a:r>
            <a:endParaRPr lang="sv-FI"/>
          </a:p>
        </p:txBody>
      </p:sp>
      <p:sp>
        <p:nvSpPr>
          <p:cNvPr id="4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EA799792-9359-B843-AFDB-C082DF504E3C}" type="datetime1">
              <a:rPr lang="sv-FI"/>
              <a:pPr/>
              <a:t>05/12/14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/>
              <a:t>Åbo Akademi University | Domkyrkotorget 3 | 20500 Åbo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CD2F8105-1C9A-1A47-B447-E43F6CBAA5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772816"/>
            <a:ext cx="7272337" cy="4105051"/>
          </a:xfrm>
        </p:spPr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sv-FI"/>
          </a:p>
        </p:txBody>
      </p:sp>
      <p:sp>
        <p:nvSpPr>
          <p:cNvPr id="4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1E7F2188-6D1D-524B-9522-50B3EB6F8FCA}" type="datetime1">
              <a:rPr lang="sv-FI"/>
              <a:pPr/>
              <a:t>05/12/14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/>
              <a:t>Åbo Akademi University | Domkyrkotorget 3 | 20500 Åbo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679CD0DD-471D-2148-84B5-57E283855B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i-FI" smtClean="0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615D1886-2B1A-774E-93E4-AE041E543BD6}" type="datetime1">
              <a:rPr lang="sv-FI"/>
              <a:pPr/>
              <a:t>05/12/14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/>
              <a:t>Åbo Akademi University | Domkyrkotorget 3 | 20500 Åbo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6ADCA957-C62A-BB42-915B-502FD19087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5" y="1700213"/>
            <a:ext cx="3559175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sv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700213"/>
            <a:ext cx="3560762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sv-FI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89C7C61B-0C32-374D-9CFC-C7208C22CA0C}" type="datetime1">
              <a:rPr lang="sv-FI"/>
              <a:pPr/>
              <a:t>05/12/14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/>
              <a:t>Åbo Akademi University | Domkyrkotorget 3 | 20500 Åbo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34261953-A094-4342-8789-13585DA0C7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30971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sv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30971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sv-FI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0D45E023-9095-5C4B-AE1A-A3278F55F0C6}" type="datetime1">
              <a:rPr lang="sv-FI"/>
              <a:pPr/>
              <a:t>05/12/14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/>
              <a:t>Åbo Akademi University | Domkyrkotorget 3 | 20500 Åbo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36BB2395-82F6-914A-A6F1-AE8E01A53A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sv-FI"/>
          </a:p>
        </p:txBody>
      </p:sp>
      <p:sp>
        <p:nvSpPr>
          <p:cNvPr id="3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D8067BE4-6DF8-7B4E-909F-B270C2BD6920}" type="datetime1">
              <a:rPr lang="sv-FI"/>
              <a:pPr/>
              <a:t>05/12/14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/>
              <a:t>Åbo Akademi University | Domkyrkotorget 3 | 20500 Åbo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A88361A8-6D66-D84C-9AC4-55C01A8091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CE30A0C6-2F3B-F04D-81C1-23E00ADC9EF4}" type="datetime1">
              <a:rPr lang="sv-FI"/>
              <a:pPr/>
              <a:t>05/12/14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/>
              <a:t>Åbo Akademi University | Domkyrkotorget 3 | 20500 Åbo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56BD5000-78F2-EB43-8081-86191F511C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3008313" cy="6480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202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sv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2204864"/>
            <a:ext cx="3008313" cy="38884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797194FF-53A5-AE4A-BB86-B27D4CA7BCCF}" type="datetime1">
              <a:rPr lang="sv-FI"/>
              <a:pPr/>
              <a:t>05/12/14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/>
              <a:t>Åbo Akademi University | Domkyrkotorget 3 | 20500 Åbo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1C6A7FF4-922E-0548-9D1B-67B88176FB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sv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Drag picture to placeholder or click icon to add</a:t>
            </a:r>
            <a:endParaRPr lang="sv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955C7978-8A10-CA40-B681-BB68EB92C852}" type="datetime1">
              <a:rPr lang="sv-FI"/>
              <a:pPr/>
              <a:t>05/12/14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/>
              <a:t>Åbo Akademi University | Domkyrkotorget 3 | 20500 Åbo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EAD870A1-C389-8942-BB46-537D1E8FB6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jpe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54000" y="260350"/>
            <a:ext cx="71755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6473825"/>
            <a:ext cx="9144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476250"/>
            <a:ext cx="72723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1029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1700213"/>
            <a:ext cx="7272337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67625" y="6553200"/>
            <a:ext cx="865188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Gill Sans MT" pitchFamily="40" charset="-18"/>
              </a:defRPr>
            </a:lvl1pPr>
          </a:lstStyle>
          <a:p>
            <a:fld id="{8B0677D3-5001-5D46-A21A-8797E2E5C6C9}" type="datetime1">
              <a:rPr lang="sv-FI"/>
              <a:pPr/>
              <a:t>05/12/14</a:t>
            </a:fld>
            <a:endParaRPr lang="en-US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39975" y="6553200"/>
            <a:ext cx="5327650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Gill Sans MT" pitchFamily="40" charset="-18"/>
              </a:defRPr>
            </a:lvl1pPr>
          </a:lstStyle>
          <a:p>
            <a:r>
              <a:rPr lang="en-US"/>
              <a:t>Åbo Akademi University | Domkyrkotorget 3 | 20500 Åbo</a:t>
            </a:r>
          </a:p>
        </p:txBody>
      </p:sp>
      <p:sp>
        <p:nvSpPr>
          <p:cNvPr id="2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4250" y="6551613"/>
            <a:ext cx="4318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Gill Sans MT" pitchFamily="40" charset="-18"/>
              </a:defRPr>
            </a:lvl1pPr>
          </a:lstStyle>
          <a:p>
            <a:fld id="{5049DCFD-FFA4-3D42-9EA3-93E65FCC7DF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A0002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A0002F"/>
          </a:solidFill>
          <a:effectLst>
            <a:outerShdw blurRad="38100" dist="38100" dir="2700000" algn="tl">
              <a:srgbClr val="C0C0C0"/>
            </a:outerShdw>
          </a:effectLst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A0002F"/>
          </a:solidFill>
          <a:effectLst>
            <a:outerShdw blurRad="38100" dist="38100" dir="2700000" algn="tl">
              <a:srgbClr val="C0C0C0"/>
            </a:outerShdw>
          </a:effectLst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A0002F"/>
          </a:solidFill>
          <a:effectLst>
            <a:outerShdw blurRad="38100" dist="38100" dir="2700000" algn="tl">
              <a:srgbClr val="C0C0C0"/>
            </a:outerShdw>
          </a:effectLst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A0002F"/>
          </a:solidFill>
          <a:effectLst>
            <a:outerShdw blurRad="38100" dist="38100" dir="2700000" algn="tl">
              <a:srgbClr val="C0C0C0"/>
            </a:outerShdw>
          </a:effectLst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A0002F"/>
          </a:solidFill>
          <a:effectLst>
            <a:outerShdw blurRad="38100" dist="38100" dir="2700000" algn="tl">
              <a:srgbClr val="C0C0C0"/>
            </a:outerShdw>
          </a:effectLst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A0002F"/>
          </a:solidFill>
          <a:effectLst>
            <a:outerShdw blurRad="38100" dist="38100" dir="2700000" algn="tl">
              <a:srgbClr val="C0C0C0"/>
            </a:outerShdw>
          </a:effectLst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A0002F"/>
          </a:solidFill>
          <a:effectLst>
            <a:outerShdw blurRad="38100" dist="38100" dir="2700000" algn="tl">
              <a:srgbClr val="C0C0C0"/>
            </a:outerShdw>
          </a:effectLst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A0002F"/>
          </a:solidFill>
          <a:effectLst>
            <a:outerShdw blurRad="38100" dist="38100" dir="2700000" algn="tl">
              <a:srgbClr val="C0C0C0"/>
            </a:outerShdw>
          </a:effectLst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0002F"/>
        </a:buClr>
        <a:buFont typeface="Wingdings" pitchFamily="40" charset="2"/>
        <a:buChar char="§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0002F"/>
        </a:buClr>
        <a:buFont typeface="Arial" pitchFamily="40" charset="0"/>
        <a:buChar char="–"/>
        <a:defRPr sz="2800">
          <a:solidFill>
            <a:schemeClr val="tx1"/>
          </a:solidFill>
          <a:latin typeface="+mn-lt"/>
          <a:ea typeface="ＭＳ Ｐゴシック" pitchFamily="4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0002F"/>
        </a:buClr>
        <a:buChar char="•"/>
        <a:defRPr sz="2400">
          <a:solidFill>
            <a:schemeClr val="tx1"/>
          </a:solidFill>
          <a:latin typeface="+mn-lt"/>
          <a:ea typeface="ＭＳ Ｐゴシック" pitchFamily="4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0002F"/>
        </a:buClr>
        <a:buFont typeface="Arial" pitchFamily="40" charset="0"/>
        <a:buChar char="–"/>
        <a:defRPr sz="2000">
          <a:solidFill>
            <a:schemeClr val="tx1"/>
          </a:solidFill>
          <a:latin typeface="+mn-lt"/>
          <a:ea typeface="ＭＳ Ｐゴシック" pitchFamily="4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0002F"/>
        </a:buClr>
        <a:buFont typeface="Arial" pitchFamily="40" charset="0"/>
        <a:buChar char="»"/>
        <a:defRPr sz="2000">
          <a:solidFill>
            <a:schemeClr val="tx1"/>
          </a:solidFill>
          <a:latin typeface="+mn-lt"/>
          <a:ea typeface="ＭＳ Ｐゴシック" pitchFamily="4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0002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0002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0002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0002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40769"/>
            <a:ext cx="7772400" cy="2259684"/>
          </a:xfrm>
        </p:spPr>
        <p:txBody>
          <a:bodyPr/>
          <a:lstStyle/>
          <a:p>
            <a:pPr eaLnBrk="1" hangingPunct="1"/>
            <a:r>
              <a:rPr lang="sv-FI" dirty="0" smtClean="0"/>
              <a:t>Tillväxt – ett hot mot snabbväxande företag eller myten om de lönsamma snabbväxarna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40760" cy="1752600"/>
          </a:xfrm>
        </p:spPr>
        <p:txBody>
          <a:bodyPr/>
          <a:lstStyle/>
          <a:p>
            <a:pPr eaLnBrk="1" hangingPunct="1"/>
            <a:r>
              <a:rPr lang="sv-FI" dirty="0" smtClean="0"/>
              <a:t>Malin Brännback, professor</a:t>
            </a:r>
          </a:p>
          <a:p>
            <a:pPr eaLnBrk="1" hangingPunct="1"/>
            <a:r>
              <a:rPr lang="sv-FI" sz="2000" dirty="0" smtClean="0"/>
              <a:t>Åbo Akademi, Åbo Finland</a:t>
            </a:r>
          </a:p>
          <a:p>
            <a:pPr eaLnBrk="1" hangingPunct="1"/>
            <a:r>
              <a:rPr lang="sv-FI" sz="2000" dirty="0" smtClean="0"/>
              <a:t>Stockholms universitet</a:t>
            </a:r>
          </a:p>
          <a:p>
            <a:pPr eaLnBrk="1" hangingPunct="1"/>
            <a:endParaRPr lang="en-US" sz="2000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fld id="{A9B8F31D-A0E6-DB4F-92E9-1E753908EC8E}" type="datetime1">
              <a:rPr lang="sv-FI"/>
              <a:pPr/>
              <a:t>05/12/14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Åbo Akademi University | Domkyrkotorget 3 | 20500 Åbo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fld id="{2B87B699-F6DD-FA46-945A-2A0C5BEFAB72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Tillväxt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 err="1" smtClean="0"/>
              <a:t>inte</a:t>
            </a:r>
            <a:r>
              <a:rPr lang="en-US" dirty="0" smtClean="0"/>
              <a:t> </a:t>
            </a:r>
            <a:r>
              <a:rPr lang="en-US" dirty="0" err="1" smtClean="0"/>
              <a:t>alltid</a:t>
            </a:r>
            <a:r>
              <a:rPr lang="en-US" dirty="0" smtClean="0"/>
              <a:t> </a:t>
            </a:r>
            <a:r>
              <a:rPr lang="en-US" dirty="0" err="1" smtClean="0"/>
              <a:t>bara</a:t>
            </a:r>
            <a:r>
              <a:rPr lang="en-US" dirty="0" smtClean="0"/>
              <a:t> BRA</a:t>
            </a:r>
          </a:p>
          <a:p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 err="1" smtClean="0"/>
              <a:t>synnerligen</a:t>
            </a:r>
            <a:r>
              <a:rPr lang="en-US" dirty="0" smtClean="0"/>
              <a:t> </a:t>
            </a:r>
            <a:r>
              <a:rPr lang="en-US" dirty="0" err="1" smtClean="0"/>
              <a:t>problematiskt</a:t>
            </a:r>
            <a:endParaRPr lang="en-US" dirty="0" smtClean="0"/>
          </a:p>
          <a:p>
            <a:r>
              <a:rPr lang="en-US" dirty="0" err="1" smtClean="0"/>
              <a:t>Sannolikt</a:t>
            </a:r>
            <a:r>
              <a:rPr lang="en-US" dirty="0" smtClean="0"/>
              <a:t> </a:t>
            </a:r>
            <a:r>
              <a:rPr lang="en-US" dirty="0" err="1" smtClean="0"/>
              <a:t>inte</a:t>
            </a:r>
            <a:r>
              <a:rPr lang="en-US" dirty="0" smtClean="0"/>
              <a:t> </a:t>
            </a:r>
            <a:r>
              <a:rPr lang="en-US" dirty="0" err="1" smtClean="0"/>
              <a:t>bestående</a:t>
            </a:r>
            <a:endParaRPr lang="en-US" dirty="0" smtClean="0"/>
          </a:p>
          <a:p>
            <a:r>
              <a:rPr lang="en-US" dirty="0" err="1" smtClean="0"/>
              <a:t>Betyder</a:t>
            </a:r>
            <a:r>
              <a:rPr lang="en-US" dirty="0" smtClean="0"/>
              <a:t> </a:t>
            </a:r>
            <a:r>
              <a:rPr lang="en-US" dirty="0" err="1" smtClean="0"/>
              <a:t>inte</a:t>
            </a:r>
            <a:r>
              <a:rPr lang="en-US" dirty="0" smtClean="0"/>
              <a:t> </a:t>
            </a:r>
            <a:r>
              <a:rPr lang="en-US" dirty="0" err="1" smtClean="0"/>
              <a:t>nödvändigtvis</a:t>
            </a:r>
            <a:r>
              <a:rPr lang="en-US" dirty="0" smtClean="0"/>
              <a:t> </a:t>
            </a:r>
            <a:r>
              <a:rPr lang="en-US" dirty="0" err="1" smtClean="0"/>
              <a:t>massor</a:t>
            </a:r>
            <a:r>
              <a:rPr lang="en-US" dirty="0" smtClean="0"/>
              <a:t> med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jobb</a:t>
            </a:r>
            <a:endParaRPr lang="en-US" dirty="0" smtClean="0"/>
          </a:p>
          <a:p>
            <a:r>
              <a:rPr lang="en-US" dirty="0" err="1" smtClean="0"/>
              <a:t>Sällan</a:t>
            </a:r>
            <a:r>
              <a:rPr lang="en-US" dirty="0" smtClean="0"/>
              <a:t> </a:t>
            </a:r>
            <a:r>
              <a:rPr lang="en-US" dirty="0" err="1" smtClean="0"/>
              <a:t>automatiskt</a:t>
            </a:r>
            <a:r>
              <a:rPr lang="en-US" dirty="0" smtClean="0"/>
              <a:t> = </a:t>
            </a:r>
            <a:r>
              <a:rPr lang="en-US" dirty="0" err="1" smtClean="0"/>
              <a:t>lönsamhet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1E7F2188-6D1D-524B-9522-50B3EB6F8FCA}" type="datetime1">
              <a:rPr lang="sv-FI" smtClean="0"/>
              <a:pPr/>
              <a:t>05/12/14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Åbo Akademi University | Domkyrkotorget 3 | 20500 Åbo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D0DD-471D-2148-84B5-57E283855BE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8242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7584" y="1772816"/>
            <a:ext cx="7772400" cy="2520280"/>
          </a:xfrm>
        </p:spPr>
        <p:txBody>
          <a:bodyPr/>
          <a:lstStyle/>
          <a:p>
            <a:pPr algn="r"/>
            <a:r>
              <a:rPr lang="en-US" dirty="0" smtClean="0"/>
              <a:t>Nothing will kill you more dead than your own success</a:t>
            </a:r>
            <a:br>
              <a:rPr lang="en-US" dirty="0" smtClean="0"/>
            </a:br>
            <a:r>
              <a:rPr lang="en-US" sz="1800" dirty="0" smtClean="0">
                <a:solidFill>
                  <a:schemeClr val="tx1"/>
                </a:solidFill>
              </a:rPr>
              <a:t>Neil Churchill, </a:t>
            </a:r>
            <a:r>
              <a:rPr lang="en-US" sz="1800" dirty="0" err="1" smtClean="0">
                <a:solidFill>
                  <a:schemeClr val="tx1"/>
                </a:solidFill>
              </a:rPr>
              <a:t>cirka</a:t>
            </a:r>
            <a:r>
              <a:rPr lang="en-US" sz="1800" dirty="0" smtClean="0">
                <a:solidFill>
                  <a:schemeClr val="tx1"/>
                </a:solidFill>
              </a:rPr>
              <a:t> 2001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1E7F2188-6D1D-524B-9522-50B3EB6F8FCA}" type="datetime1">
              <a:rPr lang="sv-FI" smtClean="0"/>
              <a:pPr/>
              <a:t>05/12/14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Åbo Akademi University | Domkyrkotorget 3 | 20500 Åbo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D0DD-471D-2148-84B5-57E283855BE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645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0525" y="609600"/>
            <a:ext cx="7686675" cy="5480050"/>
            <a:chOff x="390525" y="609600"/>
            <a:chExt cx="7686675" cy="5480050"/>
          </a:xfrm>
        </p:grpSpPr>
        <p:sp>
          <p:nvSpPr>
            <p:cNvPr id="40" name="Rectangle 39"/>
            <p:cNvSpPr/>
            <p:nvPr/>
          </p:nvSpPr>
          <p:spPr bwMode="auto">
            <a:xfrm>
              <a:off x="1546225" y="1452563"/>
              <a:ext cx="6530975" cy="4633912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41" name="Straight Connector 40"/>
            <p:cNvCxnSpPr>
              <a:stCxn id="40" idx="0"/>
              <a:endCxn id="40" idx="2"/>
            </p:cNvCxnSpPr>
            <p:nvPr/>
          </p:nvCxnSpPr>
          <p:spPr bwMode="auto">
            <a:xfrm rot="16200000" flipH="1">
              <a:off x="2493170" y="3767931"/>
              <a:ext cx="4633912" cy="317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40" idx="1"/>
              <a:endCxn id="40" idx="3"/>
            </p:cNvCxnSpPr>
            <p:nvPr/>
          </p:nvCxnSpPr>
          <p:spPr bwMode="auto">
            <a:xfrm rot="10800000" flipH="1">
              <a:off x="1546225" y="3770313"/>
              <a:ext cx="6530975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366" name="TextBox 9"/>
            <p:cNvSpPr txBox="1">
              <a:spLocks noChangeArrowheads="1"/>
            </p:cNvSpPr>
            <p:nvPr/>
          </p:nvSpPr>
          <p:spPr bwMode="auto">
            <a:xfrm>
              <a:off x="4359545" y="609600"/>
              <a:ext cx="1769727" cy="369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>
                  <a:latin typeface="Calibri" charset="0"/>
                </a:rPr>
                <a:t>Growth</a:t>
              </a:r>
            </a:p>
          </p:txBody>
        </p:sp>
        <p:sp>
          <p:nvSpPr>
            <p:cNvPr id="15367" name="TextBox 10"/>
            <p:cNvSpPr txBox="1">
              <a:spLocks noChangeArrowheads="1"/>
            </p:cNvSpPr>
            <p:nvPr/>
          </p:nvSpPr>
          <p:spPr bwMode="auto">
            <a:xfrm rot="16200000">
              <a:off x="-68941" y="3587057"/>
              <a:ext cx="1291978" cy="3730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charset="0"/>
                </a:rPr>
                <a:t>Profitability</a:t>
              </a:r>
            </a:p>
          </p:txBody>
        </p:sp>
        <p:sp>
          <p:nvSpPr>
            <p:cNvPr id="15368" name="TextBox 13"/>
            <p:cNvSpPr txBox="1">
              <a:spLocks noChangeArrowheads="1"/>
            </p:cNvSpPr>
            <p:nvPr/>
          </p:nvSpPr>
          <p:spPr bwMode="auto">
            <a:xfrm rot="16200000">
              <a:off x="-1310464" y="3506729"/>
              <a:ext cx="451951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latin typeface="Calibri" charset="0"/>
              </a:endParaRPr>
            </a:p>
            <a:p>
              <a:pPr eaLnBrk="1" hangingPunct="1"/>
              <a:r>
                <a:rPr lang="en-US" sz="1800">
                  <a:latin typeface="Calibri" charset="0"/>
                </a:rPr>
                <a:t>High					Low</a:t>
              </a:r>
            </a:p>
          </p:txBody>
        </p:sp>
        <p:sp>
          <p:nvSpPr>
            <p:cNvPr id="15369" name="TextBox 14"/>
            <p:cNvSpPr txBox="1">
              <a:spLocks noChangeArrowheads="1"/>
            </p:cNvSpPr>
            <p:nvPr/>
          </p:nvSpPr>
          <p:spPr bwMode="auto">
            <a:xfrm>
              <a:off x="2561559" y="1106307"/>
              <a:ext cx="4498972" cy="369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>
                  <a:latin typeface="Calibri" charset="0"/>
                </a:rPr>
                <a:t>Low					High	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>
              <a:off x="3168650" y="5211763"/>
              <a:ext cx="3535363" cy="1587"/>
            </a:xfrm>
            <a:prstGeom prst="straightConnector1">
              <a:avLst/>
            </a:prstGeom>
            <a:ln w="571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 bwMode="auto">
            <a:xfrm rot="10800000">
              <a:off x="3168650" y="2198688"/>
              <a:ext cx="3535363" cy="1587"/>
            </a:xfrm>
            <a:prstGeom prst="straightConnector1">
              <a:avLst/>
            </a:prstGeom>
            <a:ln w="571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 bwMode="auto">
            <a:xfrm rot="5400000">
              <a:off x="5900738" y="3667125"/>
              <a:ext cx="2316162" cy="1588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 bwMode="auto">
            <a:xfrm rot="5400000" flipH="1" flipV="1">
              <a:off x="1403351" y="3667125"/>
              <a:ext cx="2316162" cy="1587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374" name="TextBox 25"/>
            <p:cNvSpPr txBox="1">
              <a:spLocks noChangeArrowheads="1"/>
            </p:cNvSpPr>
            <p:nvPr/>
          </p:nvSpPr>
          <p:spPr bwMode="auto">
            <a:xfrm>
              <a:off x="2015598" y="5145202"/>
              <a:ext cx="707667" cy="374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charset="0"/>
                </a:rPr>
                <a:t>Profit</a:t>
              </a:r>
            </a:p>
          </p:txBody>
        </p:sp>
        <p:sp>
          <p:nvSpPr>
            <p:cNvPr id="15375" name="TextBox 26"/>
            <p:cNvSpPr txBox="1">
              <a:spLocks noChangeArrowheads="1"/>
            </p:cNvSpPr>
            <p:nvPr/>
          </p:nvSpPr>
          <p:spPr bwMode="auto">
            <a:xfrm>
              <a:off x="6703493" y="2014205"/>
              <a:ext cx="899794" cy="373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charset="0"/>
                </a:rPr>
                <a:t>Growth</a:t>
              </a:r>
            </a:p>
          </p:txBody>
        </p:sp>
        <p:sp>
          <p:nvSpPr>
            <p:cNvPr id="15376" name="TextBox 27"/>
            <p:cNvSpPr txBox="1">
              <a:spLocks noChangeArrowheads="1"/>
            </p:cNvSpPr>
            <p:nvPr/>
          </p:nvSpPr>
          <p:spPr bwMode="auto">
            <a:xfrm>
              <a:off x="6703493" y="5024531"/>
              <a:ext cx="561972" cy="373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charset="0"/>
                </a:rPr>
                <a:t>Star</a:t>
              </a:r>
            </a:p>
          </p:txBody>
        </p:sp>
        <p:sp>
          <p:nvSpPr>
            <p:cNvPr id="15377" name="TextBox 28"/>
            <p:cNvSpPr txBox="1">
              <a:spLocks noChangeArrowheads="1"/>
            </p:cNvSpPr>
            <p:nvPr/>
          </p:nvSpPr>
          <p:spPr bwMode="auto">
            <a:xfrm>
              <a:off x="2113263" y="2014205"/>
              <a:ext cx="627614" cy="373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charset="0"/>
                </a:rPr>
                <a:t>Poor</a:t>
              </a:r>
            </a:p>
          </p:txBody>
        </p:sp>
      </p:grpSp>
      <p:sp>
        <p:nvSpPr>
          <p:cNvPr id="19" name="TextBox 29"/>
          <p:cNvSpPr txBox="1">
            <a:spLocks noChangeArrowheads="1"/>
          </p:cNvSpPr>
          <p:nvPr/>
        </p:nvSpPr>
        <p:spPr bwMode="auto">
          <a:xfrm>
            <a:off x="2699792" y="3429000"/>
            <a:ext cx="420545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>
                <a:latin typeface="Calibri" charset="0"/>
              </a:rPr>
              <a:t>What are the probabilities for firms to make transitions in this space</a:t>
            </a:r>
          </a:p>
        </p:txBody>
      </p:sp>
    </p:spTree>
    <p:extLst>
      <p:ext uri="{BB962C8B-B14F-4D97-AF65-F5344CB8AC3E}">
        <p14:creationId xmlns:p14="http://schemas.microsoft.com/office/powerpoint/2010/main" val="32838588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Hypotheses, data and measures</a:t>
            </a:r>
          </a:p>
        </p:txBody>
      </p:sp>
      <p:sp>
        <p:nvSpPr>
          <p:cNvPr id="14339" name="Tex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Narrow 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sample; 90 small privately held Finnish Life Science firms. Avg. age 7.5 yrs. </a:t>
            </a:r>
          </a:p>
          <a:p>
            <a:pPr eaLnBrk="1" hangingPunct="1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Financial data over three years (2004-2006)</a:t>
            </a:r>
          </a:p>
          <a:p>
            <a:pPr eaLnBrk="1" hangingPunct="1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Growth: growth in sales (ROS). </a:t>
            </a:r>
          </a:p>
          <a:p>
            <a:pPr eaLnBrk="1" hangingPunct="1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Profitability: EBIT or operating profit. </a:t>
            </a:r>
          </a:p>
        </p:txBody>
      </p:sp>
    </p:spTree>
    <p:extLst>
      <p:ext uri="{BB962C8B-B14F-4D97-AF65-F5344CB8AC3E}">
        <p14:creationId xmlns:p14="http://schemas.microsoft.com/office/powerpoint/2010/main" val="18483991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732713" cy="641350"/>
          </a:xfrm>
        </p:spPr>
        <p:txBody>
          <a:bodyPr anchor="t"/>
          <a:lstStyle/>
          <a:p>
            <a:r>
              <a:rPr lang="en-US" sz="1400" dirty="0">
                <a:latin typeface="Calibri" charset="0"/>
                <a:ea typeface="ＭＳ Ｐゴシック" charset="0"/>
                <a:cs typeface="ＭＳ Ｐゴシック" charset="0"/>
              </a:rPr>
              <a:t>Results (cont.)</a:t>
            </a:r>
            <a:r>
              <a:rPr lang="en-US" sz="1400" b="0" dirty="0">
                <a:latin typeface="Calibri" charset="0"/>
                <a:ea typeface="ＭＳ Ｐゴシック" charset="0"/>
                <a:cs typeface="ＭＳ Ｐゴシック" charset="0"/>
              </a:rPr>
              <a:t> Transition from Poor to Profit; Growth to Profit; Star to Growth is least likely to occur. The most likely; you</a:t>
            </a:r>
            <a:r>
              <a:rPr lang="ja-JP" altLang="en-US" sz="1400" b="0" dirty="0"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1400" b="0" dirty="0">
                <a:latin typeface="Calibri" charset="0"/>
                <a:ea typeface="ＭＳ Ｐゴシック" charset="0"/>
                <a:cs typeface="ＭＳ Ｐゴシック" charset="0"/>
              </a:rPr>
              <a:t>re stuck where you started. Bio </a:t>
            </a:r>
            <a:r>
              <a:rPr lang="en-US" sz="1400" b="0" dirty="0" smtClean="0">
                <a:latin typeface="Calibri" charset="0"/>
                <a:ea typeface="ＭＳ Ｐゴシック" charset="0"/>
                <a:cs typeface="ＭＳ Ｐゴシック" charset="0"/>
              </a:rPr>
              <a:t>upper; </a:t>
            </a:r>
            <a:r>
              <a:rPr lang="en-US" sz="1400" b="0" dirty="0">
                <a:latin typeface="Calibri" charset="0"/>
                <a:ea typeface="ＭＳ Ｐゴシック" charset="0"/>
                <a:cs typeface="ＭＳ Ｐゴシック" charset="0"/>
              </a:rPr>
              <a:t>IT </a:t>
            </a:r>
            <a:r>
              <a:rPr lang="en-US" sz="1400" b="0" dirty="0" smtClean="0">
                <a:latin typeface="Calibri" charset="0"/>
                <a:ea typeface="ＭＳ Ｐゴシック" charset="0"/>
                <a:cs typeface="ＭＳ Ｐゴシック" charset="0"/>
              </a:rPr>
              <a:t>lower</a:t>
            </a:r>
            <a:endParaRPr lang="en-US" sz="14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2531" name="Group 43"/>
          <p:cNvGrpSpPr>
            <a:grpSpLocks/>
          </p:cNvGrpSpPr>
          <p:nvPr/>
        </p:nvGrpSpPr>
        <p:grpSpPr bwMode="auto">
          <a:xfrm>
            <a:off x="1547664" y="1268760"/>
            <a:ext cx="7305675" cy="4887912"/>
            <a:chOff x="1143000" y="1236663"/>
            <a:chExt cx="7305675" cy="4887912"/>
          </a:xfrm>
        </p:grpSpPr>
        <p:grpSp>
          <p:nvGrpSpPr>
            <p:cNvPr id="22536" name="Group 19"/>
            <p:cNvGrpSpPr>
              <a:grpSpLocks/>
            </p:cNvGrpSpPr>
            <p:nvPr/>
          </p:nvGrpSpPr>
          <p:grpSpPr bwMode="auto">
            <a:xfrm>
              <a:off x="1143000" y="1236663"/>
              <a:ext cx="7305675" cy="4887912"/>
              <a:chOff x="1403350" y="1433512"/>
              <a:chExt cx="7045325" cy="4691065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2461221" y="2221196"/>
                <a:ext cx="5987454" cy="390033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000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cxnSp>
            <p:nvCxnSpPr>
              <p:cNvPr id="7" name="Straight Connector 6"/>
              <p:cNvCxnSpPr>
                <a:stCxn id="6" idx="0"/>
                <a:endCxn id="6" idx="2"/>
              </p:cNvCxnSpPr>
              <p:nvPr/>
            </p:nvCxnSpPr>
            <p:spPr>
              <a:xfrm rot="16200000" flipH="1">
                <a:off x="3503251" y="4170597"/>
                <a:ext cx="3900334" cy="153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>
                <a:stCxn id="6" idx="1"/>
                <a:endCxn id="6" idx="3"/>
              </p:cNvCxnSpPr>
              <p:nvPr/>
            </p:nvCxnSpPr>
            <p:spPr>
              <a:xfrm rot="10800000" flipH="1">
                <a:off x="2461221" y="4171363"/>
                <a:ext cx="5987454" cy="152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556" name="TextBox 9"/>
              <p:cNvSpPr txBox="1">
                <a:spLocks noChangeArrowheads="1"/>
              </p:cNvSpPr>
              <p:nvPr/>
            </p:nvSpPr>
            <p:spPr bwMode="auto">
              <a:xfrm>
                <a:off x="5010151" y="1433512"/>
                <a:ext cx="8890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>
                    <a:latin typeface="Calibri" charset="0"/>
                  </a:rPr>
                  <a:t>Growth</a:t>
                </a:r>
              </a:p>
            </p:txBody>
          </p:sp>
          <p:sp>
            <p:nvSpPr>
              <p:cNvPr id="22557" name="TextBox 10"/>
              <p:cNvSpPr txBox="1">
                <a:spLocks noChangeArrowheads="1"/>
              </p:cNvSpPr>
              <p:nvPr/>
            </p:nvSpPr>
            <p:spPr bwMode="auto">
              <a:xfrm rot="-5400000">
                <a:off x="953294" y="3901281"/>
                <a:ext cx="12668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>
                    <a:latin typeface="Calibri" charset="0"/>
                  </a:rPr>
                  <a:t>Profitability</a:t>
                </a:r>
              </a:p>
            </p:txBody>
          </p:sp>
          <p:sp>
            <p:nvSpPr>
              <p:cNvPr id="22558" name="TextBox 13"/>
              <p:cNvSpPr txBox="1">
                <a:spLocks noChangeArrowheads="1"/>
              </p:cNvSpPr>
              <p:nvPr/>
            </p:nvSpPr>
            <p:spPr bwMode="auto">
              <a:xfrm rot="-5400000">
                <a:off x="164306" y="4043873"/>
                <a:ext cx="3805238" cy="3561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>
                    <a:latin typeface="Calibri" charset="0"/>
                  </a:rPr>
                  <a:t>High						Low	</a:t>
                </a: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>
                <a:off x="3949282" y="5384123"/>
                <a:ext cx="3240971" cy="1524"/>
              </a:xfrm>
              <a:prstGeom prst="straightConnector1">
                <a:avLst/>
              </a:prstGeom>
              <a:ln w="571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rot="10800000">
                <a:off x="3949282" y="2848906"/>
                <a:ext cx="3240971" cy="1524"/>
              </a:xfrm>
              <a:prstGeom prst="straightConnector1">
                <a:avLst/>
              </a:prstGeom>
              <a:ln w="571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rot="5400000">
                <a:off x="6540492" y="4085277"/>
                <a:ext cx="1950167" cy="1531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rot="5400000" flipH="1" flipV="1">
                <a:off x="2417707" y="4085277"/>
                <a:ext cx="1950167" cy="153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563" name="TextBox 25"/>
              <p:cNvSpPr txBox="1">
                <a:spLocks noChangeArrowheads="1"/>
              </p:cNvSpPr>
              <p:nvPr/>
            </p:nvSpPr>
            <p:spPr bwMode="auto">
              <a:xfrm>
                <a:off x="2892425" y="5329238"/>
                <a:ext cx="700088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>
                    <a:latin typeface="Calibri" charset="0"/>
                  </a:rPr>
                  <a:t>Profit</a:t>
                </a:r>
              </a:p>
            </p:txBody>
          </p:sp>
          <p:sp>
            <p:nvSpPr>
              <p:cNvPr id="22564" name="TextBox 26"/>
              <p:cNvSpPr txBox="1">
                <a:spLocks noChangeArrowheads="1"/>
              </p:cNvSpPr>
              <p:nvPr/>
            </p:nvSpPr>
            <p:spPr bwMode="auto">
              <a:xfrm>
                <a:off x="7189788" y="2693988"/>
                <a:ext cx="8890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>
                    <a:latin typeface="Calibri" charset="0"/>
                  </a:rPr>
                  <a:t>Growth</a:t>
                </a:r>
              </a:p>
            </p:txBody>
          </p:sp>
          <p:sp>
            <p:nvSpPr>
              <p:cNvPr id="22565" name="TextBox 27"/>
              <p:cNvSpPr txBox="1">
                <a:spLocks noChangeArrowheads="1"/>
              </p:cNvSpPr>
              <p:nvPr/>
            </p:nvSpPr>
            <p:spPr bwMode="auto">
              <a:xfrm>
                <a:off x="7189788" y="5227638"/>
                <a:ext cx="554037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>
                    <a:latin typeface="Calibri" charset="0"/>
                  </a:rPr>
                  <a:t>Star</a:t>
                </a:r>
              </a:p>
            </p:txBody>
          </p:sp>
          <p:sp>
            <p:nvSpPr>
              <p:cNvPr id="22566" name="TextBox 28"/>
              <p:cNvSpPr txBox="1">
                <a:spLocks noChangeArrowheads="1"/>
              </p:cNvSpPr>
              <p:nvPr/>
            </p:nvSpPr>
            <p:spPr bwMode="auto">
              <a:xfrm>
                <a:off x="2982913" y="2693988"/>
                <a:ext cx="6223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>
                    <a:latin typeface="Calibri" charset="0"/>
                  </a:rPr>
                  <a:t>Poor</a:t>
                </a:r>
              </a:p>
            </p:txBody>
          </p:sp>
          <p:sp>
            <p:nvSpPr>
              <p:cNvPr id="22567" name="Text Box 17"/>
              <p:cNvSpPr txBox="1">
                <a:spLocks noChangeArrowheads="1"/>
              </p:cNvSpPr>
              <p:nvPr/>
            </p:nvSpPr>
            <p:spPr bwMode="auto">
              <a:xfrm>
                <a:off x="3302000" y="1800225"/>
                <a:ext cx="5651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GB" sz="1800">
                    <a:latin typeface="Calibri" charset="0"/>
                  </a:rPr>
                  <a:t>Low</a:t>
                </a:r>
              </a:p>
            </p:txBody>
          </p:sp>
          <p:sp>
            <p:nvSpPr>
              <p:cNvPr id="22568" name="Text Box 18"/>
              <p:cNvSpPr txBox="1">
                <a:spLocks noChangeArrowheads="1"/>
              </p:cNvSpPr>
              <p:nvPr/>
            </p:nvSpPr>
            <p:spPr bwMode="auto">
              <a:xfrm>
                <a:off x="5838825" y="1728788"/>
                <a:ext cx="608013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GB" sz="1800">
                    <a:latin typeface="Calibri" charset="0"/>
                  </a:rPr>
                  <a:t>High</a:t>
                </a:r>
              </a:p>
            </p:txBody>
          </p:sp>
        </p:grpSp>
        <p:sp>
          <p:nvSpPr>
            <p:cNvPr id="22537" name="TextBox 22"/>
            <p:cNvSpPr txBox="1">
              <a:spLocks noChangeArrowheads="1"/>
            </p:cNvSpPr>
            <p:nvPr/>
          </p:nvSpPr>
          <p:spPr bwMode="auto">
            <a:xfrm>
              <a:off x="5802313" y="2160588"/>
              <a:ext cx="569912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/>
                <a:t>0.381</a:t>
              </a:r>
            </a:p>
            <a:p>
              <a:pPr eaLnBrk="1" hangingPunct="1"/>
              <a:r>
                <a:rPr lang="en-US" sz="1200"/>
                <a:t>0.444</a:t>
              </a:r>
            </a:p>
          </p:txBody>
        </p:sp>
        <p:sp>
          <p:nvSpPr>
            <p:cNvPr id="22538" name="TextBox 23"/>
            <p:cNvSpPr txBox="1">
              <a:spLocks noChangeArrowheads="1"/>
            </p:cNvSpPr>
            <p:nvPr/>
          </p:nvSpPr>
          <p:spPr bwMode="auto">
            <a:xfrm>
              <a:off x="3213100" y="3657600"/>
              <a:ext cx="56991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>
                  <a:solidFill>
                    <a:schemeClr val="tx2"/>
                  </a:solidFill>
                </a:rPr>
                <a:t>0.050</a:t>
              </a:r>
            </a:p>
            <a:p>
              <a:pPr eaLnBrk="1" hangingPunct="1"/>
              <a:r>
                <a:rPr lang="en-US" sz="1200">
                  <a:solidFill>
                    <a:schemeClr val="tx2"/>
                  </a:solidFill>
                </a:rPr>
                <a:t>0.304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rot="5400000">
              <a:off x="1947069" y="4045744"/>
              <a:ext cx="21209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540" name="TextBox 26"/>
            <p:cNvSpPr txBox="1">
              <a:spLocks noChangeArrowheads="1"/>
            </p:cNvSpPr>
            <p:nvPr/>
          </p:nvSpPr>
          <p:spPr bwMode="auto">
            <a:xfrm>
              <a:off x="2439988" y="3657600"/>
              <a:ext cx="56832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>
                  <a:solidFill>
                    <a:srgbClr val="FF0000"/>
                  </a:solidFill>
                </a:rPr>
                <a:t>0.130</a:t>
              </a:r>
            </a:p>
            <a:p>
              <a:pPr eaLnBrk="1" hangingPunct="1"/>
              <a:r>
                <a:rPr lang="en-US" sz="1200">
                  <a:solidFill>
                    <a:srgbClr val="FF0000"/>
                  </a:solidFill>
                </a:rPr>
                <a:t>0.091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3484563" y="3124200"/>
              <a:ext cx="3659187" cy="206533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542" name="TextBox 30"/>
            <p:cNvSpPr txBox="1">
              <a:spLocks noChangeArrowheads="1"/>
            </p:cNvSpPr>
            <p:nvPr/>
          </p:nvSpPr>
          <p:spPr bwMode="auto">
            <a:xfrm>
              <a:off x="5463480" y="4621039"/>
              <a:ext cx="569913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 dirty="0">
                  <a:solidFill>
                    <a:srgbClr val="FF0000"/>
                  </a:solidFill>
                </a:rPr>
                <a:t>0.174</a:t>
              </a:r>
            </a:p>
            <a:p>
              <a:pPr eaLnBrk="1" hangingPunct="1"/>
              <a:r>
                <a:rPr lang="en-US" sz="1200" dirty="0">
                  <a:solidFill>
                    <a:srgbClr val="FF0000"/>
                  </a:solidFill>
                </a:rPr>
                <a:t>0.217</a:t>
              </a:r>
            </a:p>
          </p:txBody>
        </p:sp>
        <p:sp>
          <p:nvSpPr>
            <p:cNvPr id="22543" name="TextBox 31"/>
            <p:cNvSpPr txBox="1">
              <a:spLocks noChangeArrowheads="1"/>
            </p:cNvSpPr>
            <p:nvPr/>
          </p:nvSpPr>
          <p:spPr bwMode="auto">
            <a:xfrm>
              <a:off x="7620000" y="3549650"/>
              <a:ext cx="56991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/>
                <a:t>0.095</a:t>
              </a:r>
            </a:p>
            <a:p>
              <a:pPr eaLnBrk="1" hangingPunct="1"/>
              <a:r>
                <a:rPr lang="en-US" sz="1200"/>
                <a:t>0.111</a:t>
              </a:r>
            </a:p>
          </p:txBody>
        </p:sp>
        <p:sp>
          <p:nvSpPr>
            <p:cNvPr id="22544" name="TextBox 32"/>
            <p:cNvSpPr txBox="1">
              <a:spLocks noChangeArrowheads="1"/>
            </p:cNvSpPr>
            <p:nvPr/>
          </p:nvSpPr>
          <p:spPr bwMode="auto">
            <a:xfrm>
              <a:off x="5802313" y="5410200"/>
              <a:ext cx="56991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/>
                <a:t>0.400</a:t>
              </a:r>
            </a:p>
            <a:p>
              <a:pPr eaLnBrk="1" hangingPunct="1"/>
              <a:r>
                <a:rPr lang="en-US" sz="1200"/>
                <a:t>0.227</a:t>
              </a: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rot="10800000" flipV="1">
              <a:off x="3484563" y="2986088"/>
              <a:ext cx="3659187" cy="220345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546" name="TextBox 35"/>
            <p:cNvSpPr txBox="1">
              <a:spLocks noChangeArrowheads="1"/>
            </p:cNvSpPr>
            <p:nvPr/>
          </p:nvSpPr>
          <p:spPr bwMode="auto">
            <a:xfrm>
              <a:off x="3498850" y="4554538"/>
              <a:ext cx="569913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>
                  <a:solidFill>
                    <a:srgbClr val="FF0000"/>
                  </a:solidFill>
                </a:rPr>
                <a:t>0.095</a:t>
              </a:r>
            </a:p>
            <a:p>
              <a:pPr eaLnBrk="1" hangingPunct="1"/>
              <a:r>
                <a:rPr lang="en-US" sz="1200">
                  <a:solidFill>
                    <a:srgbClr val="FF0000"/>
                  </a:solidFill>
                </a:rPr>
                <a:t>0.111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rot="5400000" flipH="1" flipV="1">
              <a:off x="6255544" y="4045744"/>
              <a:ext cx="21209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548" name="TextBox 38"/>
            <p:cNvSpPr txBox="1">
              <a:spLocks noChangeArrowheads="1"/>
            </p:cNvSpPr>
            <p:nvPr/>
          </p:nvSpPr>
          <p:spPr bwMode="auto">
            <a:xfrm>
              <a:off x="6745288" y="3549650"/>
              <a:ext cx="6553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>
                  <a:solidFill>
                    <a:srgbClr val="FF0000"/>
                  </a:solidFill>
                </a:rPr>
                <a:t>0.074</a:t>
              </a:r>
            </a:p>
            <a:p>
              <a:pPr eaLnBrk="1" hangingPunct="1"/>
              <a:r>
                <a:rPr lang="en-US" sz="1200">
                  <a:solidFill>
                    <a:srgbClr val="FF0000"/>
                  </a:solidFill>
                </a:rPr>
                <a:t>0.0182</a:t>
              </a:r>
            </a:p>
          </p:txBody>
        </p:sp>
        <p:sp>
          <p:nvSpPr>
            <p:cNvPr id="22549" name="TextBox 43"/>
            <p:cNvSpPr txBox="1">
              <a:spLocks noChangeArrowheads="1"/>
            </p:cNvSpPr>
            <p:nvPr/>
          </p:nvSpPr>
          <p:spPr bwMode="auto">
            <a:xfrm>
              <a:off x="7620000" y="5410200"/>
              <a:ext cx="56991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/>
                <a:t>0.500</a:t>
              </a:r>
            </a:p>
            <a:p>
              <a:pPr eaLnBrk="1" hangingPunct="1"/>
              <a:r>
                <a:rPr lang="en-US" sz="1200"/>
                <a:t>0.500</a:t>
              </a:r>
            </a:p>
          </p:txBody>
        </p:sp>
        <p:sp>
          <p:nvSpPr>
            <p:cNvPr id="22550" name="TextBox 44"/>
            <p:cNvSpPr txBox="1">
              <a:spLocks noChangeArrowheads="1"/>
            </p:cNvSpPr>
            <p:nvPr/>
          </p:nvSpPr>
          <p:spPr bwMode="auto">
            <a:xfrm>
              <a:off x="7718425" y="2160588"/>
              <a:ext cx="568325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/>
                <a:t>0.429</a:t>
              </a:r>
            </a:p>
            <a:p>
              <a:pPr eaLnBrk="1" hangingPunct="1"/>
              <a:r>
                <a:rPr lang="en-US" sz="1200"/>
                <a:t>0.333</a:t>
              </a:r>
            </a:p>
          </p:txBody>
        </p:sp>
        <p:sp>
          <p:nvSpPr>
            <p:cNvPr id="22551" name="TextBox 45"/>
            <p:cNvSpPr txBox="1">
              <a:spLocks noChangeArrowheads="1"/>
            </p:cNvSpPr>
            <p:nvPr/>
          </p:nvSpPr>
          <p:spPr bwMode="auto">
            <a:xfrm>
              <a:off x="2239963" y="2160588"/>
              <a:ext cx="569912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/>
                <a:t>0.348</a:t>
              </a:r>
            </a:p>
            <a:p>
              <a:pPr eaLnBrk="1" hangingPunct="1"/>
              <a:r>
                <a:rPr lang="en-US" sz="1200"/>
                <a:t>0.348</a:t>
              </a:r>
            </a:p>
          </p:txBody>
        </p:sp>
        <p:sp>
          <p:nvSpPr>
            <p:cNvPr id="22552" name="TextBox 46"/>
            <p:cNvSpPr txBox="1">
              <a:spLocks noChangeArrowheads="1"/>
            </p:cNvSpPr>
            <p:nvPr/>
          </p:nvSpPr>
          <p:spPr bwMode="auto">
            <a:xfrm>
              <a:off x="2211388" y="5410200"/>
              <a:ext cx="56991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 dirty="0"/>
                <a:t>0.550</a:t>
              </a:r>
            </a:p>
            <a:p>
              <a:pPr eaLnBrk="1" hangingPunct="1"/>
              <a:r>
                <a:rPr lang="en-US" sz="1200" dirty="0">
                  <a:solidFill>
                    <a:srgbClr val="000000"/>
                  </a:solidFill>
                </a:rPr>
                <a:t>0.556</a:t>
              </a:r>
            </a:p>
          </p:txBody>
        </p:sp>
      </p:grpSp>
      <p:cxnSp>
        <p:nvCxnSpPr>
          <p:cNvPr id="44" name="Straight Arrow Connector 43"/>
          <p:cNvCxnSpPr/>
          <p:nvPr/>
        </p:nvCxnSpPr>
        <p:spPr>
          <a:xfrm rot="10800000">
            <a:off x="3498850" y="2986088"/>
            <a:ext cx="3644900" cy="21209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3903514" y="3156297"/>
            <a:ext cx="3644900" cy="21717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30"/>
          <p:cNvSpPr txBox="1">
            <a:spLocks noChangeArrowheads="1"/>
          </p:cNvSpPr>
          <p:nvPr/>
        </p:nvSpPr>
        <p:spPr bwMode="auto">
          <a:xfrm>
            <a:off x="6660232" y="2924944"/>
            <a:ext cx="5699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rgbClr val="000000"/>
                </a:solidFill>
              </a:rPr>
              <a:t>0.000</a:t>
            </a:r>
          </a:p>
          <a:p>
            <a:pPr eaLnBrk="1" hangingPunct="1"/>
            <a:r>
              <a:rPr lang="en-US" sz="1200" dirty="0">
                <a:solidFill>
                  <a:srgbClr val="000000"/>
                </a:solidFill>
              </a:rPr>
              <a:t>0.056</a:t>
            </a:r>
          </a:p>
        </p:txBody>
      </p:sp>
    </p:spTree>
    <p:extLst>
      <p:ext uri="{BB962C8B-B14F-4D97-AF65-F5344CB8AC3E}">
        <p14:creationId xmlns:p14="http://schemas.microsoft.com/office/powerpoint/2010/main" val="34878855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3568" y="2636912"/>
            <a:ext cx="7772400" cy="2664296"/>
          </a:xfrm>
        </p:spPr>
        <p:txBody>
          <a:bodyPr/>
          <a:lstStyle/>
          <a:p>
            <a:r>
              <a:rPr lang="en-US" dirty="0" smtClean="0"/>
              <a:t>Get it right from the start – you’ll be stuck where you started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797194FF-53A5-AE4A-BB86-B27D4CA7BCCF}" type="datetime1">
              <a:rPr lang="sv-FI" smtClean="0"/>
              <a:pPr/>
              <a:t>05/12/14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Åbo Akademi University | Domkyrkotorget 3 | 20500 Åbo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7FF4-922E-0548-9D1B-67B88176FBD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889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Vad</a:t>
            </a:r>
            <a:r>
              <a:rPr lang="en-US" dirty="0" smtClean="0"/>
              <a:t> </a:t>
            </a:r>
            <a:r>
              <a:rPr lang="en-US" dirty="0" err="1" smtClean="0"/>
              <a:t>betyder</a:t>
            </a:r>
            <a:r>
              <a:rPr lang="en-US" dirty="0" smtClean="0"/>
              <a:t> </a:t>
            </a:r>
            <a:r>
              <a:rPr lang="en-US" dirty="0" err="1" smtClean="0"/>
              <a:t>tillväxt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47664" y="1556792"/>
            <a:ext cx="7272337" cy="4321075"/>
          </a:xfrm>
        </p:spPr>
        <p:txBody>
          <a:bodyPr/>
          <a:lstStyle/>
          <a:p>
            <a:r>
              <a:rPr lang="en-US" dirty="0" err="1" smtClean="0"/>
              <a:t>Mera</a:t>
            </a:r>
            <a:r>
              <a:rPr lang="en-US" dirty="0" smtClean="0"/>
              <a:t> </a:t>
            </a:r>
            <a:r>
              <a:rPr lang="en-US" dirty="0" err="1" smtClean="0"/>
              <a:t>arbetsplatser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Samhället</a:t>
            </a:r>
            <a:r>
              <a:rPr lang="en-US" dirty="0" smtClean="0"/>
              <a:t>, </a:t>
            </a:r>
            <a:r>
              <a:rPr lang="en-US" dirty="0" err="1" smtClean="0"/>
              <a:t>politiker</a:t>
            </a:r>
            <a:endParaRPr lang="en-US" dirty="0" smtClean="0"/>
          </a:p>
          <a:p>
            <a:pPr lvl="1"/>
            <a:r>
              <a:rPr lang="en-US" dirty="0" err="1" smtClean="0"/>
              <a:t>Sällan</a:t>
            </a:r>
            <a:r>
              <a:rPr lang="en-US" dirty="0" smtClean="0"/>
              <a:t> </a:t>
            </a:r>
            <a:r>
              <a:rPr lang="en-US" dirty="0" err="1" smtClean="0"/>
              <a:t>företagarens</a:t>
            </a:r>
            <a:r>
              <a:rPr lang="en-US" dirty="0" smtClean="0"/>
              <a:t> </a:t>
            </a:r>
            <a:r>
              <a:rPr lang="en-US" dirty="0" err="1" smtClean="0"/>
              <a:t>önskan</a:t>
            </a:r>
            <a:endParaRPr lang="en-US" dirty="0" smtClean="0"/>
          </a:p>
          <a:p>
            <a:r>
              <a:rPr lang="en-US" dirty="0" err="1" smtClean="0"/>
              <a:t>Ökad</a:t>
            </a:r>
            <a:r>
              <a:rPr lang="en-US" dirty="0" smtClean="0"/>
              <a:t> 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omsättning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Ofta</a:t>
            </a:r>
            <a:endParaRPr lang="en-US" dirty="0" smtClean="0"/>
          </a:p>
          <a:p>
            <a:pPr lvl="1"/>
            <a:r>
              <a:rPr lang="en-US" dirty="0" err="1" smtClean="0"/>
              <a:t>Ökade</a:t>
            </a:r>
            <a:r>
              <a:rPr lang="en-US" dirty="0" smtClean="0"/>
              <a:t> </a:t>
            </a:r>
            <a:r>
              <a:rPr lang="en-US" dirty="0" err="1" smtClean="0"/>
              <a:t>kostnader</a:t>
            </a:r>
            <a:endParaRPr lang="en-US" dirty="0"/>
          </a:p>
          <a:p>
            <a:r>
              <a:rPr lang="en-US" dirty="0" err="1" smtClean="0"/>
              <a:t>Lönsamhet</a:t>
            </a:r>
            <a:endParaRPr lang="en-US" dirty="0" smtClean="0"/>
          </a:p>
          <a:p>
            <a:pPr lvl="1"/>
            <a:r>
              <a:rPr lang="en-US" dirty="0" err="1" smtClean="0"/>
              <a:t>Mycket</a:t>
            </a:r>
            <a:r>
              <a:rPr lang="en-US" dirty="0" smtClean="0"/>
              <a:t> </a:t>
            </a:r>
            <a:r>
              <a:rPr lang="en-US" dirty="0" err="1" smtClean="0"/>
              <a:t>sällan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615D1886-2B1A-774E-93E4-AE041E543BD6}" type="datetime1">
              <a:rPr lang="sv-FI" smtClean="0"/>
              <a:pPr/>
              <a:t>05/12/14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Åbo Akademi University | Domkyrkotorget 3 | 20500 Åbo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A957-C62A-BB42-915B-502FD190875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008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3314797"/>
          </a:xfrm>
        </p:spPr>
        <p:txBody>
          <a:bodyPr/>
          <a:lstStyle/>
          <a:p>
            <a:r>
              <a:rPr lang="en-US" dirty="0" smtClean="0"/>
              <a:t>Many viable business ideas are overlooked by investors and policy makers because they don’t fit the assumed mold of technology entrepreneurship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1E7F2188-6D1D-524B-9522-50B3EB6F8FCA}" type="datetime1">
              <a:rPr lang="sv-FI" smtClean="0"/>
              <a:pPr/>
              <a:t>05/12/14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Åbo Akademi University | Domkyrkotorget 3 | 20500 Åbo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D0DD-471D-2148-84B5-57E283855BE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5020"/>
      </p:ext>
    </p:extLst>
  </p:cSld>
  <p:clrMapOvr>
    <a:masterClrMapping/>
  </p:clrMapOvr>
  <p:transition xmlns:p14="http://schemas.microsoft.com/office/powerpoint/2010/main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4392488"/>
          </a:xfrm>
        </p:spPr>
        <p:txBody>
          <a:bodyPr/>
          <a:lstStyle/>
          <a:p>
            <a:r>
              <a:rPr lang="en-US" dirty="0" smtClean="0"/>
              <a:t>If the larger society is not able to refocus venture-creating activities on building profitable firms we will be reduced to fundamentally invent new and more sophisticated ways to nurture human greed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1E7F2188-6D1D-524B-9522-50B3EB6F8FCA}" type="datetime1">
              <a:rPr lang="sv-FI" smtClean="0"/>
              <a:pPr/>
              <a:t>05/12/14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Åbo Akademi University | Domkyrkotorget 3 | 20500 Åbo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D0DD-471D-2148-84B5-57E283855BE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668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3026765"/>
          </a:xfrm>
        </p:spPr>
        <p:txBody>
          <a:bodyPr/>
          <a:lstStyle/>
          <a:p>
            <a:r>
              <a:rPr lang="en-US" dirty="0" smtClean="0"/>
              <a:t>We need to start asking what is being maximized: growth, profits, ROI or unbelievable high revenue multiple at an IPO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1E7F2188-6D1D-524B-9522-50B3EB6F8FCA}" type="datetime1">
              <a:rPr lang="sv-FI" smtClean="0"/>
              <a:pPr/>
              <a:t>05/12/14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Åbo Akademi University | Domkyrkotorget 3 | 20500 Åbo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D0DD-471D-2148-84B5-57E283855BE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11430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1E7F2188-6D1D-524B-9522-50B3EB6F8FCA}" type="datetime1">
              <a:rPr lang="sv-FI" smtClean="0"/>
              <a:pPr/>
              <a:t>05/12/14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Åbo Akademi University | Domkyrkotorget 3 | 20500 Åbo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D0DD-471D-2148-84B5-57E283855BE0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1500" y="1231900"/>
            <a:ext cx="2908300" cy="439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8664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 markets usually give micro returns!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1E7F2188-6D1D-524B-9522-50B3EB6F8FCA}" type="datetime1">
              <a:rPr lang="sv-FI" smtClean="0"/>
              <a:pPr/>
              <a:t>05/12/14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Åbo Akademi University | Domkyrkotorget 3 | 20500 Åbo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D0DD-471D-2148-84B5-57E283855BE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790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2520279"/>
          </a:xfrm>
        </p:spPr>
        <p:txBody>
          <a:bodyPr/>
          <a:lstStyle/>
          <a:p>
            <a:pPr algn="ctr"/>
            <a:r>
              <a:rPr lang="en-US" dirty="0" err="1" smtClean="0"/>
              <a:t>Tillväxt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skall</a:t>
            </a:r>
            <a:r>
              <a:rPr lang="en-US" dirty="0" smtClean="0"/>
              <a:t> </a:t>
            </a:r>
            <a:r>
              <a:rPr lang="en-US" dirty="0" err="1" smtClean="0"/>
              <a:t>vara</a:t>
            </a:r>
            <a:r>
              <a:rPr lang="en-US" dirty="0" smtClean="0"/>
              <a:t> </a:t>
            </a:r>
            <a:r>
              <a:rPr lang="en-US" dirty="0" err="1" smtClean="0"/>
              <a:t>grund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bestående</a:t>
            </a:r>
            <a:r>
              <a:rPr lang="en-US" dirty="0" smtClean="0"/>
              <a:t> </a:t>
            </a:r>
            <a:r>
              <a:rPr lang="en-US" dirty="0" err="1" smtClean="0"/>
              <a:t>verksamhet</a:t>
            </a:r>
            <a:r>
              <a:rPr lang="en-US" dirty="0" smtClean="0"/>
              <a:t> </a:t>
            </a:r>
            <a:r>
              <a:rPr lang="en-US" dirty="0" err="1" smtClean="0"/>
              <a:t>måste</a:t>
            </a:r>
            <a:r>
              <a:rPr lang="en-US" dirty="0" smtClean="0"/>
              <a:t> </a:t>
            </a:r>
            <a:r>
              <a:rPr lang="en-US" dirty="0" err="1" smtClean="0"/>
              <a:t>grunda</a:t>
            </a:r>
            <a:r>
              <a:rPr lang="en-US" dirty="0" smtClean="0"/>
              <a:t> sig </a:t>
            </a:r>
            <a:r>
              <a:rPr lang="en-US" dirty="0" err="1" smtClean="0"/>
              <a:t>på</a:t>
            </a:r>
            <a:r>
              <a:rPr lang="en-US" dirty="0" smtClean="0"/>
              <a:t> en</a:t>
            </a:r>
            <a:br>
              <a:rPr lang="en-US" dirty="0" smtClean="0"/>
            </a:br>
            <a:r>
              <a:rPr lang="en-US" b="1" dirty="0" smtClean="0"/>
              <a:t>LÖNSAM VERKSAMHET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Olönsam</a:t>
            </a:r>
            <a:r>
              <a:rPr lang="en-US" dirty="0" smtClean="0"/>
              <a:t> </a:t>
            </a:r>
            <a:r>
              <a:rPr lang="en-US" dirty="0" err="1" smtClean="0"/>
              <a:t>verksamhet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/>
            </a:r>
            <a:r>
              <a:rPr lang="en-US" b="1" dirty="0" smtClean="0"/>
              <a:t>TAR SLUT!!!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1E7F2188-6D1D-524B-9522-50B3EB6F8FCA}" type="datetime1">
              <a:rPr lang="sv-FI" smtClean="0"/>
              <a:pPr/>
              <a:t>05/12/14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Åbo Akademi University | Domkyrkotorget 3 | 20500 Åbo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D0DD-471D-2148-84B5-57E283855BE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73876"/>
      </p:ext>
    </p:extLst>
  </p:cSld>
  <p:clrMapOvr>
    <a:masterClrMapping/>
  </p:clrMapOvr>
  <p:transition xmlns:p14="http://schemas.microsoft.com/office/powerpoint/2010/main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TACK</a:t>
            </a:r>
            <a:endParaRPr lang="en-US" b="1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1E7F2188-6D1D-524B-9522-50B3EB6F8FCA}" type="datetime1">
              <a:rPr lang="sv-FI" smtClean="0"/>
              <a:pPr/>
              <a:t>05/12/14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Åbo Akademi University | Domkyrkotorget 3 | 20500 Åbo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D0DD-471D-2148-84B5-57E283855BE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49614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2417" y="2348880"/>
            <a:ext cx="2016224" cy="20162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2564904"/>
            <a:ext cx="2769096" cy="27690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6096" y="4221088"/>
            <a:ext cx="2160240" cy="21602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240023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1E7F2188-6D1D-524B-9522-50B3EB6F8FCA}" type="datetime1">
              <a:rPr lang="sv-FI" smtClean="0"/>
              <a:pPr/>
              <a:t>05/12/14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Åbo Akademi University | Domkyrkotorget 3 | 20500 Åbo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D0DD-471D-2148-84B5-57E283855BE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2924944"/>
            <a:ext cx="1977008" cy="19770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91680" y="4149080"/>
            <a:ext cx="2193032" cy="219303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00192" y="14181"/>
            <a:ext cx="2409056" cy="24090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19672" y="1124744"/>
            <a:ext cx="2121024" cy="212102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60032" y="404664"/>
            <a:ext cx="1616968" cy="161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3995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Numbers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758181"/>
          </a:xfrm>
        </p:spPr>
        <p:txBody>
          <a:bodyPr/>
          <a:lstStyle/>
          <a:p>
            <a:r>
              <a:rPr lang="en-US" dirty="0" smtClean="0"/>
              <a:t>Amazon 240 023</a:t>
            </a:r>
          </a:p>
          <a:p>
            <a:r>
              <a:rPr lang="en-US" dirty="0" smtClean="0"/>
              <a:t>Google 787 000 000</a:t>
            </a:r>
          </a:p>
          <a:p>
            <a:r>
              <a:rPr lang="en-US" dirty="0" smtClean="0"/>
              <a:t>Google Scholar 6 420 000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Entrepreneurship &amp; Innovation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Amazon 40 202(e)</a:t>
            </a:r>
          </a:p>
          <a:p>
            <a:r>
              <a:rPr lang="en-US" dirty="0"/>
              <a:t>Amazon 68414 (</a:t>
            </a:r>
            <a:r>
              <a:rPr lang="en-US" dirty="0" err="1"/>
              <a:t>i</a:t>
            </a:r>
            <a:r>
              <a:rPr lang="en-US"/>
              <a:t>)</a:t>
            </a:r>
          </a:p>
          <a:p>
            <a:r>
              <a:rPr lang="en-US" smtClean="0"/>
              <a:t>Google </a:t>
            </a:r>
            <a:r>
              <a:rPr lang="en-US" dirty="0" smtClean="0"/>
              <a:t>84 900 000 (e)</a:t>
            </a:r>
          </a:p>
          <a:p>
            <a:r>
              <a:rPr lang="en-US" dirty="0" smtClean="0"/>
              <a:t>Google 413 000 000 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Google Scholar 843 000 (e)</a:t>
            </a:r>
          </a:p>
          <a:p>
            <a:r>
              <a:rPr lang="en-US" dirty="0" smtClean="0"/>
              <a:t>Google Scholar 3 150 000 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1E7F2188-6D1D-524B-9522-50B3EB6F8FCA}" type="datetime1">
              <a:rPr lang="sv-FI" smtClean="0"/>
              <a:pPr/>
              <a:t>05/12/14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Åbo Akademi University | Domkyrkotorget 3 | 20500 Åbo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D0DD-471D-2148-84B5-57E283855B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67544" y="4293096"/>
            <a:ext cx="404018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0002F"/>
              </a:buClr>
              <a:buFont typeface="Wingdings" pitchFamily="40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0002F"/>
              </a:buClr>
              <a:buFont typeface="Arial" pitchFamily="40" charset="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40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0002F"/>
              </a:buClr>
              <a:buChar char="•"/>
              <a:defRPr sz="1800">
                <a:solidFill>
                  <a:schemeClr val="tx1"/>
                </a:solidFill>
                <a:latin typeface="+mn-lt"/>
                <a:ea typeface="ＭＳ Ｐゴシック" pitchFamily="40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0002F"/>
              </a:buClr>
              <a:buFont typeface="Arial" pitchFamily="40" charset="0"/>
              <a:buChar char="–"/>
              <a:defRPr sz="1600">
                <a:solidFill>
                  <a:schemeClr val="tx1"/>
                </a:solidFill>
                <a:latin typeface="+mn-lt"/>
                <a:ea typeface="ＭＳ Ｐゴシック" pitchFamily="40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0002F"/>
              </a:buClr>
              <a:buFont typeface="Arial" pitchFamily="40" charset="0"/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40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0002F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0002F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0002F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0002F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Amazon 4 590</a:t>
            </a:r>
          </a:p>
          <a:p>
            <a:r>
              <a:rPr lang="en-US" dirty="0" smtClean="0"/>
              <a:t>Google 72 700 000</a:t>
            </a:r>
          </a:p>
          <a:p>
            <a:r>
              <a:rPr lang="en-US" dirty="0" smtClean="0"/>
              <a:t>Google Scholar 593 000</a:t>
            </a:r>
          </a:p>
          <a:p>
            <a:endParaRPr lang="en-US" dirty="0"/>
          </a:p>
        </p:txBody>
      </p:sp>
      <p:sp>
        <p:nvSpPr>
          <p:cNvPr id="11" name="Text Placeholder 6"/>
          <p:cNvSpPr txBox="1">
            <a:spLocks/>
          </p:cNvSpPr>
          <p:nvPr/>
        </p:nvSpPr>
        <p:spPr bwMode="auto">
          <a:xfrm>
            <a:off x="539552" y="3861048"/>
            <a:ext cx="4040188" cy="309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0002F"/>
              </a:buClr>
              <a:buFont typeface="Wingdings" pitchFamily="40" charset="2"/>
              <a:buNone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0002F"/>
              </a:buClr>
              <a:buFont typeface="Arial" pitchFamily="40" charset="0"/>
              <a:buNone/>
              <a:defRPr sz="2000" b="1">
                <a:solidFill>
                  <a:schemeClr val="tx1"/>
                </a:solidFill>
                <a:latin typeface="+mn-lt"/>
                <a:ea typeface="ＭＳ Ｐゴシック" pitchFamily="40" charset="-128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0002F"/>
              </a:buClr>
              <a:buNone/>
              <a:defRPr sz="1800" b="1">
                <a:solidFill>
                  <a:schemeClr val="tx1"/>
                </a:solidFill>
                <a:latin typeface="+mn-lt"/>
                <a:ea typeface="ＭＳ Ｐゴシック" pitchFamily="40" charset="-128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0002F"/>
              </a:buClr>
              <a:buFont typeface="Arial" pitchFamily="40" charset="0"/>
              <a:buNone/>
              <a:defRPr sz="1600" b="1">
                <a:solidFill>
                  <a:schemeClr val="tx1"/>
                </a:solidFill>
                <a:latin typeface="+mn-lt"/>
                <a:ea typeface="ＭＳ Ｐゴシック" pitchFamily="40" charset="-128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0002F"/>
              </a:buClr>
              <a:buFont typeface="Arial" pitchFamily="40" charset="0"/>
              <a:buNone/>
              <a:defRPr sz="1600" b="1">
                <a:solidFill>
                  <a:schemeClr val="tx1"/>
                </a:solidFill>
                <a:latin typeface="+mn-lt"/>
                <a:ea typeface="ＭＳ Ｐゴシック" pitchFamily="40" charset="-128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0002F"/>
              </a:buClr>
              <a:buFont typeface="Arial" charset="0"/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0002F"/>
              </a:buClr>
              <a:buFont typeface="Arial" charset="0"/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0002F"/>
              </a:buClr>
              <a:buFont typeface="Arial" charset="0"/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0002F"/>
              </a:buClr>
              <a:buFont typeface="Arial" charset="0"/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Growth Entrepreneurship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5794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Newsweek </a:t>
            </a:r>
            <a:r>
              <a:rPr lang="en-US" sz="2400" dirty="0" smtClean="0"/>
              <a:t>(October 20, 2008)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"...consider that Twitter, a "micro-blogging" site launched in 2006, earlier this year raised a reported $15 million in venture funding at an undisclosed valuation - even though the company hasn't made a dime so far and its managers aren't trying to. "We're </a:t>
            </a:r>
            <a:r>
              <a:rPr lang="en-US" dirty="0" err="1"/>
              <a:t>prerevenue</a:t>
            </a:r>
            <a:r>
              <a:rPr lang="en-US" dirty="0"/>
              <a:t>. We're focused on growth.""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1E7F2188-6D1D-524B-9522-50B3EB6F8FCA}" type="datetime1">
              <a:rPr lang="sv-FI" smtClean="0"/>
              <a:pPr/>
              <a:t>05/12/14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Åbo Akademi University | Domkyrkotorget 3 | 20500 Åbo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D0DD-471D-2148-84B5-57E283855BE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185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276872"/>
            <a:ext cx="7772400" cy="2016224"/>
          </a:xfrm>
        </p:spPr>
        <p:txBody>
          <a:bodyPr/>
          <a:lstStyle/>
          <a:p>
            <a:r>
              <a:rPr lang="en-US" dirty="0"/>
              <a:t>Jack Dorsey </a:t>
            </a:r>
            <a:r>
              <a:rPr lang="en-US" dirty="0" err="1"/>
              <a:t>gjorde</a:t>
            </a:r>
            <a:r>
              <a:rPr lang="en-US" dirty="0"/>
              <a:t> en exit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blev</a:t>
            </a:r>
            <a:r>
              <a:rPr lang="en-US" dirty="0"/>
              <a:t> </a:t>
            </a:r>
            <a:r>
              <a:rPr lang="en-US" dirty="0" err="1"/>
              <a:t>rik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ett</a:t>
            </a:r>
            <a:r>
              <a:rPr lang="en-US" dirty="0"/>
              <a:t> troll!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1E7F2188-6D1D-524B-9522-50B3EB6F8FCA}" type="datetime1">
              <a:rPr lang="sv-FI" smtClean="0"/>
              <a:pPr/>
              <a:t>05/12/14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Åbo Akademi University | Domkyrkotorget 3 | 20500 Åbo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D0DD-471D-2148-84B5-57E283855BE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717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Vad</a:t>
            </a:r>
            <a:r>
              <a:rPr lang="en-US" dirty="0" smtClean="0"/>
              <a:t> </a:t>
            </a:r>
            <a:r>
              <a:rPr lang="en-US" dirty="0" err="1" smtClean="0"/>
              <a:t>menar</a:t>
            </a:r>
            <a:r>
              <a:rPr lang="en-US" dirty="0" smtClean="0"/>
              <a:t> vi med </a:t>
            </a:r>
            <a:r>
              <a:rPr lang="en-US" dirty="0" err="1" smtClean="0"/>
              <a:t>tillväxt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Vad</a:t>
            </a:r>
            <a:r>
              <a:rPr lang="en-US" dirty="0" smtClean="0"/>
              <a:t> </a:t>
            </a:r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ska</a:t>
            </a:r>
            <a:r>
              <a:rPr lang="en-US" dirty="0" smtClean="0"/>
              <a:t> </a:t>
            </a:r>
            <a:r>
              <a:rPr lang="en-US" dirty="0" err="1" smtClean="0"/>
              <a:t>växa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Vem</a:t>
            </a:r>
            <a:r>
              <a:rPr lang="en-US" dirty="0" smtClean="0"/>
              <a:t> </a:t>
            </a:r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mäter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1E7F2188-6D1D-524B-9522-50B3EB6F8FCA}" type="datetime1">
              <a:rPr lang="sv-FI" smtClean="0"/>
              <a:pPr/>
              <a:t>05/12/14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Åbo Akademi University | Domkyrkotorget 3 | 20500 Åbo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D0DD-471D-2148-84B5-57E283855BE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47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Vad</a:t>
            </a:r>
            <a:r>
              <a:rPr lang="en-US" dirty="0" smtClean="0"/>
              <a:t> vet vi?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Alla</a:t>
            </a:r>
            <a:r>
              <a:rPr lang="en-US" dirty="0" smtClean="0"/>
              <a:t> (99,9%) </a:t>
            </a:r>
            <a:r>
              <a:rPr lang="en-US" dirty="0" err="1" smtClean="0"/>
              <a:t>företag</a:t>
            </a:r>
            <a:r>
              <a:rPr lang="en-US" dirty="0" smtClean="0"/>
              <a:t> </a:t>
            </a:r>
            <a:r>
              <a:rPr lang="en-US" dirty="0" err="1" smtClean="0"/>
              <a:t>startar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små</a:t>
            </a:r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flesta</a:t>
            </a:r>
            <a:r>
              <a:rPr lang="en-US" dirty="0" smtClean="0"/>
              <a:t> </a:t>
            </a:r>
            <a:r>
              <a:rPr lang="en-US" dirty="0" err="1" smtClean="0"/>
              <a:t>förblir</a:t>
            </a:r>
            <a:r>
              <a:rPr lang="en-US" dirty="0" smtClean="0"/>
              <a:t> </a:t>
            </a:r>
            <a:r>
              <a:rPr lang="en-US" dirty="0" err="1" smtClean="0"/>
              <a:t>riktigt</a:t>
            </a:r>
            <a:r>
              <a:rPr lang="en-US" dirty="0" smtClean="0"/>
              <a:t> </a:t>
            </a:r>
            <a:r>
              <a:rPr lang="en-US" dirty="0" err="1" smtClean="0"/>
              <a:t>små</a:t>
            </a:r>
            <a:endParaRPr lang="en-US" dirty="0" smtClean="0"/>
          </a:p>
          <a:p>
            <a:r>
              <a:rPr lang="en-US" dirty="0" err="1" smtClean="0"/>
              <a:t>Endast</a:t>
            </a:r>
            <a:r>
              <a:rPr lang="en-US" dirty="0" smtClean="0"/>
              <a:t> 3 </a:t>
            </a:r>
            <a:r>
              <a:rPr lang="en-US" dirty="0" err="1" smtClean="0"/>
              <a:t>av</a:t>
            </a:r>
            <a:r>
              <a:rPr lang="en-US" dirty="0" smtClean="0"/>
              <a:t> 100 </a:t>
            </a:r>
            <a:r>
              <a:rPr lang="en-US" dirty="0" err="1" smtClean="0"/>
              <a:t>lyckas</a:t>
            </a:r>
            <a:r>
              <a:rPr lang="en-US" dirty="0" smtClean="0"/>
              <a:t> </a:t>
            </a:r>
            <a:r>
              <a:rPr lang="en-US" dirty="0" err="1" smtClean="0"/>
              <a:t>anställa</a:t>
            </a:r>
            <a:r>
              <a:rPr lang="en-US" dirty="0" smtClean="0"/>
              <a:t> </a:t>
            </a:r>
            <a:r>
              <a:rPr lang="en-US" dirty="0" err="1" smtClean="0"/>
              <a:t>mer</a:t>
            </a:r>
            <a:r>
              <a:rPr lang="en-US" dirty="0" smtClean="0"/>
              <a:t> </a:t>
            </a:r>
            <a:r>
              <a:rPr lang="en-US" dirty="0" err="1" smtClean="0"/>
              <a:t>än</a:t>
            </a:r>
            <a:r>
              <a:rPr lang="en-US" dirty="0" smtClean="0"/>
              <a:t> 100 </a:t>
            </a:r>
            <a:r>
              <a:rPr lang="en-US" dirty="0" err="1" smtClean="0"/>
              <a:t>personer</a:t>
            </a:r>
            <a:endParaRPr lang="en-US" dirty="0" smtClean="0"/>
          </a:p>
          <a:p>
            <a:r>
              <a:rPr lang="en-US" dirty="0" err="1" smtClean="0"/>
              <a:t>Endast</a:t>
            </a:r>
            <a:r>
              <a:rPr lang="en-US" dirty="0" smtClean="0"/>
              <a:t> 0.5%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entreprenörerna</a:t>
            </a:r>
            <a:r>
              <a:rPr lang="en-US" dirty="0" smtClean="0"/>
              <a:t> </a:t>
            </a:r>
            <a:r>
              <a:rPr lang="en-US" dirty="0" err="1" smtClean="0"/>
              <a:t>vill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deras</a:t>
            </a:r>
            <a:r>
              <a:rPr lang="en-US" dirty="0" smtClean="0"/>
              <a:t> </a:t>
            </a:r>
            <a:r>
              <a:rPr lang="en-US" dirty="0" err="1" smtClean="0"/>
              <a:t>företag</a:t>
            </a:r>
            <a:r>
              <a:rPr lang="en-US" dirty="0" smtClean="0"/>
              <a:t> </a:t>
            </a:r>
            <a:r>
              <a:rPr lang="en-US" dirty="0" err="1" smtClean="0"/>
              <a:t>ska</a:t>
            </a:r>
            <a:r>
              <a:rPr lang="en-US" dirty="0" smtClean="0"/>
              <a:t> </a:t>
            </a:r>
            <a:r>
              <a:rPr lang="en-US" dirty="0" err="1" smtClean="0"/>
              <a:t>växa</a:t>
            </a:r>
            <a:endParaRPr lang="en-US" dirty="0"/>
          </a:p>
          <a:p>
            <a:r>
              <a:rPr lang="en-US" dirty="0" smtClean="0"/>
              <a:t>95%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företagen</a:t>
            </a:r>
            <a:r>
              <a:rPr lang="en-US" dirty="0" smtClean="0"/>
              <a:t>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färre</a:t>
            </a:r>
            <a:r>
              <a:rPr lang="en-US" dirty="0" smtClean="0"/>
              <a:t> </a:t>
            </a:r>
            <a:r>
              <a:rPr lang="en-US" dirty="0" err="1" smtClean="0"/>
              <a:t>än</a:t>
            </a:r>
            <a:r>
              <a:rPr lang="en-US" dirty="0" smtClean="0"/>
              <a:t> 10 </a:t>
            </a:r>
            <a:r>
              <a:rPr lang="en-US" dirty="0" err="1" smtClean="0"/>
              <a:t>anställda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1E7F2188-6D1D-524B-9522-50B3EB6F8FCA}" type="datetime1">
              <a:rPr lang="sv-FI" smtClean="0"/>
              <a:pPr/>
              <a:t>05/12/14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Åbo Akademi University | Domkyrkotorget 3 | 20500 Åbo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D0DD-471D-2148-84B5-57E283855BE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078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Vad</a:t>
            </a:r>
            <a:r>
              <a:rPr lang="en-US" dirty="0" smtClean="0"/>
              <a:t> vet vi?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556792"/>
            <a:ext cx="7272337" cy="4752528"/>
          </a:xfrm>
        </p:spPr>
        <p:txBody>
          <a:bodyPr/>
          <a:lstStyle/>
          <a:p>
            <a:r>
              <a:rPr lang="en-US" dirty="0" err="1" smtClean="0"/>
              <a:t>Det</a:t>
            </a:r>
            <a:r>
              <a:rPr lang="en-US" dirty="0" smtClean="0"/>
              <a:t> tar </a:t>
            </a:r>
            <a:r>
              <a:rPr lang="en-US" dirty="0" err="1" smtClean="0"/>
              <a:t>i</a:t>
            </a:r>
            <a:r>
              <a:rPr lang="en-US" dirty="0" smtClean="0"/>
              <a:t> regel 25 </a:t>
            </a:r>
            <a:r>
              <a:rPr lang="en-US" dirty="0" err="1" smtClean="0"/>
              <a:t>år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utveckla</a:t>
            </a:r>
            <a:r>
              <a:rPr lang="en-US" dirty="0" smtClean="0"/>
              <a:t> en </a:t>
            </a:r>
            <a:r>
              <a:rPr lang="en-US" dirty="0" err="1" smtClean="0"/>
              <a:t>ny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err="1" smtClean="0"/>
              <a:t>Från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projektet</a:t>
            </a:r>
            <a:r>
              <a:rPr lang="en-US" dirty="0" smtClean="0"/>
              <a:t> </a:t>
            </a:r>
            <a:r>
              <a:rPr lang="en-US" dirty="0" err="1" smtClean="0"/>
              <a:t>börjar</a:t>
            </a:r>
            <a:r>
              <a:rPr lang="en-US" dirty="0" smtClean="0"/>
              <a:t> tills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blir</a:t>
            </a:r>
            <a:r>
              <a:rPr lang="en-US" dirty="0" smtClean="0"/>
              <a:t> en </a:t>
            </a:r>
            <a:r>
              <a:rPr lang="en-US" dirty="0" err="1" smtClean="0"/>
              <a:t>kommersiell</a:t>
            </a:r>
            <a:r>
              <a:rPr lang="en-US" dirty="0" smtClean="0"/>
              <a:t> </a:t>
            </a:r>
            <a:r>
              <a:rPr lang="en-US" dirty="0" err="1" smtClean="0"/>
              <a:t>framgång</a:t>
            </a:r>
            <a:r>
              <a:rPr lang="en-US" dirty="0" smtClean="0"/>
              <a:t>…</a:t>
            </a:r>
            <a:r>
              <a:rPr lang="en-US" dirty="0" err="1" smtClean="0"/>
              <a:t>före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blir</a:t>
            </a:r>
            <a:r>
              <a:rPr lang="en-US" dirty="0" smtClean="0"/>
              <a:t> </a:t>
            </a:r>
            <a:r>
              <a:rPr lang="en-US" dirty="0" err="1" smtClean="0"/>
              <a:t>tillväxt</a:t>
            </a:r>
            <a:endParaRPr lang="en-US" dirty="0" smtClean="0"/>
          </a:p>
          <a:p>
            <a:pPr lvl="2"/>
            <a:r>
              <a:rPr lang="en-US" dirty="0" err="1" smtClean="0"/>
              <a:t>Penicillinet</a:t>
            </a:r>
            <a:endParaRPr lang="en-US" dirty="0" smtClean="0"/>
          </a:p>
          <a:p>
            <a:pPr lvl="2"/>
            <a:r>
              <a:rPr lang="en-US" dirty="0" smtClean="0"/>
              <a:t>Honda</a:t>
            </a:r>
          </a:p>
          <a:p>
            <a:pPr lvl="2"/>
            <a:r>
              <a:rPr lang="en-US" dirty="0" smtClean="0"/>
              <a:t>Nokia </a:t>
            </a:r>
            <a:r>
              <a:rPr lang="en-US" dirty="0" err="1" smtClean="0"/>
              <a:t>digitalteknologi</a:t>
            </a:r>
            <a:endParaRPr lang="en-US" dirty="0" smtClean="0"/>
          </a:p>
          <a:p>
            <a:pPr lvl="2"/>
            <a:r>
              <a:rPr lang="en-US" dirty="0" smtClean="0"/>
              <a:t>Internet</a:t>
            </a:r>
          </a:p>
          <a:p>
            <a:pPr lvl="2"/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Ångmasking</a:t>
            </a:r>
            <a:r>
              <a:rPr lang="en-US" dirty="0" smtClean="0"/>
              <a:t> + </a:t>
            </a:r>
            <a:r>
              <a:rPr lang="en-US" dirty="0" err="1" smtClean="0"/>
              <a:t>järnvägen</a:t>
            </a:r>
            <a:r>
              <a:rPr lang="en-US" dirty="0" smtClean="0"/>
              <a:t>..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länge</a:t>
            </a:r>
            <a:r>
              <a:rPr lang="en-US" dirty="0" smtClean="0"/>
              <a:t> sedan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1E7F2188-6D1D-524B-9522-50B3EB6F8FCA}" type="datetime1">
              <a:rPr lang="sv-FI" smtClean="0"/>
              <a:pPr/>
              <a:t>05/12/14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Åbo Akademi University | Domkyrkotorget 3 | 20500 Åbo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D0DD-471D-2148-84B5-57E283855BE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737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APP">
  <a:themeElements>
    <a:clrScheme name="Akademipower 20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kademipower 2007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kademipower 2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ademipower 20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ademipower 20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ademipower 20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ademipower 20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ademipower 20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ademipower 20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ademipower 20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ademipower 20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ademipower 20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ademipower 20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ademipower 20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AAPP.potx</Template>
  <TotalTime>2570</TotalTime>
  <Words>793</Words>
  <Application>Microsoft Macintosh PowerPoint</Application>
  <PresentationFormat>On-screen Show (4:3)</PresentationFormat>
  <Paragraphs>177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AAPP</vt:lpstr>
      <vt:lpstr>Tillväxt – ett hot mot snabbväxande företag eller myten om de lönsamma snabbväxarna</vt:lpstr>
      <vt:lpstr>PowerPoint Presentation</vt:lpstr>
      <vt:lpstr>Growth 240023</vt:lpstr>
      <vt:lpstr>Some Numbers</vt:lpstr>
      <vt:lpstr>Newsweek (October 20, 2008)</vt:lpstr>
      <vt:lpstr>Jack Dorsey gjorde en exit och blev rik som ett troll! </vt:lpstr>
      <vt:lpstr>Vad menar vi med tillväxt?</vt:lpstr>
      <vt:lpstr>Vad vet vi?</vt:lpstr>
      <vt:lpstr>Vad vet vi?</vt:lpstr>
      <vt:lpstr>Tillväxt</vt:lpstr>
      <vt:lpstr>Nothing will kill you more dead than your own success Neil Churchill, cirka 2001</vt:lpstr>
      <vt:lpstr>PowerPoint Presentation</vt:lpstr>
      <vt:lpstr>Hypotheses, data and measures</vt:lpstr>
      <vt:lpstr>Results (cont.) Transition from Poor to Profit; Growth to Profit; Star to Growth is least likely to occur. The most likely; you’re stuck where you started. Bio upper; IT lower</vt:lpstr>
      <vt:lpstr>Get it right from the start – you’ll be stuck where you started</vt:lpstr>
      <vt:lpstr>Vad betyder tillväxt?</vt:lpstr>
      <vt:lpstr>Many viable business ideas are overlooked by investors and policy makers because they don’t fit the assumed mold of technology entrepreneurship</vt:lpstr>
      <vt:lpstr>If the larger society is not able to refocus venture-creating activities on building profitable firms we will be reduced to fundamentally invent new and more sophisticated ways to nurture human greed</vt:lpstr>
      <vt:lpstr>We need to start asking what is being maximized: growth, profits, ROI or unbelievable high revenue multiple at an IPO</vt:lpstr>
      <vt:lpstr>Micro markets usually give micro returns!</vt:lpstr>
      <vt:lpstr>Tillväxt om det skall vara grund för bestående verksamhet måste grunda sig på en LÖNSAM VERKSAMHET</vt:lpstr>
      <vt:lpstr>TACK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ÅA Power Point botten</dc:title>
  <dc:creator>admin1</dc:creator>
  <cp:lastModifiedBy>Malin Brännback</cp:lastModifiedBy>
  <cp:revision>16</cp:revision>
  <dcterms:created xsi:type="dcterms:W3CDTF">2012-03-13T09:39:01Z</dcterms:created>
  <dcterms:modified xsi:type="dcterms:W3CDTF">2014-12-05T07:33:46Z</dcterms:modified>
</cp:coreProperties>
</file>