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391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83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392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283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771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79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39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630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68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49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30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8685C-E2E8-1A4E-A563-185F1C43FE8F}" type="datetimeFigureOut">
              <a:rPr lang="en-US" smtClean="0"/>
              <a:t>2013-12-09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FF6C-FB38-2C47-9C42-D106ED78FD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28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3600" dirty="0" smtClean="0">
                <a:solidFill>
                  <a:srgbClr val="00009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Grundkriterium för psykisk sjukdom/störning </a:t>
            </a:r>
            <a:endParaRPr lang="sv-SE" sz="3600" dirty="0">
              <a:solidFill>
                <a:srgbClr val="00009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246" y="1417638"/>
            <a:ext cx="8229600" cy="77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400" dirty="0" smtClean="0"/>
              <a:t>Tillståndet leder till funktionsnedsättning och/eller lidande</a:t>
            </a:r>
            <a:endParaRPr lang="sv-SE" sz="2400" dirty="0"/>
          </a:p>
        </p:txBody>
      </p:sp>
      <p:pic>
        <p:nvPicPr>
          <p:cNvPr id="4" name="Picture 3" descr="Barn o Vux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95248"/>
            <a:ext cx="762000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9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0019" y="369888"/>
            <a:ext cx="6230937" cy="190649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v-SE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chemeClr val="tx1">
                      <a:alpha val="49000"/>
                    </a:schemeClr>
                  </a:outerShdw>
                </a:effectLst>
                <a:latin typeface="+mn-lt"/>
                <a:ea typeface="ＭＳ Ｐゴシック" charset="0"/>
                <a:cs typeface="Arial"/>
              </a:rPr>
              <a:t>ADHD </a:t>
            </a:r>
            <a:br>
              <a:rPr lang="sv-SE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chemeClr val="tx1">
                      <a:alpha val="49000"/>
                    </a:schemeClr>
                  </a:outerShdw>
                </a:effectLst>
                <a:latin typeface="+mn-lt"/>
                <a:ea typeface="ＭＳ Ｐゴシック" charset="0"/>
                <a:cs typeface="Arial"/>
              </a:rPr>
            </a:br>
            <a:r>
              <a:rPr lang="sv-SE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chemeClr val="tx1">
                      <a:alpha val="49000"/>
                    </a:schemeClr>
                  </a:outerShdw>
                </a:effectLst>
                <a:latin typeface="+mn-lt"/>
                <a:ea typeface="ＭＳ Ｐゴシック" charset="0"/>
                <a:cs typeface="Arial"/>
              </a:rPr>
              <a:t>Attention Deficit/</a:t>
            </a:r>
            <a:r>
              <a:rPr lang="sv-SE" sz="36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chemeClr val="tx1">
                      <a:alpha val="49000"/>
                    </a:schemeClr>
                  </a:outerShdw>
                </a:effectLst>
                <a:latin typeface="+mn-lt"/>
                <a:ea typeface="ＭＳ Ｐゴシック" charset="0"/>
                <a:cs typeface="Arial"/>
              </a:rPr>
              <a:t>Hyperactivity</a:t>
            </a:r>
            <a:r>
              <a:rPr lang="sv-SE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chemeClr val="tx1">
                      <a:alpha val="49000"/>
                    </a:schemeClr>
                  </a:outerShdw>
                </a:effectLst>
                <a:latin typeface="+mn-lt"/>
                <a:ea typeface="ＭＳ Ｐゴシック" charset="0"/>
                <a:cs typeface="Arial"/>
              </a:rPr>
              <a:t> Disorder </a:t>
            </a:r>
            <a:endParaRPr lang="sv-SE" sz="3600" dirty="0">
              <a:solidFill>
                <a:srgbClr val="000090"/>
              </a:solidFill>
              <a:effectLst>
                <a:outerShdw blurRad="38100" dist="38100" dir="2700000" algn="tl">
                  <a:schemeClr val="tx1">
                    <a:alpha val="49000"/>
                  </a:schemeClr>
                </a:outerShdw>
              </a:effectLst>
              <a:latin typeface="+mn-lt"/>
              <a:ea typeface="ＭＳ Ｐゴシック" charset="0"/>
              <a:cs typeface="Aria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28775" y="2507314"/>
            <a:ext cx="4195763" cy="36433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sv-SE" sz="2000" dirty="0" smtClean="0">
                <a:latin typeface="Arial"/>
                <a:ea typeface="ＭＳ Ｐゴシック" charset="0"/>
                <a:cs typeface="Arial"/>
              </a:rPr>
              <a:t>Bristande uppmärksamhet</a:t>
            </a:r>
          </a:p>
          <a:p>
            <a:pPr>
              <a:lnSpc>
                <a:spcPct val="150000"/>
              </a:lnSpc>
            </a:pPr>
            <a:r>
              <a:rPr lang="sv-SE" sz="2000" dirty="0" smtClean="0">
                <a:latin typeface="Arial"/>
                <a:ea typeface="ＭＳ Ｐゴシック" charset="0"/>
                <a:cs typeface="Arial"/>
              </a:rPr>
              <a:t>Svårigheter att koncentrera</a:t>
            </a:r>
          </a:p>
          <a:p>
            <a:pPr>
              <a:lnSpc>
                <a:spcPct val="150000"/>
              </a:lnSpc>
            </a:pPr>
            <a:r>
              <a:rPr lang="sv-SE" sz="2000" dirty="0" smtClean="0">
                <a:latin typeface="Arial"/>
                <a:ea typeface="ＭＳ Ｐゴシック" charset="0"/>
                <a:cs typeface="Arial"/>
              </a:rPr>
              <a:t>Minnesproblem</a:t>
            </a:r>
          </a:p>
          <a:p>
            <a:pPr>
              <a:lnSpc>
                <a:spcPct val="150000"/>
              </a:lnSpc>
            </a:pPr>
            <a:r>
              <a:rPr lang="sv-SE" sz="2000" dirty="0" smtClean="0">
                <a:latin typeface="Arial"/>
                <a:ea typeface="ＭＳ Ｐゴシック" charset="0"/>
                <a:cs typeface="Arial"/>
              </a:rPr>
              <a:t>Motoriskt överaktiv</a:t>
            </a:r>
          </a:p>
          <a:p>
            <a:pPr>
              <a:lnSpc>
                <a:spcPct val="150000"/>
              </a:lnSpc>
            </a:pPr>
            <a:r>
              <a:rPr lang="sv-SE" sz="2000" dirty="0" smtClean="0">
                <a:latin typeface="Arial"/>
                <a:ea typeface="ＭＳ Ｐゴシック" charset="0"/>
                <a:cs typeface="Arial"/>
              </a:rPr>
              <a:t>Kan vara passiv</a:t>
            </a:r>
          </a:p>
          <a:p>
            <a:pPr>
              <a:lnSpc>
                <a:spcPct val="150000"/>
              </a:lnSpc>
            </a:pPr>
            <a:r>
              <a:rPr lang="sv-SE" sz="2000" dirty="0" smtClean="0">
                <a:latin typeface="Arial"/>
                <a:ea typeface="ＭＳ Ｐゴシック" charset="0"/>
                <a:cs typeface="Arial"/>
              </a:rPr>
              <a:t>Oföretagsam</a:t>
            </a:r>
            <a:endParaRPr lang="sv-SE" sz="2000" dirty="0"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6" name="Picture 4" descr="attention_deficit_disorder_k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147" y="274639"/>
            <a:ext cx="2172427" cy="325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44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4081" y="2641839"/>
            <a:ext cx="6762642" cy="3919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sv-SE" sz="2000" dirty="0">
                <a:latin typeface="Arial"/>
                <a:cs typeface="Arial"/>
              </a:rPr>
              <a:t>Avvikande socialt </a:t>
            </a:r>
            <a:r>
              <a:rPr lang="sv-SE" sz="2000" dirty="0" smtClean="0">
                <a:latin typeface="Arial"/>
                <a:cs typeface="Arial"/>
              </a:rPr>
              <a:t>samspel, försening/ </a:t>
            </a:r>
            <a:r>
              <a:rPr lang="sv-SE" sz="2000" dirty="0">
                <a:latin typeface="Arial"/>
                <a:cs typeface="Arial"/>
              </a:rPr>
              <a:t>avvikande kommunikation och/eller </a:t>
            </a:r>
            <a:r>
              <a:rPr lang="sv-SE" sz="2000" dirty="0" smtClean="0">
                <a:latin typeface="Arial"/>
                <a:cs typeface="Arial"/>
              </a:rPr>
              <a:t>språk</a:t>
            </a:r>
          </a:p>
          <a:p>
            <a:pPr>
              <a:lnSpc>
                <a:spcPct val="200000"/>
              </a:lnSpc>
              <a:spcBef>
                <a:spcPct val="20000"/>
              </a:spcBef>
              <a:defRPr/>
            </a:pPr>
            <a:endParaRPr lang="sv-SE" sz="2000" dirty="0">
              <a:latin typeface="Arial"/>
              <a:cs typeface="Arial"/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sv-SE" sz="2000" dirty="0">
                <a:latin typeface="Arial"/>
                <a:cs typeface="Arial"/>
              </a:rPr>
              <a:t>Avvikande symboliska lekar, få eller inga fantasi </a:t>
            </a:r>
            <a:r>
              <a:rPr lang="sv-SE" sz="2000" dirty="0" smtClean="0">
                <a:latin typeface="Arial"/>
                <a:cs typeface="Arial"/>
              </a:rPr>
              <a:t>lekar, snäva </a:t>
            </a:r>
            <a:r>
              <a:rPr lang="sv-SE" sz="2000" dirty="0">
                <a:latin typeface="Arial"/>
                <a:cs typeface="Arial"/>
              </a:rPr>
              <a:t>eller påtvingande </a:t>
            </a:r>
            <a:r>
              <a:rPr lang="sv-SE" sz="2000" dirty="0" smtClean="0">
                <a:latin typeface="Arial"/>
                <a:cs typeface="Arial"/>
              </a:rPr>
              <a:t>intressen/påtvingande </a:t>
            </a:r>
            <a:r>
              <a:rPr lang="sv-SE" sz="2000" dirty="0">
                <a:latin typeface="Arial"/>
                <a:cs typeface="Arial"/>
              </a:rPr>
              <a:t>rutiner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FontTx/>
              <a:buChar char="•"/>
              <a:defRPr/>
            </a:pPr>
            <a:endParaRPr lang="sv-SE" sz="20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" name="Picture 4" descr="aut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62642" y="228600"/>
            <a:ext cx="2190856" cy="265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39138" y="1105199"/>
            <a:ext cx="5354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>
                <a:solidFill>
                  <a:srgbClr val="00009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Autismspektrum Störning</a:t>
            </a:r>
            <a:endParaRPr lang="sv-SE" sz="3600" dirty="0">
              <a:solidFill>
                <a:srgbClr val="00009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888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63909" y="477201"/>
            <a:ext cx="8659480" cy="155174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Neuropsykiatriska</a:t>
            </a:r>
            <a:r>
              <a:rPr lang="en-GB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GB" sz="36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funktionsnedsättningar</a:t>
            </a:r>
            <a:r>
              <a:rPr lang="en-GB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GB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/>
            </a:r>
            <a:br>
              <a:rPr lang="en-GB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</a:br>
            <a:r>
              <a:rPr lang="en-GB" sz="36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Hur</a:t>
            </a:r>
            <a:r>
              <a:rPr lang="en-GB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GB" sz="3600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vanliga</a:t>
            </a:r>
            <a:r>
              <a:rPr lang="en-GB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ＭＳ Ｐゴシック" charset="0"/>
                <a:cs typeface="Arial"/>
              </a:rPr>
              <a:t>?</a:t>
            </a:r>
            <a:endParaRPr lang="en-GB" sz="3600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50000"/>
                  </a:srgb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52600" y="2408342"/>
            <a:ext cx="6629400" cy="366860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sz="2000" b="1" dirty="0" err="1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Diagnos</a:t>
            </a:r>
            <a:r>
              <a:rPr lang="en-GB" sz="2000" b="1" dirty="0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			   	 		</a:t>
            </a:r>
            <a:r>
              <a:rPr lang="en-GB" sz="2000" b="1" dirty="0" err="1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pojke:flicka</a:t>
            </a:r>
            <a:endParaRPr lang="en-GB" sz="2000" b="1" dirty="0" smtClean="0">
              <a:solidFill>
                <a:srgbClr val="0C1C1D"/>
              </a:solidFill>
              <a:latin typeface="Arial"/>
              <a:ea typeface="ＭＳ Ｐゴシック" charset="0"/>
              <a:cs typeface="Arial"/>
            </a:endParaRPr>
          </a:p>
          <a:p>
            <a:pPr>
              <a:buFontTx/>
              <a:buNone/>
            </a:pPr>
            <a:endParaRPr lang="en-GB" sz="2000" b="1" dirty="0" smtClean="0">
              <a:solidFill>
                <a:srgbClr val="0C1C1D"/>
              </a:solidFill>
              <a:latin typeface="Arial"/>
              <a:ea typeface="ＭＳ Ｐゴシック" charset="0"/>
              <a:cs typeface="Arial"/>
            </a:endParaRPr>
          </a:p>
          <a:p>
            <a:pPr>
              <a:buFontTx/>
              <a:buNone/>
            </a:pPr>
            <a:r>
              <a:rPr lang="en-GB" sz="2000" dirty="0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ADHD					5%			3:1</a:t>
            </a:r>
          </a:p>
          <a:p>
            <a:pPr>
              <a:buFontTx/>
              <a:buNone/>
            </a:pPr>
            <a:endParaRPr lang="en-GB" sz="2000" dirty="0" smtClean="0">
              <a:solidFill>
                <a:srgbClr val="0C1C1D"/>
              </a:solidFill>
              <a:latin typeface="Arial"/>
              <a:ea typeface="ＭＳ Ｐゴシック" charset="0"/>
              <a:cs typeface="Arial"/>
            </a:endParaRPr>
          </a:p>
          <a:p>
            <a:pPr>
              <a:buFontTx/>
              <a:buNone/>
            </a:pPr>
            <a:r>
              <a:rPr lang="en-GB" sz="2000" dirty="0" err="1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Dyslexi</a:t>
            </a:r>
            <a:r>
              <a:rPr lang="en-GB" sz="2000" dirty="0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					5%			2:1</a:t>
            </a:r>
          </a:p>
          <a:p>
            <a:pPr>
              <a:buFontTx/>
              <a:buNone/>
            </a:pPr>
            <a:endParaRPr lang="en-GB" sz="2000" dirty="0" smtClean="0">
              <a:solidFill>
                <a:srgbClr val="0C1C1D"/>
              </a:solidFill>
              <a:latin typeface="Arial"/>
              <a:ea typeface="ＭＳ Ｐゴシック" charset="0"/>
              <a:cs typeface="Arial"/>
            </a:endParaRPr>
          </a:p>
          <a:p>
            <a:pPr>
              <a:buFontTx/>
              <a:buNone/>
            </a:pPr>
            <a:r>
              <a:rPr lang="en-GB" sz="2000" dirty="0" err="1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Autismspektrum</a:t>
            </a:r>
            <a:r>
              <a:rPr lang="en-GB" sz="2000" dirty="0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en-GB" sz="2000" dirty="0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		</a:t>
            </a:r>
            <a:r>
              <a:rPr lang="en-GB" sz="2000" dirty="0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0.9%</a:t>
            </a:r>
            <a:r>
              <a:rPr lang="en-GB" sz="2000" dirty="0" smtClean="0">
                <a:solidFill>
                  <a:srgbClr val="0C1C1D"/>
                </a:solidFill>
                <a:latin typeface="Arial"/>
                <a:ea typeface="ＭＳ Ｐゴシック" charset="0"/>
                <a:cs typeface="Arial"/>
              </a:rPr>
              <a:t>		4:1</a:t>
            </a:r>
          </a:p>
          <a:p>
            <a:pPr>
              <a:buFontTx/>
              <a:buNone/>
            </a:pPr>
            <a:endParaRPr lang="en-GB" sz="2000" dirty="0" smtClean="0">
              <a:solidFill>
                <a:srgbClr val="0C1C1D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1365250" y="43751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sv-S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5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61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Grundkriterium för psykisk sjukdom/störning </vt:lpstr>
      <vt:lpstr>PowerPoint Presentation</vt:lpstr>
      <vt:lpstr>PowerPoint Presentation</vt:lpstr>
      <vt:lpstr>PowerPoint Presentation</vt:lpstr>
    </vt:vector>
  </TitlesOfParts>
  <Company>Uppsala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Anne-Liis von Knorring</dc:creator>
  <cp:lastModifiedBy>Anne-Liis von Knorring</cp:lastModifiedBy>
  <cp:revision>14</cp:revision>
  <dcterms:created xsi:type="dcterms:W3CDTF">2013-12-08T21:20:47Z</dcterms:created>
  <dcterms:modified xsi:type="dcterms:W3CDTF">2013-12-09T09:00:35Z</dcterms:modified>
</cp:coreProperties>
</file>